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sc+J2HJZiKMd6gdXLxvDlIUU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2f5d32118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2f5d3211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2f5d32118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2f5d3211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2f5d32118_0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2f5d32118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f5d32118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f5d3211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2f5d32118_1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2f5d32118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2f5d32118_1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2f5d3211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2f5d32118_1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2f5d3211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2f5d32118_0_2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2f5d3211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2f5d32118_1_2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e2f5d32118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2f5d32118_1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2f5d32118_1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2f5d32118_1_3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2f5d32118_1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f5d32118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f5d321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2f5d32118_1_3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2f5d3211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2f5d32118_1_3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e2f5d32118_1_3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2f5d32118_1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2f5d32118_1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e2f5d32118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e2f5d3211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2f5d32118_0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2f5d3211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2f5d32118_1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2f5d32118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2f5d32118_1_2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2f5d32118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f5d32118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f5d3211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2f5d3211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2f5d321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f5d32118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f5d3211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2f5d32118_1_2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2f5d32118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2f5d32118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2f5d3211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2f5d32118_1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2f5d32118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2f5d32118_1_3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2f5d32118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2f5d32118_0_184"/>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Epidemic trends of COVID-19 in Bangladesh</a:t>
            </a:r>
            <a:endParaRPr/>
          </a:p>
        </p:txBody>
      </p:sp>
      <p:sp>
        <p:nvSpPr>
          <p:cNvPr id="85" name="Google Shape;85;ge2f5d32118_0_184"/>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e2f5d32118_1_20"/>
          <p:cNvSpPr txBox="1">
            <a:spLocks noGrp="1"/>
          </p:cNvSpPr>
          <p:nvPr>
            <p:ph type="title"/>
          </p:nvPr>
        </p:nvSpPr>
        <p:spPr>
          <a:xfrm>
            <a:off x="142200" y="50850"/>
            <a:ext cx="120498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200"/>
              <a:t>Importations seed new outbreaks that compound epidemic growth</a:t>
            </a:r>
            <a:endParaRPr sz="3200"/>
          </a:p>
        </p:txBody>
      </p:sp>
      <p:pic>
        <p:nvPicPr>
          <p:cNvPr id="187" name="Google Shape;187;ge2f5d32118_1_20"/>
          <p:cNvPicPr preferRelativeResize="0"/>
          <p:nvPr/>
        </p:nvPicPr>
        <p:blipFill rotWithShape="1">
          <a:blip r:embed="rId3">
            <a:alphaModFix/>
          </a:blip>
          <a:srcRect t="5450" b="4750"/>
          <a:stretch/>
        </p:blipFill>
        <p:spPr>
          <a:xfrm>
            <a:off x="5804700" y="1376562"/>
            <a:ext cx="5703325" cy="5231274"/>
          </a:xfrm>
          <a:prstGeom prst="rect">
            <a:avLst/>
          </a:prstGeom>
          <a:noFill/>
          <a:ln>
            <a:noFill/>
          </a:ln>
        </p:spPr>
      </p:pic>
      <p:pic>
        <p:nvPicPr>
          <p:cNvPr id="188" name="Google Shape;188;ge2f5d32118_1_20"/>
          <p:cNvPicPr preferRelativeResize="0"/>
          <p:nvPr/>
        </p:nvPicPr>
        <p:blipFill rotWithShape="1">
          <a:blip r:embed="rId4">
            <a:alphaModFix/>
          </a:blip>
          <a:srcRect t="10104"/>
          <a:stretch/>
        </p:blipFill>
        <p:spPr>
          <a:xfrm>
            <a:off x="2212782" y="3490725"/>
            <a:ext cx="2322414" cy="3367276"/>
          </a:xfrm>
          <a:prstGeom prst="rect">
            <a:avLst/>
          </a:prstGeom>
          <a:noFill/>
          <a:ln>
            <a:noFill/>
          </a:ln>
        </p:spPr>
      </p:pic>
      <p:sp>
        <p:nvSpPr>
          <p:cNvPr id="189" name="Google Shape;189;ge2f5d32118_1_20"/>
          <p:cNvSpPr/>
          <p:nvPr/>
        </p:nvSpPr>
        <p:spPr>
          <a:xfrm>
            <a:off x="3274315" y="5523955"/>
            <a:ext cx="199200" cy="2151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ge2f5d32118_1_20"/>
          <p:cNvSpPr/>
          <p:nvPr/>
        </p:nvSpPr>
        <p:spPr>
          <a:xfrm>
            <a:off x="2851950" y="4098162"/>
            <a:ext cx="199200" cy="2151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e2f5d32118_1_20"/>
          <p:cNvSpPr/>
          <p:nvPr/>
        </p:nvSpPr>
        <p:spPr>
          <a:xfrm>
            <a:off x="2573103" y="4710574"/>
            <a:ext cx="199200" cy="2151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e2f5d32118_1_20"/>
          <p:cNvSpPr txBox="1">
            <a:spLocks noGrp="1"/>
          </p:cNvSpPr>
          <p:nvPr>
            <p:ph type="body" idx="1"/>
          </p:nvPr>
        </p:nvSpPr>
        <p:spPr>
          <a:xfrm>
            <a:off x="142200" y="1215275"/>
            <a:ext cx="7815600" cy="2051100"/>
          </a:xfrm>
          <a:prstGeom prst="rect">
            <a:avLst/>
          </a:prstGeom>
          <a:solidFill>
            <a:schemeClr val="lt1"/>
          </a:solidFill>
        </p:spPr>
        <p:txBody>
          <a:bodyPr spcFirstLastPara="1" wrap="square" lIns="91425" tIns="45700" rIns="91425" bIns="45700" anchor="t" anchorCtr="0">
            <a:noAutofit/>
          </a:bodyPr>
          <a:lstStyle/>
          <a:p>
            <a:pPr marL="457200" lvl="0" indent="-349250" algn="l" rtl="0">
              <a:lnSpc>
                <a:spcPct val="115000"/>
              </a:lnSpc>
              <a:spcBef>
                <a:spcPts val="1000"/>
              </a:spcBef>
              <a:spcAft>
                <a:spcPts val="0"/>
              </a:spcAft>
              <a:buSzPts val="1900"/>
              <a:buChar char="•"/>
            </a:pPr>
            <a:r>
              <a:rPr lang="en-GB" sz="1900"/>
              <a:t>This example from the first wave in the UK shows how importations from around the world led to an extremely large outbreak (because the UK was far too slow to lockdown)</a:t>
            </a:r>
            <a:endParaRPr sz="1900"/>
          </a:p>
          <a:p>
            <a:pPr marL="457200" lvl="0" indent="-349250" algn="l" rtl="0">
              <a:lnSpc>
                <a:spcPct val="115000"/>
              </a:lnSpc>
              <a:spcBef>
                <a:spcPts val="0"/>
              </a:spcBef>
              <a:spcAft>
                <a:spcPts val="0"/>
              </a:spcAft>
              <a:buSzPts val="1900"/>
              <a:buChar char="•"/>
            </a:pPr>
            <a:r>
              <a:rPr lang="en-GB" sz="1900"/>
              <a:t>The same process is occurring for the Delta variant in Dhaka (and other cities) as infections brought from other areas are seeding new outbreaks. </a:t>
            </a:r>
            <a:endParaRPr sz="1900"/>
          </a:p>
          <a:p>
            <a:pPr marL="457200" lvl="0" indent="-349250" algn="l" rtl="0">
              <a:lnSpc>
                <a:spcPct val="115000"/>
              </a:lnSpc>
              <a:spcBef>
                <a:spcPts val="0"/>
              </a:spcBef>
              <a:spcAft>
                <a:spcPts val="0"/>
              </a:spcAft>
              <a:buSzPts val="1900"/>
              <a:buChar char="•"/>
            </a:pPr>
            <a:r>
              <a:rPr lang="en-GB" sz="1900" b="1"/>
              <a:t>The early Delta sequences in April/May were the tip of the iceberg</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e2f5d32118_0_20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The 3 stages of our response</a:t>
            </a:r>
            <a:endParaRPr/>
          </a:p>
        </p:txBody>
      </p:sp>
      <p:sp>
        <p:nvSpPr>
          <p:cNvPr id="198" name="Google Shape;198;ge2f5d32118_0_20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Stage 1:  Everything is fine</a:t>
            </a:r>
            <a:endParaRPr/>
          </a:p>
          <a:p>
            <a:pPr marL="0" lvl="0" indent="0" algn="l" rtl="0">
              <a:spcBef>
                <a:spcPts val="1000"/>
              </a:spcBef>
              <a:spcAft>
                <a:spcPts val="0"/>
              </a:spcAft>
              <a:buNone/>
            </a:pPr>
            <a:r>
              <a:rPr lang="en-GB"/>
              <a:t>Stage 2: Oh that’s interesting, but doesn’t seem very severe</a:t>
            </a:r>
            <a:endParaRPr/>
          </a:p>
          <a:p>
            <a:pPr marL="0" lvl="0" indent="0" algn="l" rtl="0">
              <a:spcBef>
                <a:spcPts val="1000"/>
              </a:spcBef>
              <a:spcAft>
                <a:spcPts val="0"/>
              </a:spcAft>
              <a:buNone/>
            </a:pPr>
            <a:r>
              <a:rPr lang="en-GB"/>
              <a:t>Stage 3: Oh sh*t, this looks worse than last time...lockdown!</a:t>
            </a:r>
            <a:endParaRPr/>
          </a:p>
          <a:p>
            <a:pPr marL="0" lvl="0" indent="0" algn="l" rtl="0">
              <a:spcBef>
                <a:spcPts val="1000"/>
              </a:spcBef>
              <a:spcAft>
                <a:spcPts val="0"/>
              </a:spcAft>
              <a:buNone/>
            </a:pPr>
            <a:r>
              <a:rPr lang="en-GB"/>
              <a:t>   </a:t>
            </a:r>
            <a:endParaRPr/>
          </a:p>
          <a:p>
            <a:pPr marL="0" lvl="0" indent="0" algn="l" rtl="0">
              <a:spcBef>
                <a:spcPts val="1000"/>
              </a:spcBef>
              <a:spcAft>
                <a:spcPts val="0"/>
              </a:spcAft>
              <a:buNone/>
            </a:pPr>
            <a:r>
              <a:rPr lang="en-GB"/>
              <a:t>visual:  generic epidemic growth curve with both cases and deaths showing when get go through each of the phases and how much deaths lag behind cases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e2f5d32118_1_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The 3 stages of our response</a:t>
            </a:r>
            <a:endParaRPr/>
          </a:p>
        </p:txBody>
      </p:sp>
      <p:grpSp>
        <p:nvGrpSpPr>
          <p:cNvPr id="204" name="Google Shape;204;ge2f5d32118_1_33"/>
          <p:cNvGrpSpPr/>
          <p:nvPr/>
        </p:nvGrpSpPr>
        <p:grpSpPr>
          <a:xfrm>
            <a:off x="838211" y="1542225"/>
            <a:ext cx="10040995" cy="5086049"/>
            <a:chOff x="535950" y="437500"/>
            <a:chExt cx="10773600" cy="6147025"/>
          </a:xfrm>
        </p:grpSpPr>
        <p:pic>
          <p:nvPicPr>
            <p:cNvPr id="205" name="Google Shape;205;ge2f5d32118_1_33"/>
            <p:cNvPicPr preferRelativeResize="0"/>
            <p:nvPr/>
          </p:nvPicPr>
          <p:blipFill>
            <a:blip r:embed="rId3">
              <a:alphaModFix/>
            </a:blip>
            <a:stretch>
              <a:fillRect/>
            </a:stretch>
          </p:blipFill>
          <p:spPr>
            <a:xfrm>
              <a:off x="962550" y="626100"/>
              <a:ext cx="9636249" cy="5958425"/>
            </a:xfrm>
            <a:prstGeom prst="rect">
              <a:avLst/>
            </a:prstGeom>
            <a:noFill/>
            <a:ln>
              <a:noFill/>
            </a:ln>
          </p:spPr>
        </p:pic>
        <p:sp>
          <p:nvSpPr>
            <p:cNvPr id="206" name="Google Shape;206;ge2f5d32118_1_33"/>
            <p:cNvSpPr/>
            <p:nvPr/>
          </p:nvSpPr>
          <p:spPr>
            <a:xfrm>
              <a:off x="535950" y="437500"/>
              <a:ext cx="10773600" cy="88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ge2f5d32118_1_33"/>
          <p:cNvSpPr txBox="1">
            <a:spLocks noGrp="1"/>
          </p:cNvSpPr>
          <p:nvPr>
            <p:ph type="body" idx="1"/>
          </p:nvPr>
        </p:nvSpPr>
        <p:spPr>
          <a:xfrm>
            <a:off x="2321650" y="1690825"/>
            <a:ext cx="3650400" cy="721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sz="2400"/>
              <a:t>What happened:</a:t>
            </a:r>
            <a:endParaRPr sz="2400"/>
          </a:p>
        </p:txBody>
      </p:sp>
      <p:sp>
        <p:nvSpPr>
          <p:cNvPr id="208" name="Google Shape;208;ge2f5d32118_1_33"/>
          <p:cNvSpPr txBox="1">
            <a:spLocks noGrp="1"/>
          </p:cNvSpPr>
          <p:nvPr>
            <p:ph type="body" idx="1"/>
          </p:nvPr>
        </p:nvSpPr>
        <p:spPr>
          <a:xfrm>
            <a:off x="5697900" y="1618425"/>
            <a:ext cx="4287600" cy="546900"/>
          </a:xfrm>
          <a:prstGeom prst="rect">
            <a:avLst/>
          </a:prstGeom>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2400"/>
              <a:t>What should have happened</a:t>
            </a:r>
            <a:endParaRPr sz="2400"/>
          </a:p>
          <a:p>
            <a:pPr marL="0" lvl="0" indent="0" algn="ctr" rtl="0">
              <a:lnSpc>
                <a:spcPct val="100000"/>
              </a:lnSpc>
              <a:spcBef>
                <a:spcPts val="0"/>
              </a:spcBef>
              <a:spcAft>
                <a:spcPts val="0"/>
              </a:spcAft>
              <a:buNone/>
            </a:pPr>
            <a:r>
              <a:rPr lang="en-GB" sz="2400"/>
              <a:t>(and still needs to):</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e2f5d32118_1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The 3 stages of our response</a:t>
            </a:r>
            <a:endParaRPr/>
          </a:p>
        </p:txBody>
      </p:sp>
      <p:grpSp>
        <p:nvGrpSpPr>
          <p:cNvPr id="214" name="Google Shape;214;ge2f5d32118_1_49"/>
          <p:cNvGrpSpPr/>
          <p:nvPr/>
        </p:nvGrpSpPr>
        <p:grpSpPr>
          <a:xfrm>
            <a:off x="838211" y="1542225"/>
            <a:ext cx="10040995" cy="5086049"/>
            <a:chOff x="535950" y="437500"/>
            <a:chExt cx="10773600" cy="6147025"/>
          </a:xfrm>
        </p:grpSpPr>
        <p:pic>
          <p:nvPicPr>
            <p:cNvPr id="215" name="Google Shape;215;ge2f5d32118_1_49"/>
            <p:cNvPicPr preferRelativeResize="0"/>
            <p:nvPr/>
          </p:nvPicPr>
          <p:blipFill>
            <a:blip r:embed="rId3">
              <a:alphaModFix/>
            </a:blip>
            <a:stretch>
              <a:fillRect/>
            </a:stretch>
          </p:blipFill>
          <p:spPr>
            <a:xfrm>
              <a:off x="962550" y="626100"/>
              <a:ext cx="9636249" cy="5958425"/>
            </a:xfrm>
            <a:prstGeom prst="rect">
              <a:avLst/>
            </a:prstGeom>
            <a:noFill/>
            <a:ln>
              <a:noFill/>
            </a:ln>
          </p:spPr>
        </p:pic>
        <p:sp>
          <p:nvSpPr>
            <p:cNvPr id="216" name="Google Shape;216;ge2f5d32118_1_49"/>
            <p:cNvSpPr/>
            <p:nvPr/>
          </p:nvSpPr>
          <p:spPr>
            <a:xfrm>
              <a:off x="535950" y="437500"/>
              <a:ext cx="10773600" cy="88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ge2f5d32118_1_49"/>
          <p:cNvSpPr txBox="1">
            <a:spLocks noGrp="1"/>
          </p:cNvSpPr>
          <p:nvPr>
            <p:ph type="body" idx="1"/>
          </p:nvPr>
        </p:nvSpPr>
        <p:spPr>
          <a:xfrm>
            <a:off x="2321650" y="1690825"/>
            <a:ext cx="3650400" cy="721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sz="2400"/>
              <a:t>What happened:</a:t>
            </a:r>
            <a:endParaRPr sz="2400"/>
          </a:p>
        </p:txBody>
      </p:sp>
      <p:sp>
        <p:nvSpPr>
          <p:cNvPr id="218" name="Google Shape;218;ge2f5d32118_1_49"/>
          <p:cNvSpPr txBox="1">
            <a:spLocks noGrp="1"/>
          </p:cNvSpPr>
          <p:nvPr>
            <p:ph type="body" idx="1"/>
          </p:nvPr>
        </p:nvSpPr>
        <p:spPr>
          <a:xfrm>
            <a:off x="5697900" y="1618425"/>
            <a:ext cx="4287600" cy="546900"/>
          </a:xfrm>
          <a:prstGeom prst="rect">
            <a:avLst/>
          </a:prstGeom>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2400"/>
              <a:t>What should have happened</a:t>
            </a:r>
            <a:endParaRPr sz="2400"/>
          </a:p>
          <a:p>
            <a:pPr marL="0" lvl="0" indent="0" algn="ctr" rtl="0">
              <a:lnSpc>
                <a:spcPct val="100000"/>
              </a:lnSpc>
              <a:spcBef>
                <a:spcPts val="0"/>
              </a:spcBef>
              <a:spcAft>
                <a:spcPts val="0"/>
              </a:spcAft>
              <a:buNone/>
            </a:pPr>
            <a:r>
              <a:rPr lang="en-GB" sz="2400"/>
              <a:t>(and still needs to):</a:t>
            </a:r>
            <a:endParaRPr sz="2400"/>
          </a:p>
        </p:txBody>
      </p:sp>
      <p:sp>
        <p:nvSpPr>
          <p:cNvPr id="219" name="Google Shape;219;ge2f5d32118_1_49"/>
          <p:cNvSpPr txBox="1">
            <a:spLocks noGrp="1"/>
          </p:cNvSpPr>
          <p:nvPr>
            <p:ph type="body" idx="1"/>
          </p:nvPr>
        </p:nvSpPr>
        <p:spPr>
          <a:xfrm>
            <a:off x="3394925" y="3309350"/>
            <a:ext cx="1386600" cy="6324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GB" sz="1800" b="1">
                <a:solidFill>
                  <a:srgbClr val="980000"/>
                </a:solidFill>
              </a:rPr>
              <a:t>Lockdown but too late</a:t>
            </a:r>
            <a:endParaRPr sz="1800" b="1">
              <a:solidFill>
                <a:srgbClr val="980000"/>
              </a:solidFill>
            </a:endParaRPr>
          </a:p>
        </p:txBody>
      </p:sp>
      <p:sp>
        <p:nvSpPr>
          <p:cNvPr id="220" name="Google Shape;220;ge2f5d32118_1_49"/>
          <p:cNvSpPr txBox="1">
            <a:spLocks noGrp="1"/>
          </p:cNvSpPr>
          <p:nvPr>
            <p:ph type="body" idx="1"/>
          </p:nvPr>
        </p:nvSpPr>
        <p:spPr>
          <a:xfrm>
            <a:off x="5902325" y="4447750"/>
            <a:ext cx="1998900" cy="1551000"/>
          </a:xfrm>
          <a:prstGeom prst="rect">
            <a:avLst/>
          </a:prstGeom>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None/>
            </a:pPr>
            <a:r>
              <a:rPr lang="en-GB" sz="1800" b="1">
                <a:solidFill>
                  <a:srgbClr val="980000"/>
                </a:solidFill>
              </a:rPr>
              <a:t>Lockdown</a:t>
            </a:r>
            <a:endParaRPr sz="1800" b="1">
              <a:solidFill>
                <a:srgbClr val="980000"/>
              </a:solidFill>
            </a:endParaRPr>
          </a:p>
          <a:p>
            <a:pPr marL="0" lvl="0" indent="0" algn="ctr" rtl="0">
              <a:lnSpc>
                <a:spcPct val="100000"/>
              </a:lnSpc>
              <a:spcBef>
                <a:spcPts val="0"/>
              </a:spcBef>
              <a:spcAft>
                <a:spcPts val="0"/>
              </a:spcAft>
              <a:buNone/>
            </a:pPr>
            <a:r>
              <a:rPr lang="en-GB" sz="1800" b="1">
                <a:solidFill>
                  <a:srgbClr val="980000"/>
                </a:solidFill>
              </a:rPr>
              <a:t>Mask distribution &amp; promotion</a:t>
            </a:r>
            <a:endParaRPr sz="1800" b="1">
              <a:solidFill>
                <a:srgbClr val="980000"/>
              </a:solidFill>
            </a:endParaRPr>
          </a:p>
          <a:p>
            <a:pPr marL="0" lvl="0" indent="0" algn="ctr" rtl="0">
              <a:lnSpc>
                <a:spcPct val="100000"/>
              </a:lnSpc>
              <a:spcBef>
                <a:spcPts val="0"/>
              </a:spcBef>
              <a:spcAft>
                <a:spcPts val="0"/>
              </a:spcAft>
              <a:buNone/>
            </a:pPr>
            <a:r>
              <a:rPr lang="en-GB" sz="1800" b="1">
                <a:solidFill>
                  <a:srgbClr val="980000"/>
                </a:solidFill>
              </a:rPr>
              <a:t>Vaccine rollout</a:t>
            </a:r>
            <a:endParaRPr sz="1800" b="1">
              <a:solidFill>
                <a:srgbClr val="980000"/>
              </a:solidFill>
            </a:endParaRPr>
          </a:p>
          <a:p>
            <a:pPr marL="0" lvl="0" indent="0" algn="ctr" rtl="0">
              <a:spcBef>
                <a:spcPts val="1000"/>
              </a:spcBef>
              <a:spcAft>
                <a:spcPts val="0"/>
              </a:spcAft>
              <a:buNone/>
            </a:pPr>
            <a:endParaRPr sz="1800" b="1">
              <a:solidFill>
                <a:srgbClr val="980000"/>
              </a:solidFill>
            </a:endParaRPr>
          </a:p>
        </p:txBody>
      </p:sp>
      <p:sp>
        <p:nvSpPr>
          <p:cNvPr id="221" name="Google Shape;221;ge2f5d32118_1_49"/>
          <p:cNvSpPr txBox="1">
            <a:spLocks noGrp="1"/>
          </p:cNvSpPr>
          <p:nvPr>
            <p:ph type="body" idx="1"/>
          </p:nvPr>
        </p:nvSpPr>
        <p:spPr>
          <a:xfrm>
            <a:off x="7387375" y="4017950"/>
            <a:ext cx="1998900" cy="15510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r>
              <a:rPr lang="en-GB" sz="1800" b="1">
                <a:solidFill>
                  <a:srgbClr val="980000"/>
                </a:solidFill>
              </a:rPr>
              <a:t>Reinforce interventions</a:t>
            </a:r>
            <a:endParaRPr sz="1800" b="1">
              <a:solidFill>
                <a:srgbClr val="980000"/>
              </a:solidFill>
            </a:endParaRPr>
          </a:p>
          <a:p>
            <a:pPr marL="0" lvl="0" indent="0" algn="ctr" rtl="0">
              <a:spcBef>
                <a:spcPts val="1000"/>
              </a:spcBef>
              <a:spcAft>
                <a:spcPts val="0"/>
              </a:spcAft>
              <a:buNone/>
            </a:pPr>
            <a:endParaRPr sz="1800" b="1">
              <a:solidFill>
                <a:srgbClr val="980000"/>
              </a:solidFill>
            </a:endParaRPr>
          </a:p>
        </p:txBody>
      </p:sp>
      <p:sp>
        <p:nvSpPr>
          <p:cNvPr id="222" name="Google Shape;222;ge2f5d32118_1_49"/>
          <p:cNvSpPr txBox="1">
            <a:spLocks noGrp="1"/>
          </p:cNvSpPr>
          <p:nvPr>
            <p:ph type="body" idx="1"/>
          </p:nvPr>
        </p:nvSpPr>
        <p:spPr>
          <a:xfrm>
            <a:off x="1807575" y="5094850"/>
            <a:ext cx="1212000" cy="4428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GB" sz="1800">
                <a:solidFill>
                  <a:srgbClr val="980000"/>
                </a:solidFill>
              </a:rPr>
              <a:t>No action</a:t>
            </a:r>
            <a:endParaRPr sz="1800">
              <a:solidFill>
                <a:srgbClr val="980000"/>
              </a:solidFill>
            </a:endParaRPr>
          </a:p>
        </p:txBody>
      </p:sp>
      <p:sp>
        <p:nvSpPr>
          <p:cNvPr id="223" name="Google Shape;223;ge2f5d32118_1_49"/>
          <p:cNvSpPr txBox="1">
            <a:spLocks noGrp="1"/>
          </p:cNvSpPr>
          <p:nvPr>
            <p:ph type="body" idx="1"/>
          </p:nvPr>
        </p:nvSpPr>
        <p:spPr>
          <a:xfrm>
            <a:off x="2846675" y="4288138"/>
            <a:ext cx="1721700" cy="4995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GB" sz="1800">
                <a:solidFill>
                  <a:srgbClr val="980000"/>
                </a:solidFill>
              </a:rPr>
              <a:t>Still no action</a:t>
            </a:r>
            <a:endParaRPr sz="1800">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1000"/>
                                        <p:tgtEl>
                                          <p:spTgt spid="222"/>
                                        </p:tgtEl>
                                        <p:attrNameLst>
                                          <p:attrName>ppt_w</p:attrName>
                                        </p:attrNameLst>
                                      </p:cBhvr>
                                      <p:tavLst>
                                        <p:tav tm="0">
                                          <p:val>
                                            <p:strVal val="0"/>
                                          </p:val>
                                        </p:tav>
                                        <p:tav tm="100000">
                                          <p:val>
                                            <p:strVal val="#ppt_w"/>
                                          </p:val>
                                        </p:tav>
                                      </p:tavLst>
                                    </p:anim>
                                    <p:anim calcmode="lin" valueType="num">
                                      <p:cBhvr additive="base">
                                        <p:cTn id="8" dur="1000"/>
                                        <p:tgtEl>
                                          <p:spTgt spid="222"/>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3"/>
                                        </p:tgtEl>
                                        <p:attrNameLst>
                                          <p:attrName>style.visibility</p:attrName>
                                        </p:attrNameLst>
                                      </p:cBhvr>
                                      <p:to>
                                        <p:strVal val="visible"/>
                                      </p:to>
                                    </p:set>
                                    <p:anim calcmode="lin" valueType="num">
                                      <p:cBhvr additive="base">
                                        <p:cTn id="12" dur="1000"/>
                                        <p:tgtEl>
                                          <p:spTgt spid="223"/>
                                        </p:tgtEl>
                                        <p:attrNameLst>
                                          <p:attrName>ppt_w</p:attrName>
                                        </p:attrNameLst>
                                      </p:cBhvr>
                                      <p:tavLst>
                                        <p:tav tm="0">
                                          <p:val>
                                            <p:strVal val="0"/>
                                          </p:val>
                                        </p:tav>
                                        <p:tav tm="100000">
                                          <p:val>
                                            <p:strVal val="#ppt_w"/>
                                          </p:val>
                                        </p:tav>
                                      </p:tavLst>
                                    </p:anim>
                                    <p:anim calcmode="lin" valueType="num">
                                      <p:cBhvr additive="base">
                                        <p:cTn id="13" dur="1000"/>
                                        <p:tgtEl>
                                          <p:spTgt spid="223"/>
                                        </p:tgtEl>
                                        <p:attrNameLst>
                                          <p:attrName>ppt_h</p:attrName>
                                        </p:attrNameLst>
                                      </p:cBhvr>
                                      <p:tavLst>
                                        <p:tav tm="0">
                                          <p:val>
                                            <p:strVal val="0"/>
                                          </p:val>
                                        </p:tav>
                                        <p:tav tm="100000">
                                          <p:val>
                                            <p:strVal val="#ppt_h"/>
                                          </p:val>
                                        </p:tav>
                                      </p:tavLst>
                                    </p:anim>
                                  </p:childTnLst>
                                </p:cTn>
                              </p:par>
                            </p:childTnLst>
                          </p:cTn>
                        </p:par>
                        <p:par>
                          <p:cTn id="14" fill="hold">
                            <p:stCondLst>
                              <p:cond delay="2000"/>
                            </p:stCondLst>
                            <p:childTnLst>
                              <p:par>
                                <p:cTn id="15" presetID="23" presetClass="entr" presetSubtype="16" fill="hold" nodeType="afterEffect">
                                  <p:stCondLst>
                                    <p:cond delay="0"/>
                                  </p:stCondLst>
                                  <p:childTnLst>
                                    <p:set>
                                      <p:cBhvr>
                                        <p:cTn id="16" dur="1" fill="hold">
                                          <p:stCondLst>
                                            <p:cond delay="0"/>
                                          </p:stCondLst>
                                        </p:cTn>
                                        <p:tgtEl>
                                          <p:spTgt spid="219"/>
                                        </p:tgtEl>
                                        <p:attrNameLst>
                                          <p:attrName>style.visibility</p:attrName>
                                        </p:attrNameLst>
                                      </p:cBhvr>
                                      <p:to>
                                        <p:strVal val="visible"/>
                                      </p:to>
                                    </p:set>
                                    <p:anim calcmode="lin" valueType="num">
                                      <p:cBhvr additive="base">
                                        <p:cTn id="17" dur="1000"/>
                                        <p:tgtEl>
                                          <p:spTgt spid="219"/>
                                        </p:tgtEl>
                                        <p:attrNameLst>
                                          <p:attrName>ppt_w</p:attrName>
                                        </p:attrNameLst>
                                      </p:cBhvr>
                                      <p:tavLst>
                                        <p:tav tm="0">
                                          <p:val>
                                            <p:strVal val="0"/>
                                          </p:val>
                                        </p:tav>
                                        <p:tav tm="100000">
                                          <p:val>
                                            <p:strVal val="#ppt_w"/>
                                          </p:val>
                                        </p:tav>
                                      </p:tavLst>
                                    </p:anim>
                                    <p:anim calcmode="lin" valueType="num">
                                      <p:cBhvr additive="base">
                                        <p:cTn id="18" dur="1000"/>
                                        <p:tgtEl>
                                          <p:spTgt spid="219"/>
                                        </p:tgtEl>
                                        <p:attrNameLst>
                                          <p:attrName>ppt_h</p:attrName>
                                        </p:attrNameLst>
                                      </p:cBhvr>
                                      <p:tavLst>
                                        <p:tav tm="0">
                                          <p:val>
                                            <p:strVal val="0"/>
                                          </p:val>
                                        </p:tav>
                                        <p:tav tm="100000">
                                          <p:val>
                                            <p:strVal val="#ppt_h"/>
                                          </p:val>
                                        </p:tav>
                                      </p:tavLst>
                                    </p:anim>
                                  </p:childTnLst>
                                </p:cTn>
                              </p:par>
                            </p:childTnLst>
                          </p:cTn>
                        </p:par>
                        <p:par>
                          <p:cTn id="19" fill="hold">
                            <p:stCondLst>
                              <p:cond delay="3000"/>
                            </p:stCondLst>
                            <p:childTnLst>
                              <p:par>
                                <p:cTn id="20" presetID="23" presetClass="entr" presetSubtype="16" fill="hold" nodeType="afterEffect">
                                  <p:stCondLst>
                                    <p:cond delay="0"/>
                                  </p:stCondLst>
                                  <p:childTnLst>
                                    <p:set>
                                      <p:cBhvr>
                                        <p:cTn id="21" dur="1" fill="hold">
                                          <p:stCondLst>
                                            <p:cond delay="0"/>
                                          </p:stCondLst>
                                        </p:cTn>
                                        <p:tgtEl>
                                          <p:spTgt spid="220"/>
                                        </p:tgtEl>
                                        <p:attrNameLst>
                                          <p:attrName>style.visibility</p:attrName>
                                        </p:attrNameLst>
                                      </p:cBhvr>
                                      <p:to>
                                        <p:strVal val="visible"/>
                                      </p:to>
                                    </p:set>
                                    <p:anim calcmode="lin" valueType="num">
                                      <p:cBhvr additive="base">
                                        <p:cTn id="22" dur="1000"/>
                                        <p:tgtEl>
                                          <p:spTgt spid="220"/>
                                        </p:tgtEl>
                                        <p:attrNameLst>
                                          <p:attrName>ppt_w</p:attrName>
                                        </p:attrNameLst>
                                      </p:cBhvr>
                                      <p:tavLst>
                                        <p:tav tm="0">
                                          <p:val>
                                            <p:strVal val="0"/>
                                          </p:val>
                                        </p:tav>
                                        <p:tav tm="100000">
                                          <p:val>
                                            <p:strVal val="#ppt_w"/>
                                          </p:val>
                                        </p:tav>
                                      </p:tavLst>
                                    </p:anim>
                                    <p:anim calcmode="lin" valueType="num">
                                      <p:cBhvr additive="base">
                                        <p:cTn id="23" dur="1000"/>
                                        <p:tgtEl>
                                          <p:spTgt spid="220"/>
                                        </p:tgtEl>
                                        <p:attrNameLst>
                                          <p:attrName>ppt_h</p:attrName>
                                        </p:attrNameLst>
                                      </p:cBhvr>
                                      <p:tavLst>
                                        <p:tav tm="0">
                                          <p:val>
                                            <p:strVal val="0"/>
                                          </p:val>
                                        </p:tav>
                                        <p:tav tm="100000">
                                          <p:val>
                                            <p:strVal val="#ppt_h"/>
                                          </p:val>
                                        </p:tav>
                                      </p:tavLst>
                                    </p:anim>
                                  </p:childTnLst>
                                </p:cTn>
                              </p:par>
                            </p:childTnLst>
                          </p:cTn>
                        </p:par>
                        <p:par>
                          <p:cTn id="24" fill="hold">
                            <p:stCondLst>
                              <p:cond delay="4000"/>
                            </p:stCondLst>
                            <p:childTnLst>
                              <p:par>
                                <p:cTn id="25" presetID="23" presetClass="entr" presetSubtype="16" fill="hold" nodeType="afterEffect">
                                  <p:stCondLst>
                                    <p:cond delay="0"/>
                                  </p:stCondLst>
                                  <p:childTnLst>
                                    <p:set>
                                      <p:cBhvr>
                                        <p:cTn id="26" dur="1" fill="hold">
                                          <p:stCondLst>
                                            <p:cond delay="0"/>
                                          </p:stCondLst>
                                        </p:cTn>
                                        <p:tgtEl>
                                          <p:spTgt spid="221"/>
                                        </p:tgtEl>
                                        <p:attrNameLst>
                                          <p:attrName>style.visibility</p:attrName>
                                        </p:attrNameLst>
                                      </p:cBhvr>
                                      <p:to>
                                        <p:strVal val="visible"/>
                                      </p:to>
                                    </p:set>
                                    <p:anim calcmode="lin" valueType="num">
                                      <p:cBhvr additive="base">
                                        <p:cTn id="27" dur="1500"/>
                                        <p:tgtEl>
                                          <p:spTgt spid="221"/>
                                        </p:tgtEl>
                                        <p:attrNameLst>
                                          <p:attrName>ppt_w</p:attrName>
                                        </p:attrNameLst>
                                      </p:cBhvr>
                                      <p:tavLst>
                                        <p:tav tm="0">
                                          <p:val>
                                            <p:strVal val="0"/>
                                          </p:val>
                                        </p:tav>
                                        <p:tav tm="100000">
                                          <p:val>
                                            <p:strVal val="#ppt_w"/>
                                          </p:val>
                                        </p:tav>
                                      </p:tavLst>
                                    </p:anim>
                                    <p:anim calcmode="lin" valueType="num">
                                      <p:cBhvr additive="base">
                                        <p:cTn id="28" dur="1500"/>
                                        <p:tgtEl>
                                          <p:spTgt spid="2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e2f5d32118_1_71"/>
          <p:cNvSpPr txBox="1">
            <a:spLocks noGrp="1"/>
          </p:cNvSpPr>
          <p:nvPr>
            <p:ph type="title"/>
          </p:nvPr>
        </p:nvSpPr>
        <p:spPr>
          <a:xfrm>
            <a:off x="838200" y="365125"/>
            <a:ext cx="10515600" cy="103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500"/>
              <a:t>Depending on your sense of humour/ dread...</a:t>
            </a:r>
            <a:endParaRPr sz="3500"/>
          </a:p>
        </p:txBody>
      </p:sp>
      <p:pic>
        <p:nvPicPr>
          <p:cNvPr id="229" name="Google Shape;229;ge2f5d32118_1_71"/>
          <p:cNvPicPr preferRelativeResize="0"/>
          <p:nvPr/>
        </p:nvPicPr>
        <p:blipFill>
          <a:blip r:embed="rId3">
            <a:alphaModFix/>
          </a:blip>
          <a:stretch>
            <a:fillRect/>
          </a:stretch>
        </p:blipFill>
        <p:spPr>
          <a:xfrm>
            <a:off x="3334450" y="1616300"/>
            <a:ext cx="5400450" cy="509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e2f5d32118_1_43"/>
          <p:cNvSpPr txBox="1">
            <a:spLocks noGrp="1"/>
          </p:cNvSpPr>
          <p:nvPr>
            <p:ph type="title"/>
          </p:nvPr>
        </p:nvSpPr>
        <p:spPr>
          <a:xfrm>
            <a:off x="227125" y="166325"/>
            <a:ext cx="11485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300"/>
              <a:t>Deaths from Covid-19 always lag cases of infection by 3-4 weeks</a:t>
            </a:r>
            <a:endParaRPr sz="3300"/>
          </a:p>
        </p:txBody>
      </p:sp>
      <p:pic>
        <p:nvPicPr>
          <p:cNvPr id="235" name="Google Shape;235;ge2f5d32118_1_43"/>
          <p:cNvPicPr preferRelativeResize="0"/>
          <p:nvPr/>
        </p:nvPicPr>
        <p:blipFill>
          <a:blip r:embed="rId3">
            <a:alphaModFix/>
          </a:blip>
          <a:stretch>
            <a:fillRect/>
          </a:stretch>
        </p:blipFill>
        <p:spPr>
          <a:xfrm>
            <a:off x="2859875" y="1543375"/>
            <a:ext cx="2524125" cy="4781550"/>
          </a:xfrm>
          <a:prstGeom prst="rect">
            <a:avLst/>
          </a:prstGeom>
          <a:noFill/>
          <a:ln>
            <a:noFill/>
          </a:ln>
        </p:spPr>
      </p:pic>
      <p:cxnSp>
        <p:nvCxnSpPr>
          <p:cNvPr id="236" name="Google Shape;236;ge2f5d32118_1_43"/>
          <p:cNvCxnSpPr/>
          <p:nvPr/>
        </p:nvCxnSpPr>
        <p:spPr>
          <a:xfrm rot="10800000" flipH="1">
            <a:off x="2585200" y="1481750"/>
            <a:ext cx="18900" cy="4434000"/>
          </a:xfrm>
          <a:prstGeom prst="straightConnector1">
            <a:avLst/>
          </a:prstGeom>
          <a:noFill/>
          <a:ln w="38100" cap="flat" cmpd="sng">
            <a:solidFill>
              <a:schemeClr val="dk1"/>
            </a:solidFill>
            <a:prstDash val="solid"/>
            <a:round/>
            <a:headEnd type="none" w="med" len="med"/>
            <a:tailEnd type="triangle" w="med" len="med"/>
          </a:ln>
        </p:spPr>
      </p:cxnSp>
      <p:sp>
        <p:nvSpPr>
          <p:cNvPr id="237" name="Google Shape;237;ge2f5d32118_1_43"/>
          <p:cNvSpPr txBox="1">
            <a:spLocks noGrp="1"/>
          </p:cNvSpPr>
          <p:nvPr>
            <p:ph type="body" idx="1"/>
          </p:nvPr>
        </p:nvSpPr>
        <p:spPr>
          <a:xfrm>
            <a:off x="533325" y="2711000"/>
            <a:ext cx="1796100" cy="1975500"/>
          </a:xfrm>
          <a:prstGeom prst="rect">
            <a:avLst/>
          </a:prstGeom>
          <a:noFill/>
        </p:spPr>
        <p:txBody>
          <a:bodyPr spcFirstLastPara="1" wrap="square" lIns="91425" tIns="45700" rIns="91425" bIns="45700" anchor="t" anchorCtr="0">
            <a:noAutofit/>
          </a:bodyPr>
          <a:lstStyle/>
          <a:p>
            <a:pPr marL="0" lvl="0" indent="0" algn="ctr" rtl="0">
              <a:lnSpc>
                <a:spcPct val="115000"/>
              </a:lnSpc>
              <a:spcBef>
                <a:spcPts val="1000"/>
              </a:spcBef>
              <a:spcAft>
                <a:spcPts val="0"/>
              </a:spcAft>
              <a:buNone/>
            </a:pPr>
            <a:r>
              <a:rPr lang="en-GB" sz="1800"/>
              <a:t>Cases and deaths from the April 2021 resurgence in Bangladesh due to the Beta variant</a:t>
            </a:r>
            <a:endParaRPr sz="1800" b="1"/>
          </a:p>
        </p:txBody>
      </p:sp>
      <p:sp>
        <p:nvSpPr>
          <p:cNvPr id="238" name="Google Shape;238;ge2f5d32118_1_43"/>
          <p:cNvSpPr txBox="1">
            <a:spLocks noGrp="1"/>
          </p:cNvSpPr>
          <p:nvPr>
            <p:ph type="body" idx="1"/>
          </p:nvPr>
        </p:nvSpPr>
        <p:spPr>
          <a:xfrm>
            <a:off x="2595200" y="1408700"/>
            <a:ext cx="1320900" cy="1975500"/>
          </a:xfrm>
          <a:prstGeom prst="rect">
            <a:avLst/>
          </a:prstGeom>
          <a:noFill/>
        </p:spPr>
        <p:txBody>
          <a:bodyPr spcFirstLastPara="1" wrap="square" lIns="91425" tIns="45700" rIns="91425" bIns="45700" anchor="t" anchorCtr="0">
            <a:noAutofit/>
          </a:bodyPr>
          <a:lstStyle/>
          <a:p>
            <a:pPr marL="0" lvl="0" indent="0" algn="ctr" rtl="0">
              <a:lnSpc>
                <a:spcPct val="115000"/>
              </a:lnSpc>
              <a:spcBef>
                <a:spcPts val="1000"/>
              </a:spcBef>
              <a:spcAft>
                <a:spcPts val="0"/>
              </a:spcAft>
              <a:buNone/>
            </a:pPr>
            <a:r>
              <a:rPr lang="en-GB" sz="1900"/>
              <a:t>Peak cases</a:t>
            </a:r>
            <a:endParaRPr sz="1900" b="1"/>
          </a:p>
        </p:txBody>
      </p:sp>
      <p:sp>
        <p:nvSpPr>
          <p:cNvPr id="239" name="Google Shape;239;ge2f5d32118_1_43"/>
          <p:cNvSpPr txBox="1">
            <a:spLocks noGrp="1"/>
          </p:cNvSpPr>
          <p:nvPr>
            <p:ph type="body" idx="1"/>
          </p:nvPr>
        </p:nvSpPr>
        <p:spPr>
          <a:xfrm>
            <a:off x="3906025" y="1744775"/>
            <a:ext cx="1796100" cy="1975500"/>
          </a:xfrm>
          <a:prstGeom prst="rect">
            <a:avLst/>
          </a:prstGeom>
          <a:noFill/>
        </p:spPr>
        <p:txBody>
          <a:bodyPr spcFirstLastPara="1" wrap="square" lIns="91425" tIns="45700" rIns="91425" bIns="45700" anchor="t" anchorCtr="0">
            <a:noAutofit/>
          </a:bodyPr>
          <a:lstStyle/>
          <a:p>
            <a:pPr marL="0" lvl="0" indent="0" algn="ctr" rtl="0">
              <a:lnSpc>
                <a:spcPct val="115000"/>
              </a:lnSpc>
              <a:spcBef>
                <a:spcPts val="1000"/>
              </a:spcBef>
              <a:spcAft>
                <a:spcPts val="0"/>
              </a:spcAft>
              <a:buNone/>
            </a:pPr>
            <a:r>
              <a:rPr lang="en-GB" sz="1900">
                <a:solidFill>
                  <a:srgbClr val="980000"/>
                </a:solidFill>
              </a:rPr>
              <a:t>Peak deaths</a:t>
            </a:r>
            <a:endParaRPr sz="1900" b="1">
              <a:solidFill>
                <a:srgbClr val="980000"/>
              </a:solidFill>
            </a:endParaRPr>
          </a:p>
        </p:txBody>
      </p:sp>
      <p:cxnSp>
        <p:nvCxnSpPr>
          <p:cNvPr id="240" name="Google Shape;240;ge2f5d32118_1_43"/>
          <p:cNvCxnSpPr/>
          <p:nvPr/>
        </p:nvCxnSpPr>
        <p:spPr>
          <a:xfrm>
            <a:off x="3906025" y="1290775"/>
            <a:ext cx="0" cy="45234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ge2f5d32118_1_43"/>
          <p:cNvCxnSpPr/>
          <p:nvPr/>
        </p:nvCxnSpPr>
        <p:spPr>
          <a:xfrm>
            <a:off x="4116900" y="1290775"/>
            <a:ext cx="0" cy="4523400"/>
          </a:xfrm>
          <a:prstGeom prst="straightConnector1">
            <a:avLst/>
          </a:prstGeom>
          <a:noFill/>
          <a:ln w="9525" cap="flat" cmpd="sng">
            <a:solidFill>
              <a:srgbClr val="980000"/>
            </a:solidFill>
            <a:prstDash val="solid"/>
            <a:round/>
            <a:headEnd type="none" w="med" len="med"/>
            <a:tailEnd type="none" w="med" len="med"/>
          </a:ln>
        </p:spPr>
      </p:cxnSp>
      <p:sp>
        <p:nvSpPr>
          <p:cNvPr id="242" name="Google Shape;242;ge2f5d32118_1_43"/>
          <p:cNvSpPr txBox="1">
            <a:spLocks noGrp="1"/>
          </p:cNvSpPr>
          <p:nvPr>
            <p:ph type="body" idx="1"/>
          </p:nvPr>
        </p:nvSpPr>
        <p:spPr>
          <a:xfrm>
            <a:off x="5702125" y="3030825"/>
            <a:ext cx="5903700" cy="1975500"/>
          </a:xfrm>
          <a:prstGeom prst="rect">
            <a:avLst/>
          </a:prstGeom>
          <a:noFill/>
        </p:spPr>
        <p:txBody>
          <a:bodyPr spcFirstLastPara="1" wrap="square" lIns="91425" tIns="45700" rIns="91425" bIns="45700" anchor="t" anchorCtr="0">
            <a:noAutofit/>
          </a:bodyPr>
          <a:lstStyle/>
          <a:p>
            <a:pPr marL="0" lvl="0" indent="0" algn="ctr" rtl="0">
              <a:lnSpc>
                <a:spcPct val="115000"/>
              </a:lnSpc>
              <a:spcBef>
                <a:spcPts val="1000"/>
              </a:spcBef>
              <a:spcAft>
                <a:spcPts val="0"/>
              </a:spcAft>
              <a:buNone/>
            </a:pPr>
            <a:r>
              <a:rPr lang="en-GB" sz="1900">
                <a:solidFill>
                  <a:srgbClr val="980000"/>
                </a:solidFill>
              </a:rPr>
              <a:t>We should expect deaths to continue rising even as peak cases begin to declines</a:t>
            </a:r>
            <a:endParaRPr sz="1900">
              <a:solidFill>
                <a:srgbClr val="980000"/>
              </a:solidFill>
            </a:endParaRPr>
          </a:p>
          <a:p>
            <a:pPr marL="0" lvl="0" indent="0" algn="ctr" rtl="0">
              <a:lnSpc>
                <a:spcPct val="115000"/>
              </a:lnSpc>
              <a:spcBef>
                <a:spcPts val="1000"/>
              </a:spcBef>
              <a:spcAft>
                <a:spcPts val="0"/>
              </a:spcAft>
              <a:buNone/>
            </a:pPr>
            <a:r>
              <a:rPr lang="en-GB" sz="1900" b="1">
                <a:solidFill>
                  <a:srgbClr val="980000"/>
                </a:solidFill>
              </a:rPr>
              <a:t>Hospital bed occupancy will take even longer to decline</a:t>
            </a:r>
            <a:endParaRPr sz="1900" b="1">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e2f5d32118_0_20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How much longer will it go on for and how bad will it get?</a:t>
            </a:r>
            <a:endParaRPr/>
          </a:p>
        </p:txBody>
      </p:sp>
      <p:sp>
        <p:nvSpPr>
          <p:cNvPr id="248" name="Google Shape;248;ge2f5d32118_0_20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GB"/>
              <a:t>Delta variant actually appears to be moving slower than the Beta variant, but likely with higher severity</a:t>
            </a:r>
            <a:endParaRPr/>
          </a:p>
          <a:p>
            <a:pPr marL="457200" lvl="0" indent="-342900" algn="l" rtl="0">
              <a:spcBef>
                <a:spcPts val="0"/>
              </a:spcBef>
              <a:spcAft>
                <a:spcPts val="0"/>
              </a:spcAft>
              <a:buSzPts val="1800"/>
              <a:buChar char="•"/>
            </a:pPr>
            <a:r>
              <a:rPr lang="en-GB"/>
              <a:t>Rashaji and Khulna have been at full bed capacity for 6-7 weeks → reasonable to assume the same will occur in Dhaka</a:t>
            </a:r>
            <a:endParaRPr/>
          </a:p>
          <a:p>
            <a:pPr marL="914400" lvl="1" indent="-342900" algn="l" rtl="0">
              <a:spcBef>
                <a:spcPts val="0"/>
              </a:spcBef>
              <a:spcAft>
                <a:spcPts val="0"/>
              </a:spcAft>
              <a:buSzPts val="1800"/>
              <a:buChar char="•"/>
            </a:pPr>
            <a:r>
              <a:rPr lang="en-GB"/>
              <a:t>Dhaka hospitals also likely to deal with more cases due to rural areas being hit first and sending cases followed by extended surge in Dhaka itself </a:t>
            </a:r>
            <a:endParaRPr/>
          </a:p>
          <a:p>
            <a:pPr marL="0" lvl="0" indent="0" algn="l" rtl="0">
              <a:spcBef>
                <a:spcPts val="1000"/>
              </a:spcBef>
              <a:spcAft>
                <a:spcPts val="0"/>
              </a:spcAft>
              <a:buNone/>
            </a:pPr>
            <a:endParaRPr/>
          </a:p>
          <a:p>
            <a:pPr marL="0" lvl="0" indent="0" algn="l" rtl="0">
              <a:spcBef>
                <a:spcPts val="1000"/>
              </a:spcBef>
              <a:spcAft>
                <a:spcPts val="0"/>
              </a:spcAft>
              <a:buNone/>
            </a:pPr>
            <a:r>
              <a:rPr lang="en-GB"/>
              <a:t>Data: R estimation, curves of Rajshahi and Khulna</a:t>
            </a:r>
            <a:endParaRPr/>
          </a:p>
          <a:p>
            <a:pPr marL="0" lvl="0" indent="0" algn="l" rtl="0">
              <a:spcBef>
                <a:spcPts val="1000"/>
              </a:spcBef>
              <a:spcAft>
                <a:spcPts val="0"/>
              </a:spcAft>
              <a:buNone/>
            </a:pPr>
            <a:r>
              <a:rPr lang="en-GB"/>
              <a:t>Can we use the Dhaka model to give a very rough/simple depiction of how long the surge could last in Dhaka at a lower R compared to the Beta variant?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e2f5d32118_1_239"/>
          <p:cNvSpPr txBox="1">
            <a:spLocks noGrp="1"/>
          </p:cNvSpPr>
          <p:nvPr>
            <p:ph type="body" idx="1"/>
          </p:nvPr>
        </p:nvSpPr>
        <p:spPr>
          <a:xfrm>
            <a:off x="195425" y="342900"/>
            <a:ext cx="11960700" cy="47733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When will this get better?</a:t>
            </a:r>
            <a:endParaRPr/>
          </a:p>
          <a:p>
            <a:pPr marL="914400" lvl="1" indent="-342900" algn="l" rtl="0">
              <a:spcBef>
                <a:spcPts val="500"/>
              </a:spcBef>
              <a:spcAft>
                <a:spcPts val="0"/>
              </a:spcAft>
              <a:buSzPts val="1800"/>
              <a:buAutoNum type="alphaLcPeriod"/>
            </a:pPr>
            <a:r>
              <a:rPr lang="en-GB"/>
              <a:t>How long will it go on on for? And how much worse will it get? </a:t>
            </a:r>
            <a:endParaRPr/>
          </a:p>
          <a:p>
            <a:pPr marL="1371600" lvl="2" indent="-342900" algn="l" rtl="0">
              <a:spcBef>
                <a:spcPts val="0"/>
              </a:spcBef>
              <a:spcAft>
                <a:spcPts val="0"/>
              </a:spcAft>
              <a:buSzPts val="1800"/>
              <a:buAutoNum type="romanLcPeriod"/>
            </a:pPr>
            <a:r>
              <a:rPr lang="en-GB" sz="2400"/>
              <a:t>Delta transmission rate faster than original variant (similar or less than Beta) </a:t>
            </a:r>
            <a:endParaRPr sz="2400"/>
          </a:p>
          <a:p>
            <a:pPr marL="1371600" lvl="0" indent="0" algn="l" rtl="0">
              <a:spcBef>
                <a:spcPts val="1000"/>
              </a:spcBef>
              <a:spcAft>
                <a:spcPts val="0"/>
              </a:spcAft>
              <a:buNone/>
            </a:pPr>
            <a:endParaRPr sz="2400"/>
          </a:p>
          <a:p>
            <a:pPr marL="1371600" lvl="0" indent="0" algn="l" rtl="0">
              <a:spcBef>
                <a:spcPts val="1000"/>
              </a:spcBef>
              <a:spcAft>
                <a:spcPts val="0"/>
              </a:spcAft>
              <a:buNone/>
            </a:pPr>
            <a:endParaRPr/>
          </a:p>
        </p:txBody>
      </p:sp>
      <p:pic>
        <p:nvPicPr>
          <p:cNvPr id="254" name="Google Shape;254;ge2f5d32118_1_239"/>
          <p:cNvPicPr preferRelativeResize="0"/>
          <p:nvPr/>
        </p:nvPicPr>
        <p:blipFill rotWithShape="1">
          <a:blip r:embed="rId3">
            <a:alphaModFix/>
          </a:blip>
          <a:srcRect l="4734" t="49441"/>
          <a:stretch/>
        </p:blipFill>
        <p:spPr>
          <a:xfrm>
            <a:off x="1290800" y="3787900"/>
            <a:ext cx="10214050" cy="3251175"/>
          </a:xfrm>
          <a:prstGeom prst="rect">
            <a:avLst/>
          </a:prstGeom>
          <a:noFill/>
          <a:ln>
            <a:noFill/>
          </a:ln>
        </p:spPr>
      </p:pic>
      <p:sp>
        <p:nvSpPr>
          <p:cNvPr id="255" name="Google Shape;255;ge2f5d32118_1_239"/>
          <p:cNvSpPr txBox="1">
            <a:spLocks noGrp="1"/>
          </p:cNvSpPr>
          <p:nvPr>
            <p:ph type="body" idx="1"/>
          </p:nvPr>
        </p:nvSpPr>
        <p:spPr>
          <a:xfrm>
            <a:off x="662225" y="4245275"/>
            <a:ext cx="1358100" cy="9726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3800"/>
              <a:t>R </a:t>
            </a:r>
            <a:endParaRPr sz="3800" b="1"/>
          </a:p>
        </p:txBody>
      </p:sp>
      <p:sp>
        <p:nvSpPr>
          <p:cNvPr id="256" name="Google Shape;256;ge2f5d32118_1_239"/>
          <p:cNvSpPr txBox="1">
            <a:spLocks noGrp="1"/>
          </p:cNvSpPr>
          <p:nvPr>
            <p:ph type="body" idx="1"/>
          </p:nvPr>
        </p:nvSpPr>
        <p:spPr>
          <a:xfrm>
            <a:off x="2434100" y="3670888"/>
            <a:ext cx="2206200" cy="478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very high before lockdown measures</a:t>
            </a:r>
            <a:endParaRPr sz="1600"/>
          </a:p>
        </p:txBody>
      </p:sp>
      <p:sp>
        <p:nvSpPr>
          <p:cNvPr id="257" name="Google Shape;257;ge2f5d32118_1_239"/>
          <p:cNvSpPr txBox="1">
            <a:spLocks noGrp="1"/>
          </p:cNvSpPr>
          <p:nvPr>
            <p:ph type="body" idx="1"/>
          </p:nvPr>
        </p:nvSpPr>
        <p:spPr>
          <a:xfrm>
            <a:off x="8031325" y="5291952"/>
            <a:ext cx="1836000" cy="5613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surged with arrival of Beta</a:t>
            </a:r>
            <a:endParaRPr sz="1600"/>
          </a:p>
        </p:txBody>
      </p:sp>
      <p:sp>
        <p:nvSpPr>
          <p:cNvPr id="258" name="Google Shape;258;ge2f5d32118_1_239"/>
          <p:cNvSpPr txBox="1">
            <a:spLocks noGrp="1"/>
          </p:cNvSpPr>
          <p:nvPr>
            <p:ph type="body" idx="1"/>
          </p:nvPr>
        </p:nvSpPr>
        <p:spPr>
          <a:xfrm>
            <a:off x="9945875" y="4907300"/>
            <a:ext cx="1413000" cy="5613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increasing under Delta</a:t>
            </a:r>
            <a:endParaRPr sz="1600"/>
          </a:p>
        </p:txBody>
      </p:sp>
      <p:sp>
        <p:nvSpPr>
          <p:cNvPr id="259" name="Google Shape;259;ge2f5d32118_1_239"/>
          <p:cNvSpPr txBox="1">
            <a:spLocks noGrp="1"/>
          </p:cNvSpPr>
          <p:nvPr>
            <p:ph type="body" idx="1"/>
          </p:nvPr>
        </p:nvSpPr>
        <p:spPr>
          <a:xfrm>
            <a:off x="4573175" y="4989800"/>
            <a:ext cx="3205200" cy="478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Control measures kept R close to 1</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e2f5d32118_1_269"/>
          <p:cNvSpPr txBox="1">
            <a:spLocks noGrp="1"/>
          </p:cNvSpPr>
          <p:nvPr>
            <p:ph type="body" idx="1"/>
          </p:nvPr>
        </p:nvSpPr>
        <p:spPr>
          <a:xfrm>
            <a:off x="195425" y="342900"/>
            <a:ext cx="11960700" cy="47733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When will this get better?</a:t>
            </a:r>
            <a:endParaRPr/>
          </a:p>
          <a:p>
            <a:pPr marL="914400" lvl="1" indent="-342900" algn="l" rtl="0">
              <a:spcBef>
                <a:spcPts val="500"/>
              </a:spcBef>
              <a:spcAft>
                <a:spcPts val="0"/>
              </a:spcAft>
              <a:buSzPts val="1800"/>
              <a:buAutoNum type="alphaLcPeriod"/>
            </a:pPr>
            <a:r>
              <a:rPr lang="en-GB"/>
              <a:t>How long will it go on on for? And how much worse will it get? </a:t>
            </a:r>
            <a:endParaRPr/>
          </a:p>
          <a:p>
            <a:pPr marL="1371600" lvl="2" indent="-342900" algn="l" rtl="0">
              <a:spcBef>
                <a:spcPts val="0"/>
              </a:spcBef>
              <a:spcAft>
                <a:spcPts val="0"/>
              </a:spcAft>
              <a:buSzPts val="1800"/>
              <a:buAutoNum type="romanLcPeriod"/>
            </a:pPr>
            <a:r>
              <a:rPr lang="en-GB" sz="2400"/>
              <a:t>Delta transmission rate faster than original variant (similar or less than Beta) </a:t>
            </a:r>
            <a:endParaRPr sz="2400"/>
          </a:p>
          <a:p>
            <a:pPr marL="1371600" lvl="2" indent="-342900" algn="l" rtl="0">
              <a:spcBef>
                <a:spcPts val="0"/>
              </a:spcBef>
              <a:spcAft>
                <a:spcPts val="0"/>
              </a:spcAft>
              <a:buSzPts val="1800"/>
              <a:buAutoNum type="romanLcPeriod"/>
            </a:pPr>
            <a:r>
              <a:rPr lang="en-GB" sz="2400"/>
              <a:t>Disease severity &amp; case fatality higher</a:t>
            </a:r>
            <a:endParaRPr sz="2400"/>
          </a:p>
          <a:p>
            <a:pPr marL="1371600" lvl="0" indent="0" algn="l" rtl="0">
              <a:spcBef>
                <a:spcPts val="1000"/>
              </a:spcBef>
              <a:spcAft>
                <a:spcPts val="0"/>
              </a:spcAft>
              <a:buNone/>
            </a:pPr>
            <a:endParaRPr sz="2400"/>
          </a:p>
          <a:p>
            <a:pPr marL="1371600" lvl="0" indent="0" algn="l" rtl="0">
              <a:spcBef>
                <a:spcPts val="1000"/>
              </a:spcBef>
              <a:spcAft>
                <a:spcPts val="0"/>
              </a:spcAft>
              <a:buNone/>
            </a:pPr>
            <a:endParaRPr/>
          </a:p>
        </p:txBody>
      </p:sp>
      <p:pic>
        <p:nvPicPr>
          <p:cNvPr id="265" name="Google Shape;265;ge2f5d32118_1_269"/>
          <p:cNvPicPr preferRelativeResize="0"/>
          <p:nvPr/>
        </p:nvPicPr>
        <p:blipFill rotWithShape="1">
          <a:blip r:embed="rId3">
            <a:alphaModFix/>
          </a:blip>
          <a:srcRect t="12778"/>
          <a:stretch/>
        </p:blipFill>
        <p:spPr>
          <a:xfrm>
            <a:off x="685800" y="2438400"/>
            <a:ext cx="10326574" cy="4114799"/>
          </a:xfrm>
          <a:prstGeom prst="rect">
            <a:avLst/>
          </a:prstGeom>
          <a:noFill/>
          <a:ln>
            <a:noFill/>
          </a:ln>
        </p:spPr>
      </p:pic>
      <p:cxnSp>
        <p:nvCxnSpPr>
          <p:cNvPr id="266" name="Google Shape;266;ge2f5d32118_1_269"/>
          <p:cNvCxnSpPr/>
          <p:nvPr/>
        </p:nvCxnSpPr>
        <p:spPr>
          <a:xfrm>
            <a:off x="3733800" y="4895850"/>
            <a:ext cx="19200" cy="686100"/>
          </a:xfrm>
          <a:prstGeom prst="straightConnector1">
            <a:avLst/>
          </a:prstGeom>
          <a:noFill/>
          <a:ln w="38100" cap="flat" cmpd="sng">
            <a:solidFill>
              <a:schemeClr val="dk2"/>
            </a:solidFill>
            <a:prstDash val="solid"/>
            <a:round/>
            <a:headEnd type="triangle" w="med" len="med"/>
            <a:tailEnd type="triangle" w="med" len="med"/>
          </a:ln>
        </p:spPr>
      </p:cxnSp>
      <p:cxnSp>
        <p:nvCxnSpPr>
          <p:cNvPr id="267" name="Google Shape;267;ge2f5d32118_1_269"/>
          <p:cNvCxnSpPr/>
          <p:nvPr/>
        </p:nvCxnSpPr>
        <p:spPr>
          <a:xfrm>
            <a:off x="8229600" y="3971850"/>
            <a:ext cx="19200" cy="1047900"/>
          </a:xfrm>
          <a:prstGeom prst="straightConnector1">
            <a:avLst/>
          </a:prstGeom>
          <a:noFill/>
          <a:ln w="38100" cap="flat" cmpd="sng">
            <a:solidFill>
              <a:schemeClr val="dk2"/>
            </a:solidFill>
            <a:prstDash val="solid"/>
            <a:round/>
            <a:headEnd type="triangle" w="med" len="med"/>
            <a:tailEnd type="triangle" w="med" len="med"/>
          </a:ln>
        </p:spPr>
      </p:cxnSp>
      <p:cxnSp>
        <p:nvCxnSpPr>
          <p:cNvPr id="268" name="Google Shape;268;ge2f5d32118_1_269"/>
          <p:cNvCxnSpPr/>
          <p:nvPr/>
        </p:nvCxnSpPr>
        <p:spPr>
          <a:xfrm>
            <a:off x="9563100" y="2638350"/>
            <a:ext cx="19200" cy="1438500"/>
          </a:xfrm>
          <a:prstGeom prst="straightConnector1">
            <a:avLst/>
          </a:prstGeom>
          <a:noFill/>
          <a:ln w="38100" cap="flat" cmpd="sng">
            <a:solidFill>
              <a:schemeClr val="dk2"/>
            </a:solidFill>
            <a:prstDash val="solid"/>
            <a:round/>
            <a:headEnd type="triangle" w="med" len="med"/>
            <a:tailEnd type="triangle" w="med" len="med"/>
          </a:ln>
        </p:spPr>
      </p:cxnSp>
      <p:sp>
        <p:nvSpPr>
          <p:cNvPr id="269" name="Google Shape;269;ge2f5d32118_1_269"/>
          <p:cNvSpPr txBox="1">
            <a:spLocks noGrp="1"/>
          </p:cNvSpPr>
          <p:nvPr>
            <p:ph type="body" idx="1"/>
          </p:nvPr>
        </p:nvSpPr>
        <p:spPr>
          <a:xfrm>
            <a:off x="2072150" y="2908900"/>
            <a:ext cx="7128900" cy="4059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500"/>
              <a:t>Increasing disease severity and case fatality</a:t>
            </a:r>
            <a:endParaRPr sz="2500"/>
          </a:p>
          <a:p>
            <a:pPr marL="0" lvl="0" indent="0" algn="ctr" rtl="0">
              <a:lnSpc>
                <a:spcPct val="70000"/>
              </a:lnSpc>
              <a:spcBef>
                <a:spcPts val="1000"/>
              </a:spcBef>
              <a:spcAft>
                <a:spcPts val="0"/>
              </a:spcAft>
              <a:buNone/>
            </a:pPr>
            <a:r>
              <a:rPr lang="en-GB" sz="2500"/>
              <a:t>Original variant &lt;&lt; Beta &lt;&lt; Delta</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e2f5d32118_1_338"/>
          <p:cNvSpPr txBox="1">
            <a:spLocks noGrp="1"/>
          </p:cNvSpPr>
          <p:nvPr>
            <p:ph type="body" idx="1"/>
          </p:nvPr>
        </p:nvSpPr>
        <p:spPr>
          <a:xfrm>
            <a:off x="195425" y="342900"/>
            <a:ext cx="11960700" cy="47733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When will this get better?</a:t>
            </a:r>
            <a:endParaRPr/>
          </a:p>
          <a:p>
            <a:pPr marL="914400" lvl="1" indent="-342900" algn="l" rtl="0">
              <a:spcBef>
                <a:spcPts val="500"/>
              </a:spcBef>
              <a:spcAft>
                <a:spcPts val="0"/>
              </a:spcAft>
              <a:buSzPts val="1800"/>
              <a:buAutoNum type="alphaLcPeriod"/>
            </a:pPr>
            <a:r>
              <a:rPr lang="en-GB"/>
              <a:t>How long will it go on on for? And how much worse will it get? </a:t>
            </a:r>
            <a:endParaRPr/>
          </a:p>
          <a:p>
            <a:pPr marL="1371600" lvl="0" indent="0" algn="l" rtl="0">
              <a:spcBef>
                <a:spcPts val="1000"/>
              </a:spcBef>
              <a:spcAft>
                <a:spcPts val="0"/>
              </a:spcAft>
              <a:buNone/>
            </a:pPr>
            <a:endParaRPr/>
          </a:p>
        </p:txBody>
      </p:sp>
      <p:pic>
        <p:nvPicPr>
          <p:cNvPr id="275" name="Google Shape;275;ge2f5d32118_1_338"/>
          <p:cNvPicPr preferRelativeResize="0"/>
          <p:nvPr/>
        </p:nvPicPr>
        <p:blipFill>
          <a:blip r:embed="rId3">
            <a:alphaModFix/>
          </a:blip>
          <a:stretch>
            <a:fillRect/>
          </a:stretch>
        </p:blipFill>
        <p:spPr>
          <a:xfrm>
            <a:off x="5320212" y="1897125"/>
            <a:ext cx="2309600" cy="3665726"/>
          </a:xfrm>
          <a:prstGeom prst="rect">
            <a:avLst/>
          </a:prstGeom>
          <a:noFill/>
          <a:ln>
            <a:noFill/>
          </a:ln>
        </p:spPr>
      </p:pic>
      <p:pic>
        <p:nvPicPr>
          <p:cNvPr id="276" name="Google Shape;276;ge2f5d32118_1_338"/>
          <p:cNvPicPr preferRelativeResize="0"/>
          <p:nvPr/>
        </p:nvPicPr>
        <p:blipFill>
          <a:blip r:embed="rId4">
            <a:alphaModFix/>
          </a:blip>
          <a:stretch>
            <a:fillRect/>
          </a:stretch>
        </p:blipFill>
        <p:spPr>
          <a:xfrm>
            <a:off x="8811026" y="1897125"/>
            <a:ext cx="2847050" cy="5017376"/>
          </a:xfrm>
          <a:prstGeom prst="rect">
            <a:avLst/>
          </a:prstGeom>
          <a:noFill/>
          <a:ln>
            <a:noFill/>
          </a:ln>
        </p:spPr>
      </p:pic>
      <p:sp>
        <p:nvSpPr>
          <p:cNvPr id="277" name="Google Shape;277;ge2f5d32118_1_338"/>
          <p:cNvSpPr/>
          <p:nvPr/>
        </p:nvSpPr>
        <p:spPr>
          <a:xfrm>
            <a:off x="5141100" y="3204625"/>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e2f5d32118_1_338"/>
          <p:cNvSpPr/>
          <p:nvPr/>
        </p:nvSpPr>
        <p:spPr>
          <a:xfrm>
            <a:off x="9513825" y="2503975"/>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e2f5d32118_1_338"/>
          <p:cNvSpPr txBox="1">
            <a:spLocks noGrp="1"/>
          </p:cNvSpPr>
          <p:nvPr>
            <p:ph type="body" idx="1"/>
          </p:nvPr>
        </p:nvSpPr>
        <p:spPr>
          <a:xfrm>
            <a:off x="9361425" y="2566338"/>
            <a:ext cx="2206200" cy="478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b="1"/>
              <a:t>Nawabganji</a:t>
            </a:r>
            <a:endParaRPr sz="1600" b="1"/>
          </a:p>
        </p:txBody>
      </p:sp>
      <p:sp>
        <p:nvSpPr>
          <p:cNvPr id="280" name="Google Shape;280;ge2f5d32118_1_338"/>
          <p:cNvSpPr txBox="1">
            <a:spLocks noGrp="1"/>
          </p:cNvSpPr>
          <p:nvPr>
            <p:ph type="body" idx="1"/>
          </p:nvPr>
        </p:nvSpPr>
        <p:spPr>
          <a:xfrm>
            <a:off x="779575" y="1546728"/>
            <a:ext cx="9602700" cy="3504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a:t>Cases in some of the first hit rural districts have already started to decline</a:t>
            </a:r>
            <a:r>
              <a:rPr lang="en-GB" sz="2300" b="1"/>
              <a:t> </a:t>
            </a:r>
            <a:endParaRPr sz="2300" b="1"/>
          </a:p>
        </p:txBody>
      </p:sp>
      <p:pic>
        <p:nvPicPr>
          <p:cNvPr id="281" name="Google Shape;281;ge2f5d32118_1_338"/>
          <p:cNvPicPr preferRelativeResize="0"/>
          <p:nvPr/>
        </p:nvPicPr>
        <p:blipFill>
          <a:blip r:embed="rId5">
            <a:alphaModFix/>
          </a:blip>
          <a:stretch>
            <a:fillRect/>
          </a:stretch>
        </p:blipFill>
        <p:spPr>
          <a:xfrm>
            <a:off x="825388" y="2188850"/>
            <a:ext cx="3313613" cy="263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e2f5d32118_1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Key messages</a:t>
            </a:r>
            <a:endParaRPr/>
          </a:p>
        </p:txBody>
      </p:sp>
      <p:sp>
        <p:nvSpPr>
          <p:cNvPr id="91" name="Google Shape;91;ge2f5d32118_1_5"/>
          <p:cNvSpPr txBox="1">
            <a:spLocks noGrp="1"/>
          </p:cNvSpPr>
          <p:nvPr>
            <p:ph type="body" idx="1"/>
          </p:nvPr>
        </p:nvSpPr>
        <p:spPr>
          <a:xfrm>
            <a:off x="154650" y="1472450"/>
            <a:ext cx="11960700" cy="53856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1000"/>
              </a:spcBef>
              <a:spcAft>
                <a:spcPts val="0"/>
              </a:spcAft>
              <a:buSzPct val="64285"/>
              <a:buAutoNum type="arabicPeriod"/>
            </a:pPr>
            <a:r>
              <a:rPr lang="en-GB"/>
              <a:t>Why does the epidemic look like this?</a:t>
            </a:r>
            <a:endParaRPr/>
          </a:p>
          <a:p>
            <a:pPr marL="914400" lvl="1" indent="-325755" algn="l" rtl="0">
              <a:spcBef>
                <a:spcPts val="0"/>
              </a:spcBef>
              <a:spcAft>
                <a:spcPts val="0"/>
              </a:spcAft>
              <a:buSzPct val="75000"/>
              <a:buAutoNum type="alphaLcPeriod"/>
            </a:pPr>
            <a:r>
              <a:rPr lang="en-GB"/>
              <a:t>Delta began to emerge in Bangladesh months ago, spreading West-East from India border </a:t>
            </a:r>
            <a:endParaRPr/>
          </a:p>
          <a:p>
            <a:pPr marL="914400" lvl="1" indent="-325755" algn="l" rtl="0">
              <a:spcBef>
                <a:spcPts val="0"/>
              </a:spcBef>
              <a:spcAft>
                <a:spcPts val="0"/>
              </a:spcAft>
              <a:buSzPct val="75000"/>
              <a:buAutoNum type="alphaLcPeriod"/>
            </a:pPr>
            <a:r>
              <a:rPr lang="en-GB"/>
              <a:t>We responded too late (like for Beta variant from South Africa)</a:t>
            </a:r>
            <a:endParaRPr/>
          </a:p>
          <a:p>
            <a:pPr marL="914400" lvl="1" indent="-325755" algn="l" rtl="0">
              <a:spcBef>
                <a:spcPts val="0"/>
              </a:spcBef>
              <a:spcAft>
                <a:spcPts val="0"/>
              </a:spcAft>
              <a:buSzPct val="75000"/>
              <a:buAutoNum type="alphaLcPeriod"/>
            </a:pPr>
            <a:r>
              <a:rPr lang="en-GB"/>
              <a:t>The resurgence is not one wave, but compounded epidemic growth</a:t>
            </a:r>
            <a:endParaRPr/>
          </a:p>
          <a:p>
            <a:pPr marL="914400" lvl="0" indent="0" algn="l" rtl="0">
              <a:spcBef>
                <a:spcPts val="1000"/>
              </a:spcBef>
              <a:spcAft>
                <a:spcPts val="0"/>
              </a:spcAft>
              <a:buNone/>
            </a:pPr>
            <a:endParaRPr/>
          </a:p>
          <a:p>
            <a:pPr marL="457200" lvl="0" indent="-325755" algn="l" rtl="0">
              <a:spcBef>
                <a:spcPts val="1000"/>
              </a:spcBef>
              <a:spcAft>
                <a:spcPts val="0"/>
              </a:spcAft>
              <a:buSzPct val="64285"/>
              <a:buAutoNum type="arabicPeriod"/>
            </a:pPr>
            <a:r>
              <a:rPr lang="en-GB"/>
              <a:t>When will this get better?</a:t>
            </a:r>
            <a:endParaRPr/>
          </a:p>
          <a:p>
            <a:pPr marL="914400" lvl="1" indent="-325755" algn="l" rtl="0">
              <a:spcBef>
                <a:spcPts val="0"/>
              </a:spcBef>
              <a:spcAft>
                <a:spcPts val="0"/>
              </a:spcAft>
              <a:buSzPct val="75000"/>
              <a:buAutoNum type="alphaLcPeriod"/>
            </a:pPr>
            <a:r>
              <a:rPr lang="en-GB"/>
              <a:t>How long will it go on on for? And how much worse will it get? </a:t>
            </a:r>
            <a:endParaRPr/>
          </a:p>
          <a:p>
            <a:pPr marL="1371600" lvl="2" indent="-325755" algn="l" rtl="0">
              <a:spcBef>
                <a:spcPts val="0"/>
              </a:spcBef>
              <a:spcAft>
                <a:spcPts val="0"/>
              </a:spcAft>
              <a:buSzPct val="75000"/>
              <a:buAutoNum type="romanLcPeriod"/>
            </a:pPr>
            <a:r>
              <a:rPr lang="en-GB" sz="2400"/>
              <a:t>Delta transmission rate faster than original variant (similar or less than Beta) </a:t>
            </a:r>
            <a:endParaRPr sz="2400"/>
          </a:p>
          <a:p>
            <a:pPr marL="1371600" lvl="2" indent="-325755" algn="l" rtl="0">
              <a:spcBef>
                <a:spcPts val="0"/>
              </a:spcBef>
              <a:spcAft>
                <a:spcPts val="0"/>
              </a:spcAft>
              <a:buSzPct val="75000"/>
              <a:buAutoNum type="romanLcPeriod"/>
            </a:pPr>
            <a:r>
              <a:rPr lang="en-GB" sz="2400"/>
              <a:t>Disease severity &amp; case fatality higher</a:t>
            </a:r>
            <a:endParaRPr sz="2400"/>
          </a:p>
          <a:p>
            <a:pPr marL="1371600" lvl="2" indent="-325755" algn="l" rtl="0">
              <a:spcBef>
                <a:spcPts val="0"/>
              </a:spcBef>
              <a:spcAft>
                <a:spcPts val="0"/>
              </a:spcAft>
              <a:buSzPct val="75000"/>
              <a:buAutoNum type="romanLcPeriod"/>
            </a:pPr>
            <a:r>
              <a:rPr lang="en-GB" sz="2400"/>
              <a:t>Urban areas will have more extended epidemics due to:</a:t>
            </a:r>
            <a:endParaRPr sz="2400"/>
          </a:p>
          <a:p>
            <a:pPr marL="1828800" lvl="3" indent="-325755" algn="l" rtl="0">
              <a:spcBef>
                <a:spcPts val="0"/>
              </a:spcBef>
              <a:spcAft>
                <a:spcPts val="0"/>
              </a:spcAft>
              <a:buSzPct val="75000"/>
              <a:buAutoNum type="arabicPeriod"/>
            </a:pPr>
            <a:r>
              <a:rPr lang="en-GB" sz="2400"/>
              <a:t>More imports seeding spread </a:t>
            </a:r>
            <a:endParaRPr sz="2400"/>
          </a:p>
          <a:p>
            <a:pPr marL="1828800" lvl="3" indent="-325755" algn="l" rtl="0">
              <a:spcBef>
                <a:spcPts val="0"/>
              </a:spcBef>
              <a:spcAft>
                <a:spcPts val="0"/>
              </a:spcAft>
              <a:buSzPct val="75000"/>
              <a:buAutoNum type="arabicPeriod"/>
            </a:pPr>
            <a:r>
              <a:rPr lang="en-GB" sz="2400"/>
              <a:t>Larger populations maintaining infection </a:t>
            </a:r>
            <a:endParaRPr sz="2400"/>
          </a:p>
          <a:p>
            <a:pPr marL="1828800" lvl="3" indent="-325755" algn="l" rtl="0">
              <a:spcBef>
                <a:spcPts val="0"/>
              </a:spcBef>
              <a:spcAft>
                <a:spcPts val="0"/>
              </a:spcAft>
              <a:buSzPct val="75000"/>
              <a:buAutoNum type="arabicPeriod"/>
            </a:pPr>
            <a:r>
              <a:rPr lang="en-GB" sz="2400"/>
              <a:t>Rural cases seeking care in urban health facilities</a:t>
            </a:r>
            <a:endParaRPr sz="2400"/>
          </a:p>
          <a:p>
            <a:pPr marL="0" lvl="0" indent="0" algn="l" rtl="0">
              <a:spcBef>
                <a:spcPts val="1000"/>
              </a:spcBef>
              <a:spcAft>
                <a:spcPts val="0"/>
              </a:spcAft>
              <a:buNone/>
            </a:pPr>
            <a:endParaRPr/>
          </a:p>
          <a:p>
            <a:pPr marL="457200" lvl="0" indent="-325755" algn="l" rtl="0">
              <a:spcBef>
                <a:spcPts val="1000"/>
              </a:spcBef>
              <a:spcAft>
                <a:spcPts val="0"/>
              </a:spcAft>
              <a:buSzPct val="64285"/>
              <a:buAutoNum type="arabicPeriod"/>
            </a:pPr>
            <a:r>
              <a:rPr lang="en-GB"/>
              <a:t>What needs to be done for the future?</a:t>
            </a:r>
            <a:endParaRPr/>
          </a:p>
          <a:p>
            <a:pPr marL="914400" lvl="1" indent="-325755" algn="l" rtl="0">
              <a:spcBef>
                <a:spcPts val="0"/>
              </a:spcBef>
              <a:spcAft>
                <a:spcPts val="0"/>
              </a:spcAft>
              <a:buSzPct val="75000"/>
              <a:buAutoNum type="alphaLcPeriod"/>
            </a:pPr>
            <a:r>
              <a:rPr lang="en-GB"/>
              <a:t>Masks can STILL slow growth now - Mask messaging is CRUCIAL - outbreak will likely go on for months</a:t>
            </a:r>
            <a:endParaRPr/>
          </a:p>
          <a:p>
            <a:pPr marL="914400" lvl="1" indent="-325755" algn="l" rtl="0">
              <a:spcBef>
                <a:spcPts val="0"/>
              </a:spcBef>
              <a:spcAft>
                <a:spcPts val="0"/>
              </a:spcAft>
              <a:buSzPct val="75000"/>
              <a:buAutoNum type="alphaLcPeriod"/>
            </a:pPr>
            <a:r>
              <a:rPr lang="en-GB"/>
              <a:t>Preparation for inevitable new variants.... Lambda</a:t>
            </a:r>
            <a:endParaRPr/>
          </a:p>
          <a:p>
            <a:pPr marL="1371600" lvl="2" indent="-325755" algn="l" rtl="0">
              <a:spcBef>
                <a:spcPts val="0"/>
              </a:spcBef>
              <a:spcAft>
                <a:spcPts val="0"/>
              </a:spcAft>
              <a:buSzPct val="90000"/>
              <a:buAutoNum type="romanLcPeriod"/>
            </a:pPr>
            <a:r>
              <a:rPr lang="en-GB" b="1"/>
              <a:t>Need to take action now</a:t>
            </a:r>
            <a:endParaRPr b="1"/>
          </a:p>
          <a:p>
            <a:pPr marL="1371600" lvl="2" indent="-325755" algn="l" rtl="0">
              <a:spcBef>
                <a:spcPts val="0"/>
              </a:spcBef>
              <a:spcAft>
                <a:spcPts val="0"/>
              </a:spcAft>
              <a:buSzPct val="90000"/>
              <a:buAutoNum type="romanLcPeriod"/>
            </a:pPr>
            <a:r>
              <a:rPr lang="en-GB"/>
              <a:t>Vaccine rollout</a:t>
            </a:r>
            <a:endParaRPr/>
          </a:p>
          <a:p>
            <a:pPr marL="1371600" lvl="2" indent="-325755" algn="l" rtl="0">
              <a:spcBef>
                <a:spcPts val="0"/>
              </a:spcBef>
              <a:spcAft>
                <a:spcPts val="0"/>
              </a:spcAft>
              <a:buSzPct val="90000"/>
              <a:buAutoNum type="romanLcPeriod"/>
            </a:pPr>
            <a:r>
              <a:rPr lang="en-GB"/>
              <a:t>Build preparedness capacity &amp; communications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e2f5d32118_1_324"/>
          <p:cNvSpPr txBox="1">
            <a:spLocks noGrp="1"/>
          </p:cNvSpPr>
          <p:nvPr>
            <p:ph type="body" idx="1"/>
          </p:nvPr>
        </p:nvSpPr>
        <p:spPr>
          <a:xfrm>
            <a:off x="195425" y="342900"/>
            <a:ext cx="11960700" cy="47733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When will this get better?</a:t>
            </a:r>
            <a:endParaRPr/>
          </a:p>
          <a:p>
            <a:pPr marL="914400" lvl="1" indent="-342900" algn="l" rtl="0">
              <a:spcBef>
                <a:spcPts val="500"/>
              </a:spcBef>
              <a:spcAft>
                <a:spcPts val="0"/>
              </a:spcAft>
              <a:buSzPts val="1800"/>
              <a:buAutoNum type="alphaLcPeriod"/>
            </a:pPr>
            <a:r>
              <a:rPr lang="en-GB"/>
              <a:t>How long will it go on on for? And how much worse will it get? </a:t>
            </a:r>
            <a:endParaRPr/>
          </a:p>
          <a:p>
            <a:pPr marL="1371600" lvl="0" indent="0" algn="l" rtl="0">
              <a:spcBef>
                <a:spcPts val="1000"/>
              </a:spcBef>
              <a:spcAft>
                <a:spcPts val="0"/>
              </a:spcAft>
              <a:buNone/>
            </a:pPr>
            <a:endParaRPr/>
          </a:p>
        </p:txBody>
      </p:sp>
      <p:sp>
        <p:nvSpPr>
          <p:cNvPr id="287" name="Google Shape;287;ge2f5d32118_1_324"/>
          <p:cNvSpPr/>
          <p:nvPr/>
        </p:nvSpPr>
        <p:spPr>
          <a:xfrm>
            <a:off x="6050275" y="4652550"/>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8" name="Google Shape;288;ge2f5d32118_1_324"/>
          <p:cNvPicPr preferRelativeResize="0"/>
          <p:nvPr/>
        </p:nvPicPr>
        <p:blipFill>
          <a:blip r:embed="rId3">
            <a:alphaModFix/>
          </a:blip>
          <a:stretch>
            <a:fillRect/>
          </a:stretch>
        </p:blipFill>
        <p:spPr>
          <a:xfrm>
            <a:off x="2007263" y="4009538"/>
            <a:ext cx="3313613" cy="2631750"/>
          </a:xfrm>
          <a:prstGeom prst="rect">
            <a:avLst/>
          </a:prstGeom>
          <a:noFill/>
          <a:ln>
            <a:noFill/>
          </a:ln>
        </p:spPr>
      </p:pic>
      <p:pic>
        <p:nvPicPr>
          <p:cNvPr id="289" name="Google Shape;289;ge2f5d32118_1_324"/>
          <p:cNvPicPr preferRelativeResize="0"/>
          <p:nvPr/>
        </p:nvPicPr>
        <p:blipFill>
          <a:blip r:embed="rId4">
            <a:alphaModFix/>
          </a:blip>
          <a:stretch>
            <a:fillRect/>
          </a:stretch>
        </p:blipFill>
        <p:spPr>
          <a:xfrm>
            <a:off x="5558450" y="3933358"/>
            <a:ext cx="3021249" cy="2940775"/>
          </a:xfrm>
          <a:prstGeom prst="rect">
            <a:avLst/>
          </a:prstGeom>
          <a:noFill/>
          <a:ln>
            <a:noFill/>
          </a:ln>
        </p:spPr>
      </p:pic>
      <p:pic>
        <p:nvPicPr>
          <p:cNvPr id="290" name="Google Shape;290;ge2f5d32118_1_324"/>
          <p:cNvPicPr preferRelativeResize="0"/>
          <p:nvPr/>
        </p:nvPicPr>
        <p:blipFill>
          <a:blip r:embed="rId5">
            <a:alphaModFix/>
          </a:blip>
          <a:stretch>
            <a:fillRect/>
          </a:stretch>
        </p:blipFill>
        <p:spPr>
          <a:xfrm>
            <a:off x="5241875" y="1965600"/>
            <a:ext cx="3197200" cy="2204129"/>
          </a:xfrm>
          <a:prstGeom prst="rect">
            <a:avLst/>
          </a:prstGeom>
          <a:noFill/>
          <a:ln>
            <a:noFill/>
          </a:ln>
        </p:spPr>
      </p:pic>
      <p:pic>
        <p:nvPicPr>
          <p:cNvPr id="291" name="Google Shape;291;ge2f5d32118_1_324"/>
          <p:cNvPicPr preferRelativeResize="0"/>
          <p:nvPr/>
        </p:nvPicPr>
        <p:blipFill>
          <a:blip r:embed="rId6">
            <a:alphaModFix/>
          </a:blip>
          <a:stretch>
            <a:fillRect/>
          </a:stretch>
        </p:blipFill>
        <p:spPr>
          <a:xfrm>
            <a:off x="2087699" y="2009350"/>
            <a:ext cx="3021250" cy="2116649"/>
          </a:xfrm>
          <a:prstGeom prst="rect">
            <a:avLst/>
          </a:prstGeom>
          <a:noFill/>
          <a:ln>
            <a:noFill/>
          </a:ln>
        </p:spPr>
      </p:pic>
      <p:sp>
        <p:nvSpPr>
          <p:cNvPr id="292" name="Google Shape;292;ge2f5d32118_1_324"/>
          <p:cNvSpPr txBox="1">
            <a:spLocks noGrp="1"/>
          </p:cNvSpPr>
          <p:nvPr>
            <p:ph type="body" idx="1"/>
          </p:nvPr>
        </p:nvSpPr>
        <p:spPr>
          <a:xfrm>
            <a:off x="885175" y="1367174"/>
            <a:ext cx="8249700" cy="415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b="1"/>
              <a:t>But R is greater than 1 in all but 3 districts, including Dhaka</a:t>
            </a:r>
            <a:endParaRPr sz="23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e2f5d32118_1_350"/>
          <p:cNvPicPr preferRelativeResize="0"/>
          <p:nvPr/>
        </p:nvPicPr>
        <p:blipFill rotWithShape="1">
          <a:blip r:embed="rId3">
            <a:alphaModFix/>
          </a:blip>
          <a:srcRect/>
          <a:stretch/>
        </p:blipFill>
        <p:spPr>
          <a:xfrm>
            <a:off x="0" y="762000"/>
            <a:ext cx="12192000" cy="6096000"/>
          </a:xfrm>
          <a:prstGeom prst="rect">
            <a:avLst/>
          </a:prstGeom>
          <a:noFill/>
          <a:ln>
            <a:noFill/>
          </a:ln>
        </p:spPr>
      </p:pic>
      <p:sp>
        <p:nvSpPr>
          <p:cNvPr id="298" name="Google Shape;298;ge2f5d32118_1_350"/>
          <p:cNvSpPr txBox="1"/>
          <p:nvPr/>
        </p:nvSpPr>
        <p:spPr>
          <a:xfrm>
            <a:off x="2839723" y="125525"/>
            <a:ext cx="706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Calibri"/>
                <a:ea typeface="Calibri"/>
                <a:cs typeface="Calibri"/>
                <a:sym typeface="Calibri"/>
              </a:rPr>
              <a:t>Cases </a:t>
            </a:r>
            <a:r>
              <a:rPr lang="en-GB" sz="2800" b="1">
                <a:solidFill>
                  <a:schemeClr val="dk1"/>
                </a:solidFill>
                <a:latin typeface="Calibri"/>
                <a:ea typeface="Calibri"/>
                <a:cs typeface="Calibri"/>
                <a:sym typeface="Calibri"/>
              </a:rPr>
              <a:t>are increasing rapidly in most districts</a:t>
            </a:r>
            <a:endParaRPr sz="1400" b="0" i="0" u="none" strike="noStrike" cap="none">
              <a:solidFill>
                <a:srgbClr val="000000"/>
              </a:solidFill>
              <a:latin typeface="Arial"/>
              <a:ea typeface="Arial"/>
              <a:cs typeface="Arial"/>
              <a:sym typeface="Arial"/>
            </a:endParaRPr>
          </a:p>
        </p:txBody>
      </p:sp>
      <p:sp>
        <p:nvSpPr>
          <p:cNvPr id="299" name="Google Shape;299;ge2f5d32118_1_350"/>
          <p:cNvSpPr/>
          <p:nvPr/>
        </p:nvSpPr>
        <p:spPr>
          <a:xfrm>
            <a:off x="6122300" y="1488300"/>
            <a:ext cx="1716600" cy="801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e2f5d32118_1_280"/>
          <p:cNvSpPr txBox="1">
            <a:spLocks noGrp="1"/>
          </p:cNvSpPr>
          <p:nvPr>
            <p:ph type="body" idx="1"/>
          </p:nvPr>
        </p:nvSpPr>
        <p:spPr>
          <a:xfrm>
            <a:off x="195425" y="342900"/>
            <a:ext cx="11960700" cy="47733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When will this get better?</a:t>
            </a:r>
            <a:endParaRPr/>
          </a:p>
          <a:p>
            <a:pPr marL="914400" lvl="1" indent="-342900" algn="l" rtl="0">
              <a:spcBef>
                <a:spcPts val="500"/>
              </a:spcBef>
              <a:spcAft>
                <a:spcPts val="0"/>
              </a:spcAft>
              <a:buSzPts val="1800"/>
              <a:buAutoNum type="alphaLcPeriod"/>
            </a:pPr>
            <a:r>
              <a:rPr lang="en-GB"/>
              <a:t>How long will it go on on for? And how much worse will it get? </a:t>
            </a:r>
            <a:endParaRPr/>
          </a:p>
          <a:p>
            <a:pPr marL="1371600" lvl="0" indent="0" algn="l" rtl="0">
              <a:spcBef>
                <a:spcPts val="1000"/>
              </a:spcBef>
              <a:spcAft>
                <a:spcPts val="0"/>
              </a:spcAft>
              <a:buNone/>
            </a:pPr>
            <a:r>
              <a:rPr lang="en-GB" sz="2400"/>
              <a:t>Urban areas will have more extended epidemics due to:</a:t>
            </a:r>
            <a:endParaRPr sz="2400"/>
          </a:p>
          <a:p>
            <a:pPr marL="1828800" lvl="3" indent="-342900" algn="l" rtl="0">
              <a:spcBef>
                <a:spcPts val="500"/>
              </a:spcBef>
              <a:spcAft>
                <a:spcPts val="0"/>
              </a:spcAft>
              <a:buSzPts val="1800"/>
              <a:buAutoNum type="arabicPeriod"/>
            </a:pPr>
            <a:r>
              <a:rPr lang="en-GB" sz="2400"/>
              <a:t>More imports seeding spread </a:t>
            </a:r>
            <a:endParaRPr sz="2400"/>
          </a:p>
          <a:p>
            <a:pPr marL="1828800" lvl="3" indent="-342900" algn="l" rtl="0">
              <a:spcBef>
                <a:spcPts val="0"/>
              </a:spcBef>
              <a:spcAft>
                <a:spcPts val="0"/>
              </a:spcAft>
              <a:buSzPts val="1800"/>
              <a:buAutoNum type="arabicPeriod"/>
            </a:pPr>
            <a:r>
              <a:rPr lang="en-GB" sz="2400"/>
              <a:t>Larger populations maintaining infection </a:t>
            </a:r>
            <a:endParaRPr sz="2400"/>
          </a:p>
          <a:p>
            <a:pPr marL="1828800" lvl="3" indent="-342900" algn="l" rtl="0">
              <a:spcBef>
                <a:spcPts val="0"/>
              </a:spcBef>
              <a:spcAft>
                <a:spcPts val="0"/>
              </a:spcAft>
              <a:buSzPts val="1800"/>
              <a:buAutoNum type="arabicPeriod"/>
            </a:pPr>
            <a:r>
              <a:rPr lang="en-GB" sz="2400"/>
              <a:t>Rural cases seeking care in urban health facilities</a:t>
            </a:r>
            <a:endParaRPr sz="2400"/>
          </a:p>
          <a:p>
            <a:pPr marL="1371600" lvl="0" indent="0" algn="l" rtl="0">
              <a:spcBef>
                <a:spcPts val="1000"/>
              </a:spcBef>
              <a:spcAft>
                <a:spcPts val="0"/>
              </a:spcAft>
              <a:buNone/>
            </a:pPr>
            <a:endParaRPr/>
          </a:p>
        </p:txBody>
      </p:sp>
      <p:pic>
        <p:nvPicPr>
          <p:cNvPr id="305" name="Google Shape;305;ge2f5d32118_1_280"/>
          <p:cNvPicPr preferRelativeResize="0"/>
          <p:nvPr/>
        </p:nvPicPr>
        <p:blipFill>
          <a:blip r:embed="rId3">
            <a:alphaModFix/>
          </a:blip>
          <a:stretch>
            <a:fillRect/>
          </a:stretch>
        </p:blipFill>
        <p:spPr>
          <a:xfrm>
            <a:off x="8137550" y="2867675"/>
            <a:ext cx="3591775" cy="3783550"/>
          </a:xfrm>
          <a:prstGeom prst="rect">
            <a:avLst/>
          </a:prstGeom>
          <a:noFill/>
          <a:ln>
            <a:noFill/>
          </a:ln>
        </p:spPr>
      </p:pic>
      <p:sp>
        <p:nvSpPr>
          <p:cNvPr id="306" name="Google Shape;306;ge2f5d32118_1_280"/>
          <p:cNvSpPr txBox="1">
            <a:spLocks noGrp="1"/>
          </p:cNvSpPr>
          <p:nvPr>
            <p:ph type="body" idx="1"/>
          </p:nvPr>
        </p:nvSpPr>
        <p:spPr>
          <a:xfrm>
            <a:off x="476225" y="2867675"/>
            <a:ext cx="7459200" cy="26286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b="1"/>
              <a:t>Outbreaks in the cities are longer lasting</a:t>
            </a:r>
            <a:endParaRPr sz="2300" b="1"/>
          </a:p>
          <a:p>
            <a:pPr marL="0" lvl="0" indent="0" algn="ctr" rtl="0">
              <a:lnSpc>
                <a:spcPct val="70000"/>
              </a:lnSpc>
              <a:spcBef>
                <a:spcPts val="1000"/>
              </a:spcBef>
              <a:spcAft>
                <a:spcPts val="0"/>
              </a:spcAft>
              <a:buNone/>
            </a:pPr>
            <a:r>
              <a:rPr lang="en-GB" sz="2300" b="1"/>
              <a:t>Including Rajashi which was the first city to be hit</a:t>
            </a:r>
            <a:endParaRPr sz="2300" b="1"/>
          </a:p>
          <a:p>
            <a:pPr marL="0" lvl="0" indent="0" algn="ctr" rtl="0">
              <a:lnSpc>
                <a:spcPct val="70000"/>
              </a:lnSpc>
              <a:spcBef>
                <a:spcPts val="1000"/>
              </a:spcBef>
              <a:spcAft>
                <a:spcPts val="0"/>
              </a:spcAft>
              <a:buNone/>
            </a:pPr>
            <a:r>
              <a:rPr lang="en-GB" sz="2300" b="1"/>
              <a:t>Dhaka is likely to be even more prolonged</a:t>
            </a:r>
            <a:endParaRPr sz="2300" b="1"/>
          </a:p>
        </p:txBody>
      </p:sp>
      <p:pic>
        <p:nvPicPr>
          <p:cNvPr id="307" name="Google Shape;307;ge2f5d32118_1_280" descr="Chart, line chart&#10;&#10;Description automatically generated"/>
          <p:cNvPicPr preferRelativeResize="0"/>
          <p:nvPr/>
        </p:nvPicPr>
        <p:blipFill rotWithShape="1">
          <a:blip r:embed="rId4">
            <a:alphaModFix/>
          </a:blip>
          <a:srcRect/>
          <a:stretch/>
        </p:blipFill>
        <p:spPr>
          <a:xfrm>
            <a:off x="2199924" y="4163988"/>
            <a:ext cx="4142025" cy="2898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e2f5d32118_0_2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Taking a step back</a:t>
            </a:r>
            <a:endParaRPr/>
          </a:p>
        </p:txBody>
      </p:sp>
      <p:sp>
        <p:nvSpPr>
          <p:cNvPr id="313" name="Google Shape;313;ge2f5d32118_0_2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Trajectory of the virus</a:t>
            </a:r>
            <a:endParaRPr/>
          </a:p>
          <a:p>
            <a:pPr marL="457200" lvl="0" indent="-342900" algn="l" rtl="0">
              <a:spcBef>
                <a:spcPts val="1000"/>
              </a:spcBef>
              <a:spcAft>
                <a:spcPts val="0"/>
              </a:spcAft>
              <a:buSzPts val="1800"/>
              <a:buChar char="•"/>
            </a:pPr>
            <a:r>
              <a:rPr lang="en-GB"/>
              <a:t>Rapidly learning to evade our immune system</a:t>
            </a:r>
            <a:endParaRPr/>
          </a:p>
          <a:p>
            <a:pPr marL="457200" lvl="0" indent="-342900" algn="l" rtl="0">
              <a:spcBef>
                <a:spcPts val="0"/>
              </a:spcBef>
              <a:spcAft>
                <a:spcPts val="0"/>
              </a:spcAft>
              <a:buSzPts val="1800"/>
              <a:buChar char="•"/>
            </a:pPr>
            <a:r>
              <a:rPr lang="en-GB"/>
              <a:t>Becoming progressively more severe</a:t>
            </a:r>
            <a:endParaRPr/>
          </a:p>
          <a:p>
            <a:pPr marL="0" lvl="0" indent="457200" algn="l" rtl="0">
              <a:spcBef>
                <a:spcPts val="1000"/>
              </a:spcBef>
              <a:spcAft>
                <a:spcPts val="0"/>
              </a:spcAft>
              <a:buNone/>
            </a:pPr>
            <a:endParaRPr/>
          </a:p>
          <a:p>
            <a:pPr marL="0" lvl="0" indent="0" algn="l" rtl="0">
              <a:spcBef>
                <a:spcPts val="1000"/>
              </a:spcBef>
              <a:spcAft>
                <a:spcPts val="0"/>
              </a:spcAft>
              <a:buNone/>
            </a:pPr>
            <a:r>
              <a:rPr lang="en-GB"/>
              <a:t>Trajectory our response:</a:t>
            </a:r>
            <a:endParaRPr/>
          </a:p>
          <a:p>
            <a:pPr marL="0" lvl="0" indent="0" algn="l" rtl="0">
              <a:spcBef>
                <a:spcPts val="1000"/>
              </a:spcBef>
              <a:spcAft>
                <a:spcPts val="0"/>
              </a:spcAft>
              <a:buNone/>
            </a:pPr>
            <a:endParaRPr/>
          </a:p>
        </p:txBody>
      </p:sp>
      <p:pic>
        <p:nvPicPr>
          <p:cNvPr id="314" name="Google Shape;314;ge2f5d32118_0_216"/>
          <p:cNvPicPr preferRelativeResize="0"/>
          <p:nvPr/>
        </p:nvPicPr>
        <p:blipFill>
          <a:blip r:embed="rId3">
            <a:alphaModFix/>
          </a:blip>
          <a:stretch>
            <a:fillRect/>
          </a:stretch>
        </p:blipFill>
        <p:spPr>
          <a:xfrm>
            <a:off x="4476175" y="3646275"/>
            <a:ext cx="6214250" cy="305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e2f5d32118_0_2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So what can we do differently?</a:t>
            </a:r>
            <a:endParaRPr/>
          </a:p>
        </p:txBody>
      </p:sp>
      <p:sp>
        <p:nvSpPr>
          <p:cNvPr id="320" name="Google Shape;320;ge2f5d32118_0_21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GB"/>
              <a:t>It’s happened twice already, assume it will happen again</a:t>
            </a:r>
            <a:endParaRPr/>
          </a:p>
          <a:p>
            <a:pPr marL="914400" lvl="1" indent="-342900" algn="l" rtl="0">
              <a:spcBef>
                <a:spcPts val="0"/>
              </a:spcBef>
              <a:spcAft>
                <a:spcPts val="0"/>
              </a:spcAft>
              <a:buSzPts val="1800"/>
              <a:buChar char="•"/>
            </a:pPr>
            <a:r>
              <a:rPr lang="en-GB"/>
              <a:t>Lambda from Peru, Iota from USA, etc </a:t>
            </a:r>
            <a:endParaRPr/>
          </a:p>
          <a:p>
            <a:pPr marL="457200" lvl="0" indent="-342900" algn="l" rtl="0">
              <a:spcBef>
                <a:spcPts val="0"/>
              </a:spcBef>
              <a:spcAft>
                <a:spcPts val="0"/>
              </a:spcAft>
              <a:buSzPts val="1800"/>
              <a:buChar char="•"/>
            </a:pPr>
            <a:r>
              <a:rPr lang="en-GB"/>
              <a:t>If we keep waiting for cases and deaths to skyrocket to take action, we will always be too late </a:t>
            </a:r>
            <a:endParaRPr/>
          </a:p>
          <a:p>
            <a:pPr marL="457200" lvl="0" indent="-342900" algn="l" rtl="0">
              <a:spcBef>
                <a:spcPts val="0"/>
              </a:spcBef>
              <a:spcAft>
                <a:spcPts val="0"/>
              </a:spcAft>
              <a:buSzPts val="1800"/>
              <a:buChar char="•"/>
            </a:pPr>
            <a:r>
              <a:rPr lang="en-GB"/>
              <a:t>Continue to expand vaccination coverage as quickly as possible, focusing on most densely populated areas first to slow spread</a:t>
            </a:r>
            <a:endParaRPr/>
          </a:p>
          <a:p>
            <a:pPr marL="457200" lvl="0" indent="-342900" algn="l" rtl="0">
              <a:spcBef>
                <a:spcPts val="0"/>
              </a:spcBef>
              <a:spcAft>
                <a:spcPts val="0"/>
              </a:spcAft>
              <a:buSzPts val="1800"/>
              <a:buChar char="•"/>
            </a:pPr>
            <a:r>
              <a:rPr lang="en-GB"/>
              <a:t>Vaccination likely to continue to lag so mainstreaming masking, especially indoors and crowded areas is best option that is immediately available</a:t>
            </a:r>
            <a:endParaRPr/>
          </a:p>
          <a:p>
            <a:pPr marL="914400" lvl="1" indent="-342900" algn="l" rtl="0">
              <a:spcBef>
                <a:spcPts val="0"/>
              </a:spcBef>
              <a:spcAft>
                <a:spcPts val="0"/>
              </a:spcAft>
              <a:buSzPts val="1800"/>
              <a:buChar char="•"/>
            </a:pPr>
            <a:r>
              <a:rPr lang="en-GB"/>
              <a:t>Distribution of masks works.  Promotion of mask-wearing works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e2f5d32118_1_66"/>
          <p:cNvSpPr txBox="1">
            <a:spLocks noGrp="1"/>
          </p:cNvSpPr>
          <p:nvPr>
            <p:ph type="title"/>
          </p:nvPr>
        </p:nvSpPr>
        <p:spPr>
          <a:xfrm>
            <a:off x="838200" y="365125"/>
            <a:ext cx="670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2500"/>
              <a:t>Lockdowns are very challenging and must be implemented </a:t>
            </a:r>
            <a:r>
              <a:rPr lang="en-GB" sz="2500" b="1"/>
              <a:t>early</a:t>
            </a:r>
            <a:endParaRPr sz="2500" b="1"/>
          </a:p>
        </p:txBody>
      </p:sp>
      <p:sp>
        <p:nvSpPr>
          <p:cNvPr id="326" name="Google Shape;326;ge2f5d32118_1_66"/>
          <p:cNvSpPr txBox="1">
            <a:spLocks noGrp="1"/>
          </p:cNvSpPr>
          <p:nvPr>
            <p:ph type="body" idx="1"/>
          </p:nvPr>
        </p:nvSpPr>
        <p:spPr>
          <a:xfrm>
            <a:off x="95250" y="1480750"/>
            <a:ext cx="10515600" cy="43512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b="1"/>
          </a:p>
          <a:p>
            <a:pPr marL="0" lvl="0" indent="0" algn="l" rtl="0">
              <a:spcBef>
                <a:spcPts val="1000"/>
              </a:spcBef>
              <a:spcAft>
                <a:spcPts val="0"/>
              </a:spcAft>
              <a:buNone/>
            </a:pPr>
            <a:endParaRPr/>
          </a:p>
        </p:txBody>
      </p:sp>
      <p:pic>
        <p:nvPicPr>
          <p:cNvPr id="327" name="Google Shape;327;ge2f5d32118_1_66"/>
          <p:cNvPicPr preferRelativeResize="0"/>
          <p:nvPr/>
        </p:nvPicPr>
        <p:blipFill>
          <a:blip r:embed="rId3">
            <a:alphaModFix/>
          </a:blip>
          <a:stretch>
            <a:fillRect/>
          </a:stretch>
        </p:blipFill>
        <p:spPr>
          <a:xfrm>
            <a:off x="472000" y="1862278"/>
            <a:ext cx="3178849" cy="2664975"/>
          </a:xfrm>
          <a:prstGeom prst="rect">
            <a:avLst/>
          </a:prstGeom>
          <a:noFill/>
          <a:ln>
            <a:noFill/>
          </a:ln>
        </p:spPr>
      </p:pic>
      <p:pic>
        <p:nvPicPr>
          <p:cNvPr id="328" name="Google Shape;328;ge2f5d32118_1_66"/>
          <p:cNvPicPr preferRelativeResize="0"/>
          <p:nvPr/>
        </p:nvPicPr>
        <p:blipFill>
          <a:blip r:embed="rId4">
            <a:alphaModFix/>
          </a:blip>
          <a:stretch>
            <a:fillRect/>
          </a:stretch>
        </p:blipFill>
        <p:spPr>
          <a:xfrm>
            <a:off x="4793075" y="1745605"/>
            <a:ext cx="2556625" cy="2516675"/>
          </a:xfrm>
          <a:prstGeom prst="rect">
            <a:avLst/>
          </a:prstGeom>
          <a:noFill/>
          <a:ln>
            <a:noFill/>
          </a:ln>
        </p:spPr>
      </p:pic>
      <p:cxnSp>
        <p:nvCxnSpPr>
          <p:cNvPr id="329" name="Google Shape;329;ge2f5d32118_1_66"/>
          <p:cNvCxnSpPr/>
          <p:nvPr/>
        </p:nvCxnSpPr>
        <p:spPr>
          <a:xfrm rot="10800000" flipH="1">
            <a:off x="2972275" y="2764350"/>
            <a:ext cx="2570400" cy="11100"/>
          </a:xfrm>
          <a:prstGeom prst="straightConnector1">
            <a:avLst/>
          </a:prstGeom>
          <a:noFill/>
          <a:ln w="38100" cap="flat" cmpd="sng">
            <a:solidFill>
              <a:schemeClr val="dk2"/>
            </a:solidFill>
            <a:prstDash val="solid"/>
            <a:round/>
            <a:headEnd type="none" w="med" len="med"/>
            <a:tailEnd type="triangle" w="med" len="med"/>
          </a:ln>
        </p:spPr>
      </p:cxnSp>
      <p:pic>
        <p:nvPicPr>
          <p:cNvPr id="330" name="Google Shape;330;ge2f5d32118_1_66"/>
          <p:cNvPicPr preferRelativeResize="0"/>
          <p:nvPr/>
        </p:nvPicPr>
        <p:blipFill>
          <a:blip r:embed="rId5">
            <a:alphaModFix/>
          </a:blip>
          <a:stretch>
            <a:fillRect/>
          </a:stretch>
        </p:blipFill>
        <p:spPr>
          <a:xfrm>
            <a:off x="5112088" y="4664925"/>
            <a:ext cx="2143125" cy="1866900"/>
          </a:xfrm>
          <a:prstGeom prst="rect">
            <a:avLst/>
          </a:prstGeom>
          <a:noFill/>
          <a:ln>
            <a:noFill/>
          </a:ln>
        </p:spPr>
      </p:pic>
      <p:sp>
        <p:nvSpPr>
          <p:cNvPr id="331" name="Google Shape;331;ge2f5d32118_1_66"/>
          <p:cNvSpPr txBox="1">
            <a:spLocks noGrp="1"/>
          </p:cNvSpPr>
          <p:nvPr>
            <p:ph type="body" idx="1"/>
          </p:nvPr>
        </p:nvSpPr>
        <p:spPr>
          <a:xfrm>
            <a:off x="2972275" y="2033925"/>
            <a:ext cx="2784000" cy="10140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b="1"/>
              <a:t>Early lockdowns buy time</a:t>
            </a:r>
            <a:endParaRPr sz="2300" b="1"/>
          </a:p>
        </p:txBody>
      </p:sp>
      <p:cxnSp>
        <p:nvCxnSpPr>
          <p:cNvPr id="332" name="Google Shape;332;ge2f5d32118_1_66"/>
          <p:cNvCxnSpPr/>
          <p:nvPr/>
        </p:nvCxnSpPr>
        <p:spPr>
          <a:xfrm rot="10800000" flipH="1">
            <a:off x="2724625" y="5592825"/>
            <a:ext cx="2570400" cy="11100"/>
          </a:xfrm>
          <a:prstGeom prst="straightConnector1">
            <a:avLst/>
          </a:prstGeom>
          <a:noFill/>
          <a:ln w="38100" cap="flat" cmpd="sng">
            <a:solidFill>
              <a:schemeClr val="dk2"/>
            </a:solidFill>
            <a:prstDash val="solid"/>
            <a:round/>
            <a:headEnd type="none" w="med" len="med"/>
            <a:tailEnd type="triangle" w="med" len="med"/>
          </a:ln>
        </p:spPr>
      </p:cxnSp>
      <p:sp>
        <p:nvSpPr>
          <p:cNvPr id="333" name="Google Shape;333;ge2f5d32118_1_66"/>
          <p:cNvSpPr txBox="1">
            <a:spLocks noGrp="1"/>
          </p:cNvSpPr>
          <p:nvPr>
            <p:ph type="body" idx="1"/>
          </p:nvPr>
        </p:nvSpPr>
        <p:spPr>
          <a:xfrm>
            <a:off x="2724625" y="4664925"/>
            <a:ext cx="2784000" cy="10140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b="1"/>
              <a:t>Late lockdowns have negligible impact</a:t>
            </a:r>
            <a:endParaRPr sz="2300" b="1"/>
          </a:p>
        </p:txBody>
      </p:sp>
      <p:sp>
        <p:nvSpPr>
          <p:cNvPr id="334" name="Google Shape;334;ge2f5d32118_1_66"/>
          <p:cNvSpPr txBox="1">
            <a:spLocks noGrp="1"/>
          </p:cNvSpPr>
          <p:nvPr>
            <p:ph type="title"/>
          </p:nvPr>
        </p:nvSpPr>
        <p:spPr>
          <a:xfrm>
            <a:off x="8491800" y="269875"/>
            <a:ext cx="37002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GB" sz="2500"/>
              <a:t>Masks are practical and can still have impacts given the likely prolonged epidemic</a:t>
            </a:r>
            <a:endParaRPr sz="2500" b="1"/>
          </a:p>
        </p:txBody>
      </p:sp>
      <p:pic>
        <p:nvPicPr>
          <p:cNvPr id="335" name="Google Shape;335;ge2f5d32118_1_66"/>
          <p:cNvPicPr preferRelativeResize="0"/>
          <p:nvPr/>
        </p:nvPicPr>
        <p:blipFill>
          <a:blip r:embed="rId6">
            <a:alphaModFix/>
          </a:blip>
          <a:stretch>
            <a:fillRect/>
          </a:stretch>
        </p:blipFill>
        <p:spPr>
          <a:xfrm>
            <a:off x="9056700" y="1818075"/>
            <a:ext cx="2570400" cy="2371722"/>
          </a:xfrm>
          <a:prstGeom prst="rect">
            <a:avLst/>
          </a:prstGeom>
          <a:noFill/>
          <a:ln>
            <a:noFill/>
          </a:ln>
        </p:spPr>
      </p:pic>
      <p:sp>
        <p:nvSpPr>
          <p:cNvPr id="336" name="Google Shape;336;ge2f5d32118_1_66"/>
          <p:cNvSpPr txBox="1">
            <a:spLocks noGrp="1"/>
          </p:cNvSpPr>
          <p:nvPr>
            <p:ph type="body" idx="1"/>
          </p:nvPr>
        </p:nvSpPr>
        <p:spPr>
          <a:xfrm>
            <a:off x="9408000" y="2033925"/>
            <a:ext cx="2784000" cy="10140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2300" b="1"/>
              <a:t>Only Masks</a:t>
            </a:r>
            <a:endParaRPr sz="23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e2f5d32118_1_244"/>
          <p:cNvSpPr txBox="1">
            <a:spLocks noGrp="1"/>
          </p:cNvSpPr>
          <p:nvPr>
            <p:ph type="body" idx="1"/>
          </p:nvPr>
        </p:nvSpPr>
        <p:spPr>
          <a:xfrm>
            <a:off x="115650" y="215325"/>
            <a:ext cx="11960700" cy="53856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r>
              <a:rPr lang="en-GB"/>
              <a:t>What needs to be done for the future?</a:t>
            </a:r>
            <a:endParaRPr/>
          </a:p>
          <a:p>
            <a:pPr marL="914400" lvl="1" indent="-342900" algn="l" rtl="0">
              <a:spcBef>
                <a:spcPts val="500"/>
              </a:spcBef>
              <a:spcAft>
                <a:spcPts val="0"/>
              </a:spcAft>
              <a:buSzPts val="1800"/>
              <a:buAutoNum type="alphaLcPeriod"/>
            </a:pPr>
            <a:r>
              <a:rPr lang="en-GB"/>
              <a:t>Masks can STILL slow growth now - Mask messaging is CRUCIAL - outbreak will likely go on for months</a:t>
            </a:r>
            <a:endParaRPr/>
          </a:p>
          <a:p>
            <a:pPr marL="914400" lvl="1" indent="-342900" algn="l" rtl="0">
              <a:spcBef>
                <a:spcPts val="0"/>
              </a:spcBef>
              <a:spcAft>
                <a:spcPts val="0"/>
              </a:spcAft>
              <a:buSzPts val="1800"/>
              <a:buAutoNum type="alphaLcPeriod"/>
            </a:pPr>
            <a:r>
              <a:rPr lang="en-GB"/>
              <a:t>Preparation for inevitable new variants.... Lambda</a:t>
            </a:r>
            <a:endParaRPr/>
          </a:p>
          <a:p>
            <a:pPr marL="1371600" lvl="2" indent="-342900" algn="l" rtl="0">
              <a:spcBef>
                <a:spcPts val="0"/>
              </a:spcBef>
              <a:spcAft>
                <a:spcPts val="0"/>
              </a:spcAft>
              <a:buSzPts val="1800"/>
              <a:buAutoNum type="romanLcPeriod"/>
            </a:pPr>
            <a:r>
              <a:rPr lang="en-GB" b="1"/>
              <a:t>Need to take action now</a:t>
            </a:r>
            <a:endParaRPr b="1"/>
          </a:p>
          <a:p>
            <a:pPr marL="1371600" lvl="2" indent="-342900" algn="l" rtl="0">
              <a:spcBef>
                <a:spcPts val="0"/>
              </a:spcBef>
              <a:spcAft>
                <a:spcPts val="0"/>
              </a:spcAft>
              <a:buSzPts val="1800"/>
              <a:buAutoNum type="romanLcPeriod"/>
            </a:pPr>
            <a:r>
              <a:rPr lang="en-GB"/>
              <a:t>Vaccine rollout</a:t>
            </a:r>
            <a:endParaRPr/>
          </a:p>
          <a:p>
            <a:pPr marL="1371600" lvl="2" indent="-342900" algn="l" rtl="0">
              <a:spcBef>
                <a:spcPts val="0"/>
              </a:spcBef>
              <a:spcAft>
                <a:spcPts val="0"/>
              </a:spcAft>
              <a:buSzPts val="1800"/>
              <a:buAutoNum type="romanLcPeriod"/>
            </a:pPr>
            <a:r>
              <a:rPr lang="en-GB"/>
              <a:t>Build preparedness capacity &amp; communications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e2f5d32118_0_18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How is this surge different from the previous ones?</a:t>
            </a:r>
            <a:endParaRPr/>
          </a:p>
        </p:txBody>
      </p:sp>
      <p:sp>
        <p:nvSpPr>
          <p:cNvPr id="97" name="Google Shape;97;ge2f5d32118_0_189"/>
          <p:cNvSpPr txBox="1">
            <a:spLocks noGrp="1"/>
          </p:cNvSpPr>
          <p:nvPr>
            <p:ph type="body" idx="1"/>
          </p:nvPr>
        </p:nvSpPr>
        <p:spPr>
          <a:xfrm>
            <a:off x="838200" y="1825625"/>
            <a:ext cx="10515600" cy="4662900"/>
          </a:xfrm>
          <a:prstGeom prst="rect">
            <a:avLst/>
          </a:prstGeom>
        </p:spPr>
        <p:txBody>
          <a:bodyPr spcFirstLastPara="1" wrap="square" lIns="91425" tIns="45700" rIns="91425" bIns="45700" anchor="t" anchorCtr="0">
            <a:normAutofit fontScale="85000" lnSpcReduction="10000"/>
          </a:bodyPr>
          <a:lstStyle/>
          <a:p>
            <a:pPr marL="457200" lvl="0" indent="-325755" algn="l" rtl="0">
              <a:spcBef>
                <a:spcPts val="1000"/>
              </a:spcBef>
              <a:spcAft>
                <a:spcPts val="0"/>
              </a:spcAft>
              <a:buSzPct val="64285"/>
              <a:buChar char="•"/>
            </a:pPr>
            <a:r>
              <a:rPr lang="en-GB"/>
              <a:t>This is the Delta variant (B.1.617.2 lineage) = “most able, fastest, and fittest”*</a:t>
            </a:r>
            <a:endParaRPr/>
          </a:p>
          <a:p>
            <a:pPr marL="914400" lvl="1" indent="-325755" algn="l" rtl="0">
              <a:spcBef>
                <a:spcPts val="0"/>
              </a:spcBef>
              <a:spcAft>
                <a:spcPts val="0"/>
              </a:spcAft>
              <a:buSzPct val="75000"/>
              <a:buChar char="•"/>
            </a:pPr>
            <a:r>
              <a:rPr lang="en-GB"/>
              <a:t>Contains multiple fitness-enhancing mutations in the spike protein, in the N-terminal domain, receptor binding domain, and the furin cleavage site of the spike protein</a:t>
            </a:r>
            <a:endParaRPr/>
          </a:p>
          <a:p>
            <a:pPr marL="914400" lvl="1" indent="-325755" algn="l" rtl="0">
              <a:spcBef>
                <a:spcPts val="0"/>
              </a:spcBef>
              <a:spcAft>
                <a:spcPts val="0"/>
              </a:spcAft>
              <a:buSzPct val="75000"/>
              <a:buChar char="•"/>
            </a:pPr>
            <a:r>
              <a:rPr lang="en-GB"/>
              <a:t>Completely escapes neutralization (blocking) by some the monoclonal antibodies targeting the spike protein and demonstrates 2-fold titre reduction against antibodies to the wild-type (original) strain</a:t>
            </a:r>
            <a:endParaRPr/>
          </a:p>
          <a:p>
            <a:pPr marL="914400" lvl="1" indent="-325755" algn="l" rtl="0">
              <a:spcBef>
                <a:spcPts val="0"/>
              </a:spcBef>
              <a:spcAft>
                <a:spcPts val="0"/>
              </a:spcAft>
              <a:buSzPct val="75000"/>
              <a:buChar char="•"/>
            </a:pPr>
            <a:r>
              <a:rPr lang="en-GB"/>
              <a:t>Approximate 60% faster rate of transmission with 2-fold higher risk of hospitalization than the Alpha (UK) variant</a:t>
            </a:r>
            <a:endParaRPr/>
          </a:p>
          <a:p>
            <a:pPr marL="914400" lvl="1" indent="-325755" algn="l" rtl="0">
              <a:spcBef>
                <a:spcPts val="0"/>
              </a:spcBef>
              <a:spcAft>
                <a:spcPts val="0"/>
              </a:spcAft>
              <a:buSzPct val="75000"/>
              <a:buChar char="•"/>
            </a:pPr>
            <a:r>
              <a:rPr lang="en-GB"/>
              <a:t>Nearly completely escapes antibodies from one dose of AstraZeneca vaccine</a:t>
            </a:r>
            <a:endParaRPr/>
          </a:p>
          <a:p>
            <a:pPr marL="914400" lvl="1" indent="-325755" algn="l" rtl="0">
              <a:spcBef>
                <a:spcPts val="0"/>
              </a:spcBef>
              <a:spcAft>
                <a:spcPts val="0"/>
              </a:spcAft>
              <a:buSzPct val="75000"/>
              <a:buChar char="•"/>
            </a:pPr>
            <a:r>
              <a:rPr lang="en-GB"/>
              <a:t>Clinicians report a faster clinical progression with Delta compared to the wild-type</a:t>
            </a:r>
            <a:endParaRPr/>
          </a:p>
          <a:p>
            <a:pPr marL="914400" lvl="1" indent="-325755" algn="l" rtl="0">
              <a:spcBef>
                <a:spcPts val="0"/>
              </a:spcBef>
              <a:spcAft>
                <a:spcPts val="0"/>
              </a:spcAft>
              <a:buSzPct val="75000"/>
              <a:buChar char="•"/>
            </a:pPr>
            <a:r>
              <a:rPr lang="en-GB"/>
              <a:t>Current data does not support that previous infection with Beta variant will provide better immunity against Delta variant than immunity from the previously circulating variants</a:t>
            </a:r>
            <a:endParaRPr/>
          </a:p>
          <a:p>
            <a:pPr marL="457200" lvl="0" indent="-325755" algn="l" rtl="0">
              <a:spcBef>
                <a:spcPts val="0"/>
              </a:spcBef>
              <a:spcAft>
                <a:spcPts val="0"/>
              </a:spcAft>
              <a:buSzPct val="64285"/>
              <a:buChar char="•"/>
            </a:pPr>
            <a:r>
              <a:rPr lang="en-GB"/>
              <a:t>Delta was most likely was introduced via land border in Rajshahi, not via the airport in Dhaka</a:t>
            </a:r>
            <a:endParaRPr/>
          </a:p>
          <a:p>
            <a:pPr marL="914400" lvl="1" indent="-325755" algn="l" rtl="0">
              <a:spcBef>
                <a:spcPts val="0"/>
              </a:spcBef>
              <a:spcAft>
                <a:spcPts val="0"/>
              </a:spcAft>
              <a:buSzPct val="75000"/>
              <a:buChar char="•"/>
            </a:pPr>
            <a:r>
              <a:rPr lang="en-GB"/>
              <a:t>Took longer to reach Dhaka</a:t>
            </a:r>
            <a:endParaRPr/>
          </a:p>
          <a:p>
            <a:pPr marL="914400" lvl="1" indent="-325755" algn="l" rtl="0">
              <a:spcBef>
                <a:spcPts val="0"/>
              </a:spcBef>
              <a:spcAft>
                <a:spcPts val="0"/>
              </a:spcAft>
              <a:buSzPct val="75000"/>
              <a:buChar char="•"/>
            </a:pPr>
            <a:r>
              <a:rPr lang="en-GB"/>
              <a:t>Surge as a whole stretches over a longer period of time</a:t>
            </a:r>
            <a:endParaRPr/>
          </a:p>
        </p:txBody>
      </p:sp>
      <p:sp>
        <p:nvSpPr>
          <p:cNvPr id="98" name="Google Shape;98;ge2f5d32118_0_189"/>
          <p:cNvSpPr txBox="1"/>
          <p:nvPr/>
        </p:nvSpPr>
        <p:spPr>
          <a:xfrm>
            <a:off x="5440742" y="6488668"/>
            <a:ext cx="687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a:solidFill>
                  <a:schemeClr val="dk1"/>
                </a:solidFill>
                <a:latin typeface="Calibri"/>
                <a:ea typeface="Calibri"/>
                <a:cs typeface="Calibri"/>
                <a:sym typeface="Calibri"/>
              </a:rPr>
              <a:t>* Dr. Mike Ryan, WHO global COVID-19 press conference, 22 June 2021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e2f5d32118_0_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04" name="Google Shape;104;ge2f5d32118_0_0"/>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05" name="Google Shape;105;ge2f5d32118_0_0"/>
          <p:cNvPicPr preferRelativeResize="0"/>
          <p:nvPr/>
        </p:nvPicPr>
        <p:blipFill>
          <a:blip r:embed="rId3">
            <a:alphaModFix/>
          </a:blip>
          <a:stretch>
            <a:fillRect/>
          </a:stretch>
        </p:blipFill>
        <p:spPr>
          <a:xfrm>
            <a:off x="0" y="-5995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e2f5d32118_1_10"/>
          <p:cNvSpPr txBox="1">
            <a:spLocks noGrp="1"/>
          </p:cNvSpPr>
          <p:nvPr>
            <p:ph type="title"/>
          </p:nvPr>
        </p:nvSpPr>
        <p:spPr>
          <a:xfrm>
            <a:off x="132450" y="201175"/>
            <a:ext cx="11927100" cy="972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300"/>
              <a:t>Each epidemic wave in Bangladesh has been driven by new variants</a:t>
            </a:r>
            <a:endParaRPr sz="3300"/>
          </a:p>
        </p:txBody>
      </p:sp>
      <p:pic>
        <p:nvPicPr>
          <p:cNvPr id="111" name="Google Shape;111;ge2f5d32118_1_10"/>
          <p:cNvPicPr preferRelativeResize="0"/>
          <p:nvPr/>
        </p:nvPicPr>
        <p:blipFill rotWithShape="1">
          <a:blip r:embed="rId3">
            <a:alphaModFix/>
          </a:blip>
          <a:srcRect l="1019"/>
          <a:stretch/>
        </p:blipFill>
        <p:spPr>
          <a:xfrm>
            <a:off x="3622250" y="4615475"/>
            <a:ext cx="7500150" cy="2007525"/>
          </a:xfrm>
          <a:prstGeom prst="rect">
            <a:avLst/>
          </a:prstGeom>
          <a:noFill/>
          <a:ln>
            <a:noFill/>
          </a:ln>
        </p:spPr>
      </p:pic>
      <p:pic>
        <p:nvPicPr>
          <p:cNvPr id="112" name="Google Shape;112;ge2f5d32118_1_10"/>
          <p:cNvPicPr preferRelativeResize="0"/>
          <p:nvPr/>
        </p:nvPicPr>
        <p:blipFill rotWithShape="1">
          <a:blip r:embed="rId4">
            <a:alphaModFix/>
          </a:blip>
          <a:srcRect t="22130" r="32055"/>
          <a:stretch/>
        </p:blipFill>
        <p:spPr>
          <a:xfrm>
            <a:off x="277675" y="1173775"/>
            <a:ext cx="11485199" cy="3241749"/>
          </a:xfrm>
          <a:prstGeom prst="rect">
            <a:avLst/>
          </a:prstGeom>
          <a:noFill/>
          <a:ln>
            <a:noFill/>
          </a:ln>
        </p:spPr>
      </p:pic>
      <p:pic>
        <p:nvPicPr>
          <p:cNvPr id="113" name="Google Shape;113;ge2f5d32118_1_10"/>
          <p:cNvPicPr preferRelativeResize="0"/>
          <p:nvPr/>
        </p:nvPicPr>
        <p:blipFill rotWithShape="1">
          <a:blip r:embed="rId4">
            <a:alphaModFix/>
          </a:blip>
          <a:srcRect l="68696" t="33821" b="41165"/>
          <a:stretch/>
        </p:blipFill>
        <p:spPr>
          <a:xfrm>
            <a:off x="3205775" y="1262000"/>
            <a:ext cx="3651625" cy="1249475"/>
          </a:xfrm>
          <a:prstGeom prst="rect">
            <a:avLst/>
          </a:prstGeom>
          <a:noFill/>
          <a:ln>
            <a:noFill/>
          </a:ln>
        </p:spPr>
      </p:pic>
      <p:cxnSp>
        <p:nvCxnSpPr>
          <p:cNvPr id="114" name="Google Shape;114;ge2f5d32118_1_10"/>
          <p:cNvCxnSpPr/>
          <p:nvPr/>
        </p:nvCxnSpPr>
        <p:spPr>
          <a:xfrm>
            <a:off x="4808650" y="3811575"/>
            <a:ext cx="0" cy="1628100"/>
          </a:xfrm>
          <a:prstGeom prst="straightConnector1">
            <a:avLst/>
          </a:prstGeom>
          <a:noFill/>
          <a:ln w="38100" cap="flat" cmpd="sng">
            <a:solidFill>
              <a:schemeClr val="dk2"/>
            </a:solidFill>
            <a:prstDash val="solid"/>
            <a:round/>
            <a:headEnd type="none" w="med" len="med"/>
            <a:tailEnd type="triangle" w="med" len="med"/>
          </a:ln>
        </p:spPr>
      </p:cxnSp>
      <p:sp>
        <p:nvSpPr>
          <p:cNvPr id="115" name="Google Shape;115;ge2f5d32118_1_10"/>
          <p:cNvSpPr txBox="1">
            <a:spLocks noGrp="1"/>
          </p:cNvSpPr>
          <p:nvPr>
            <p:ph type="body" idx="1"/>
          </p:nvPr>
        </p:nvSpPr>
        <p:spPr>
          <a:xfrm>
            <a:off x="4154800" y="5379838"/>
            <a:ext cx="2206200" cy="4788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a:t>Original variant - slower transmission &amp; less severe than later variants</a:t>
            </a:r>
            <a:endParaRPr sz="1400"/>
          </a:p>
          <a:p>
            <a:pPr marL="457200" lvl="0" indent="0" algn="ctr" rtl="0">
              <a:lnSpc>
                <a:spcPct val="70000"/>
              </a:lnSpc>
              <a:spcBef>
                <a:spcPts val="1000"/>
              </a:spcBef>
              <a:spcAft>
                <a:spcPts val="0"/>
              </a:spcAft>
              <a:buNone/>
            </a:pPr>
            <a:endParaRPr sz="1400"/>
          </a:p>
          <a:p>
            <a:pPr marL="0" lvl="0" indent="0" algn="ctr" rtl="0">
              <a:lnSpc>
                <a:spcPct val="70000"/>
              </a:lnSpc>
              <a:spcBef>
                <a:spcPts val="1000"/>
              </a:spcBef>
              <a:spcAft>
                <a:spcPts val="0"/>
              </a:spcAft>
              <a:buNone/>
            </a:pPr>
            <a:endParaRPr sz="1400"/>
          </a:p>
        </p:txBody>
      </p:sp>
      <p:cxnSp>
        <p:nvCxnSpPr>
          <p:cNvPr id="116" name="Google Shape;116;ge2f5d32118_1_10"/>
          <p:cNvCxnSpPr/>
          <p:nvPr/>
        </p:nvCxnSpPr>
        <p:spPr>
          <a:xfrm>
            <a:off x="8949325" y="3648450"/>
            <a:ext cx="0" cy="1628100"/>
          </a:xfrm>
          <a:prstGeom prst="straightConnector1">
            <a:avLst/>
          </a:prstGeom>
          <a:noFill/>
          <a:ln w="38100" cap="flat" cmpd="sng">
            <a:solidFill>
              <a:schemeClr val="dk1"/>
            </a:solidFill>
            <a:prstDash val="solid"/>
            <a:round/>
            <a:headEnd type="none" w="med" len="med"/>
            <a:tailEnd type="triangle" w="med" len="med"/>
          </a:ln>
        </p:spPr>
      </p:cxnSp>
      <p:sp>
        <p:nvSpPr>
          <p:cNvPr id="117" name="Google Shape;117;ge2f5d32118_1_10"/>
          <p:cNvSpPr txBox="1">
            <a:spLocks noGrp="1"/>
          </p:cNvSpPr>
          <p:nvPr>
            <p:ph type="body" idx="1"/>
          </p:nvPr>
        </p:nvSpPr>
        <p:spPr>
          <a:xfrm>
            <a:off x="7891075" y="5213450"/>
            <a:ext cx="17892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Beta - faster transmission</a:t>
            </a:r>
            <a:endParaRPr sz="1400" b="1">
              <a:solidFill>
                <a:schemeClr val="lt1"/>
              </a:solidFill>
            </a:endParaRPr>
          </a:p>
          <a:p>
            <a:pPr marL="0" lvl="0" indent="0" algn="ctr" rtl="0">
              <a:lnSpc>
                <a:spcPct val="100000"/>
              </a:lnSpc>
              <a:spcBef>
                <a:spcPts val="0"/>
              </a:spcBef>
              <a:spcAft>
                <a:spcPts val="0"/>
              </a:spcAft>
              <a:buNone/>
            </a:pPr>
            <a:r>
              <a:rPr lang="en-GB" sz="1400" b="1">
                <a:solidFill>
                  <a:schemeClr val="lt1"/>
                </a:solidFill>
              </a:rPr>
              <a:t>&amp;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cxnSp>
        <p:nvCxnSpPr>
          <p:cNvPr id="118" name="Google Shape;118;ge2f5d32118_1_10"/>
          <p:cNvCxnSpPr/>
          <p:nvPr/>
        </p:nvCxnSpPr>
        <p:spPr>
          <a:xfrm>
            <a:off x="10591025" y="3585350"/>
            <a:ext cx="0" cy="1628100"/>
          </a:xfrm>
          <a:prstGeom prst="straightConnector1">
            <a:avLst/>
          </a:prstGeom>
          <a:noFill/>
          <a:ln w="38100" cap="flat" cmpd="sng">
            <a:solidFill>
              <a:schemeClr val="dk1"/>
            </a:solidFill>
            <a:prstDash val="solid"/>
            <a:round/>
            <a:headEnd type="none" w="med" len="med"/>
            <a:tailEnd type="triangle" w="med" len="med"/>
          </a:ln>
        </p:spPr>
      </p:cxnSp>
      <p:sp>
        <p:nvSpPr>
          <p:cNvPr id="119" name="Google Shape;119;ge2f5d32118_1_10"/>
          <p:cNvSpPr txBox="1">
            <a:spLocks noGrp="1"/>
          </p:cNvSpPr>
          <p:nvPr>
            <p:ph type="body" idx="1"/>
          </p:nvPr>
        </p:nvSpPr>
        <p:spPr>
          <a:xfrm>
            <a:off x="9775825" y="5221575"/>
            <a:ext cx="12456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Delta - similar transmission &amp; even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e2f5d32118_1_212"/>
          <p:cNvSpPr txBox="1">
            <a:spLocks noGrp="1"/>
          </p:cNvSpPr>
          <p:nvPr>
            <p:ph type="title"/>
          </p:nvPr>
        </p:nvSpPr>
        <p:spPr>
          <a:xfrm>
            <a:off x="132450" y="201175"/>
            <a:ext cx="11927100" cy="972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990"/>
              <a:buNone/>
            </a:pPr>
            <a:r>
              <a:rPr lang="en-GB" sz="2870"/>
              <a:t>Each variant has been associated with different epidemiological characteristics</a:t>
            </a:r>
            <a:endParaRPr sz="2470"/>
          </a:p>
        </p:txBody>
      </p:sp>
      <p:sp>
        <p:nvSpPr>
          <p:cNvPr id="125" name="Google Shape;125;ge2f5d32118_1_212"/>
          <p:cNvSpPr txBox="1">
            <a:spLocks noGrp="1"/>
          </p:cNvSpPr>
          <p:nvPr>
            <p:ph type="body" idx="1"/>
          </p:nvPr>
        </p:nvSpPr>
        <p:spPr>
          <a:xfrm>
            <a:off x="7891075" y="5213450"/>
            <a:ext cx="17892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Beta - faster transmission</a:t>
            </a:r>
            <a:endParaRPr sz="1400" b="1">
              <a:solidFill>
                <a:schemeClr val="lt1"/>
              </a:solidFill>
            </a:endParaRPr>
          </a:p>
          <a:p>
            <a:pPr marL="0" lvl="0" indent="0" algn="ctr" rtl="0">
              <a:lnSpc>
                <a:spcPct val="100000"/>
              </a:lnSpc>
              <a:spcBef>
                <a:spcPts val="0"/>
              </a:spcBef>
              <a:spcAft>
                <a:spcPts val="0"/>
              </a:spcAft>
              <a:buNone/>
            </a:pPr>
            <a:r>
              <a:rPr lang="en-GB" sz="1400" b="1">
                <a:solidFill>
                  <a:schemeClr val="lt1"/>
                </a:solidFill>
              </a:rPr>
              <a:t>&amp;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sp>
        <p:nvSpPr>
          <p:cNvPr id="126" name="Google Shape;126;ge2f5d32118_1_212"/>
          <p:cNvSpPr txBox="1">
            <a:spLocks noGrp="1"/>
          </p:cNvSpPr>
          <p:nvPr>
            <p:ph type="body" idx="1"/>
          </p:nvPr>
        </p:nvSpPr>
        <p:spPr>
          <a:xfrm>
            <a:off x="9775825" y="5221575"/>
            <a:ext cx="12456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Delta - similar transmission &amp; even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pic>
        <p:nvPicPr>
          <p:cNvPr id="127" name="Google Shape;127;ge2f5d32118_1_212"/>
          <p:cNvPicPr preferRelativeResize="0"/>
          <p:nvPr/>
        </p:nvPicPr>
        <p:blipFill rotWithShape="1">
          <a:blip r:embed="rId3">
            <a:alphaModFix/>
          </a:blip>
          <a:srcRect l="4734" t="49441"/>
          <a:stretch/>
        </p:blipFill>
        <p:spPr>
          <a:xfrm>
            <a:off x="1290800" y="1290775"/>
            <a:ext cx="10214050" cy="3251175"/>
          </a:xfrm>
          <a:prstGeom prst="rect">
            <a:avLst/>
          </a:prstGeom>
          <a:noFill/>
          <a:ln>
            <a:noFill/>
          </a:ln>
        </p:spPr>
      </p:pic>
      <p:sp>
        <p:nvSpPr>
          <p:cNvPr id="128" name="Google Shape;128;ge2f5d32118_1_212"/>
          <p:cNvSpPr txBox="1">
            <a:spLocks noGrp="1"/>
          </p:cNvSpPr>
          <p:nvPr>
            <p:ph type="body" idx="1"/>
          </p:nvPr>
        </p:nvSpPr>
        <p:spPr>
          <a:xfrm>
            <a:off x="662225" y="1748150"/>
            <a:ext cx="1358100" cy="9726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3800"/>
              <a:t>R </a:t>
            </a:r>
            <a:endParaRPr sz="3800" b="1"/>
          </a:p>
        </p:txBody>
      </p:sp>
      <p:sp>
        <p:nvSpPr>
          <p:cNvPr id="129" name="Google Shape;129;ge2f5d32118_1_212"/>
          <p:cNvSpPr txBox="1">
            <a:spLocks noGrp="1"/>
          </p:cNvSpPr>
          <p:nvPr>
            <p:ph type="body" idx="1"/>
          </p:nvPr>
        </p:nvSpPr>
        <p:spPr>
          <a:xfrm>
            <a:off x="2434100" y="1173763"/>
            <a:ext cx="2206200" cy="478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very high before lockdown measures</a:t>
            </a:r>
            <a:endParaRPr sz="1600"/>
          </a:p>
        </p:txBody>
      </p:sp>
      <p:sp>
        <p:nvSpPr>
          <p:cNvPr id="130" name="Google Shape;130;ge2f5d32118_1_212"/>
          <p:cNvSpPr txBox="1">
            <a:spLocks noGrp="1"/>
          </p:cNvSpPr>
          <p:nvPr>
            <p:ph type="body" idx="1"/>
          </p:nvPr>
        </p:nvSpPr>
        <p:spPr>
          <a:xfrm>
            <a:off x="8031325" y="2794827"/>
            <a:ext cx="1836000" cy="5613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surged with arrival of Beta</a:t>
            </a:r>
            <a:endParaRPr sz="1600"/>
          </a:p>
        </p:txBody>
      </p:sp>
      <p:pic>
        <p:nvPicPr>
          <p:cNvPr id="131" name="Google Shape;131;ge2f5d32118_1_212"/>
          <p:cNvPicPr preferRelativeResize="0"/>
          <p:nvPr/>
        </p:nvPicPr>
        <p:blipFill rotWithShape="1">
          <a:blip r:embed="rId4">
            <a:alphaModFix/>
          </a:blip>
          <a:srcRect l="1019"/>
          <a:stretch/>
        </p:blipFill>
        <p:spPr>
          <a:xfrm>
            <a:off x="3622250" y="4615475"/>
            <a:ext cx="7500150" cy="2007525"/>
          </a:xfrm>
          <a:prstGeom prst="rect">
            <a:avLst/>
          </a:prstGeom>
          <a:noFill/>
          <a:ln>
            <a:noFill/>
          </a:ln>
        </p:spPr>
      </p:pic>
      <p:cxnSp>
        <p:nvCxnSpPr>
          <p:cNvPr id="132" name="Google Shape;132;ge2f5d32118_1_212"/>
          <p:cNvCxnSpPr/>
          <p:nvPr/>
        </p:nvCxnSpPr>
        <p:spPr>
          <a:xfrm>
            <a:off x="4808650" y="3811575"/>
            <a:ext cx="0" cy="1628100"/>
          </a:xfrm>
          <a:prstGeom prst="straightConnector1">
            <a:avLst/>
          </a:prstGeom>
          <a:noFill/>
          <a:ln w="38100" cap="flat" cmpd="sng">
            <a:solidFill>
              <a:schemeClr val="dk2"/>
            </a:solidFill>
            <a:prstDash val="solid"/>
            <a:round/>
            <a:headEnd type="none" w="med" len="med"/>
            <a:tailEnd type="triangle" w="med" len="med"/>
          </a:ln>
        </p:spPr>
      </p:cxnSp>
      <p:sp>
        <p:nvSpPr>
          <p:cNvPr id="133" name="Google Shape;133;ge2f5d32118_1_212"/>
          <p:cNvSpPr txBox="1">
            <a:spLocks noGrp="1"/>
          </p:cNvSpPr>
          <p:nvPr>
            <p:ph type="body" idx="1"/>
          </p:nvPr>
        </p:nvSpPr>
        <p:spPr>
          <a:xfrm>
            <a:off x="4154800" y="5379838"/>
            <a:ext cx="2206200" cy="4788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a:t>Original variant - slower transmission &amp; less severe than later variants</a:t>
            </a:r>
            <a:endParaRPr sz="1400"/>
          </a:p>
          <a:p>
            <a:pPr marL="457200" lvl="0" indent="0" algn="ctr" rtl="0">
              <a:lnSpc>
                <a:spcPct val="70000"/>
              </a:lnSpc>
              <a:spcBef>
                <a:spcPts val="1000"/>
              </a:spcBef>
              <a:spcAft>
                <a:spcPts val="0"/>
              </a:spcAft>
              <a:buNone/>
            </a:pPr>
            <a:endParaRPr sz="1400"/>
          </a:p>
          <a:p>
            <a:pPr marL="0" lvl="0" indent="0" algn="ctr" rtl="0">
              <a:lnSpc>
                <a:spcPct val="70000"/>
              </a:lnSpc>
              <a:spcBef>
                <a:spcPts val="1000"/>
              </a:spcBef>
              <a:spcAft>
                <a:spcPts val="0"/>
              </a:spcAft>
              <a:buNone/>
            </a:pPr>
            <a:endParaRPr sz="1400"/>
          </a:p>
        </p:txBody>
      </p:sp>
      <p:cxnSp>
        <p:nvCxnSpPr>
          <p:cNvPr id="134" name="Google Shape;134;ge2f5d32118_1_212"/>
          <p:cNvCxnSpPr/>
          <p:nvPr/>
        </p:nvCxnSpPr>
        <p:spPr>
          <a:xfrm>
            <a:off x="8949325" y="3648450"/>
            <a:ext cx="0" cy="1628100"/>
          </a:xfrm>
          <a:prstGeom prst="straightConnector1">
            <a:avLst/>
          </a:prstGeom>
          <a:noFill/>
          <a:ln w="38100" cap="flat" cmpd="sng">
            <a:solidFill>
              <a:schemeClr val="dk1"/>
            </a:solidFill>
            <a:prstDash val="solid"/>
            <a:round/>
            <a:headEnd type="none" w="med" len="med"/>
            <a:tailEnd type="triangle" w="med" len="med"/>
          </a:ln>
        </p:spPr>
      </p:cxnSp>
      <p:sp>
        <p:nvSpPr>
          <p:cNvPr id="135" name="Google Shape;135;ge2f5d32118_1_212"/>
          <p:cNvSpPr txBox="1">
            <a:spLocks noGrp="1"/>
          </p:cNvSpPr>
          <p:nvPr>
            <p:ph type="body" idx="1"/>
          </p:nvPr>
        </p:nvSpPr>
        <p:spPr>
          <a:xfrm>
            <a:off x="7891075" y="5213450"/>
            <a:ext cx="17892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Beta - faster transmission</a:t>
            </a:r>
            <a:endParaRPr sz="1400" b="1">
              <a:solidFill>
                <a:schemeClr val="lt1"/>
              </a:solidFill>
            </a:endParaRPr>
          </a:p>
          <a:p>
            <a:pPr marL="0" lvl="0" indent="0" algn="ctr" rtl="0">
              <a:lnSpc>
                <a:spcPct val="100000"/>
              </a:lnSpc>
              <a:spcBef>
                <a:spcPts val="0"/>
              </a:spcBef>
              <a:spcAft>
                <a:spcPts val="0"/>
              </a:spcAft>
              <a:buNone/>
            </a:pPr>
            <a:r>
              <a:rPr lang="en-GB" sz="1400" b="1">
                <a:solidFill>
                  <a:schemeClr val="lt1"/>
                </a:solidFill>
              </a:rPr>
              <a:t>&amp;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cxnSp>
        <p:nvCxnSpPr>
          <p:cNvPr id="136" name="Google Shape;136;ge2f5d32118_1_212"/>
          <p:cNvCxnSpPr/>
          <p:nvPr/>
        </p:nvCxnSpPr>
        <p:spPr>
          <a:xfrm flipH="1">
            <a:off x="10590875" y="4018275"/>
            <a:ext cx="4800" cy="1195200"/>
          </a:xfrm>
          <a:prstGeom prst="straightConnector1">
            <a:avLst/>
          </a:prstGeom>
          <a:noFill/>
          <a:ln w="38100" cap="flat" cmpd="sng">
            <a:solidFill>
              <a:schemeClr val="dk1"/>
            </a:solidFill>
            <a:prstDash val="solid"/>
            <a:round/>
            <a:headEnd type="none" w="med" len="med"/>
            <a:tailEnd type="triangle" w="med" len="med"/>
          </a:ln>
        </p:spPr>
      </p:cxnSp>
      <p:sp>
        <p:nvSpPr>
          <p:cNvPr id="137" name="Google Shape;137;ge2f5d32118_1_212"/>
          <p:cNvSpPr txBox="1">
            <a:spLocks noGrp="1"/>
          </p:cNvSpPr>
          <p:nvPr>
            <p:ph type="body" idx="1"/>
          </p:nvPr>
        </p:nvSpPr>
        <p:spPr>
          <a:xfrm>
            <a:off x="9775825" y="5221575"/>
            <a:ext cx="1245600" cy="642900"/>
          </a:xfrm>
          <a:prstGeom prst="rect">
            <a:avLst/>
          </a:prstGeom>
          <a:noFill/>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GB" sz="1400" b="1">
                <a:solidFill>
                  <a:schemeClr val="lt1"/>
                </a:solidFill>
              </a:rPr>
              <a:t>Delta - similar transmission &amp; even more severe</a:t>
            </a:r>
            <a:endParaRPr sz="1400" b="1">
              <a:solidFill>
                <a:schemeClr val="lt1"/>
              </a:solidFill>
            </a:endParaRPr>
          </a:p>
          <a:p>
            <a:pPr marL="457200" lvl="0" indent="0" algn="ctr" rtl="0">
              <a:lnSpc>
                <a:spcPct val="70000"/>
              </a:lnSpc>
              <a:spcBef>
                <a:spcPts val="1000"/>
              </a:spcBef>
              <a:spcAft>
                <a:spcPts val="0"/>
              </a:spcAft>
              <a:buNone/>
            </a:pPr>
            <a:endParaRPr sz="1400" b="1">
              <a:solidFill>
                <a:schemeClr val="lt1"/>
              </a:solidFill>
            </a:endParaRPr>
          </a:p>
          <a:p>
            <a:pPr marL="0" lvl="0" indent="0" algn="ctr" rtl="0">
              <a:lnSpc>
                <a:spcPct val="70000"/>
              </a:lnSpc>
              <a:spcBef>
                <a:spcPts val="1000"/>
              </a:spcBef>
              <a:spcAft>
                <a:spcPts val="0"/>
              </a:spcAft>
              <a:buNone/>
            </a:pPr>
            <a:endParaRPr sz="1400" b="1">
              <a:solidFill>
                <a:schemeClr val="lt1"/>
              </a:solidFill>
            </a:endParaRPr>
          </a:p>
        </p:txBody>
      </p:sp>
      <p:sp>
        <p:nvSpPr>
          <p:cNvPr id="138" name="Google Shape;138;ge2f5d32118_1_212"/>
          <p:cNvSpPr txBox="1">
            <a:spLocks noGrp="1"/>
          </p:cNvSpPr>
          <p:nvPr>
            <p:ph type="body" idx="1"/>
          </p:nvPr>
        </p:nvSpPr>
        <p:spPr>
          <a:xfrm>
            <a:off x="9945875" y="2410175"/>
            <a:ext cx="1413000" cy="5613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R increasing under Delta</a:t>
            </a:r>
            <a:endParaRPr sz="1600"/>
          </a:p>
        </p:txBody>
      </p:sp>
      <p:sp>
        <p:nvSpPr>
          <p:cNvPr id="139" name="Google Shape;139;ge2f5d32118_1_212"/>
          <p:cNvSpPr txBox="1">
            <a:spLocks noGrp="1"/>
          </p:cNvSpPr>
          <p:nvPr>
            <p:ph type="body" idx="1"/>
          </p:nvPr>
        </p:nvSpPr>
        <p:spPr>
          <a:xfrm>
            <a:off x="4573175" y="2492675"/>
            <a:ext cx="3205200" cy="478800"/>
          </a:xfrm>
          <a:prstGeom prst="rect">
            <a:avLst/>
          </a:prstGeom>
          <a:noFill/>
        </p:spPr>
        <p:txBody>
          <a:bodyPr spcFirstLastPara="1" wrap="square" lIns="91425" tIns="45700" rIns="91425" bIns="45700" anchor="t" anchorCtr="0">
            <a:noAutofit/>
          </a:bodyPr>
          <a:lstStyle/>
          <a:p>
            <a:pPr marL="0" lvl="0" indent="0" algn="ctr" rtl="0">
              <a:lnSpc>
                <a:spcPct val="70000"/>
              </a:lnSpc>
              <a:spcBef>
                <a:spcPts val="1000"/>
              </a:spcBef>
              <a:spcAft>
                <a:spcPts val="0"/>
              </a:spcAft>
              <a:buNone/>
            </a:pPr>
            <a:r>
              <a:rPr lang="en-GB" sz="1600"/>
              <a:t>Control measures kept R close to 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e2f5d32118_1_15"/>
          <p:cNvSpPr txBox="1">
            <a:spLocks noGrp="1"/>
          </p:cNvSpPr>
          <p:nvPr>
            <p:ph type="title"/>
          </p:nvPr>
        </p:nvSpPr>
        <p:spPr>
          <a:xfrm>
            <a:off x="224475" y="150550"/>
            <a:ext cx="11785500" cy="972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400"/>
              <a:t>Delta began to emerge in Bangladesh months ago</a:t>
            </a:r>
            <a:endParaRPr sz="3400"/>
          </a:p>
        </p:txBody>
      </p:sp>
      <p:pic>
        <p:nvPicPr>
          <p:cNvPr id="145" name="Google Shape;145;ge2f5d32118_1_15"/>
          <p:cNvPicPr preferRelativeResize="0"/>
          <p:nvPr/>
        </p:nvPicPr>
        <p:blipFill rotWithShape="1">
          <a:blip r:embed="rId3">
            <a:alphaModFix/>
          </a:blip>
          <a:srcRect t="10104"/>
          <a:stretch/>
        </p:blipFill>
        <p:spPr>
          <a:xfrm>
            <a:off x="4881625" y="1375699"/>
            <a:ext cx="4204500" cy="5482300"/>
          </a:xfrm>
          <a:prstGeom prst="rect">
            <a:avLst/>
          </a:prstGeom>
          <a:noFill/>
          <a:ln>
            <a:noFill/>
          </a:ln>
        </p:spPr>
      </p:pic>
      <p:pic>
        <p:nvPicPr>
          <p:cNvPr id="146" name="Google Shape;146;ge2f5d32118_1_15"/>
          <p:cNvPicPr preferRelativeResize="0"/>
          <p:nvPr/>
        </p:nvPicPr>
        <p:blipFill rotWithShape="1">
          <a:blip r:embed="rId4">
            <a:alphaModFix/>
          </a:blip>
          <a:srcRect t="4141" r="55956"/>
          <a:stretch/>
        </p:blipFill>
        <p:spPr>
          <a:xfrm>
            <a:off x="9199875" y="4686025"/>
            <a:ext cx="620400" cy="1742925"/>
          </a:xfrm>
          <a:prstGeom prst="rect">
            <a:avLst/>
          </a:prstGeom>
          <a:noFill/>
          <a:ln>
            <a:noFill/>
          </a:ln>
        </p:spPr>
      </p:pic>
      <p:sp>
        <p:nvSpPr>
          <p:cNvPr id="147" name="Google Shape;147;ge2f5d32118_1_15"/>
          <p:cNvSpPr txBox="1">
            <a:spLocks noGrp="1"/>
          </p:cNvSpPr>
          <p:nvPr>
            <p:ph type="body" idx="1"/>
          </p:nvPr>
        </p:nvSpPr>
        <p:spPr>
          <a:xfrm>
            <a:off x="9577650" y="4228825"/>
            <a:ext cx="620400" cy="1919400"/>
          </a:xfrm>
          <a:prstGeom prst="rect">
            <a:avLst/>
          </a:prstGeom>
          <a:solidFill>
            <a:schemeClr val="lt1"/>
          </a:solidFill>
        </p:spPr>
        <p:txBody>
          <a:bodyPr spcFirstLastPara="1" wrap="square" lIns="91425" tIns="45700" rIns="91425" bIns="45700" anchor="t" anchorCtr="0">
            <a:noAutofit/>
          </a:bodyPr>
          <a:lstStyle/>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100</a:t>
            </a:r>
            <a:endParaRPr sz="1900" b="1"/>
          </a:p>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10</a:t>
            </a:r>
            <a:endParaRPr sz="1900" b="1"/>
          </a:p>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a:t>
            </a:r>
            <a:endParaRPr sz="1900" b="1"/>
          </a:p>
        </p:txBody>
      </p:sp>
      <p:sp>
        <p:nvSpPr>
          <p:cNvPr id="148" name="Google Shape;148;ge2f5d32118_1_15"/>
          <p:cNvSpPr txBox="1">
            <a:spLocks noGrp="1"/>
          </p:cNvSpPr>
          <p:nvPr>
            <p:ph type="body" idx="1"/>
          </p:nvPr>
        </p:nvSpPr>
        <p:spPr>
          <a:xfrm>
            <a:off x="224475" y="2904250"/>
            <a:ext cx="3530400" cy="7488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The situation in May 2021 was dominated by cases in Dhaka in line with declining transmission of 2nd wave from Beta variant.... </a:t>
            </a:r>
            <a:endParaRPr sz="1900"/>
          </a:p>
          <a:p>
            <a:pPr marL="0" lvl="0" indent="0" algn="l" rtl="0">
              <a:lnSpc>
                <a:spcPct val="115000"/>
              </a:lnSpc>
              <a:spcBef>
                <a:spcPts val="1000"/>
              </a:spcBef>
              <a:spcAft>
                <a:spcPts val="0"/>
              </a:spcAft>
              <a:buNone/>
            </a:pPr>
            <a:endParaRPr sz="1900"/>
          </a:p>
          <a:p>
            <a:pPr marL="0" lvl="0" indent="0" algn="l" rtl="0">
              <a:lnSpc>
                <a:spcPct val="115000"/>
              </a:lnSpc>
              <a:spcBef>
                <a:spcPts val="1000"/>
              </a:spcBef>
              <a:spcAft>
                <a:spcPts val="0"/>
              </a:spcAft>
              <a:buNone/>
            </a:pPr>
            <a:r>
              <a:rPr lang="en-GB" sz="1900" b="1"/>
              <a:t>..But Delta had already been detected in several localities  </a:t>
            </a:r>
            <a:endParaRPr sz="1900" b="1"/>
          </a:p>
        </p:txBody>
      </p:sp>
      <p:sp>
        <p:nvSpPr>
          <p:cNvPr id="149" name="Google Shape;149;ge2f5d32118_1_15"/>
          <p:cNvSpPr/>
          <p:nvPr/>
        </p:nvSpPr>
        <p:spPr>
          <a:xfrm>
            <a:off x="6803425" y="4686025"/>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ge2f5d32118_1_15"/>
          <p:cNvCxnSpPr/>
          <p:nvPr/>
        </p:nvCxnSpPr>
        <p:spPr>
          <a:xfrm>
            <a:off x="4881625" y="2018900"/>
            <a:ext cx="715500" cy="1455000"/>
          </a:xfrm>
          <a:prstGeom prst="straightConnector1">
            <a:avLst/>
          </a:prstGeom>
          <a:noFill/>
          <a:ln w="19050" cap="flat" cmpd="sng">
            <a:solidFill>
              <a:schemeClr val="dk1"/>
            </a:solidFill>
            <a:prstDash val="solid"/>
            <a:round/>
            <a:headEnd type="none" w="med" len="med"/>
            <a:tailEnd type="triangle" w="med" len="med"/>
          </a:ln>
        </p:spPr>
      </p:cxnSp>
      <p:sp>
        <p:nvSpPr>
          <p:cNvPr id="151" name="Google Shape;151;ge2f5d32118_1_15"/>
          <p:cNvSpPr txBox="1">
            <a:spLocks noGrp="1"/>
          </p:cNvSpPr>
          <p:nvPr>
            <p:ph type="body" idx="1"/>
          </p:nvPr>
        </p:nvSpPr>
        <p:spPr>
          <a:xfrm>
            <a:off x="1702775" y="1638988"/>
            <a:ext cx="4115400" cy="7488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6 May sequence from community transmission in Rajshahi</a:t>
            </a:r>
            <a:endParaRPr sz="1900"/>
          </a:p>
        </p:txBody>
      </p:sp>
      <p:sp>
        <p:nvSpPr>
          <p:cNvPr id="152" name="Google Shape;152;ge2f5d32118_1_15"/>
          <p:cNvSpPr/>
          <p:nvPr/>
        </p:nvSpPr>
        <p:spPr>
          <a:xfrm>
            <a:off x="6038775" y="2364675"/>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e2f5d32118_1_15"/>
          <p:cNvSpPr txBox="1">
            <a:spLocks noGrp="1"/>
          </p:cNvSpPr>
          <p:nvPr>
            <p:ph type="body" idx="1"/>
          </p:nvPr>
        </p:nvSpPr>
        <p:spPr>
          <a:xfrm>
            <a:off x="8052275" y="1375700"/>
            <a:ext cx="3698100" cy="7488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29 April sequence in Rangpur from exposure in India</a:t>
            </a:r>
            <a:endParaRPr sz="1900"/>
          </a:p>
        </p:txBody>
      </p:sp>
      <p:cxnSp>
        <p:nvCxnSpPr>
          <p:cNvPr id="154" name="Google Shape;154;ge2f5d32118_1_15"/>
          <p:cNvCxnSpPr>
            <a:endCxn id="152" idx="4"/>
          </p:cNvCxnSpPr>
          <p:nvPr/>
        </p:nvCxnSpPr>
        <p:spPr>
          <a:xfrm flipH="1">
            <a:off x="6399675" y="1766816"/>
            <a:ext cx="1438200" cy="731700"/>
          </a:xfrm>
          <a:prstGeom prst="straightConnector1">
            <a:avLst/>
          </a:prstGeom>
          <a:noFill/>
          <a:ln w="19050" cap="flat" cmpd="sng">
            <a:solidFill>
              <a:schemeClr val="dk1"/>
            </a:solidFill>
            <a:prstDash val="solid"/>
            <a:round/>
            <a:headEnd type="none" w="med" len="med"/>
            <a:tailEnd type="triangle" w="med" len="med"/>
          </a:ln>
        </p:spPr>
      </p:cxnSp>
      <p:sp>
        <p:nvSpPr>
          <p:cNvPr id="155" name="Google Shape;155;ge2f5d32118_1_15"/>
          <p:cNvSpPr txBox="1">
            <a:spLocks noGrp="1"/>
          </p:cNvSpPr>
          <p:nvPr>
            <p:ph type="body" idx="1"/>
          </p:nvPr>
        </p:nvSpPr>
        <p:spPr>
          <a:xfrm>
            <a:off x="8980175" y="4155525"/>
            <a:ext cx="2827800" cy="731700"/>
          </a:xfrm>
          <a:prstGeom prst="rect">
            <a:avLst/>
          </a:prstGeom>
          <a:noFill/>
        </p:spPr>
        <p:txBody>
          <a:bodyPr spcFirstLastPara="1" wrap="square" lIns="91425" tIns="45700" rIns="91425" bIns="45700" anchor="t" anchorCtr="0">
            <a:noAutofit/>
          </a:bodyPr>
          <a:lstStyle/>
          <a:p>
            <a:pPr marL="0" lvl="0" indent="0" algn="l" rtl="0">
              <a:lnSpc>
                <a:spcPct val="70000"/>
              </a:lnSpc>
              <a:spcBef>
                <a:spcPts val="1000"/>
              </a:spcBef>
              <a:spcAft>
                <a:spcPts val="0"/>
              </a:spcAft>
              <a:buNone/>
            </a:pPr>
            <a:r>
              <a:rPr lang="en-GB" sz="1900"/>
              <a:t>Weekly cases per 100,000 </a:t>
            </a:r>
            <a:endParaRPr sz="1900"/>
          </a:p>
        </p:txBody>
      </p:sp>
      <p:sp>
        <p:nvSpPr>
          <p:cNvPr id="156" name="Google Shape;156;ge2f5d32118_1_15"/>
          <p:cNvSpPr/>
          <p:nvPr/>
        </p:nvSpPr>
        <p:spPr>
          <a:xfrm>
            <a:off x="5533950" y="3361750"/>
            <a:ext cx="360900" cy="3504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ge2f5d32118_1_15"/>
          <p:cNvCxnSpPr>
            <a:endCxn id="149" idx="4"/>
          </p:cNvCxnSpPr>
          <p:nvPr/>
        </p:nvCxnSpPr>
        <p:spPr>
          <a:xfrm flipH="1">
            <a:off x="7164325" y="3597066"/>
            <a:ext cx="2604300" cy="1222800"/>
          </a:xfrm>
          <a:prstGeom prst="straightConnector1">
            <a:avLst/>
          </a:prstGeom>
          <a:noFill/>
          <a:ln w="19050" cap="flat" cmpd="sng">
            <a:solidFill>
              <a:schemeClr val="dk1"/>
            </a:solidFill>
            <a:prstDash val="solid"/>
            <a:round/>
            <a:headEnd type="none" w="med" len="med"/>
            <a:tailEnd type="triangle" w="med" len="med"/>
          </a:ln>
        </p:spPr>
      </p:cxnSp>
      <p:sp>
        <p:nvSpPr>
          <p:cNvPr id="158" name="Google Shape;158;ge2f5d32118_1_15"/>
          <p:cNvSpPr txBox="1">
            <a:spLocks noGrp="1"/>
          </p:cNvSpPr>
          <p:nvPr>
            <p:ph type="body" idx="1"/>
          </p:nvPr>
        </p:nvSpPr>
        <p:spPr>
          <a:xfrm>
            <a:off x="9458500" y="2612950"/>
            <a:ext cx="2237100" cy="7488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28 April sequence in Barishal from exposure in India</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e2f5d32118_1_117"/>
          <p:cNvSpPr txBox="1">
            <a:spLocks noGrp="1"/>
          </p:cNvSpPr>
          <p:nvPr>
            <p:ph type="title"/>
          </p:nvPr>
        </p:nvSpPr>
        <p:spPr>
          <a:xfrm>
            <a:off x="224475" y="150550"/>
            <a:ext cx="11785500" cy="972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400"/>
              <a:t>Resurgence has spread west-to-east from districts bordering India</a:t>
            </a:r>
            <a:endParaRPr sz="3400"/>
          </a:p>
        </p:txBody>
      </p:sp>
      <p:pic>
        <p:nvPicPr>
          <p:cNvPr id="164" name="Google Shape;164;ge2f5d32118_1_117"/>
          <p:cNvPicPr preferRelativeResize="0"/>
          <p:nvPr/>
        </p:nvPicPr>
        <p:blipFill>
          <a:blip r:embed="rId3">
            <a:alphaModFix/>
          </a:blip>
          <a:stretch>
            <a:fillRect/>
          </a:stretch>
        </p:blipFill>
        <p:spPr>
          <a:xfrm>
            <a:off x="2611050" y="1800750"/>
            <a:ext cx="3019425" cy="4810125"/>
          </a:xfrm>
          <a:prstGeom prst="rect">
            <a:avLst/>
          </a:prstGeom>
          <a:noFill/>
          <a:ln>
            <a:noFill/>
          </a:ln>
        </p:spPr>
      </p:pic>
      <p:pic>
        <p:nvPicPr>
          <p:cNvPr id="165" name="Google Shape;165;ge2f5d32118_1_117"/>
          <p:cNvPicPr preferRelativeResize="0"/>
          <p:nvPr/>
        </p:nvPicPr>
        <p:blipFill>
          <a:blip r:embed="rId4">
            <a:alphaModFix/>
          </a:blip>
          <a:stretch>
            <a:fillRect/>
          </a:stretch>
        </p:blipFill>
        <p:spPr>
          <a:xfrm>
            <a:off x="5630475" y="1791213"/>
            <a:ext cx="3105150" cy="4829175"/>
          </a:xfrm>
          <a:prstGeom prst="rect">
            <a:avLst/>
          </a:prstGeom>
          <a:noFill/>
          <a:ln>
            <a:noFill/>
          </a:ln>
        </p:spPr>
      </p:pic>
      <p:pic>
        <p:nvPicPr>
          <p:cNvPr id="166" name="Google Shape;166;ge2f5d32118_1_117"/>
          <p:cNvPicPr preferRelativeResize="0"/>
          <p:nvPr/>
        </p:nvPicPr>
        <p:blipFill>
          <a:blip r:embed="rId5">
            <a:alphaModFix/>
          </a:blip>
          <a:stretch>
            <a:fillRect/>
          </a:stretch>
        </p:blipFill>
        <p:spPr>
          <a:xfrm>
            <a:off x="8735613" y="1805513"/>
            <a:ext cx="3171825" cy="4800600"/>
          </a:xfrm>
          <a:prstGeom prst="rect">
            <a:avLst/>
          </a:prstGeom>
          <a:noFill/>
          <a:ln>
            <a:noFill/>
          </a:ln>
        </p:spPr>
      </p:pic>
      <p:pic>
        <p:nvPicPr>
          <p:cNvPr id="167" name="Google Shape;167;ge2f5d32118_1_117"/>
          <p:cNvPicPr preferRelativeResize="0"/>
          <p:nvPr/>
        </p:nvPicPr>
        <p:blipFill rotWithShape="1">
          <a:blip r:embed="rId6">
            <a:alphaModFix/>
          </a:blip>
          <a:srcRect t="4141" r="55956"/>
          <a:stretch/>
        </p:blipFill>
        <p:spPr>
          <a:xfrm>
            <a:off x="108250" y="5033975"/>
            <a:ext cx="620400" cy="1742925"/>
          </a:xfrm>
          <a:prstGeom prst="rect">
            <a:avLst/>
          </a:prstGeom>
          <a:noFill/>
          <a:ln>
            <a:noFill/>
          </a:ln>
        </p:spPr>
      </p:pic>
      <p:sp>
        <p:nvSpPr>
          <p:cNvPr id="168" name="Google Shape;168;ge2f5d32118_1_117"/>
          <p:cNvSpPr txBox="1">
            <a:spLocks noGrp="1"/>
          </p:cNvSpPr>
          <p:nvPr>
            <p:ph type="body" idx="1"/>
          </p:nvPr>
        </p:nvSpPr>
        <p:spPr>
          <a:xfrm>
            <a:off x="533375" y="4652975"/>
            <a:ext cx="620400" cy="1919400"/>
          </a:xfrm>
          <a:prstGeom prst="rect">
            <a:avLst/>
          </a:prstGeom>
          <a:solidFill>
            <a:schemeClr val="lt1"/>
          </a:solidFill>
        </p:spPr>
        <p:txBody>
          <a:bodyPr spcFirstLastPara="1" wrap="square" lIns="91425" tIns="45700" rIns="91425" bIns="45700" anchor="t" anchorCtr="0">
            <a:noAutofit/>
          </a:bodyPr>
          <a:lstStyle/>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100</a:t>
            </a:r>
            <a:endParaRPr sz="1900" b="1"/>
          </a:p>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10</a:t>
            </a:r>
            <a:endParaRPr sz="1900" b="1"/>
          </a:p>
          <a:p>
            <a:pPr marL="0" lvl="0" indent="0" algn="l" rtl="0">
              <a:lnSpc>
                <a:spcPct val="70000"/>
              </a:lnSpc>
              <a:spcBef>
                <a:spcPts val="1000"/>
              </a:spcBef>
              <a:spcAft>
                <a:spcPts val="0"/>
              </a:spcAft>
              <a:buNone/>
            </a:pPr>
            <a:endParaRPr sz="1900" b="1"/>
          </a:p>
          <a:p>
            <a:pPr marL="0" lvl="0" indent="0" algn="l" rtl="0">
              <a:lnSpc>
                <a:spcPct val="70000"/>
              </a:lnSpc>
              <a:spcBef>
                <a:spcPts val="1000"/>
              </a:spcBef>
              <a:spcAft>
                <a:spcPts val="0"/>
              </a:spcAft>
              <a:buNone/>
            </a:pPr>
            <a:r>
              <a:rPr lang="en-GB" sz="1900" b="1"/>
              <a:t>1</a:t>
            </a:r>
            <a:endParaRPr sz="1900" b="1"/>
          </a:p>
        </p:txBody>
      </p:sp>
      <p:sp>
        <p:nvSpPr>
          <p:cNvPr id="169" name="Google Shape;169;ge2f5d32118_1_117"/>
          <p:cNvSpPr txBox="1">
            <a:spLocks noGrp="1"/>
          </p:cNvSpPr>
          <p:nvPr>
            <p:ph type="body" idx="1"/>
          </p:nvPr>
        </p:nvSpPr>
        <p:spPr>
          <a:xfrm>
            <a:off x="108250" y="4604500"/>
            <a:ext cx="2827800" cy="731700"/>
          </a:xfrm>
          <a:prstGeom prst="rect">
            <a:avLst/>
          </a:prstGeom>
          <a:noFill/>
        </p:spPr>
        <p:txBody>
          <a:bodyPr spcFirstLastPara="1" wrap="square" lIns="91425" tIns="45700" rIns="91425" bIns="45700" anchor="t" anchorCtr="0">
            <a:noAutofit/>
          </a:bodyPr>
          <a:lstStyle/>
          <a:p>
            <a:pPr marL="0" lvl="0" indent="0" algn="l" rtl="0">
              <a:lnSpc>
                <a:spcPct val="70000"/>
              </a:lnSpc>
              <a:spcBef>
                <a:spcPts val="1000"/>
              </a:spcBef>
              <a:spcAft>
                <a:spcPts val="0"/>
              </a:spcAft>
              <a:buNone/>
            </a:pPr>
            <a:r>
              <a:rPr lang="en-GB" sz="1900"/>
              <a:t>Weekly cases per 100,000 </a:t>
            </a:r>
            <a:endParaRPr sz="1900"/>
          </a:p>
        </p:txBody>
      </p:sp>
      <p:sp>
        <p:nvSpPr>
          <p:cNvPr id="170" name="Google Shape;170;ge2f5d32118_1_117"/>
          <p:cNvSpPr txBox="1">
            <a:spLocks noGrp="1"/>
          </p:cNvSpPr>
          <p:nvPr>
            <p:ph type="body" idx="1"/>
          </p:nvPr>
        </p:nvSpPr>
        <p:spPr>
          <a:xfrm>
            <a:off x="533375" y="976425"/>
            <a:ext cx="11418900" cy="9720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Community transmission of Delta began in districts bordering India, but rapidly spread across the country </a:t>
            </a:r>
            <a:endParaRPr sz="1900" b="1"/>
          </a:p>
        </p:txBody>
      </p:sp>
      <p:sp>
        <p:nvSpPr>
          <p:cNvPr id="171" name="Google Shape;171;ge2f5d32118_1_117"/>
          <p:cNvSpPr txBox="1">
            <a:spLocks noGrp="1"/>
          </p:cNvSpPr>
          <p:nvPr>
            <p:ph type="body" idx="1"/>
          </p:nvPr>
        </p:nvSpPr>
        <p:spPr>
          <a:xfrm>
            <a:off x="2936050" y="1871625"/>
            <a:ext cx="8434200" cy="522900"/>
          </a:xfrm>
          <a:prstGeom prst="rect">
            <a:avLst/>
          </a:prstGeom>
          <a:solidFill>
            <a:schemeClr val="lt1"/>
          </a:solid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b="1"/>
              <a:t>Mid-June					Late June				Early July	  </a:t>
            </a:r>
            <a:endParaRPr sz="1900" b="1"/>
          </a:p>
        </p:txBody>
      </p:sp>
      <p:cxnSp>
        <p:nvCxnSpPr>
          <p:cNvPr id="172" name="Google Shape;172;ge2f5d32118_1_117"/>
          <p:cNvCxnSpPr/>
          <p:nvPr/>
        </p:nvCxnSpPr>
        <p:spPr>
          <a:xfrm rot="10800000" flipH="1">
            <a:off x="3501950" y="2394525"/>
            <a:ext cx="5993700" cy="111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e2f5d32118_1_366"/>
          <p:cNvSpPr txBox="1">
            <a:spLocks noGrp="1"/>
          </p:cNvSpPr>
          <p:nvPr>
            <p:ph type="title"/>
          </p:nvPr>
        </p:nvSpPr>
        <p:spPr>
          <a:xfrm>
            <a:off x="224475" y="150550"/>
            <a:ext cx="11785500" cy="972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400"/>
              <a:t>Resurgence has spread west-to-east from districts bordering India</a:t>
            </a:r>
            <a:endParaRPr sz="3400"/>
          </a:p>
        </p:txBody>
      </p:sp>
      <p:sp>
        <p:nvSpPr>
          <p:cNvPr id="178" name="Google Shape;178;ge2f5d32118_1_366"/>
          <p:cNvSpPr txBox="1">
            <a:spLocks noGrp="1"/>
          </p:cNvSpPr>
          <p:nvPr>
            <p:ph type="body" idx="1"/>
          </p:nvPr>
        </p:nvSpPr>
        <p:spPr>
          <a:xfrm>
            <a:off x="3816250" y="1984050"/>
            <a:ext cx="10066500" cy="207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GB" sz="1900"/>
              <a:t>Test positivity is dramatically skewed from West to East </a:t>
            </a:r>
            <a:endParaRPr sz="1900" b="1"/>
          </a:p>
        </p:txBody>
      </p:sp>
      <p:cxnSp>
        <p:nvCxnSpPr>
          <p:cNvPr id="179" name="Google Shape;179;ge2f5d32118_1_366"/>
          <p:cNvCxnSpPr/>
          <p:nvPr/>
        </p:nvCxnSpPr>
        <p:spPr>
          <a:xfrm rot="10800000" flipH="1">
            <a:off x="3501950" y="2394525"/>
            <a:ext cx="5993700" cy="11100"/>
          </a:xfrm>
          <a:prstGeom prst="straightConnector1">
            <a:avLst/>
          </a:prstGeom>
          <a:noFill/>
          <a:ln w="38100" cap="flat" cmpd="sng">
            <a:solidFill>
              <a:schemeClr val="dk2"/>
            </a:solidFill>
            <a:prstDash val="solid"/>
            <a:round/>
            <a:headEnd type="none" w="med" len="med"/>
            <a:tailEnd type="triangle" w="med" len="med"/>
          </a:ln>
        </p:spPr>
      </p:cxnSp>
      <p:pic>
        <p:nvPicPr>
          <p:cNvPr id="180" name="Google Shape;180;ge2f5d32118_1_366"/>
          <p:cNvPicPr preferRelativeResize="0"/>
          <p:nvPr/>
        </p:nvPicPr>
        <p:blipFill rotWithShape="1">
          <a:blip r:embed="rId3">
            <a:alphaModFix/>
          </a:blip>
          <a:srcRect t="65957" r="81871"/>
          <a:stretch/>
        </p:blipFill>
        <p:spPr>
          <a:xfrm>
            <a:off x="4471800" y="2604597"/>
            <a:ext cx="2476000" cy="3619273"/>
          </a:xfrm>
          <a:prstGeom prst="rect">
            <a:avLst/>
          </a:prstGeom>
          <a:noFill/>
          <a:ln>
            <a:noFill/>
          </a:ln>
        </p:spPr>
      </p:pic>
      <p:pic>
        <p:nvPicPr>
          <p:cNvPr id="181" name="Google Shape;181;ge2f5d32118_1_366"/>
          <p:cNvPicPr preferRelativeResize="0"/>
          <p:nvPr/>
        </p:nvPicPr>
        <p:blipFill rotWithShape="1">
          <a:blip r:embed="rId3">
            <a:alphaModFix/>
          </a:blip>
          <a:srcRect l="67304" t="39824" b="37022"/>
          <a:stretch/>
        </p:blipFill>
        <p:spPr>
          <a:xfrm>
            <a:off x="8171250" y="2795400"/>
            <a:ext cx="3154975" cy="173917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1487</Words>
  <Application>Microsoft Macintosh PowerPoint</Application>
  <PresentationFormat>Widescreen</PresentationFormat>
  <Paragraphs>172</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Epidemic trends of COVID-19 in Bangladesh</vt:lpstr>
      <vt:lpstr>Key messages</vt:lpstr>
      <vt:lpstr>How is this surge different from the previous ones?</vt:lpstr>
      <vt:lpstr>PowerPoint Presentation</vt:lpstr>
      <vt:lpstr>Each epidemic wave in Bangladesh has been driven by new variants</vt:lpstr>
      <vt:lpstr>Each variant has been associated with different epidemiological characteristics</vt:lpstr>
      <vt:lpstr>Delta began to emerge in Bangladesh months ago</vt:lpstr>
      <vt:lpstr>Resurgence has spread west-to-east from districts bordering India</vt:lpstr>
      <vt:lpstr>Resurgence has spread west-to-east from districts bordering India</vt:lpstr>
      <vt:lpstr>Importations seed new outbreaks that compound epidemic growth</vt:lpstr>
      <vt:lpstr>The 3 stages of our response</vt:lpstr>
      <vt:lpstr>The 3 stages of our response</vt:lpstr>
      <vt:lpstr>The 3 stages of our response</vt:lpstr>
      <vt:lpstr>Depending on your sense of humour/ dread...</vt:lpstr>
      <vt:lpstr>Deaths from Covid-19 always lag cases of infection by 3-4 weeks</vt:lpstr>
      <vt:lpstr>How much longer will it go on for and how bad will it get?</vt:lpstr>
      <vt:lpstr>PowerPoint Presentation</vt:lpstr>
      <vt:lpstr>PowerPoint Presentation</vt:lpstr>
      <vt:lpstr>PowerPoint Presentation</vt:lpstr>
      <vt:lpstr>PowerPoint Presentation</vt:lpstr>
      <vt:lpstr>PowerPoint Presentation</vt:lpstr>
      <vt:lpstr>PowerPoint Presentation</vt:lpstr>
      <vt:lpstr>Taking a step back</vt:lpstr>
      <vt:lpstr>So what can we do differently?</vt:lpstr>
      <vt:lpstr>Lockdowns are very challenging and must be implemented early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Epidemic trends of COVID-19 in Bangladesh</dc:title>
  <dc:creator>Yacob Haddou</dc:creator>
  <cp:lastModifiedBy>Katie Hampson</cp:lastModifiedBy>
  <cp:revision>1</cp:revision>
  <dcterms:created xsi:type="dcterms:W3CDTF">2021-07-14T06:57:41Z</dcterms:created>
  <dcterms:modified xsi:type="dcterms:W3CDTF">2021-07-17T14:49:28Z</dcterms:modified>
</cp:coreProperties>
</file>