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78" r:id="rId3"/>
    <p:sldId id="1423" r:id="rId4"/>
    <p:sldId id="270" r:id="rId5"/>
    <p:sldId id="272" r:id="rId6"/>
    <p:sldId id="273" r:id="rId7"/>
    <p:sldId id="274" r:id="rId8"/>
    <p:sldId id="275" r:id="rId9"/>
    <p:sldId id="1432" r:id="rId10"/>
    <p:sldId id="1430" r:id="rId11"/>
    <p:sldId id="1402" r:id="rId12"/>
    <p:sldId id="282" r:id="rId13"/>
    <p:sldId id="1408" r:id="rId14"/>
    <p:sldId id="577" r:id="rId15"/>
    <p:sldId id="1426" r:id="rId16"/>
    <p:sldId id="1427" r:id="rId17"/>
    <p:sldId id="1376" r:id="rId18"/>
    <p:sldId id="1375" r:id="rId19"/>
    <p:sldId id="1415" r:id="rId20"/>
    <p:sldId id="1428" r:id="rId21"/>
    <p:sldId id="1424" r:id="rId22"/>
    <p:sldId id="1391" r:id="rId23"/>
    <p:sldId id="262" r:id="rId24"/>
    <p:sldId id="1418" r:id="rId25"/>
    <p:sldId id="1419" r:id="rId26"/>
    <p:sldId id="1420" r:id="rId27"/>
    <p:sldId id="1421" r:id="rId28"/>
    <p:sldId id="1429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8C0"/>
    <a:srgbClr val="0B30C0"/>
    <a:srgbClr val="172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14116F-2FDF-4EF5-8018-7CEA45C115EA}">
  <a:tblStyle styleId="{C914116F-2FDF-4EF5-8018-7CEA45C115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219B01-2531-4FAF-B658-A838C84859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/>
    <p:restoredTop sz="77465"/>
  </p:normalViewPr>
  <p:slideViewPr>
    <p:cSldViewPr snapToGrid="0">
      <p:cViewPr varScale="1">
        <p:scale>
          <a:sx n="139" d="100"/>
          <a:sy n="139" d="100"/>
        </p:scale>
        <p:origin x="14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Madagascar long used ID regimens that are free to patients, but only 1 facility per million people!</a:t>
            </a:r>
          </a:p>
          <a:p>
            <a:r>
              <a:rPr lang="en-US" dirty="0"/>
              <a:t>Largely Christian dog-owning population (contrast!) - higher bite incidence, but greater number due to low-risk bites  (given excessively to people near a human case (almost never in TZ)</a:t>
            </a:r>
          </a:p>
        </p:txBody>
      </p:sp>
    </p:spTree>
    <p:extLst>
      <p:ext uri="{BB962C8B-B14F-4D97-AF65-F5344CB8AC3E}">
        <p14:creationId xmlns:p14="http://schemas.microsoft.com/office/powerpoint/2010/main" val="73148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look at this Q for Tanzania we examined how vials used would increase with reduced sharing – current to decentralized (at level that was considered feasible for Gates project)</a:t>
            </a:r>
          </a:p>
          <a:p>
            <a:r>
              <a:rPr lang="en-US" dirty="0"/>
              <a:t>Relative increase, but not much compared to IM</a:t>
            </a:r>
          </a:p>
          <a:p>
            <a:r>
              <a:rPr lang="en-US" dirty="0"/>
              <a:t>Consider similar increases for Madagascar….</a:t>
            </a:r>
          </a:p>
        </p:txBody>
      </p:sp>
    </p:spTree>
    <p:extLst>
      <p:ext uri="{BB962C8B-B14F-4D97-AF65-F5344CB8AC3E}">
        <p14:creationId xmlns:p14="http://schemas.microsoft.com/office/powerpoint/2010/main" val="161502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Qs</a:t>
            </a:r>
          </a:p>
        </p:txBody>
      </p:sp>
    </p:spTree>
    <p:extLst>
      <p:ext uri="{BB962C8B-B14F-4D97-AF65-F5344CB8AC3E}">
        <p14:creationId xmlns:p14="http://schemas.microsoft.com/office/powerpoint/2010/main" val="1633328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sz="1100" dirty="0"/>
              <a:t>Most difficult Q to answer – likely varies a lot!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sz="1100" dirty="0"/>
              <a:t>Bite patient incidence sensitive to current health system &amp; PEP policy </a:t>
            </a:r>
            <a:endParaRPr lang="en-GB" sz="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IBCM examples from clinics in Tanzania on LHS and Philippines on the RHS</a:t>
            </a:r>
          </a:p>
          <a:p>
            <a:r>
              <a:rPr lang="en-US" dirty="0"/>
              <a:t>In Tanzania ¼ patients are worried well, vs 97/100 in PHL; PEP access improved and pop sensitized, but still rabies deaths </a:t>
            </a:r>
            <a:r>
              <a:rPr lang="en-US" dirty="0" err="1"/>
              <a:t>bc</a:t>
            </a:r>
            <a:r>
              <a:rPr lang="en-US" dirty="0"/>
              <a:t> those in need still not accessing… &amp; rabies incidence not controlled through MDV</a:t>
            </a:r>
          </a:p>
          <a:p>
            <a:r>
              <a:rPr lang="en-US" dirty="0"/>
              <a:t>IBCM is a tool that can help…&amp; important to monitor risk….but not easy; implementation will vary by setting</a:t>
            </a:r>
          </a:p>
        </p:txBody>
      </p:sp>
    </p:spTree>
    <p:extLst>
      <p:ext uri="{BB962C8B-B14F-4D97-AF65-F5344CB8AC3E}">
        <p14:creationId xmlns:p14="http://schemas.microsoft.com/office/powerpoint/2010/main" val="310081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6ba010c34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6ba010c34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11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Tanzania</a:t>
            </a:r>
          </a:p>
          <a:p>
            <a:r>
              <a:rPr lang="en-US" dirty="0"/>
              <a:t>Bites increase as population grows</a:t>
            </a:r>
          </a:p>
          <a:p>
            <a:r>
              <a:rPr lang="en-US" dirty="0"/>
              <a:t>Using only total bite data we extrapolate a high number of vials, probably unrealistic </a:t>
            </a:r>
            <a:r>
              <a:rPr lang="en-US" dirty="0" err="1"/>
              <a:t>bc</a:t>
            </a:r>
            <a:r>
              <a:rPr lang="en-US" dirty="0"/>
              <a:t> reflects patients attending facilities without PEP, reduced by ~20-50% when calibrated from IBCM</a:t>
            </a:r>
          </a:p>
          <a:p>
            <a:r>
              <a:rPr lang="en-US" dirty="0"/>
              <a:t>Yearly variation is quite dramatic!</a:t>
            </a:r>
          </a:p>
          <a:p>
            <a:r>
              <a:rPr lang="en-US" dirty="0"/>
              <a:t>We made several assumptions about changes in PEP seeking &amp; compliance!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07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translating bite patients to PEP – ID wins out, and not so much variation in vials under ID use, 1ml vials generally more effective (fewer vials per population) but depends on </a:t>
            </a:r>
            <a:r>
              <a:rPr lang="en-US" b="1" dirty="0"/>
              <a:t>vial price</a:t>
            </a:r>
          </a:p>
        </p:txBody>
      </p:sp>
    </p:spTree>
    <p:extLst>
      <p:ext uri="{BB962C8B-B14F-4D97-AF65-F5344CB8AC3E}">
        <p14:creationId xmlns:p14="http://schemas.microsoft.com/office/powerpoint/2010/main" val="36533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make such detailed predictions from Zambia, but based on CDC provided numbers able to project numbers of bite patients</a:t>
            </a:r>
          </a:p>
        </p:txBody>
      </p:sp>
    </p:spTree>
    <p:extLst>
      <p:ext uri="{BB962C8B-B14F-4D97-AF65-F5344CB8AC3E}">
        <p14:creationId xmlns:p14="http://schemas.microsoft.com/office/powerpoint/2010/main" val="33253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vials! But uncertainty relates largely to current provisioning &amp; requires calibration</a:t>
            </a:r>
          </a:p>
        </p:txBody>
      </p:sp>
    </p:spTree>
    <p:extLst>
      <p:ext uri="{BB962C8B-B14F-4D97-AF65-F5344CB8AC3E}">
        <p14:creationId xmlns:p14="http://schemas.microsoft.com/office/powerpoint/2010/main" val="138370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terms of forecasting –expect variation between and within countries affected by current HS and sensitization</a:t>
            </a:r>
          </a:p>
          <a:p>
            <a:r>
              <a:rPr lang="en-US" dirty="0"/>
              <a:t>&amp; the local and national dog pop var</a:t>
            </a:r>
          </a:p>
          <a:p>
            <a:r>
              <a:rPr lang="en-US" dirty="0"/>
              <a:t>BITE PATIENT DATA important for calibration, revise on rollout (MONITOR CLOSELY!)</a:t>
            </a:r>
          </a:p>
          <a:p>
            <a:r>
              <a:rPr lang="en-US" dirty="0"/>
              <a:t>Caveat - improving PEP access can decouple relationship with risk if not managed carefully…..</a:t>
            </a:r>
          </a:p>
        </p:txBody>
      </p:sp>
    </p:spTree>
    <p:extLst>
      <p:ext uri="{BB962C8B-B14F-4D97-AF65-F5344CB8AC3E}">
        <p14:creationId xmlns:p14="http://schemas.microsoft.com/office/powerpoint/2010/main" val="3970968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Qs</a:t>
            </a:r>
          </a:p>
        </p:txBody>
      </p:sp>
    </p:spTree>
    <p:extLst>
      <p:ext uri="{BB962C8B-B14F-4D97-AF65-F5344CB8AC3E}">
        <p14:creationId xmlns:p14="http://schemas.microsoft.com/office/powerpoint/2010/main" val="387035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ba010c34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6ba010c34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Vaccine production particularly important for pharma/ suppliers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60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Qs</a:t>
            </a:r>
          </a:p>
        </p:txBody>
      </p:sp>
    </p:spTree>
    <p:extLst>
      <p:ext uri="{BB962C8B-B14F-4D97-AF65-F5344CB8AC3E}">
        <p14:creationId xmlns:p14="http://schemas.microsoft.com/office/powerpoint/2010/main" val="1887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regimen – annoyingly complex but surprisingly simple result…..</a:t>
            </a:r>
          </a:p>
        </p:txBody>
      </p:sp>
    </p:spTree>
    <p:extLst>
      <p:ext uri="{BB962C8B-B14F-4D97-AF65-F5344CB8AC3E}">
        <p14:creationId xmlns:p14="http://schemas.microsoft.com/office/powerpoint/2010/main" val="384778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Image Placeholder 1">
            <a:extLst>
              <a:ext uri="{FF2B5EF4-FFF2-40B4-BE49-F238E27FC236}">
                <a16:creationId xmlns:a16="http://schemas.microsoft.com/office/drawing/2014/main" id="{2B10CC4A-6637-70EC-E6E5-0AEB6FCF6D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4" name="Notes Placeholder 2">
            <a:extLst>
              <a:ext uri="{FF2B5EF4-FFF2-40B4-BE49-F238E27FC236}">
                <a16:creationId xmlns:a16="http://schemas.microsoft.com/office/drawing/2014/main" id="{5431F91E-E759-D56D-1530-42DBAD78ED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Overall – v clear policy recommendations</a:t>
            </a:r>
            <a:r>
              <a:rPr lang="is-IS" altLang="en-US"/>
              <a:t>….</a:t>
            </a:r>
            <a:endParaRPr lang="en-US" altLang="en-US"/>
          </a:p>
        </p:txBody>
      </p:sp>
      <p:sp>
        <p:nvSpPr>
          <p:cNvPr id="202755" name="Slide Number Placeholder 3">
            <a:extLst>
              <a:ext uri="{FF2B5EF4-FFF2-40B4-BE49-F238E27FC236}">
                <a16:creationId xmlns:a16="http://schemas.microsoft.com/office/drawing/2014/main" id="{26BAA9F1-7CC2-CFEA-FD47-75B3BE5AC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1D656-9443-EC4F-A59A-F41D76168DF0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5315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Qs</a:t>
            </a:r>
          </a:p>
        </p:txBody>
      </p:sp>
    </p:spTree>
    <p:extLst>
      <p:ext uri="{BB962C8B-B14F-4D97-AF65-F5344CB8AC3E}">
        <p14:creationId xmlns:p14="http://schemas.microsoft.com/office/powerpoint/2010/main" val="398384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Qs</a:t>
            </a:r>
          </a:p>
        </p:txBody>
      </p:sp>
    </p:spTree>
    <p:extLst>
      <p:ext uri="{BB962C8B-B14F-4D97-AF65-F5344CB8AC3E}">
        <p14:creationId xmlns:p14="http://schemas.microsoft.com/office/powerpoint/2010/main" val="152240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you some example projections from 2 countries with subnational data</a:t>
            </a:r>
          </a:p>
          <a:p>
            <a:r>
              <a:rPr lang="en-US" dirty="0"/>
              <a:t>TZ v variable in dog population &amp; density – a few concentrated urban </a:t>
            </a:r>
            <a:r>
              <a:rPr lang="en-US" dirty="0" err="1"/>
              <a:t>centres</a:t>
            </a:r>
            <a:r>
              <a:rPr lang="en-US" dirty="0"/>
              <a:t> &amp; largely split, with more Christian dog-owning populations inland,  vs more </a:t>
            </a:r>
            <a:r>
              <a:rPr lang="en-US" dirty="0" err="1"/>
              <a:t>muslim</a:t>
            </a:r>
            <a:r>
              <a:rPr lang="en-US" dirty="0"/>
              <a:t> coastal communities with fewer dogs (&amp; bites!)</a:t>
            </a:r>
          </a:p>
          <a:p>
            <a:r>
              <a:rPr lang="en-US" dirty="0"/>
              <a:t>Can see how bite presentations vary with HDR, most are high risk at clinics with PEP (course ~$100), &amp; quite considerable variation affected by localized rabies outbreaks, stockouts cause 30% of bite victims to travel outside their district for PEP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6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F9E-9ADF-86F6-5935-3AD21E78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C8B8-7BF4-4BA5-C695-83C751FE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F367-4F95-A8E6-32E1-118EF043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BDDF-BB4A-9349-8DB5-4344D4ACE02F}" type="datetimeFigureOut">
              <a:rPr lang="en-KE" smtClean="0"/>
              <a:t>4/7/24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A81C-6E42-3619-42D6-D5C11290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63A3-86F8-C5C5-107B-32094C54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E649-28DE-7A46-BF9A-A973507F31D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6025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868175"/>
            <a:ext cx="870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0" b="1" dirty="0">
                <a:solidFill>
                  <a:srgbClr val="005CB9"/>
                </a:solidFill>
              </a:rPr>
              <a:t>Post-exposure vaccine modelling</a:t>
            </a:r>
            <a:endParaRPr sz="2020" dirty="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7800" y="2445125"/>
            <a:ext cx="8340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95959"/>
                </a:solidFill>
              </a:rPr>
              <a:t>Katie Hampson, Martha Luka, Eleanor Rees, Elaine Ferguson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95959"/>
                </a:solidFill>
              </a:rPr>
              <a:t>University of Glasgow, UK</a:t>
            </a:r>
            <a:endParaRPr sz="1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26F0-B639-B551-8A7C-169FF6C7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36" y="218238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 slides</a:t>
            </a:r>
          </a:p>
        </p:txBody>
      </p:sp>
    </p:spTree>
    <p:extLst>
      <p:ext uri="{BB962C8B-B14F-4D97-AF65-F5344CB8AC3E}">
        <p14:creationId xmlns:p14="http://schemas.microsoft.com/office/powerpoint/2010/main" val="353470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15445"/>
            <a:ext cx="8520600" cy="2548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Demand planning for vaccine production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Depends on scale (national, subnational, local), time horizon (ideally 5+ years) &amp; shelf-life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Operationalizing rollout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PEP in clinics affected by patient throughput, regimens used &amp; (re)supply rates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Monitoring impact &amp; prospects for elimination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Care seeking &amp; access to care by those at risk (bitten by rabid dogs)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Risk status of bite patients (bites from rabid versus healthy animals)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Dog vaccination effort to control transmission in reservoir</a:t>
            </a: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31D368F3-6177-AE7B-C8FA-617E251FFBAF}"/>
              </a:ext>
            </a:extLst>
          </p:cNvPr>
          <p:cNvSpPr txBox="1">
            <a:spLocks/>
          </p:cNvSpPr>
          <p:nvPr/>
        </p:nvSpPr>
        <p:spPr>
          <a:xfrm>
            <a:off x="5756715" y="1129405"/>
            <a:ext cx="2569464" cy="38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</a:rPr>
              <a:t>Pharma, Gavi, UNICEF</a:t>
            </a:r>
          </a:p>
        </p:txBody>
      </p:sp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BBC0A725-A32D-6520-534B-BB9B7A2FC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02090"/>
            <a:ext cx="59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Modeling to support post-exposure prophylaxis (PEP) forecasting</a:t>
            </a:r>
            <a:endParaRPr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DAA11823-22A7-B43F-DDD3-9C4CC74135C0}"/>
              </a:ext>
            </a:extLst>
          </p:cNvPr>
          <p:cNvSpPr txBox="1">
            <a:spLocks/>
          </p:cNvSpPr>
          <p:nvPr/>
        </p:nvSpPr>
        <p:spPr>
          <a:xfrm>
            <a:off x="5047200" y="1723045"/>
            <a:ext cx="4314075" cy="38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</a:rPr>
              <a:t>Country stakeholders, governments, practitioners</a:t>
            </a:r>
          </a:p>
        </p:txBody>
      </p: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F5A340BF-8AFD-F6B2-83DB-C66130553BA6}"/>
              </a:ext>
            </a:extLst>
          </p:cNvPr>
          <p:cNvSpPr txBox="1">
            <a:spLocks/>
          </p:cNvSpPr>
          <p:nvPr/>
        </p:nvSpPr>
        <p:spPr>
          <a:xfrm>
            <a:off x="5513832" y="2350844"/>
            <a:ext cx="3588819" cy="82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</a:rPr>
              <a:t>International, national &amp; local communities</a:t>
            </a:r>
          </a:p>
          <a:p>
            <a:pPr marL="114300" indent="0">
              <a:lnSpc>
                <a:spcPct val="100000"/>
              </a:lnSpc>
              <a:buNone/>
            </a:pPr>
            <a:endParaRPr lang="en-GB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BCB8E361-A6F7-68D9-59D5-BD547E128E77}"/>
              </a:ext>
            </a:extLst>
          </p:cNvPr>
          <p:cNvSpPr txBox="1">
            <a:spLocks/>
          </p:cNvSpPr>
          <p:nvPr/>
        </p:nvSpPr>
        <p:spPr>
          <a:xfrm>
            <a:off x="105508" y="3761811"/>
            <a:ext cx="9038492" cy="138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Many interdependencies between 1-3: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Typically vaccine cost driven down by demand (purchasing power), with investment in volume at</a:t>
            </a: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 scale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situation is a market failure, but Gavi investment in PEP is an opportunity to catalyse positive feedback</a:t>
            </a:r>
          </a:p>
          <a:p>
            <a:pPr marL="114300" indent="0">
              <a:lnSpc>
                <a:spcPct val="100000"/>
              </a:lnSpc>
              <a:buNone/>
            </a:pPr>
            <a:endParaRPr lang="en-GB" sz="14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</a:t>
            </a:r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are Gavi’s modelling requirements?</a:t>
            </a:r>
          </a:p>
          <a:p>
            <a:pPr marL="114300" indent="0">
              <a:lnSpc>
                <a:spcPct val="100000"/>
              </a:lnSpc>
              <a:buNone/>
            </a:pPr>
            <a:endParaRPr lang="en-GB" sz="12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9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082D-4642-E237-CE85-5B4601F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51C8-F752-C8E4-BC38-6F0C97B30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What PEP regimen should be used?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should PEP be supplied?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many doses will be needed?</a:t>
            </a:r>
          </a:p>
        </p:txBody>
      </p:sp>
    </p:spTree>
    <p:extLst>
      <p:ext uri="{BB962C8B-B14F-4D97-AF65-F5344CB8AC3E}">
        <p14:creationId xmlns:p14="http://schemas.microsoft.com/office/powerpoint/2010/main" val="169371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51C8-F752-C8E4-BC38-6F0C97B30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What PEP regimen should be used?</a:t>
            </a:r>
          </a:p>
          <a:p>
            <a:pPr>
              <a:buFont typeface="+mj-lt"/>
              <a:buAutoNum type="arabicPeriod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BA134-BD05-8092-D23C-CA76D0F4A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28" y="1538289"/>
            <a:ext cx="836295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Regimens – complex &amp; national treatment guidelines vs practice vary by (&amp; within) country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Routes of administration - IM vs ID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Vial size – 1ml or 0.5ml affects efficiency and prices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Throughput (wastage) – perceived wastage / discarded vials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Potential to treat more people during emergencies/shortages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971CF9B-F258-37C2-8CD8-1EE68E10D65D}"/>
              </a:ext>
            </a:extLst>
          </p:cNvPr>
          <p:cNvGrpSpPr>
            <a:grpSpLocks/>
          </p:cNvGrpSpPr>
          <p:nvPr/>
        </p:nvGrpSpPr>
        <p:grpSpPr bwMode="auto">
          <a:xfrm>
            <a:off x="977821" y="2879507"/>
            <a:ext cx="6353260" cy="2226965"/>
            <a:chOff x="314297" y="2719591"/>
            <a:chExt cx="8397805" cy="3517697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CEF00A58-6BE8-9018-77A7-E570FBB4E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3489325"/>
              <a:ext cx="3233738" cy="2636838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ACFC687D-741F-8DB5-F25F-02B26EC1C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413" y="3213100"/>
              <a:ext cx="2690812" cy="302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7572BD98-B789-FEC5-0463-1F2A328CD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97" y="2880228"/>
              <a:ext cx="4628544" cy="48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7F7F7F"/>
                  </a:solidFill>
                  <a:latin typeface="Calibri Light" panose="020F0302020204030204" pitchFamily="34" charset="0"/>
                </a:rPr>
                <a:t>Intermuscular (IM) - 1 vial per injection</a:t>
              </a:r>
            </a:p>
          </p:txBody>
        </p: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D26E5A5B-01ED-2693-57D5-6D367B8E6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908" y="2719591"/>
              <a:ext cx="3793194" cy="48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7F7F7F"/>
                  </a:solidFill>
                  <a:latin typeface="Calibri Light" panose="020F0302020204030204" pitchFamily="34" charset="0"/>
                </a:rPr>
                <a:t>Intradermal (ID) - 0.1 ml per injection</a:t>
              </a:r>
            </a:p>
          </p:txBody>
        </p:sp>
      </p:grpSp>
      <p:sp>
        <p:nvSpPr>
          <p:cNvPr id="10" name="TextBox 15">
            <a:extLst>
              <a:ext uri="{FF2B5EF4-FFF2-40B4-BE49-F238E27FC236}">
                <a16:creationId xmlns:a16="http://schemas.microsoft.com/office/drawing/2014/main" id="{B09F0901-5FDD-5E54-D7B3-6632AD244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88" y="3645545"/>
            <a:ext cx="2251884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Calibri Light" panose="020F0302020204030204" pitchFamily="34" charset="0"/>
              </a:rPr>
              <a:t>vials can be shared if used within 6-8 hours (same day)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7ECE8E-D72D-60E0-4384-518CA34FD3CA}"/>
              </a:ext>
            </a:extLst>
          </p:cNvPr>
          <p:cNvSpPr txBox="1">
            <a:spLocks/>
          </p:cNvSpPr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Key Questions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9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E08E0-8A0B-1FCF-94F2-35646BC04AC3}"/>
              </a:ext>
            </a:extLst>
          </p:cNvPr>
          <p:cNvSpPr/>
          <p:nvPr/>
        </p:nvSpPr>
        <p:spPr bwMode="auto">
          <a:xfrm>
            <a:off x="-33735" y="174129"/>
            <a:ext cx="9649429" cy="465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0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1730" name="Title 1">
            <a:extLst>
              <a:ext uri="{FF2B5EF4-FFF2-40B4-BE49-F238E27FC236}">
                <a16:creationId xmlns:a16="http://schemas.microsoft.com/office/drawing/2014/main" id="{50C4CFC4-721C-E33D-26D7-138C2923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75" y="82523"/>
            <a:ext cx="7351449" cy="994172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Conclusions in April 2018 WHO position paper:</a:t>
            </a:r>
          </a:p>
        </p:txBody>
      </p:sp>
      <p:pic>
        <p:nvPicPr>
          <p:cNvPr id="201731" name="Content Placeholder 3">
            <a:extLst>
              <a:ext uri="{FF2B5EF4-FFF2-40B4-BE49-F238E27FC236}">
                <a16:creationId xmlns:a16="http://schemas.microsoft.com/office/drawing/2014/main" id="{8331B180-9526-F22F-4198-EEB6798BC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635" r="-96635"/>
          <a:stretch>
            <a:fillRect/>
          </a:stretch>
        </p:blipFill>
        <p:spPr>
          <a:xfrm>
            <a:off x="2289572" y="1077516"/>
            <a:ext cx="7742634" cy="4271963"/>
          </a:xfrm>
        </p:spPr>
      </p:pic>
      <p:pic>
        <p:nvPicPr>
          <p:cNvPr id="201732" name="Picture 4">
            <a:extLst>
              <a:ext uri="{FF2B5EF4-FFF2-40B4-BE49-F238E27FC236}">
                <a16:creationId xmlns:a16="http://schemas.microsoft.com/office/drawing/2014/main" id="{7AE1D866-F71B-F5D0-96A1-DAE059541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92" y="820341"/>
            <a:ext cx="2878931" cy="29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8">
            <a:extLst>
              <a:ext uri="{FF2B5EF4-FFF2-40B4-BE49-F238E27FC236}">
                <a16:creationId xmlns:a16="http://schemas.microsoft.com/office/drawing/2014/main" id="{8493BF31-F472-6C4D-B551-71D20E99D3E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5763" y="1973075"/>
            <a:ext cx="250150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Direct medical costs per patient $</a:t>
            </a:r>
          </a:p>
        </p:txBody>
      </p:sp>
      <p:sp>
        <p:nvSpPr>
          <p:cNvPr id="8" name="TextBox 78">
            <a:extLst>
              <a:ext uri="{FF2B5EF4-FFF2-40B4-BE49-F238E27FC236}">
                <a16:creationId xmlns:a16="http://schemas.microsoft.com/office/drawing/2014/main" id="{B4459EFD-46C5-211F-EAFC-2FE5A60D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630" y="3622940"/>
            <a:ext cx="31873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Monthly clinic throughput (new bite patients) </a:t>
            </a:r>
          </a:p>
        </p:txBody>
      </p:sp>
      <p:sp>
        <p:nvSpPr>
          <p:cNvPr id="9" name="TextBox 78">
            <a:extLst>
              <a:ext uri="{FF2B5EF4-FFF2-40B4-BE49-F238E27FC236}">
                <a16:creationId xmlns:a16="http://schemas.microsoft.com/office/drawing/2014/main" id="{749DDD84-1CDC-9E47-6BAA-4C8D99DC691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2224" y="2396937"/>
            <a:ext cx="250150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Patients treated </a:t>
            </a:r>
          </a:p>
        </p:txBody>
      </p:sp>
      <p:sp>
        <p:nvSpPr>
          <p:cNvPr id="11" name="TextBox 78">
            <a:extLst>
              <a:ext uri="{FF2B5EF4-FFF2-40B4-BE49-F238E27FC236}">
                <a16:creationId xmlns:a16="http://schemas.microsoft.com/office/drawing/2014/main" id="{E77F8E5C-4799-AB37-DB4C-CA04CAD34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410" y="3712369"/>
            <a:ext cx="2426494" cy="138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Regimens</a:t>
            </a:r>
          </a:p>
          <a:p>
            <a:pPr algn="ctr" eaLnBrk="1" hangingPunct="1">
              <a:defRPr/>
            </a:pP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algn="ctr" eaLnBrk="1" hangingPunct="1">
              <a:defRPr/>
            </a:pP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algn="ctr" eaLnBrk="1" hangingPunct="1">
              <a:defRPr/>
            </a:pP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algn="ctr" eaLnBrk="1" hangingPunct="1">
              <a:defRPr/>
            </a:pP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algn="ctr" eaLnBrk="1" hangingPunct="1">
              <a:defRPr/>
            </a:pP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algn="ctr" eaLnBrk="1" hangingPunct="1">
              <a:defRPr/>
            </a:pPr>
            <a:endParaRPr lang="en-US" sz="1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19497" name="Rectangle 3">
            <a:extLst>
              <a:ext uri="{FF2B5EF4-FFF2-40B4-BE49-F238E27FC236}">
                <a16:creationId xmlns:a16="http://schemas.microsoft.com/office/drawing/2014/main" id="{D51A84F2-6F1D-A256-21B5-B5727253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2" y="4114740"/>
            <a:ext cx="896943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500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ID most cost-effective in all settings – </a:t>
            </a:r>
            <a:r>
              <a:rPr lang="en-US" altLang="en-US" sz="1500" b="1" dirty="0">
                <a:latin typeface="Calibri Light" panose="020F0302020204030204" pitchFamily="34" charset="0"/>
              </a:rPr>
              <a:t>IPC (1-week ID regimen) always uses at least 25% less vials than IM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1500" b="1" dirty="0">
              <a:latin typeface="Calibri Light" panose="020F0302020204030204" pitchFamily="34" charset="0"/>
              <a:cs typeface="Calibri Light" panose="020F0302020204030204" pitchFamily="34" charset="0"/>
              <a:sym typeface="Wingdings" pitchFamily="2" charset="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1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806DA-C9FB-4B6A-051A-BB6A6995EDEB}"/>
              </a:ext>
            </a:extLst>
          </p:cNvPr>
          <p:cNvGrpSpPr>
            <a:grpSpLocks/>
          </p:cNvGrpSpPr>
          <p:nvPr/>
        </p:nvGrpSpPr>
        <p:grpSpPr bwMode="auto">
          <a:xfrm>
            <a:off x="4998244" y="2063353"/>
            <a:ext cx="704850" cy="1062038"/>
            <a:chOff x="1077165" y="1696261"/>
            <a:chExt cx="939201" cy="1841271"/>
          </a:xfrm>
        </p:grpSpPr>
        <p:sp>
          <p:nvSpPr>
            <p:cNvPr id="201747" name="Rectangle 13">
              <a:extLst>
                <a:ext uri="{FF2B5EF4-FFF2-40B4-BE49-F238E27FC236}">
                  <a16:creationId xmlns:a16="http://schemas.microsoft.com/office/drawing/2014/main" id="{5259A2CD-BDB0-5AED-1E71-0B3A62294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65" y="1696261"/>
              <a:ext cx="939201" cy="80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Calibri Light" panose="020F0302020204030204" pitchFamily="34" charset="0"/>
                </a:rPr>
                <a:t>most LMICs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C2A40C-A510-CCCE-563B-95DC701BF04C}"/>
                </a:ext>
              </a:extLst>
            </p:cNvPr>
            <p:cNvCxnSpPr/>
            <p:nvPr/>
          </p:nvCxnSpPr>
          <p:spPr>
            <a:xfrm>
              <a:off x="1546765" y="2538457"/>
              <a:ext cx="0" cy="999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DC3F6D-D781-C0A8-66E8-2354EB3FAF78}"/>
              </a:ext>
            </a:extLst>
          </p:cNvPr>
          <p:cNvGrpSpPr>
            <a:grpSpLocks/>
          </p:cNvGrpSpPr>
          <p:nvPr/>
        </p:nvGrpSpPr>
        <p:grpSpPr bwMode="auto">
          <a:xfrm>
            <a:off x="5192316" y="1340644"/>
            <a:ext cx="1264444" cy="822722"/>
            <a:chOff x="-457580" y="1358821"/>
            <a:chExt cx="1685404" cy="1096471"/>
          </a:xfrm>
        </p:grpSpPr>
        <p:sp>
          <p:nvSpPr>
            <p:cNvPr id="201745" name="Rectangle 17">
              <a:extLst>
                <a:ext uri="{FF2B5EF4-FFF2-40B4-BE49-F238E27FC236}">
                  <a16:creationId xmlns:a16="http://schemas.microsoft.com/office/drawing/2014/main" id="{3E0CFC52-270D-F25E-6FF1-CAC2122B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7580" y="1358821"/>
              <a:ext cx="1685404" cy="615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Former ID recommendation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8F29DC-E40B-7C07-EFEF-4F8778BA9DCC}"/>
                </a:ext>
              </a:extLst>
            </p:cNvPr>
            <p:cNvCxnSpPr/>
            <p:nvPr/>
          </p:nvCxnSpPr>
          <p:spPr>
            <a:xfrm>
              <a:off x="342273" y="1979256"/>
              <a:ext cx="0" cy="4760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78">
            <a:extLst>
              <a:ext uri="{FF2B5EF4-FFF2-40B4-BE49-F238E27FC236}">
                <a16:creationId xmlns:a16="http://schemas.microsoft.com/office/drawing/2014/main" id="{647EC924-2A98-3D6A-5D60-9BD00978A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422" y="1067992"/>
            <a:ext cx="192405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b="1" dirty="0">
                <a:solidFill>
                  <a:srgbClr val="000000"/>
                </a:solidFill>
                <a:latin typeface="+mj-lt"/>
              </a:rPr>
              <a:t>Limited vaccine supply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385BCC-FCB7-1D23-C4F5-68A4BE42BE36}"/>
              </a:ext>
            </a:extLst>
          </p:cNvPr>
          <p:cNvGrpSpPr>
            <a:grpSpLocks/>
          </p:cNvGrpSpPr>
          <p:nvPr/>
        </p:nvGrpSpPr>
        <p:grpSpPr bwMode="auto">
          <a:xfrm>
            <a:off x="6062001" y="723960"/>
            <a:ext cx="1449123" cy="870288"/>
            <a:chOff x="-1063113" y="1295389"/>
            <a:chExt cx="1931567" cy="1159903"/>
          </a:xfrm>
        </p:grpSpPr>
        <p:sp>
          <p:nvSpPr>
            <p:cNvPr id="201743" name="Rectangle 21">
              <a:extLst>
                <a:ext uri="{FF2B5EF4-FFF2-40B4-BE49-F238E27FC236}">
                  <a16:creationId xmlns:a16="http://schemas.microsoft.com/office/drawing/2014/main" id="{128AD250-B00B-36AD-576F-96C57ECBB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3113" y="1295389"/>
              <a:ext cx="1931567" cy="369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New WHO position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834C73-095E-99F8-1A0B-83AA9B65D832}"/>
                </a:ext>
              </a:extLst>
            </p:cNvPr>
            <p:cNvCxnSpPr>
              <a:cxnSpLocks/>
            </p:cNvCxnSpPr>
            <p:nvPr/>
          </p:nvCxnSpPr>
          <p:spPr>
            <a:xfrm>
              <a:off x="342273" y="1648620"/>
              <a:ext cx="0" cy="8066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ubtitle 4">
            <a:extLst>
              <a:ext uri="{FF2B5EF4-FFF2-40B4-BE49-F238E27FC236}">
                <a16:creationId xmlns:a16="http://schemas.microsoft.com/office/drawing/2014/main" id="{36FE9D3F-BAA7-71B4-CF12-06057A10A822}"/>
              </a:ext>
            </a:extLst>
          </p:cNvPr>
          <p:cNvSpPr txBox="1">
            <a:spLocks/>
          </p:cNvSpPr>
          <p:nvPr/>
        </p:nvSpPr>
        <p:spPr bwMode="auto">
          <a:xfrm>
            <a:off x="6627226" y="4884568"/>
            <a:ext cx="2988469" cy="445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lang="en-US" sz="1200" dirty="0">
                <a:solidFill>
                  <a:srgbClr val="7F7F7F"/>
                </a:solidFill>
                <a:latin typeface="Calibri Light" panose="020F0302020204030204" pitchFamily="34" charset="0"/>
                <a:ea typeface="ＭＳ Ｐゴシック" charset="0"/>
                <a:cs typeface="Calibri Light" panose="020F0302020204030204" pitchFamily="34" charset="0"/>
              </a:rPr>
              <a:t>Hampson et al. Vaccine (2018)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CB6D62C-539C-7B5C-6A93-15822300F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90" y="4397127"/>
            <a:ext cx="775261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sz="1500" dirty="0">
                <a:latin typeface="Calibri Light" panose="020F0302020204030204" pitchFamily="34" charset="0"/>
              </a:rPr>
              <a:t>(although some opened vials discarded under ID, overall, many more vials used under IM)</a:t>
            </a:r>
          </a:p>
        </p:txBody>
      </p:sp>
    </p:spTree>
    <p:extLst>
      <p:ext uri="{BB962C8B-B14F-4D97-AF65-F5344CB8AC3E}">
        <p14:creationId xmlns:p14="http://schemas.microsoft.com/office/powerpoint/2010/main" val="36919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082D-4642-E237-CE85-5B4601F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51C8-F752-C8E4-BC38-6F0C97B30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What PEP regimen should be used?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should PEP be supplied?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many doses will be needed?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9597B8-561C-C5E6-D3D8-BF4B4372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19" y="1500046"/>
            <a:ext cx="9208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altLang="en-US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always the better choice – treats more patients, fewer vials &amp; visits, more resilient against stockouts/ surges</a:t>
            </a:r>
          </a:p>
          <a:p>
            <a:pPr eaLnBrk="1" hangingPunct="1"/>
            <a:r>
              <a:rPr lang="en-US" altLang="en-US" sz="1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Gavi investment will: mitigate payment challenges of vial sharing; support health worker training &amp; insulin needles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sz="1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Gavi should request producers to label vials for ID use</a:t>
            </a:r>
          </a:p>
          <a:p>
            <a:pPr marL="171450" indent="-171450" eaLnBrk="1" hangingPunct="1">
              <a:buFontTx/>
              <a:buChar char="-"/>
            </a:pPr>
            <a:endParaRPr lang="en-US" altLang="en-US" sz="12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5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082D-4642-E237-CE85-5B4601F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51C8-F752-C8E4-BC38-6F0C97B30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What PEP regimen should be used?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should PEP be supplied?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many doses will be needed?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9597B8-561C-C5E6-D3D8-BF4B4372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19" y="1500046"/>
            <a:ext cx="9208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altLang="en-US" sz="1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always the better choice – treats more patients, fewer vials &amp; visits, more resilient against stockouts/ surges</a:t>
            </a:r>
          </a:p>
          <a:p>
            <a:pPr eaLnBrk="1" hangingPunct="1"/>
            <a:r>
              <a:rPr lang="en-US" alt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Gavi investment will: mitigate payment challenges of vial sharing; support health worker training &amp; insulin needles</a:t>
            </a:r>
          </a:p>
          <a:p>
            <a:pPr eaLnBrk="1" hangingPunct="1"/>
            <a:r>
              <a:rPr lang="en-US" alt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Gavi should request producers to label vials for ID use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1E24C3-A97C-73D7-DE9B-57F7F5065F22}"/>
              </a:ext>
            </a:extLst>
          </p:cNvPr>
          <p:cNvSpPr txBox="1">
            <a:spLocks/>
          </p:cNvSpPr>
          <p:nvPr/>
        </p:nvSpPr>
        <p:spPr>
          <a:xfrm>
            <a:off x="311700" y="2416887"/>
            <a:ext cx="8340213" cy="145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Presentations increase if PEP free &amp; accessible (policies, practices &amp; geography) &amp;  awareness/ sensitization about risk &amp; need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PEP use depends on practitioner constraints: available in clinic,  patient demand (incl. cost) &amp; epidemiological judgement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E16A8-D73E-CBD2-8EDC-3CFD70669CDD}"/>
              </a:ext>
            </a:extLst>
          </p:cNvPr>
          <p:cNvSpPr txBox="1">
            <a:spLocks/>
          </p:cNvSpPr>
          <p:nvPr/>
        </p:nvSpPr>
        <p:spPr>
          <a:xfrm>
            <a:off x="4800600" y="2920357"/>
            <a:ext cx="4565691" cy="57270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what extent should PEP be ‘decentralized’?</a:t>
            </a:r>
          </a:p>
        </p:txBody>
      </p:sp>
    </p:spTree>
    <p:extLst>
      <p:ext uri="{BB962C8B-B14F-4D97-AF65-F5344CB8AC3E}">
        <p14:creationId xmlns:p14="http://schemas.microsoft.com/office/powerpoint/2010/main" val="41099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0BD386-7377-FCEF-CEF4-0B5B42F1D404}"/>
              </a:ext>
            </a:extLst>
          </p:cNvPr>
          <p:cNvSpPr txBox="1">
            <a:spLocks/>
          </p:cNvSpPr>
          <p:nvPr/>
        </p:nvSpPr>
        <p:spPr>
          <a:xfrm>
            <a:off x="151445" y="67950"/>
            <a:ext cx="8520600" cy="57270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Consider patient data: Tanzania</a:t>
            </a:r>
          </a:p>
        </p:txBody>
      </p:sp>
      <p:pic>
        <p:nvPicPr>
          <p:cNvPr id="5" name="Google Shape;223;p23">
            <a:extLst>
              <a:ext uri="{FF2B5EF4-FFF2-40B4-BE49-F238E27FC236}">
                <a16:creationId xmlns:a16="http://schemas.microsoft.com/office/drawing/2014/main" id="{9E11B64B-65D3-003A-1127-2ED7D157FFE8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1619007"/>
            <a:ext cx="3277949" cy="24542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24;p23">
            <a:extLst>
              <a:ext uri="{FF2B5EF4-FFF2-40B4-BE49-F238E27FC236}">
                <a16:creationId xmlns:a16="http://schemas.microsoft.com/office/drawing/2014/main" id="{D4A7D001-E3C3-C4DE-DC82-A4C4AFA5E758}"/>
              </a:ext>
            </a:extLst>
          </p:cNvPr>
          <p:cNvSpPr txBox="1"/>
          <p:nvPr/>
        </p:nvSpPr>
        <p:spPr>
          <a:xfrm>
            <a:off x="151445" y="640650"/>
            <a:ext cx="4310967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Human: dog ratio: ~20 range: 5 to 100+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Bite patient incidence -  5-90/ 100,0000/ </a:t>
            </a:r>
            <a:r>
              <a:rPr lang="en-GB" dirty="0" err="1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yr</a:t>
            </a:r>
            <a:endParaRPr lang="en-GB"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190 facilities supplying vaccine ~$100/ course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~350,000 population/ facility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7" name="Google Shape;161;p21">
            <a:extLst>
              <a:ext uri="{FF2B5EF4-FFF2-40B4-BE49-F238E27FC236}">
                <a16:creationId xmlns:a16="http://schemas.microsoft.com/office/drawing/2014/main" id="{E5F4873C-62AA-6574-7C1F-52B5C74AD474}"/>
              </a:ext>
            </a:extLst>
          </p:cNvPr>
          <p:cNvSpPr txBox="1"/>
          <p:nvPr/>
        </p:nvSpPr>
        <p:spPr>
          <a:xfrm>
            <a:off x="5050052" y="63215"/>
            <a:ext cx="3035403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Dog population variability: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Urban/ rural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Religion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Livelihood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pic>
        <p:nvPicPr>
          <p:cNvPr id="8" name="Google Shape;250;p24">
            <a:extLst>
              <a:ext uri="{FF2B5EF4-FFF2-40B4-BE49-F238E27FC236}">
                <a16:creationId xmlns:a16="http://schemas.microsoft.com/office/drawing/2014/main" id="{164DB68A-B700-40E8-4410-CB6F13769675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0454" y="1309547"/>
            <a:ext cx="5274598" cy="29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1;p24">
            <a:extLst>
              <a:ext uri="{FF2B5EF4-FFF2-40B4-BE49-F238E27FC236}">
                <a16:creationId xmlns:a16="http://schemas.microsoft.com/office/drawing/2014/main" id="{49297021-7CE5-CCAA-5216-CC830B8632C8}"/>
              </a:ext>
            </a:extLst>
          </p:cNvPr>
          <p:cNvSpPr txBox="1"/>
          <p:nvPr/>
        </p:nvSpPr>
        <p:spPr>
          <a:xfrm>
            <a:off x="-84743" y="4335589"/>
            <a:ext cx="91440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Most patients (&gt;70%) are high-risk due to high PEP costs &amp; low availability, few ‘worried well’ (&lt;30% patients)</a:t>
            </a: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Many (&gt;30%) travel outside district (to regional hospitals) because of stockouts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Expect increased patients with free PEP (seen 2010-2015 during BMGF project)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pic>
        <p:nvPicPr>
          <p:cNvPr id="2" name="Google Shape;225;p23">
            <a:extLst>
              <a:ext uri="{FF2B5EF4-FFF2-40B4-BE49-F238E27FC236}">
                <a16:creationId xmlns:a16="http://schemas.microsoft.com/office/drawing/2014/main" id="{4C200BA0-A638-0A32-F83C-23D71E4EC398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5878" y="87749"/>
            <a:ext cx="1611086" cy="15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21">
            <a:extLst>
              <a:ext uri="{FF2B5EF4-FFF2-40B4-BE49-F238E27FC236}">
                <a16:creationId xmlns:a16="http://schemas.microsoft.com/office/drawing/2014/main" id="{19382E7B-2FD9-CBFD-EAD7-3578960D7BD5}"/>
              </a:ext>
            </a:extLst>
          </p:cNvPr>
          <p:cNvSpPr txBox="1"/>
          <p:nvPr/>
        </p:nvSpPr>
        <p:spPr>
          <a:xfrm>
            <a:off x="7270642" y="3308925"/>
            <a:ext cx="2104291" cy="76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GB" sz="1200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IBCM 2019-current</a:t>
            </a:r>
            <a:endParaRPr sz="1200"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4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73;p25">
            <a:extLst>
              <a:ext uri="{FF2B5EF4-FFF2-40B4-BE49-F238E27FC236}">
                <a16:creationId xmlns:a16="http://schemas.microsoft.com/office/drawing/2014/main" id="{840844B5-A59D-BD06-EDF4-9A9C66437C3E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02" y="825500"/>
            <a:ext cx="1927297" cy="31793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40BD386-7377-FCEF-CEF4-0B5B42F1D404}"/>
              </a:ext>
            </a:extLst>
          </p:cNvPr>
          <p:cNvSpPr txBox="1">
            <a:spLocks/>
          </p:cNvSpPr>
          <p:nvPr/>
        </p:nvSpPr>
        <p:spPr>
          <a:xfrm>
            <a:off x="151445" y="67950"/>
            <a:ext cx="8520600" cy="57270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Consider patient data: Madagascar</a:t>
            </a:r>
          </a:p>
        </p:txBody>
      </p:sp>
      <p:sp>
        <p:nvSpPr>
          <p:cNvPr id="2" name="Google Shape;272;p25">
            <a:extLst>
              <a:ext uri="{FF2B5EF4-FFF2-40B4-BE49-F238E27FC236}">
                <a16:creationId xmlns:a16="http://schemas.microsoft.com/office/drawing/2014/main" id="{560825CB-851B-3E98-A7FB-AA63856C5E3C}"/>
              </a:ext>
            </a:extLst>
          </p:cNvPr>
          <p:cNvSpPr txBox="1"/>
          <p:nvPr/>
        </p:nvSpPr>
        <p:spPr>
          <a:xfrm>
            <a:off x="171753" y="640650"/>
            <a:ext cx="3677038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Human: dog ratio: 17-30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Bite patient incidence -  85/ 100,0000/ year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31 Health facilities supplying free vaccine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~1 million population/ facility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pic>
        <p:nvPicPr>
          <p:cNvPr id="12" name="Google Shape;277;p25">
            <a:extLst>
              <a:ext uri="{FF2B5EF4-FFF2-40B4-BE49-F238E27FC236}">
                <a16:creationId xmlns:a16="http://schemas.microsoft.com/office/drawing/2014/main" id="{AEC01542-387F-D7A3-7D72-063BF57D0DE0}"/>
              </a:ext>
            </a:extLst>
          </p:cNvPr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7463" y="1435641"/>
            <a:ext cx="2750566" cy="240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51;p24">
            <a:extLst>
              <a:ext uri="{FF2B5EF4-FFF2-40B4-BE49-F238E27FC236}">
                <a16:creationId xmlns:a16="http://schemas.microsoft.com/office/drawing/2014/main" id="{4904BFCE-4C9C-AC91-7C6F-5F11079653A1}"/>
              </a:ext>
            </a:extLst>
          </p:cNvPr>
          <p:cNvSpPr txBox="1"/>
          <p:nvPr/>
        </p:nvSpPr>
        <p:spPr>
          <a:xfrm>
            <a:off x="-101601" y="4322889"/>
            <a:ext cx="9021157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en-GB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Higher bite incidence due to ‘worried well’ (x5) </a:t>
            </a: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en-GB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More patients low risk for rabies due to free PEP in stock</a:t>
            </a: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en-GB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Expect patients to increase with more (decentralized) facilities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1AF8D3-1E58-67C2-E704-876DE76CD172}"/>
              </a:ext>
            </a:extLst>
          </p:cNvPr>
          <p:cNvGrpSpPr/>
          <p:nvPr/>
        </p:nvGrpSpPr>
        <p:grpSpPr>
          <a:xfrm>
            <a:off x="5765800" y="3645188"/>
            <a:ext cx="3337725" cy="1563396"/>
            <a:chOff x="127000" y="5137990"/>
            <a:chExt cx="3337725" cy="1563396"/>
          </a:xfrm>
        </p:grpSpPr>
        <p:pic>
          <p:nvPicPr>
            <p:cNvPr id="6" name="Picture 5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5682741A-84DE-2417-BCAA-A31E56EAB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1759" y="5137990"/>
              <a:ext cx="1026152" cy="1212725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6E899579-56AF-F670-D01B-85B656B00302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6276459"/>
              <a:ext cx="3337725" cy="4249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Rajeev </a:t>
              </a:r>
              <a:r>
                <a:rPr lang="en-US" sz="14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et al. </a:t>
              </a:r>
              <a:r>
                <a:rPr lang="en-US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2019 Vaccine; </a:t>
              </a:r>
              <a:r>
                <a:rPr lang="en-US" sz="14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PLoS</a:t>
              </a:r>
              <a:r>
                <a:rPr lang="en-US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NTDs 2021</a:t>
              </a:r>
            </a:p>
          </p:txBody>
        </p:sp>
      </p:grpSp>
      <p:sp>
        <p:nvSpPr>
          <p:cNvPr id="8" name="Google Shape;161;p21">
            <a:extLst>
              <a:ext uri="{FF2B5EF4-FFF2-40B4-BE49-F238E27FC236}">
                <a16:creationId xmlns:a16="http://schemas.microsoft.com/office/drawing/2014/main" id="{2739E82E-8EF0-5CB6-592A-A9A9C19E0816}"/>
              </a:ext>
            </a:extLst>
          </p:cNvPr>
          <p:cNvSpPr txBox="1"/>
          <p:nvPr/>
        </p:nvSpPr>
        <p:spPr>
          <a:xfrm>
            <a:off x="5050052" y="63215"/>
            <a:ext cx="3035403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Dog population variability: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Urban/ rural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Religion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Livelihood</a:t>
            </a:r>
            <a:endParaRPr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9" name="Google Shape;161;p21">
            <a:extLst>
              <a:ext uri="{FF2B5EF4-FFF2-40B4-BE49-F238E27FC236}">
                <a16:creationId xmlns:a16="http://schemas.microsoft.com/office/drawing/2014/main" id="{9EFF52D1-3154-E833-9497-463D385F582A}"/>
              </a:ext>
            </a:extLst>
          </p:cNvPr>
          <p:cNvSpPr txBox="1"/>
          <p:nvPr/>
        </p:nvSpPr>
        <p:spPr>
          <a:xfrm>
            <a:off x="7104459" y="2403728"/>
            <a:ext cx="2104291" cy="76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GB" sz="1200" dirty="0">
                <a:solidFill>
                  <a:schemeClr val="dk2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IBCM 2016-2017</a:t>
            </a:r>
            <a:endParaRPr sz="1200" dirty="0">
              <a:solidFill>
                <a:schemeClr val="dk2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0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497D8B3-0B5C-0162-B590-9C809161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52" y="1104312"/>
            <a:ext cx="4271525" cy="3058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4DF2C3-00F9-483A-E43D-955DFA49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18" y="7345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 what extent should PEP be ‘decentralized’?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C356-57BA-AEA3-EC46-73692581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64" y="570443"/>
            <a:ext cx="8274547" cy="3416400"/>
          </a:xfrm>
        </p:spPr>
        <p:txBody>
          <a:bodyPr>
            <a:normAutofit/>
          </a:bodyPr>
          <a:lstStyle/>
          <a:p>
            <a:r>
              <a:rPr lang="en-US" sz="1400" dirty="0"/>
              <a:t>Consider change in current practice in Tanzania (67 million population) to decentralize PEP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E5CA7-4D2D-C914-F720-FBE602AB029D}"/>
              </a:ext>
            </a:extLst>
          </p:cNvPr>
          <p:cNvSpPr txBox="1"/>
          <p:nvPr/>
        </p:nvSpPr>
        <p:spPr>
          <a:xfrm>
            <a:off x="349281" y="4308650"/>
            <a:ext cx="84454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 Madagascar (29 million population) with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31 facilities (~1 facility/ 1,000,000 population)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Relatively little impact on vial use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much improved patient access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Main challenge is supply chain (but EPI reaches much further than examples here)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2D51E-6A65-D973-BD35-5D557B85661A}"/>
              </a:ext>
            </a:extLst>
          </p:cNvPr>
          <p:cNvSpPr txBox="1"/>
          <p:nvPr/>
        </p:nvSpPr>
        <p:spPr>
          <a:xfrm>
            <a:off x="5303272" y="1438788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BE4BB-2AE8-BC72-1859-EDA32219F708}"/>
              </a:ext>
            </a:extLst>
          </p:cNvPr>
          <p:cNvSpPr txBox="1"/>
          <p:nvPr/>
        </p:nvSpPr>
        <p:spPr>
          <a:xfrm>
            <a:off x="2568892" y="3454883"/>
            <a:ext cx="427152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190 facilities			         500 facilities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1/350,000 population		1/130,000 population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71967-E919-87F5-BC84-F8F56174B523}"/>
              </a:ext>
            </a:extLst>
          </p:cNvPr>
          <p:cNvSpPr txBox="1"/>
          <p:nvPr/>
        </p:nvSpPr>
        <p:spPr>
          <a:xfrm>
            <a:off x="3708789" y="2803744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IPC (1-week 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C1E2-E04E-9E65-89B7-1C59106D9760}"/>
              </a:ext>
            </a:extLst>
          </p:cNvPr>
          <p:cNvSpPr txBox="1"/>
          <p:nvPr/>
        </p:nvSpPr>
        <p:spPr>
          <a:xfrm>
            <a:off x="5153658" y="2334339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0B3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Updated TRC 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37583-6CED-D2B9-F96A-E4466288B31E}"/>
              </a:ext>
            </a:extLst>
          </p:cNvPr>
          <p:cNvSpPr/>
          <p:nvPr/>
        </p:nvSpPr>
        <p:spPr>
          <a:xfrm>
            <a:off x="3289300" y="2120900"/>
            <a:ext cx="3250124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2E128-3C3D-AE31-9B22-A9432CE79EE3}"/>
              </a:ext>
            </a:extLst>
          </p:cNvPr>
          <p:cNvSpPr txBox="1"/>
          <p:nvPr/>
        </p:nvSpPr>
        <p:spPr>
          <a:xfrm>
            <a:off x="948158" y="3308839"/>
            <a:ext cx="331203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Madagascar </a:t>
            </a:r>
          </a:p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31 facilities</a:t>
            </a:r>
          </a:p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1/1,000,000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9D021-CB5B-D0A6-29A1-6E6E57F82220}"/>
              </a:ext>
            </a:extLst>
          </p:cNvPr>
          <p:cNvSpPr txBox="1"/>
          <p:nvPr/>
        </p:nvSpPr>
        <p:spPr>
          <a:xfrm>
            <a:off x="7407572" y="3303955"/>
            <a:ext cx="331203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Reach of EPI</a:t>
            </a:r>
          </a:p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&gt;1,600 facilities in Tanzania</a:t>
            </a:r>
          </a:p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1/&lt;50,000 population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7C64E1-66D3-2B70-C831-09AC38DA0F23}"/>
              </a:ext>
            </a:extLst>
          </p:cNvPr>
          <p:cNvCxnSpPr/>
          <p:nvPr/>
        </p:nvCxnSpPr>
        <p:spPr>
          <a:xfrm flipH="1">
            <a:off x="1570893" y="3235569"/>
            <a:ext cx="1112421" cy="0"/>
          </a:xfrm>
          <a:prstGeom prst="straightConnector1">
            <a:avLst/>
          </a:prstGeom>
          <a:ln w="412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F867B0-63FF-9D39-27C5-2C89C1E19FAD}"/>
              </a:ext>
            </a:extLst>
          </p:cNvPr>
          <p:cNvCxnSpPr>
            <a:cxnSpLocks/>
          </p:cNvCxnSpPr>
          <p:nvPr/>
        </p:nvCxnSpPr>
        <p:spPr>
          <a:xfrm>
            <a:off x="6840417" y="3176953"/>
            <a:ext cx="1171323" cy="0"/>
          </a:xfrm>
          <a:prstGeom prst="straightConnector1">
            <a:avLst/>
          </a:prstGeom>
          <a:ln w="412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4561-B031-D97E-A0F8-EEEEE731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EB356-EE98-49E7-47DB-039F9C37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which to forecast PEP demand is very poor</a:t>
            </a:r>
          </a:p>
          <a:p>
            <a:r>
              <a:rPr lang="en-US" dirty="0"/>
              <a:t>Most countries do not track PEP use (exceptions like Madagascar)</a:t>
            </a:r>
          </a:p>
          <a:p>
            <a:r>
              <a:rPr lang="en-US" dirty="0"/>
              <a:t>Most countries track bites, but data often incomplete/ lacks zero reports, &amp; bites from all health facilities are very different to bites from facilities with PEP</a:t>
            </a:r>
          </a:p>
          <a:p>
            <a:r>
              <a:rPr lang="en-US" dirty="0"/>
              <a:t>Demand expected to change under Gavi intervention, with differences due to sociocultural, economic, epidemiological &amp; health system factors</a:t>
            </a:r>
          </a:p>
          <a:p>
            <a:r>
              <a:rPr lang="en-US" b="1" dirty="0"/>
              <a:t>Forecasting methods should draw on available data where possible, but be revised based on PEP use with Gavi support</a:t>
            </a:r>
          </a:p>
        </p:txBody>
      </p:sp>
    </p:spTree>
    <p:extLst>
      <p:ext uri="{BB962C8B-B14F-4D97-AF65-F5344CB8AC3E}">
        <p14:creationId xmlns:p14="http://schemas.microsoft.com/office/powerpoint/2010/main" val="233063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082D-4642-E237-CE85-5B4601F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51C8-F752-C8E4-BC38-6F0C97B30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What PEP regimen should be used?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should PEP be supplied?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many doses will be needed?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9597B8-561C-C5E6-D3D8-BF4B4372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19" y="1500046"/>
            <a:ext cx="9208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altLang="en-US" sz="1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always the better choice – treats more patients, fewer vials &amp; visits, more resilient against stockouts/ surges</a:t>
            </a:r>
          </a:p>
          <a:p>
            <a:pPr eaLnBrk="1" hangingPunct="1"/>
            <a:r>
              <a:rPr lang="en-US" alt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Gavi investment will: mitigate payment challenges of vial sharing; support health worker training &amp; insulin needles</a:t>
            </a:r>
          </a:p>
          <a:p>
            <a:pPr eaLnBrk="1" hangingPunct="1"/>
            <a:r>
              <a:rPr lang="en-US" alt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Gavi should request producers to label vials for ID use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1E24C3-A97C-73D7-DE9B-57F7F5065F22}"/>
              </a:ext>
            </a:extLst>
          </p:cNvPr>
          <p:cNvSpPr txBox="1">
            <a:spLocks/>
          </p:cNvSpPr>
          <p:nvPr/>
        </p:nvSpPr>
        <p:spPr>
          <a:xfrm>
            <a:off x="311700" y="2406404"/>
            <a:ext cx="7963322" cy="145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Gavi should support access in main hospitals serving &gt;200k, decentralizing below is country prerogative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decentralizing increases vial use/ patient, but still cost saving, increases compliance &amp; feasible with EPI system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Awareness/ sensitization should be supported by IBCM practitioner training</a:t>
            </a:r>
          </a:p>
        </p:txBody>
      </p:sp>
    </p:spTree>
    <p:extLst>
      <p:ext uri="{BB962C8B-B14F-4D97-AF65-F5344CB8AC3E}">
        <p14:creationId xmlns:p14="http://schemas.microsoft.com/office/powerpoint/2010/main" val="55044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8;p22">
            <a:extLst>
              <a:ext uri="{FF2B5EF4-FFF2-40B4-BE49-F238E27FC236}">
                <a16:creationId xmlns:a16="http://schemas.microsoft.com/office/drawing/2014/main" id="{9718A2B7-B4BA-51ED-CA4E-9E2DA6899F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7" y="2862825"/>
            <a:ext cx="3008731" cy="21743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73;p21">
            <a:extLst>
              <a:ext uri="{FF2B5EF4-FFF2-40B4-BE49-F238E27FC236}">
                <a16:creationId xmlns:a16="http://schemas.microsoft.com/office/drawing/2014/main" id="{F71A6B62-1B0B-3966-7771-F71995A9CD30}"/>
              </a:ext>
            </a:extLst>
          </p:cNvPr>
          <p:cNvSpPr txBox="1">
            <a:spLocks/>
          </p:cNvSpPr>
          <p:nvPr/>
        </p:nvSpPr>
        <p:spPr>
          <a:xfrm>
            <a:off x="5321050" y="677761"/>
            <a:ext cx="1275406" cy="97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Highly variable dog populations:</a:t>
            </a:r>
          </a:p>
        </p:txBody>
      </p:sp>
      <p:graphicFrame>
        <p:nvGraphicFramePr>
          <p:cNvPr id="11" name="Google Shape;174;p21">
            <a:extLst>
              <a:ext uri="{FF2B5EF4-FFF2-40B4-BE49-F238E27FC236}">
                <a16:creationId xmlns:a16="http://schemas.microsoft.com/office/drawing/2014/main" id="{5CC90906-94D3-A580-C1FA-A77E95341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738938"/>
              </p:ext>
            </p:extLst>
          </p:nvPr>
        </p:nvGraphicFramePr>
        <p:xfrm>
          <a:off x="6575917" y="68293"/>
          <a:ext cx="2411623" cy="1676250"/>
        </p:xfrm>
        <a:graphic>
          <a:graphicData uri="http://schemas.openxmlformats.org/drawingml/2006/table">
            <a:tbl>
              <a:tblPr>
                <a:noFill/>
                <a:tableStyleId>{57219B01-2531-4FAF-B658-A838C848594F}</a:tableStyleId>
              </a:tblPr>
              <a:tblGrid>
                <a:gridCol w="102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Setting</a:t>
                      </a:r>
                      <a:endParaRPr sz="10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Human: dog ratio</a:t>
                      </a:r>
                      <a:endParaRPr sz="1000" b="1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Rural </a:t>
                      </a:r>
                      <a:r>
                        <a:rPr lang="en" sz="10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christian</a:t>
                      </a:r>
                      <a:endParaRPr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4-10</a:t>
                      </a:r>
                      <a:endParaRPr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Rural </a:t>
                      </a:r>
                      <a:r>
                        <a:rPr lang="en" sz="10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muslim</a:t>
                      </a:r>
                      <a:endParaRPr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25-50</a:t>
                      </a:r>
                      <a:endParaRPr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Urban christian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10-30</a:t>
                      </a:r>
                      <a:endParaRPr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Urban </a:t>
                      </a:r>
                      <a:r>
                        <a:rPr lang="en" sz="10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muslim</a:t>
                      </a:r>
                      <a:endParaRPr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&gt;70</a:t>
                      </a:r>
                      <a:endParaRPr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oogle Shape;175;p21">
            <a:extLst>
              <a:ext uri="{FF2B5EF4-FFF2-40B4-BE49-F238E27FC236}">
                <a16:creationId xmlns:a16="http://schemas.microsoft.com/office/drawing/2014/main" id="{96989578-5E27-F7F9-DF40-E984EC5A5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481457"/>
              </p:ext>
            </p:extLst>
          </p:nvPr>
        </p:nvGraphicFramePr>
        <p:xfrm>
          <a:off x="6431206" y="1838717"/>
          <a:ext cx="2562225" cy="3249168"/>
        </p:xfrm>
        <a:graphic>
          <a:graphicData uri="http://schemas.openxmlformats.org/drawingml/2006/table">
            <a:tbl>
              <a:tblPr>
                <a:noFill/>
                <a:tableStyleId>{C914116F-2FDF-4EF5-8018-7CEA45C115EA}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Country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% urban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% christ/other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Burkina Faso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35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Cameroon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54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75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Ethiopia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63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Ghana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54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71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Cote d'Ivoire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54</a:t>
                      </a:r>
                      <a:endParaRPr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Kenya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86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Lao PDR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95</a:t>
                      </a:r>
                      <a:endParaRPr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Madagascar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35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85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Malawi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80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Mali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40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Nigeria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48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Pakistan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Senegal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44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Tanzania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32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63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Zambia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41</a:t>
                      </a:r>
                      <a:endParaRPr sz="1000" b="0" i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95</a:t>
                      </a:r>
                      <a:endParaRPr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Google Shape;173;p21">
            <a:extLst>
              <a:ext uri="{FF2B5EF4-FFF2-40B4-BE49-F238E27FC236}">
                <a16:creationId xmlns:a16="http://schemas.microsoft.com/office/drawing/2014/main" id="{61C1CE8A-A861-DC09-EB94-358CD7D63300}"/>
              </a:ext>
            </a:extLst>
          </p:cNvPr>
          <p:cNvSpPr txBox="1">
            <a:spLocks/>
          </p:cNvSpPr>
          <p:nvPr/>
        </p:nvSpPr>
        <p:spPr>
          <a:xfrm>
            <a:off x="5260863" y="1655039"/>
            <a:ext cx="1504366" cy="9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Variation by urbanization &amp; religion:</a:t>
            </a:r>
          </a:p>
        </p:txBody>
      </p:sp>
      <p:pic>
        <p:nvPicPr>
          <p:cNvPr id="17" name="Google Shape;197;p22">
            <a:extLst>
              <a:ext uri="{FF2B5EF4-FFF2-40B4-BE49-F238E27FC236}">
                <a16:creationId xmlns:a16="http://schemas.microsoft.com/office/drawing/2014/main" id="{D2FEDE78-D519-581F-D798-F3477790B0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0" y="2886900"/>
            <a:ext cx="2996650" cy="22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44B126F-6FB4-6484-5051-CD790BF8B477}"/>
              </a:ext>
            </a:extLst>
          </p:cNvPr>
          <p:cNvSpPr txBox="1"/>
          <p:nvPr/>
        </p:nvSpPr>
        <p:spPr>
          <a:xfrm>
            <a:off x="740840" y="643969"/>
            <a:ext cx="192346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Key determinants: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Human: dog ratio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Accessibility of PEP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Rabies incidence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Rabies awareness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910B2-74FD-E90F-36F6-DAFF76BE88F6}"/>
              </a:ext>
            </a:extLst>
          </p:cNvPr>
          <p:cNvSpPr txBox="1"/>
          <p:nvPr/>
        </p:nvSpPr>
        <p:spPr>
          <a:xfrm>
            <a:off x="139784" y="-34056"/>
            <a:ext cx="7799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doses will be needed?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7D41B6-3501-728C-961D-5C26E1FD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00" y="2140736"/>
            <a:ext cx="4366314" cy="2014471"/>
          </a:xfrm>
        </p:spPr>
        <p:txBody>
          <a:bodyPr>
            <a:noAutofit/>
          </a:bodyPr>
          <a:lstStyle/>
          <a:p>
            <a:r>
              <a:rPr lang="en-US" sz="1200" dirty="0">
                <a:latin typeface="Calibri Light" charset="0"/>
                <a:ea typeface="MS PGothic" charset="0"/>
              </a:rPr>
              <a:t>Across countries, bite patients (at clinics) depends on HDI &amp; vaccine policies (free/ charged) including access (compare urban vs rural)</a:t>
            </a:r>
          </a:p>
        </p:txBody>
      </p:sp>
    </p:spTree>
    <p:extLst>
      <p:ext uri="{BB962C8B-B14F-4D97-AF65-F5344CB8AC3E}">
        <p14:creationId xmlns:p14="http://schemas.microsoft.com/office/powerpoint/2010/main" val="258244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0;p24">
            <a:extLst>
              <a:ext uri="{FF2B5EF4-FFF2-40B4-BE49-F238E27FC236}">
                <a16:creationId xmlns:a16="http://schemas.microsoft.com/office/drawing/2014/main" id="{F10B49FB-0541-0D2A-BFA6-438E7A217099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91" t="28599" r="35829"/>
          <a:stretch/>
        </p:blipFill>
        <p:spPr>
          <a:xfrm>
            <a:off x="718817" y="21380"/>
            <a:ext cx="2545649" cy="319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graph with numbers and numbers&#10;&#10;Description automatically generated">
            <a:extLst>
              <a:ext uri="{FF2B5EF4-FFF2-40B4-BE49-F238E27FC236}">
                <a16:creationId xmlns:a16="http://schemas.microsoft.com/office/drawing/2014/main" id="{2798F765-8750-860D-5214-D140D901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602" y="1061622"/>
            <a:ext cx="2303471" cy="223796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AAB740D-1D21-636C-1916-C78D1B9314FA}"/>
              </a:ext>
            </a:extLst>
          </p:cNvPr>
          <p:cNvSpPr txBox="1">
            <a:spLocks/>
          </p:cNvSpPr>
          <p:nvPr/>
        </p:nvSpPr>
        <p:spPr>
          <a:xfrm>
            <a:off x="2667969" y="1477655"/>
            <a:ext cx="4100209" cy="116291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2100" dirty="0">
              <a:solidFill>
                <a:schemeClr val="bg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0" algn="ctr">
              <a:buNone/>
            </a:pPr>
            <a:r>
              <a:rPr lang="en-GB" sz="56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 rabies incidence</a:t>
            </a:r>
          </a:p>
          <a:p>
            <a:pPr marL="342900" lvl="1" indent="0" algn="ctr">
              <a:buNone/>
            </a:pPr>
            <a:endParaRPr lang="en-GB" sz="560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0" algn="ctr">
              <a:buNone/>
            </a:pPr>
            <a:r>
              <a:rPr lang="en-GB" sz="56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Ratio of bite patients</a:t>
            </a:r>
          </a:p>
          <a:p>
            <a:pPr marL="342900" lvl="1" indent="0" algn="ctr">
              <a:buNone/>
            </a:pPr>
            <a:r>
              <a:rPr lang="en-GB" sz="56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low risk (healthy) v high risk (likely rabid)</a:t>
            </a:r>
          </a:p>
          <a:p>
            <a:pPr marL="342900" lvl="1" indent="0" algn="ctr">
              <a:buNone/>
            </a:pPr>
            <a:r>
              <a:rPr lang="en-GB" sz="56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342900" lvl="1" indent="0" algn="ctr">
              <a:buNone/>
            </a:pPr>
            <a:r>
              <a:rPr lang="en-GB" sz="56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1:3 v 100:3</a:t>
            </a:r>
          </a:p>
          <a:p>
            <a:pPr lvl="2" algn="ctr"/>
            <a:endParaRPr lang="en-GB" sz="1500" dirty="0">
              <a:solidFill>
                <a:schemeClr val="bg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Picture 15" descr="A map of the philippines&#10;&#10;Description automatically generated">
            <a:extLst>
              <a:ext uri="{FF2B5EF4-FFF2-40B4-BE49-F238E27FC236}">
                <a16:creationId xmlns:a16="http://schemas.microsoft.com/office/drawing/2014/main" id="{6944CB7F-451C-52F7-D5CB-CE65327D47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948"/>
          <a:stretch/>
        </p:blipFill>
        <p:spPr>
          <a:xfrm>
            <a:off x="7503942" y="3203249"/>
            <a:ext cx="1460131" cy="1784009"/>
          </a:xfrm>
          <a:prstGeom prst="rect">
            <a:avLst/>
          </a:prstGeom>
        </p:spPr>
      </p:pic>
      <p:pic>
        <p:nvPicPr>
          <p:cNvPr id="17" name="Google Shape;225;p23">
            <a:extLst>
              <a:ext uri="{FF2B5EF4-FFF2-40B4-BE49-F238E27FC236}">
                <a16:creationId xmlns:a16="http://schemas.microsoft.com/office/drawing/2014/main" id="{E0EAAFE2-8C84-8D54-7311-25E55C6F8959}"/>
              </a:ext>
            </a:extLst>
          </p:cNvPr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17" y="3331138"/>
            <a:ext cx="1460131" cy="1528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D1BB3-F789-0297-DDAC-CD5953AEDF4A}"/>
              </a:ext>
            </a:extLst>
          </p:cNvPr>
          <p:cNvCxnSpPr>
            <a:cxnSpLocks/>
          </p:cNvCxnSpPr>
          <p:nvPr/>
        </p:nvCxnSpPr>
        <p:spPr>
          <a:xfrm>
            <a:off x="3441469" y="1950527"/>
            <a:ext cx="3058962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FC64-D7D1-D891-50A5-AE4515437F87}"/>
              </a:ext>
            </a:extLst>
          </p:cNvPr>
          <p:cNvSpPr txBox="1">
            <a:spLocks/>
          </p:cNvSpPr>
          <p:nvPr/>
        </p:nvSpPr>
        <p:spPr>
          <a:xfrm>
            <a:off x="1641976" y="3331138"/>
            <a:ext cx="6159360" cy="104562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5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0" algn="ctr">
              <a:buNone/>
            </a:pPr>
            <a:r>
              <a:rPr lang="en-GB" sz="5600" dirty="0">
                <a:latin typeface="Calibri Light" panose="020F0302020204030204" pitchFamily="34" charset="0"/>
                <a:cs typeface="Calibri Light" panose="020F0302020204030204" pitchFamily="34" charset="0"/>
              </a:rPr>
              <a:t>- Only dog vaccination can reduce exposure incidence</a:t>
            </a:r>
          </a:p>
          <a:p>
            <a:pPr marL="342900" lvl="1" indent="0" algn="ctr">
              <a:buNone/>
            </a:pPr>
            <a:r>
              <a:rPr lang="en-GB" sz="5600" dirty="0">
                <a:latin typeface="Calibri Light" panose="020F0302020204030204" pitchFamily="34" charset="0"/>
                <a:cs typeface="Calibri Light" panose="020F0302020204030204" pitchFamily="34" charset="0"/>
              </a:rPr>
              <a:t>- IBCM may reduce unnecessary PEP use &amp; improve PEP access for those at risk</a:t>
            </a:r>
          </a:p>
          <a:p>
            <a:pPr marL="342900" lvl="1" indent="0" algn="ctr">
              <a:buNone/>
            </a:pPr>
            <a:r>
              <a:rPr lang="en-GB" sz="5600" dirty="0">
                <a:latin typeface="Calibri Light" panose="020F0302020204030204" pitchFamily="34" charset="0"/>
                <a:cs typeface="Calibri Light" panose="020F0302020204030204" pitchFamily="34" charset="0"/>
              </a:rPr>
              <a:t>But IBCM implementation challenging &amp; needs tailoring to local contexts</a:t>
            </a:r>
          </a:p>
          <a:p>
            <a:pPr marL="342900" lvl="1" indent="0" algn="ctr">
              <a:buNone/>
            </a:pPr>
            <a:endParaRPr lang="en-GB" sz="4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0" algn="ctr">
              <a:buNone/>
            </a:pPr>
            <a:endParaRPr lang="en-GB" sz="13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CE87D-1CF2-FDE0-68A4-2F3B0E94BCE9}"/>
              </a:ext>
            </a:extLst>
          </p:cNvPr>
          <p:cNvSpPr txBox="1">
            <a:spLocks/>
          </p:cNvSpPr>
          <p:nvPr/>
        </p:nvSpPr>
        <p:spPr>
          <a:xfrm>
            <a:off x="1887846" y="3978514"/>
            <a:ext cx="5736410" cy="10456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135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52D8EA-4D9A-29CA-C014-8298B994A43C}"/>
              </a:ext>
            </a:extLst>
          </p:cNvPr>
          <p:cNvSpPr txBox="1">
            <a:spLocks/>
          </p:cNvSpPr>
          <p:nvPr/>
        </p:nvSpPr>
        <p:spPr>
          <a:xfrm>
            <a:off x="-162259" y="0"/>
            <a:ext cx="4100209" cy="123091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1800" dirty="0">
              <a:solidFill>
                <a:schemeClr val="bg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None/>
            </a:pPr>
            <a:endParaRPr lang="en-GB" sz="1800" dirty="0">
              <a:solidFill>
                <a:schemeClr val="bg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None/>
            </a:pPr>
            <a: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Tanzania</a:t>
            </a:r>
            <a:endParaRPr lang="en-GB" sz="180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2261B6-0D29-2599-EA73-C7517C07476F}"/>
              </a:ext>
            </a:extLst>
          </p:cNvPr>
          <p:cNvSpPr txBox="1">
            <a:spLocks/>
          </p:cNvSpPr>
          <p:nvPr/>
        </p:nvSpPr>
        <p:spPr>
          <a:xfrm>
            <a:off x="6898919" y="818632"/>
            <a:ext cx="2303471" cy="11629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Philippines</a:t>
            </a:r>
            <a:endParaRPr lang="en-GB" sz="180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algn="ctr"/>
            <a:endParaRPr lang="en-GB" sz="1500" dirty="0">
              <a:solidFill>
                <a:schemeClr val="bg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23961D8-A77E-25D9-69D4-E853A69F7BD2}"/>
              </a:ext>
            </a:extLst>
          </p:cNvPr>
          <p:cNvSpPr txBox="1">
            <a:spLocks/>
          </p:cNvSpPr>
          <p:nvPr/>
        </p:nvSpPr>
        <p:spPr>
          <a:xfrm>
            <a:off x="1255032" y="259708"/>
            <a:ext cx="77090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Uncoupling of PEP demand from rabies incidence needs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89711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of country-specific model projections (VIS)</a:t>
            </a:r>
            <a:endParaRPr dirty="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00" y="714450"/>
            <a:ext cx="4953994" cy="19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724150"/>
            <a:ext cx="4790476" cy="19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47000"/>
            <a:ext cx="4639551" cy="1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219546" y="431100"/>
            <a:ext cx="5438869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Human rabies deaths	Persons vaccinated	Vaccine vials</a:t>
            </a:r>
            <a:endParaRPr sz="1200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 rot="-5400000">
            <a:off x="-136325" y="1865600"/>
            <a:ext cx="11031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1000s</a:t>
            </a:r>
            <a:endParaRPr sz="1200"/>
          </a:p>
        </p:txBody>
      </p:sp>
      <p:sp>
        <p:nvSpPr>
          <p:cNvPr id="132" name="Google Shape;132;p19"/>
          <p:cNvSpPr txBox="1"/>
          <p:nvPr/>
        </p:nvSpPr>
        <p:spPr>
          <a:xfrm>
            <a:off x="5355300" y="1999200"/>
            <a:ext cx="34770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Uncertainties with introduction of sensitization from Gavi-rollout &amp; MDV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Uncertainties PEP provisioning from devolution, private providers, required health system strengthening</a:t>
            </a:r>
            <a:endParaRPr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00CA8090-35AD-0FA2-FB20-5549F23D6895}"/>
              </a:ext>
            </a:extLst>
          </p:cNvPr>
          <p:cNvSpPr txBox="1">
            <a:spLocks/>
          </p:cNvSpPr>
          <p:nvPr/>
        </p:nvSpPr>
        <p:spPr bwMode="auto">
          <a:xfrm>
            <a:off x="6155531" y="4551778"/>
            <a:ext cx="2988469" cy="445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lang="en-US" sz="1200" dirty="0">
                <a:solidFill>
                  <a:srgbClr val="7F7F7F"/>
                </a:solidFill>
                <a:latin typeface="+mj-lt"/>
                <a:ea typeface="ＭＳ Ｐゴシック" charset="0"/>
                <a:cs typeface="ＭＳ Ｐゴシック" charset="0"/>
              </a:rPr>
              <a:t>WHO rabies modeling consortium</a:t>
            </a:r>
            <a:r>
              <a:rPr lang="en-US" sz="1200" i="1" dirty="0">
                <a:solidFill>
                  <a:srgbClr val="7F7F7F"/>
                </a:solidFill>
                <a:latin typeface="+mj-lt"/>
                <a:ea typeface="ＭＳ Ｐゴシック" charset="0"/>
                <a:cs typeface="ＭＳ Ｐゴシック" charset="0"/>
              </a:rPr>
              <a:t>.</a:t>
            </a:r>
            <a:r>
              <a:rPr lang="en-US" sz="1200" dirty="0">
                <a:solidFill>
                  <a:srgbClr val="7F7F7F"/>
                </a:solidFill>
                <a:latin typeface="+mj-lt"/>
                <a:ea typeface="ＭＳ Ｐゴシック" charset="0"/>
                <a:cs typeface="ＭＳ Ｐゴシック" charset="0"/>
              </a:rPr>
              <a:t> Lancet Infectious Diseases (2019) </a:t>
            </a:r>
          </a:p>
        </p:txBody>
      </p:sp>
    </p:spTree>
    <p:extLst>
      <p:ext uri="{BB962C8B-B14F-4D97-AF65-F5344CB8AC3E}">
        <p14:creationId xmlns:p14="http://schemas.microsoft.com/office/powerpoint/2010/main" val="32672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79380-4539-2976-87A7-E68AD1B7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4" y="1494956"/>
            <a:ext cx="51562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2A8D3F-E7AD-C66C-7AED-69C500AA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Tanzania – projected bite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0B87C-660F-2E6F-D387-9A2EE676BD9C}"/>
              </a:ext>
            </a:extLst>
          </p:cNvPr>
          <p:cNvSpPr txBox="1"/>
          <p:nvPr/>
        </p:nvSpPr>
        <p:spPr>
          <a:xfrm>
            <a:off x="3379423" y="3410427"/>
            <a:ext cx="1963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2938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Projected bites calibrated by IBCM under Gavi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672A6-7C85-61C4-BE46-B0381C269938}"/>
              </a:ext>
            </a:extLst>
          </p:cNvPr>
          <p:cNvSpPr txBox="1"/>
          <p:nvPr/>
        </p:nvSpPr>
        <p:spPr>
          <a:xfrm>
            <a:off x="3567545" y="1836833"/>
            <a:ext cx="1364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Projected bites under Gavi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9C12B-0907-0107-8C2A-B5AC4A5AAEA0}"/>
              </a:ext>
            </a:extLst>
          </p:cNvPr>
          <p:cNvSpPr txBox="1"/>
          <p:nvPr/>
        </p:nvSpPr>
        <p:spPr>
          <a:xfrm>
            <a:off x="2761347" y="2213216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Status Quo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DF66E6-4A4C-882D-BE30-F59224110AD1}"/>
              </a:ext>
            </a:extLst>
          </p:cNvPr>
          <p:cNvSpPr txBox="1">
            <a:spLocks/>
          </p:cNvSpPr>
          <p:nvPr/>
        </p:nvSpPr>
        <p:spPr>
          <a:xfrm>
            <a:off x="5088329" y="676744"/>
            <a:ext cx="4211481" cy="397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900" b="1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UNCERTAINTIES</a:t>
            </a:r>
            <a:endParaRPr lang="en-US" sz="1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Data:</a:t>
            </a: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bites (IDSR) ~20-80% higher than calibrated IBCM records.</a:t>
            </a:r>
          </a:p>
          <a:p>
            <a:pPr lvl="2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Includes facilities without PEP</a:t>
            </a:r>
          </a:p>
          <a:p>
            <a:pPr lvl="2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Double counts patients at local clinics (no PEP) that travel to hospitals (for PEP)</a:t>
            </a:r>
          </a:p>
          <a:p>
            <a:pPr lvl="2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Yearly total bite variation +/- 20%</a:t>
            </a:r>
          </a:p>
          <a:p>
            <a:pPr lvl="2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IBCM variation greater</a:t>
            </a:r>
          </a:p>
          <a:p>
            <a:pPr marL="114300" indent="0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Model:</a:t>
            </a: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Uncertain how PEP seeking &amp; compliance will change with free in-stock PEP</a:t>
            </a: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Population growth expected </a:t>
            </a:r>
          </a:p>
          <a:p>
            <a:pPr lvl="2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Reduce time horizon for better accuracy</a:t>
            </a:r>
          </a:p>
          <a:p>
            <a:pPr marL="114300" indent="0">
              <a:buNone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0E86D-26BB-AD9D-40B8-7E9A1DC0E00A}"/>
              </a:ext>
            </a:extLst>
          </p:cNvPr>
          <p:cNvSpPr txBox="1"/>
          <p:nvPr/>
        </p:nvSpPr>
        <p:spPr>
          <a:xfrm>
            <a:off x="139784" y="-34056"/>
            <a:ext cx="7799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Revisiting: how many doses will be needed?</a:t>
            </a:r>
          </a:p>
        </p:txBody>
      </p:sp>
    </p:spTree>
    <p:extLst>
      <p:ext uri="{BB962C8B-B14F-4D97-AF65-F5344CB8AC3E}">
        <p14:creationId xmlns:p14="http://schemas.microsoft.com/office/powerpoint/2010/main" val="367842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65F57-9B66-1901-70AA-19D21352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5" y="1488352"/>
            <a:ext cx="5232400" cy="299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2A8D3F-E7AD-C66C-7AED-69C500AA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Tanzania – projected vaccine vials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0B87C-660F-2E6F-D387-9A2EE676BD9C}"/>
              </a:ext>
            </a:extLst>
          </p:cNvPr>
          <p:cNvSpPr txBox="1"/>
          <p:nvPr/>
        </p:nvSpPr>
        <p:spPr>
          <a:xfrm>
            <a:off x="981196" y="1137049"/>
            <a:ext cx="2406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Dashed - decentralized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Solid - 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672A6-7C85-61C4-BE46-B0381C269938}"/>
              </a:ext>
            </a:extLst>
          </p:cNvPr>
          <p:cNvSpPr txBox="1"/>
          <p:nvPr/>
        </p:nvSpPr>
        <p:spPr>
          <a:xfrm>
            <a:off x="3024875" y="2997710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1-week IPC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9C12B-0907-0107-8C2A-B5AC4A5AAEA0}"/>
              </a:ext>
            </a:extLst>
          </p:cNvPr>
          <p:cNvSpPr txBox="1"/>
          <p:nvPr/>
        </p:nvSpPr>
        <p:spPr>
          <a:xfrm>
            <a:off x="3387857" y="1919476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 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6FFE-0B74-E013-AE52-8B99A61254DD}"/>
              </a:ext>
            </a:extLst>
          </p:cNvPr>
          <p:cNvSpPr txBox="1"/>
          <p:nvPr/>
        </p:nvSpPr>
        <p:spPr>
          <a:xfrm>
            <a:off x="3642951" y="2786300"/>
            <a:ext cx="1275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2938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updated TRC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54B74F2-E895-CC13-D6A5-57155301A861}"/>
              </a:ext>
            </a:extLst>
          </p:cNvPr>
          <p:cNvSpPr txBox="1">
            <a:spLocks/>
          </p:cNvSpPr>
          <p:nvPr/>
        </p:nvSpPr>
        <p:spPr>
          <a:xfrm>
            <a:off x="5329218" y="877943"/>
            <a:ext cx="3900841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Scenarios</a:t>
            </a:r>
          </a:p>
          <a:p>
            <a:pPr marL="114300" indent="0" algn="ctr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IM regimen (updated Essen 4 visits)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ID updated TRC (4 visits), 1 mL vials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ID IPC (3 visits), 1 mL vials</a:t>
            </a:r>
          </a:p>
          <a:p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Centralized to district hospitals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Decentralized at 4 facilities/ district </a:t>
            </a:r>
          </a:p>
          <a:p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 Greater number but qualitatively similar pattern for 0.5 ml vials</a:t>
            </a:r>
          </a:p>
          <a:p>
            <a:pPr marL="11430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 partial compliance uses ~25% less vials</a:t>
            </a:r>
          </a:p>
          <a:p>
            <a:pPr marL="11430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 projections calibrated from IBCM </a:t>
            </a:r>
          </a:p>
        </p:txBody>
      </p:sp>
    </p:spTree>
    <p:extLst>
      <p:ext uri="{BB962C8B-B14F-4D97-AF65-F5344CB8AC3E}">
        <p14:creationId xmlns:p14="http://schemas.microsoft.com/office/powerpoint/2010/main" val="1685197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8D3F-E7AD-C66C-7AED-69C500AA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Zambia – projected bite patients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DF66E6-4A4C-882D-BE30-F59224110AD1}"/>
              </a:ext>
            </a:extLst>
          </p:cNvPr>
          <p:cNvSpPr txBox="1">
            <a:spLocks/>
          </p:cNvSpPr>
          <p:nvPr/>
        </p:nvSpPr>
        <p:spPr>
          <a:xfrm>
            <a:off x="4528840" y="1697250"/>
            <a:ext cx="4369539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UNCERTAINTIES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Data:</a:t>
            </a: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Investigate how DHIS2 bites relate to patients that obtain PEP</a:t>
            </a:r>
          </a:p>
          <a:p>
            <a:pPr marL="114300" indent="0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Model:</a:t>
            </a: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Unclear how PEP seeking &amp; compliance will change with free and in-stock PEP</a:t>
            </a:r>
          </a:p>
          <a:p>
            <a:pPr marL="114300" indent="0">
              <a:buNone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85315-E9AB-6247-86DF-E75A9EEE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1" y="1388397"/>
            <a:ext cx="4276090" cy="253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6B658-74C7-873C-1455-A0625C9F1461}"/>
              </a:ext>
            </a:extLst>
          </p:cNvPr>
          <p:cNvSpPr txBox="1"/>
          <p:nvPr/>
        </p:nvSpPr>
        <p:spPr>
          <a:xfrm>
            <a:off x="3150841" y="2298571"/>
            <a:ext cx="3014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SQ projected bites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BEC8C-54DD-26EC-0E13-DAA2A1155A3F}"/>
              </a:ext>
            </a:extLst>
          </p:cNvPr>
          <p:cNvSpPr txBox="1"/>
          <p:nvPr/>
        </p:nvSpPr>
        <p:spPr>
          <a:xfrm>
            <a:off x="3021360" y="1855400"/>
            <a:ext cx="123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Gavi-upper projection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E4F1B-2E3F-3446-ACE4-0D3AA849E3C0}"/>
              </a:ext>
            </a:extLst>
          </p:cNvPr>
          <p:cNvSpPr txBox="1"/>
          <p:nvPr/>
        </p:nvSpPr>
        <p:spPr>
          <a:xfrm>
            <a:off x="3292688" y="2788696"/>
            <a:ext cx="123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Gavi-lower projection</a:t>
            </a:r>
          </a:p>
        </p:txBody>
      </p:sp>
    </p:spTree>
    <p:extLst>
      <p:ext uri="{BB962C8B-B14F-4D97-AF65-F5344CB8AC3E}">
        <p14:creationId xmlns:p14="http://schemas.microsoft.com/office/powerpoint/2010/main" val="777723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9D7EF-B489-E851-E436-1DBBAF12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7" y="1391224"/>
            <a:ext cx="4169410" cy="2475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2A8D3F-E7AD-C66C-7AED-69C500AA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Zambia – projected vaccine vials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672A6-7C85-61C4-BE46-B0381C269938}"/>
              </a:ext>
            </a:extLst>
          </p:cNvPr>
          <p:cNvSpPr txBox="1"/>
          <p:nvPr/>
        </p:nvSpPr>
        <p:spPr>
          <a:xfrm>
            <a:off x="2594512" y="3150947"/>
            <a:ext cx="16940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1-week IPC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9C12B-0907-0107-8C2A-B5AC4A5AAEA0}"/>
              </a:ext>
            </a:extLst>
          </p:cNvPr>
          <p:cNvSpPr txBox="1"/>
          <p:nvPr/>
        </p:nvSpPr>
        <p:spPr>
          <a:xfrm>
            <a:off x="986441" y="1877135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 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6FFE-0B74-E013-AE52-8B99A61254DD}"/>
              </a:ext>
            </a:extLst>
          </p:cNvPr>
          <p:cNvSpPr txBox="1"/>
          <p:nvPr/>
        </p:nvSpPr>
        <p:spPr>
          <a:xfrm>
            <a:off x="2086234" y="2725197"/>
            <a:ext cx="18639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2938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updated TRC range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54B74F2-E895-CC13-D6A5-57155301A861}"/>
              </a:ext>
            </a:extLst>
          </p:cNvPr>
          <p:cNvSpPr txBox="1">
            <a:spLocks/>
          </p:cNvSpPr>
          <p:nvPr/>
        </p:nvSpPr>
        <p:spPr>
          <a:xfrm>
            <a:off x="4409954" y="1391224"/>
            <a:ext cx="4734046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Scenarios</a:t>
            </a:r>
          </a:p>
          <a:p>
            <a:pPr marL="114300" indent="0" algn="ctr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IM regimen (updated Essen 4 visits)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ID updated TRC (4 visits), 1 mL vials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ID IPC (3 visits), 1 mL vials</a:t>
            </a:r>
          </a:p>
          <a:p>
            <a:pPr marL="114300" indent="0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Assume PEP remains centralized (changes expected if most PEP currently from private providers)</a:t>
            </a:r>
          </a:p>
          <a:p>
            <a:pPr marL="11430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Assume full PEP compliance</a:t>
            </a:r>
          </a:p>
          <a:p>
            <a:pPr marL="11430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Requires calibration (with IBCM if possible)</a:t>
            </a:r>
          </a:p>
        </p:txBody>
      </p:sp>
    </p:spTree>
    <p:extLst>
      <p:ext uri="{BB962C8B-B14F-4D97-AF65-F5344CB8AC3E}">
        <p14:creationId xmlns:p14="http://schemas.microsoft.com/office/powerpoint/2010/main" val="2228710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082D-4642-E237-CE85-5B4601F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51C8-F752-C8E4-BC38-6F0C97B30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What PEP regimen should be used?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should PEP be supplied?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many doses will be needed?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9597B8-561C-C5E6-D3D8-BF4B4372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19" y="1500046"/>
            <a:ext cx="9208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altLang="en-US" sz="1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always the better choice – treats more patients, fewer vials &amp; visits, more resilient against stockouts/ surges</a:t>
            </a:r>
          </a:p>
          <a:p>
            <a:pPr eaLnBrk="1" hangingPunct="1"/>
            <a:r>
              <a:rPr lang="en-US" alt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Gavi investment will: mitigate payment challenges of vial sharing; support health worker training &amp; insulin needles</a:t>
            </a:r>
          </a:p>
          <a:p>
            <a:pPr eaLnBrk="1" hangingPunct="1"/>
            <a:r>
              <a:rPr lang="en-US" alt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Gavi should request producers to label vials for ID use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993562-5D91-78C1-9AD2-E8AECA31A6F7}"/>
              </a:ext>
            </a:extLst>
          </p:cNvPr>
          <p:cNvSpPr txBox="1">
            <a:spLocks/>
          </p:cNvSpPr>
          <p:nvPr/>
        </p:nvSpPr>
        <p:spPr>
          <a:xfrm>
            <a:off x="363319" y="3462757"/>
            <a:ext cx="8340213" cy="145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Projections broadly predictable: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 Expect increased demand with free PEP &amp; improved access (predictions harder in more middle-income i.e. non-eligible countries)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Uncertainty in vial estimates much lower than uncertainty &amp; annual variability in demand (patients) 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But, country-specific estimates likely to differ mostly due to: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Uncertainty in dog population estimates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Different health policies, specifically access (decentralization), cost (free/charged), &amp; sensitization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Response to Gavi intervention</a:t>
            </a:r>
          </a:p>
          <a:p>
            <a:pPr marL="114300" indent="0">
              <a:buNone/>
            </a:pP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Tx/>
              <a:buChar char="-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0100A8-8415-550A-3434-06BB272A050C}"/>
              </a:ext>
            </a:extLst>
          </p:cNvPr>
          <p:cNvSpPr txBox="1">
            <a:spLocks/>
          </p:cNvSpPr>
          <p:nvPr/>
        </p:nvSpPr>
        <p:spPr>
          <a:xfrm>
            <a:off x="311700" y="2361954"/>
            <a:ext cx="7963322" cy="145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Gavi should support access in main hospitals serving &gt;200k, decentralizing below is country prerogative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decentralizing increases vial use/ patient, but still cost saving, increases compliance &amp; feasible with EPI system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Awareness/ sensitization should be supported by IBCM practitioner training</a:t>
            </a:r>
          </a:p>
        </p:txBody>
      </p:sp>
    </p:spTree>
    <p:extLst>
      <p:ext uri="{BB962C8B-B14F-4D97-AF65-F5344CB8AC3E}">
        <p14:creationId xmlns:p14="http://schemas.microsoft.com/office/powerpoint/2010/main" val="26681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54E1-6BE7-48EA-FDFD-BE6DF47C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conclusions for PEP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ADF6-227E-F8ED-D56D-9C0CF775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4125775"/>
          </a:xfrm>
        </p:spPr>
        <p:txBody>
          <a:bodyPr>
            <a:normAutofit fontScale="40000" lnSpcReduction="20000"/>
          </a:bodyPr>
          <a:lstStyle/>
          <a:p>
            <a:pPr>
              <a:buFont typeface="Arial"/>
              <a:buChar char="-"/>
            </a:pPr>
            <a:r>
              <a:rPr lang="en-GB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PEP needs expected to vary considerably between (and within) countries according to:</a:t>
            </a:r>
          </a:p>
          <a:p>
            <a:pPr lvl="2"/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Current provisioning</a:t>
            </a:r>
          </a:p>
          <a:p>
            <a:pPr lvl="3"/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Free vs charged</a:t>
            </a:r>
          </a:p>
          <a:p>
            <a:pPr lvl="3"/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Access (decentralized, private v government providers </a:t>
            </a:r>
            <a:r>
              <a:rPr lang="en-US" sz="35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lvl="3"/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Stockout frequency &amp; duration</a:t>
            </a:r>
          </a:p>
          <a:p>
            <a:pPr lvl="2"/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Human: dog ratio (dog population variability)</a:t>
            </a:r>
          </a:p>
          <a:p>
            <a:pPr lvl="2"/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Rabies awareness &amp; sensitization through Gavi support</a:t>
            </a:r>
          </a:p>
          <a:p>
            <a:pPr lvl="2"/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Rabies incidence</a:t>
            </a:r>
          </a:p>
          <a:p>
            <a:pPr lvl="2"/>
            <a:endParaRPr lang="en-GB" sz="3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/>
              <a:buChar char="-"/>
            </a:pPr>
            <a:r>
              <a:rPr lang="en-GB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Bite patient data important for calibrating forecasts (requires direct engagement &amp; review)</a:t>
            </a:r>
          </a:p>
          <a:p>
            <a:pPr lvl="1">
              <a:buFont typeface="Arial"/>
              <a:buChar char="-"/>
            </a:pPr>
            <a:r>
              <a:rPr lang="en-GB" sz="3100" dirty="0">
                <a:latin typeface="Calibri Light" panose="020F0302020204030204" pitchFamily="34" charset="0"/>
                <a:cs typeface="Calibri Light" panose="020F0302020204030204" pitchFamily="34" charset="0"/>
              </a:rPr>
              <a:t>Check facility-level subnational data / IBCM to investigate risk</a:t>
            </a:r>
          </a:p>
          <a:p>
            <a:pPr lvl="1">
              <a:buFont typeface="Arial"/>
              <a:buChar char="-"/>
            </a:pPr>
            <a:r>
              <a:rPr lang="en-GB" sz="3100" dirty="0">
                <a:latin typeface="Calibri Light" panose="020F0302020204030204" pitchFamily="34" charset="0"/>
                <a:cs typeface="Calibri Light" panose="020F0302020204030204" pitchFamily="34" charset="0"/>
              </a:rPr>
              <a:t>Check national data for completeness and variation</a:t>
            </a:r>
            <a:endParaRPr lang="en-GB" sz="3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/>
              <a:buChar char="-"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Recalibrate forecasts with data from rollout as health seeking changes likely to vary widely</a:t>
            </a:r>
          </a:p>
          <a:p>
            <a:pPr marL="114300" indent="0">
              <a:buNone/>
            </a:pPr>
            <a:endParaRPr lang="en-GB" sz="3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Tx/>
              <a:buChar char="-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Expect +/-20% variation per annum (based on patient data) </a:t>
            </a:r>
          </a:p>
          <a:p>
            <a:pPr>
              <a:buFontTx/>
              <a:buChar char="-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Vial size (1 mL vs 0.5mL) makes little difference to total vial needs, but 1mL vials have more resilience in settings prone to surges</a:t>
            </a:r>
          </a:p>
          <a:p>
            <a:pPr>
              <a:buFontTx/>
              <a:buChar char="-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Impact of compliance is minor compared to within country/year variation</a:t>
            </a:r>
          </a:p>
          <a:p>
            <a:pPr>
              <a:buFontTx/>
              <a:buChar char="-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8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6C27E1-6F81-1951-859B-F148B180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68" y="1693628"/>
            <a:ext cx="4176893" cy="241726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6D84-28CF-9207-B0EB-989F06A94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Projected bite patients under Gavi-supported vaccines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0B87C-660F-2E6F-D387-9A2EE676BD9C}"/>
              </a:ext>
            </a:extLst>
          </p:cNvPr>
          <p:cNvSpPr txBox="1"/>
          <p:nvPr/>
        </p:nvSpPr>
        <p:spPr>
          <a:xfrm>
            <a:off x="3192447" y="2943146"/>
            <a:ext cx="123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2938C0"/>
                </a:solidFill>
              </a:rPr>
              <a:t>IBCM-calibrated seeking PEP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672A6-7C85-61C4-BE46-B0381C269938}"/>
              </a:ext>
            </a:extLst>
          </p:cNvPr>
          <p:cNvSpPr txBox="1"/>
          <p:nvPr/>
        </p:nvSpPr>
        <p:spPr>
          <a:xfrm>
            <a:off x="3379009" y="1975453"/>
            <a:ext cx="123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IDSR not seeking PEP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9C12B-0907-0107-8C2A-B5AC4A5AAEA0}"/>
              </a:ext>
            </a:extLst>
          </p:cNvPr>
          <p:cNvSpPr txBox="1"/>
          <p:nvPr/>
        </p:nvSpPr>
        <p:spPr>
          <a:xfrm>
            <a:off x="2574371" y="2252452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IDSR SQ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DF66E6-4A4C-882D-BE30-F59224110AD1}"/>
              </a:ext>
            </a:extLst>
          </p:cNvPr>
          <p:cNvSpPr txBox="1">
            <a:spLocks/>
          </p:cNvSpPr>
          <p:nvPr/>
        </p:nvSpPr>
        <p:spPr>
          <a:xfrm>
            <a:off x="4615161" y="1228675"/>
            <a:ext cx="4369539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200" dirty="0"/>
              <a:t>UNCERTAINTIES</a:t>
            </a:r>
          </a:p>
          <a:p>
            <a:pPr marL="114300" indent="0" algn="ctr">
              <a:buNone/>
            </a:pPr>
            <a:endParaRPr lang="en-US" sz="1200" dirty="0"/>
          </a:p>
          <a:p>
            <a:r>
              <a:rPr lang="en-US" sz="1200" dirty="0"/>
              <a:t>Data:</a:t>
            </a:r>
          </a:p>
          <a:p>
            <a:pPr lvl="1"/>
            <a:r>
              <a:rPr lang="en-US" sz="1200" dirty="0"/>
              <a:t>Total bites (IDSR) are ~20-80% higher than calibrated IBCM records.</a:t>
            </a:r>
          </a:p>
          <a:p>
            <a:pPr lvl="2"/>
            <a:r>
              <a:rPr lang="en-US" sz="1200" dirty="0"/>
              <a:t>Includes many facilities without PEP.</a:t>
            </a:r>
          </a:p>
          <a:p>
            <a:pPr lvl="2"/>
            <a:r>
              <a:rPr lang="en-US" sz="1200" dirty="0"/>
              <a:t>Double counts patients at local clinics (no PEP) that travel to hospitals (for PEP)</a:t>
            </a:r>
          </a:p>
          <a:p>
            <a:pPr lvl="2"/>
            <a:r>
              <a:rPr lang="en-US" sz="1200" b="1" dirty="0">
                <a:sym typeface="Wingdings" pitchFamily="2" charset="2"/>
              </a:rPr>
              <a:t>Yearly variation +/- 20%</a:t>
            </a:r>
          </a:p>
          <a:p>
            <a:pPr marL="114300" indent="0">
              <a:buNone/>
            </a:pPr>
            <a:endParaRPr lang="en-US" sz="1200" dirty="0"/>
          </a:p>
          <a:p>
            <a:r>
              <a:rPr lang="en-US" sz="1200" dirty="0"/>
              <a:t>Model:</a:t>
            </a:r>
            <a:endParaRPr lang="en-US" sz="800" dirty="0"/>
          </a:p>
          <a:p>
            <a:pPr lvl="1"/>
            <a:r>
              <a:rPr lang="en-US" sz="1200" dirty="0"/>
              <a:t>Unclear how PEP seeking will change with free and in-stock PEP</a:t>
            </a:r>
          </a:p>
          <a:p>
            <a:pPr lvl="1"/>
            <a:r>
              <a:rPr lang="en-US" sz="1200" dirty="0"/>
              <a:t>Unclear how changes will affect compliance with regimens</a:t>
            </a:r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54EF8D-8E11-84B1-9C0A-EB9572D7A40C}"/>
              </a:ext>
            </a:extLst>
          </p:cNvPr>
          <p:cNvSpPr txBox="1">
            <a:spLocks/>
          </p:cNvSpPr>
          <p:nvPr/>
        </p:nvSpPr>
        <p:spPr>
          <a:xfrm>
            <a:off x="311700" y="-144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Examples of country-specific models requested from WHO/Gavi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B1CDEE-6D7A-4242-561A-7CE2A663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69366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Tanzania – projecting bite patients</a:t>
            </a:r>
          </a:p>
        </p:txBody>
      </p:sp>
    </p:spTree>
    <p:extLst>
      <p:ext uri="{BB962C8B-B14F-4D97-AF65-F5344CB8AC3E}">
        <p14:creationId xmlns:p14="http://schemas.microsoft.com/office/powerpoint/2010/main" val="77016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00AA2-72DD-7460-1AC8-6CDB3219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03511"/>
            <a:ext cx="4182745" cy="2791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0B87C-660F-2E6F-D387-9A2EE676BD9C}"/>
              </a:ext>
            </a:extLst>
          </p:cNvPr>
          <p:cNvSpPr txBox="1"/>
          <p:nvPr/>
        </p:nvSpPr>
        <p:spPr>
          <a:xfrm>
            <a:off x="921754" y="2292384"/>
            <a:ext cx="2406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Dashed - decentralized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Solid - 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672A6-7C85-61C4-BE46-B0381C269938}"/>
              </a:ext>
            </a:extLst>
          </p:cNvPr>
          <p:cNvSpPr txBox="1"/>
          <p:nvPr/>
        </p:nvSpPr>
        <p:spPr>
          <a:xfrm>
            <a:off x="3024875" y="2997710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ID 1-week IPC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9C12B-0907-0107-8C2A-B5AC4A5AAEA0}"/>
              </a:ext>
            </a:extLst>
          </p:cNvPr>
          <p:cNvSpPr txBox="1"/>
          <p:nvPr/>
        </p:nvSpPr>
        <p:spPr>
          <a:xfrm>
            <a:off x="3024875" y="1585966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IM 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6FFE-0B74-E013-AE52-8B99A61254DD}"/>
              </a:ext>
            </a:extLst>
          </p:cNvPr>
          <p:cNvSpPr txBox="1"/>
          <p:nvPr/>
        </p:nvSpPr>
        <p:spPr>
          <a:xfrm>
            <a:off x="2985173" y="2253997"/>
            <a:ext cx="1275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2938C0"/>
                </a:solidFill>
              </a:rPr>
              <a:t>ID updated TRC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54B74F2-E895-CC13-D6A5-57155301A861}"/>
              </a:ext>
            </a:extLst>
          </p:cNvPr>
          <p:cNvSpPr txBox="1">
            <a:spLocks/>
          </p:cNvSpPr>
          <p:nvPr/>
        </p:nvSpPr>
        <p:spPr>
          <a:xfrm>
            <a:off x="4572000" y="1077652"/>
            <a:ext cx="4369539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200" dirty="0"/>
              <a:t>Scenarios</a:t>
            </a:r>
          </a:p>
          <a:p>
            <a:pPr marL="114300" indent="0" algn="ctr">
              <a:buNone/>
            </a:pPr>
            <a:endParaRPr lang="en-US" sz="1200" dirty="0"/>
          </a:p>
          <a:p>
            <a:r>
              <a:rPr lang="en-US" sz="1200" dirty="0"/>
              <a:t>IM regimen (updated Essen requires 4 visits v 5 (SQ)</a:t>
            </a:r>
          </a:p>
          <a:p>
            <a:r>
              <a:rPr lang="en-US" sz="1200" dirty="0"/>
              <a:t>ID updated TRC requires 4 visits</a:t>
            </a:r>
          </a:p>
          <a:p>
            <a:r>
              <a:rPr lang="en-US" sz="1200" dirty="0"/>
              <a:t>ID IPC requires 3 visits (abridged from TRC)</a:t>
            </a:r>
          </a:p>
          <a:p>
            <a:endParaRPr lang="en-US" sz="1200" dirty="0"/>
          </a:p>
          <a:p>
            <a:r>
              <a:rPr lang="en-US" sz="1200" dirty="0"/>
              <a:t>Centralized - PEP only at government district hospitals</a:t>
            </a:r>
          </a:p>
          <a:p>
            <a:r>
              <a:rPr lang="en-US" sz="1200" dirty="0"/>
              <a:t>Decentralized – PEP also at 3 additional facilities </a:t>
            </a:r>
          </a:p>
          <a:p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Assume only 1 mL vials are used (qualitatively similar but smaller differences expected with 0.5 ml vials)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Only show projections calibrated from IBCM but data review required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b="1" dirty="0"/>
              <a:t>Only show projections assuming full compliance</a:t>
            </a:r>
          </a:p>
          <a:p>
            <a:pPr marL="114300" indent="0">
              <a:buNone/>
            </a:pPr>
            <a:r>
              <a:rPr lang="en-US" sz="1200" b="1" dirty="0"/>
              <a:t>- partial compliance uses ~25% less vials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2759CA-9E99-3C53-3824-BF019C44DB64}"/>
              </a:ext>
            </a:extLst>
          </p:cNvPr>
          <p:cNvSpPr txBox="1">
            <a:spLocks/>
          </p:cNvSpPr>
          <p:nvPr/>
        </p:nvSpPr>
        <p:spPr>
          <a:xfrm>
            <a:off x="311700" y="-144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Examples of country-specific models requested from WHO/Gavi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D5AF3D-9264-9ABF-85DE-CC16F63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69366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Tanzania – projecting vaccine vials</a:t>
            </a:r>
          </a:p>
        </p:txBody>
      </p:sp>
    </p:spTree>
    <p:extLst>
      <p:ext uri="{BB962C8B-B14F-4D97-AF65-F5344CB8AC3E}">
        <p14:creationId xmlns:p14="http://schemas.microsoft.com/office/powerpoint/2010/main" val="85787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6D84-28CF-9207-B0EB-989F06A94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Projected bite patients under Gavi-supported vaccines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DF66E6-4A4C-882D-BE30-F59224110AD1}"/>
              </a:ext>
            </a:extLst>
          </p:cNvPr>
          <p:cNvSpPr txBox="1">
            <a:spLocks/>
          </p:cNvSpPr>
          <p:nvPr/>
        </p:nvSpPr>
        <p:spPr>
          <a:xfrm>
            <a:off x="4642532" y="1228675"/>
            <a:ext cx="4369539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200" dirty="0"/>
              <a:t>UNCERTAINTIES</a:t>
            </a:r>
          </a:p>
          <a:p>
            <a:pPr marL="114300" indent="0" algn="ctr">
              <a:buNone/>
            </a:pPr>
            <a:endParaRPr lang="en-US" sz="1200" dirty="0"/>
          </a:p>
          <a:p>
            <a:r>
              <a:rPr lang="en-US" sz="1200" dirty="0"/>
              <a:t>Data:</a:t>
            </a:r>
          </a:p>
          <a:p>
            <a:pPr lvl="1"/>
            <a:r>
              <a:rPr lang="en-US" sz="1200" dirty="0">
                <a:sym typeface="Wingdings" pitchFamily="2" charset="2"/>
              </a:rPr>
              <a:t>Investigate how DHIS2 bites relate to patients that obtain PEP</a:t>
            </a:r>
          </a:p>
          <a:p>
            <a:pPr marL="114300" indent="0">
              <a:buNone/>
            </a:pPr>
            <a:endParaRPr lang="en-US" sz="1200" dirty="0"/>
          </a:p>
          <a:p>
            <a:r>
              <a:rPr lang="en-US" sz="1200" dirty="0"/>
              <a:t>Model:</a:t>
            </a:r>
            <a:endParaRPr lang="en-US" sz="800" dirty="0"/>
          </a:p>
          <a:p>
            <a:pPr lvl="1"/>
            <a:r>
              <a:rPr lang="en-US" sz="1200" dirty="0"/>
              <a:t>Unclear how PEP seeking will change with free and in-stock PEP</a:t>
            </a:r>
          </a:p>
          <a:p>
            <a:pPr marL="11430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85315-E9AB-6247-86DF-E75A9EEE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1" y="1666190"/>
            <a:ext cx="4276090" cy="253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6B658-74C7-873C-1455-A0625C9F1461}"/>
              </a:ext>
            </a:extLst>
          </p:cNvPr>
          <p:cNvSpPr txBox="1"/>
          <p:nvPr/>
        </p:nvSpPr>
        <p:spPr>
          <a:xfrm>
            <a:off x="3021360" y="2542475"/>
            <a:ext cx="3014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SQ projected bites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BEC8C-54DD-26EC-0E13-DAA2A1155A3F}"/>
              </a:ext>
            </a:extLst>
          </p:cNvPr>
          <p:cNvSpPr txBox="1"/>
          <p:nvPr/>
        </p:nvSpPr>
        <p:spPr>
          <a:xfrm>
            <a:off x="3292688" y="1902663"/>
            <a:ext cx="123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Gavi-upper projection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E4F1B-2E3F-3446-ACE4-0D3AA849E3C0}"/>
              </a:ext>
            </a:extLst>
          </p:cNvPr>
          <p:cNvSpPr txBox="1"/>
          <p:nvPr/>
        </p:nvSpPr>
        <p:spPr>
          <a:xfrm>
            <a:off x="3292688" y="3066290"/>
            <a:ext cx="123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Gavi-lower projection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CE1ACE-1E19-5A2D-EB7E-9D576475ECDF}"/>
              </a:ext>
            </a:extLst>
          </p:cNvPr>
          <p:cNvSpPr txBox="1">
            <a:spLocks/>
          </p:cNvSpPr>
          <p:nvPr/>
        </p:nvSpPr>
        <p:spPr>
          <a:xfrm>
            <a:off x="311700" y="-144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Examples of country-specific models requested from WHO/Gavi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29393F-86D1-5B73-295D-42429CFD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69366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Zambia – projecting bite patients</a:t>
            </a:r>
          </a:p>
        </p:txBody>
      </p:sp>
    </p:spTree>
    <p:extLst>
      <p:ext uri="{BB962C8B-B14F-4D97-AF65-F5344CB8AC3E}">
        <p14:creationId xmlns:p14="http://schemas.microsoft.com/office/powerpoint/2010/main" val="13031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9D7EF-B489-E851-E436-1DBBAF12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472595"/>
            <a:ext cx="4169410" cy="2475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F672A6-7C85-61C4-BE46-B0381C269938}"/>
              </a:ext>
            </a:extLst>
          </p:cNvPr>
          <p:cNvSpPr txBox="1"/>
          <p:nvPr/>
        </p:nvSpPr>
        <p:spPr>
          <a:xfrm>
            <a:off x="2768324" y="3220743"/>
            <a:ext cx="16940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ID 1-week IPC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9C12B-0907-0107-8C2A-B5AC4A5AAEA0}"/>
              </a:ext>
            </a:extLst>
          </p:cNvPr>
          <p:cNvSpPr txBox="1"/>
          <p:nvPr/>
        </p:nvSpPr>
        <p:spPr>
          <a:xfrm>
            <a:off x="1160253" y="1946931"/>
            <a:ext cx="12361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IM 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6FFE-0B74-E013-AE52-8B99A61254DD}"/>
              </a:ext>
            </a:extLst>
          </p:cNvPr>
          <p:cNvSpPr txBox="1"/>
          <p:nvPr/>
        </p:nvSpPr>
        <p:spPr>
          <a:xfrm>
            <a:off x="2260046" y="2794993"/>
            <a:ext cx="18639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2938C0"/>
                </a:solidFill>
              </a:rPr>
              <a:t>ID updated TRC range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54B74F2-E895-CC13-D6A5-57155301A861}"/>
              </a:ext>
            </a:extLst>
          </p:cNvPr>
          <p:cNvSpPr txBox="1">
            <a:spLocks/>
          </p:cNvSpPr>
          <p:nvPr/>
        </p:nvSpPr>
        <p:spPr>
          <a:xfrm>
            <a:off x="4572000" y="1077652"/>
            <a:ext cx="4369539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200" dirty="0"/>
              <a:t>Scenarios</a:t>
            </a:r>
          </a:p>
          <a:p>
            <a:pPr marL="114300" indent="0" algn="ctr">
              <a:buNone/>
            </a:pPr>
            <a:endParaRPr lang="en-US" sz="1200" dirty="0"/>
          </a:p>
          <a:p>
            <a:r>
              <a:rPr lang="en-US" sz="1200" dirty="0"/>
              <a:t>IM regimen (updated Essen requires 4 visits v 5 (SQ)</a:t>
            </a:r>
          </a:p>
          <a:p>
            <a:r>
              <a:rPr lang="en-US" sz="1200" dirty="0"/>
              <a:t>ID updated TRC requires 4 visits</a:t>
            </a:r>
          </a:p>
          <a:p>
            <a:r>
              <a:rPr lang="en-US" sz="1200" dirty="0"/>
              <a:t>ID IPC requires 3 visits (abridged from TRC)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Assume only 1 mL vials are used </a:t>
            </a:r>
          </a:p>
          <a:p>
            <a:pPr marL="114300" indent="0">
              <a:buNone/>
            </a:pPr>
            <a:r>
              <a:rPr lang="en-US" sz="1200" dirty="0"/>
              <a:t>Examine range with/ without PEP calibration</a:t>
            </a:r>
          </a:p>
          <a:p>
            <a:pPr marL="114300" indent="0">
              <a:buNone/>
            </a:pPr>
            <a:r>
              <a:rPr lang="en-US" sz="1200" dirty="0"/>
              <a:t>Only show projections for full PEP compliance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A87508-E45D-90D0-2DD9-F1475270A8E8}"/>
              </a:ext>
            </a:extLst>
          </p:cNvPr>
          <p:cNvSpPr txBox="1">
            <a:spLocks/>
          </p:cNvSpPr>
          <p:nvPr/>
        </p:nvSpPr>
        <p:spPr>
          <a:xfrm>
            <a:off x="311700" y="-144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Examples of country-specific models requested from WHO/Gavi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AE8A73-6ECC-96AC-57E8-13596190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69366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Zambia – projecting vaccine vials</a:t>
            </a:r>
          </a:p>
        </p:txBody>
      </p:sp>
    </p:spTree>
    <p:extLst>
      <p:ext uri="{BB962C8B-B14F-4D97-AF65-F5344CB8AC3E}">
        <p14:creationId xmlns:p14="http://schemas.microsoft.com/office/powerpoint/2010/main" val="124298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53318-CCE8-3A85-21BD-8E0E9776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Sense checks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194B-131F-59F0-1B0E-FB27D98C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4008" y="1125043"/>
            <a:ext cx="9290304" cy="3416400"/>
          </a:xfrm>
        </p:spPr>
        <p:txBody>
          <a:bodyPr>
            <a:normAutofit/>
          </a:bodyPr>
          <a:lstStyle/>
          <a:p>
            <a:r>
              <a:rPr lang="en-US" dirty="0"/>
              <a:t>Epidemiological:</a:t>
            </a:r>
          </a:p>
          <a:p>
            <a:pPr lvl="1"/>
            <a:r>
              <a:rPr lang="en-US" dirty="0"/>
              <a:t>Back of envelope:</a:t>
            </a:r>
          </a:p>
          <a:p>
            <a:pPr lvl="2"/>
            <a:r>
              <a:rPr lang="en-US" dirty="0"/>
              <a:t>PEP(rabid) = Dog pop * Incidence * P(</a:t>
            </a:r>
            <a:r>
              <a:rPr lang="en-US" dirty="0" err="1"/>
              <a:t>bite_rabid</a:t>
            </a:r>
            <a:r>
              <a:rPr lang="en-US" dirty="0"/>
              <a:t>) * P(</a:t>
            </a:r>
            <a:r>
              <a:rPr lang="en-US" dirty="0" err="1"/>
              <a:t>seek_rabid</a:t>
            </a:r>
            <a:r>
              <a:rPr lang="en-US" dirty="0"/>
              <a:t> – varies by HDI &amp; policy)</a:t>
            </a:r>
          </a:p>
          <a:p>
            <a:pPr lvl="2"/>
            <a:r>
              <a:rPr lang="en-US" dirty="0"/>
              <a:t>PEP(healthy) = Dog pop * Incidence * P(</a:t>
            </a:r>
            <a:r>
              <a:rPr lang="en-US" dirty="0" err="1"/>
              <a:t>bite_healthy</a:t>
            </a:r>
            <a:r>
              <a:rPr lang="en-US" dirty="0"/>
              <a:t>) * P(</a:t>
            </a:r>
            <a:r>
              <a:rPr lang="en-US" dirty="0" err="1"/>
              <a:t>seek_healthy</a:t>
            </a:r>
            <a:r>
              <a:rPr lang="en-US" dirty="0"/>
              <a:t> – varies by HDI &amp; policy)</a:t>
            </a:r>
          </a:p>
          <a:p>
            <a:r>
              <a:rPr lang="en-US" dirty="0"/>
              <a:t>Bite patient presentations:</a:t>
            </a:r>
          </a:p>
          <a:p>
            <a:pPr lvl="1"/>
            <a:r>
              <a:rPr lang="en-US" dirty="0"/>
              <a:t>Calibrate by proportion rabid &amp; dog population, considering variation by settings </a:t>
            </a:r>
          </a:p>
          <a:p>
            <a:pPr lvl="2"/>
            <a:r>
              <a:rPr lang="en-US" dirty="0"/>
              <a:t>High proportion (charged &amp; poor access) </a:t>
            </a:r>
            <a:r>
              <a:rPr lang="en-US" dirty="0">
                <a:sym typeface="Wingdings" pitchFamily="2" charset="2"/>
              </a:rPr>
              <a:t>up to 50%</a:t>
            </a:r>
            <a:endParaRPr lang="en-US" dirty="0"/>
          </a:p>
          <a:p>
            <a:pPr lvl="2"/>
            <a:r>
              <a:rPr lang="en-US" dirty="0"/>
              <a:t>Medium proportion (free &amp; poor access  OR  charged but accessible) </a:t>
            </a:r>
            <a:r>
              <a:rPr lang="en-US" dirty="0">
                <a:sym typeface="Wingdings" pitchFamily="2" charset="2"/>
              </a:rPr>
              <a:t>up to 10-20%</a:t>
            </a:r>
          </a:p>
          <a:p>
            <a:pPr lvl="2"/>
            <a:r>
              <a:rPr lang="en-US" dirty="0"/>
              <a:t>Low proportion (free &amp; accessible, typically in countries with HDI &gt;0.6) &lt;5%</a:t>
            </a:r>
          </a:p>
          <a:p>
            <a:pPr marL="1054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6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53318-CCE8-3A85-21BD-8E0E9776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Sense checks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C54D2-C567-C143-AF3B-1DB27897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886967"/>
            <a:ext cx="4252199" cy="427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D1E1A-783E-FB75-A3A2-810246F637A5}"/>
              </a:ext>
            </a:extLst>
          </p:cNvPr>
          <p:cNvSpPr txBox="1"/>
          <p:nvPr/>
        </p:nvSpPr>
        <p:spPr>
          <a:xfrm>
            <a:off x="6775450" y="1304075"/>
            <a:ext cx="1863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2938C0"/>
                </a:solidFill>
              </a:rPr>
              <a:t>Projected annual 1mL vial demand using IPC regimen with Gavi support to improve access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DA33E-A0C8-0730-99DD-52C140846E60}"/>
              </a:ext>
            </a:extLst>
          </p:cNvPr>
          <p:cNvSpPr txBox="1"/>
          <p:nvPr/>
        </p:nvSpPr>
        <p:spPr>
          <a:xfrm>
            <a:off x="6775449" y="2054569"/>
            <a:ext cx="19021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Projected annual bite patients under Gavi support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19E54-9FD8-3136-0682-A2EB4D0AD673}"/>
              </a:ext>
            </a:extLst>
          </p:cNvPr>
          <p:cNvSpPr txBox="1"/>
          <p:nvPr/>
        </p:nvSpPr>
        <p:spPr>
          <a:xfrm>
            <a:off x="6775449" y="2571750"/>
            <a:ext cx="1863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Projected annual bite patients under status quo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6A30D-AEC5-2FF5-35A6-81E358D11573}"/>
              </a:ext>
            </a:extLst>
          </p:cNvPr>
          <p:cNvSpPr txBox="1"/>
          <p:nvPr/>
        </p:nvSpPr>
        <p:spPr>
          <a:xfrm>
            <a:off x="2233266" y="432546"/>
            <a:ext cx="6236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Gavi-eligible country projections (vs Human Development Index)</a:t>
            </a:r>
          </a:p>
          <a:p>
            <a:pPr marL="11430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shown for 2030 only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70ACD-2E1C-8899-FB72-E133902221E9}"/>
              </a:ext>
            </a:extLst>
          </p:cNvPr>
          <p:cNvSpPr txBox="1"/>
          <p:nvPr/>
        </p:nvSpPr>
        <p:spPr>
          <a:xfrm>
            <a:off x="6565483" y="4197334"/>
            <a:ext cx="23220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Spreadsheets project vial use &amp; bite patients per year (2024:2033) for 67 countries from VIS learning agenda</a:t>
            </a:r>
          </a:p>
        </p:txBody>
      </p:sp>
    </p:spTree>
    <p:extLst>
      <p:ext uri="{BB962C8B-B14F-4D97-AF65-F5344CB8AC3E}">
        <p14:creationId xmlns:p14="http://schemas.microsoft.com/office/powerpoint/2010/main" val="35571644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3046</Words>
  <Application>Microsoft Macintosh PowerPoint</Application>
  <PresentationFormat>On-screen Show (16:9)</PresentationFormat>
  <Paragraphs>454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Simple Light</vt:lpstr>
      <vt:lpstr>PowerPoint Presentation</vt:lpstr>
      <vt:lpstr>Background</vt:lpstr>
      <vt:lpstr>Key conclusions for PEP forecasting</vt:lpstr>
      <vt:lpstr>Tanzania – projecting bite patients</vt:lpstr>
      <vt:lpstr>Tanzania – projecting vaccine vials</vt:lpstr>
      <vt:lpstr>Zambia – projecting bite patients</vt:lpstr>
      <vt:lpstr>Zambia – projecting vaccine vials</vt:lpstr>
      <vt:lpstr>Sense checks</vt:lpstr>
      <vt:lpstr>Sense checks</vt:lpstr>
      <vt:lpstr>Background slides</vt:lpstr>
      <vt:lpstr>Modeling to support post-exposure prophylaxis (PEP) forecasting</vt:lpstr>
      <vt:lpstr>Key Questions</vt:lpstr>
      <vt:lpstr>PowerPoint Presentation</vt:lpstr>
      <vt:lpstr>Conclusions in April 2018 WHO position paper:</vt:lpstr>
      <vt:lpstr>Key Questions</vt:lpstr>
      <vt:lpstr>Key Questions</vt:lpstr>
      <vt:lpstr>PowerPoint Presentation</vt:lpstr>
      <vt:lpstr>PowerPoint Presentation</vt:lpstr>
      <vt:lpstr>To what extent should PEP be ‘decentralized’? </vt:lpstr>
      <vt:lpstr>Key Questions</vt:lpstr>
      <vt:lpstr>Across countries, bite patients (at clinics) depends on HDI &amp; vaccine policies (free/ charged) including access (compare urban vs rural)</vt:lpstr>
      <vt:lpstr>PowerPoint Presentation</vt:lpstr>
      <vt:lpstr>Examples of country-specific model projections (VIS)</vt:lpstr>
      <vt:lpstr>Tanzania – projected bite patients</vt:lpstr>
      <vt:lpstr>Tanzania – projected vaccine vials</vt:lpstr>
      <vt:lpstr>Zambia – projected bite patients</vt:lpstr>
      <vt:lpstr>Zambia – projected vaccine vials</vt:lpstr>
      <vt:lpstr>Key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Katie Hampson</cp:lastModifiedBy>
  <cp:revision>9</cp:revision>
  <dcterms:modified xsi:type="dcterms:W3CDTF">2024-04-07T19:04:48Z</dcterms:modified>
</cp:coreProperties>
</file>