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9603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/>
    <p:restoredTop sz="96194"/>
  </p:normalViewPr>
  <p:slideViewPr>
    <p:cSldViewPr snapToGrid="0">
      <p:cViewPr>
        <p:scale>
          <a:sx n="108" d="100"/>
          <a:sy n="108" d="100"/>
        </p:scale>
        <p:origin x="2640" y="144"/>
      </p:cViewPr>
      <p:guideLst>
        <p:guide orient="horz" pos="2608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0EE6-FBF5-9E4C-9779-C47D2B694853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143000"/>
            <a:ext cx="482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F954F-D849-6646-9D0A-8D080383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1pPr>
    <a:lvl2pPr marL="509734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2pPr>
    <a:lvl3pPr marL="1019467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3pPr>
    <a:lvl4pPr marL="1529201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4pPr>
    <a:lvl5pPr marL="2038935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5pPr>
    <a:lvl6pPr marL="2548669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8403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8136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7870" algn="l" defTabSz="1019467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143000"/>
            <a:ext cx="482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954F-D849-6646-9D0A-8D08038368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355149"/>
            <a:ext cx="9720263" cy="2882806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349128"/>
            <a:ext cx="9720263" cy="1999179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40855"/>
            <a:ext cx="2794575" cy="70172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40855"/>
            <a:ext cx="8221722" cy="70172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2064351"/>
            <a:ext cx="11178302" cy="3444416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541352"/>
            <a:ext cx="11178302" cy="181133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204273"/>
            <a:ext cx="5508149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204273"/>
            <a:ext cx="5508149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40855"/>
            <a:ext cx="11178302" cy="1600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029849"/>
            <a:ext cx="5482835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024646"/>
            <a:ext cx="5482835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2029849"/>
            <a:ext cx="5509837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3024646"/>
            <a:ext cx="5509837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027"/>
            <a:ext cx="4180050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192225"/>
            <a:ext cx="6561177" cy="5884451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120"/>
            <a:ext cx="4180050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027"/>
            <a:ext cx="4180050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192225"/>
            <a:ext cx="6561177" cy="5884451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120"/>
            <a:ext cx="4180050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40855"/>
            <a:ext cx="1117830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204273"/>
            <a:ext cx="1117830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674704"/>
            <a:ext cx="291607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60EB-1C1F-B341-ADFE-4F4A09AFE1B8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674704"/>
            <a:ext cx="437411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674704"/>
            <a:ext cx="291607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AC33-C339-FC4F-AC50-B53FBB43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A381AAF-209B-64CA-42C2-EFC411CFB9C6}"/>
              </a:ext>
            </a:extLst>
          </p:cNvPr>
          <p:cNvGrpSpPr/>
          <p:nvPr/>
        </p:nvGrpSpPr>
        <p:grpSpPr>
          <a:xfrm>
            <a:off x="19970" y="633561"/>
            <a:ext cx="12816105" cy="7203688"/>
            <a:chOff x="746193" y="1019345"/>
            <a:chExt cx="12816105" cy="72036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6DCCBF-6F4C-1338-B8E5-27CB18F4B656}"/>
                </a:ext>
              </a:extLst>
            </p:cNvPr>
            <p:cNvGrpSpPr/>
            <p:nvPr/>
          </p:nvGrpSpPr>
          <p:grpSpPr>
            <a:xfrm>
              <a:off x="746193" y="1019345"/>
              <a:ext cx="12816105" cy="7203688"/>
              <a:chOff x="374897" y="338070"/>
              <a:chExt cx="12816105" cy="720368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B766C77-C41F-B397-C139-C195C2D187D5}"/>
                  </a:ext>
                </a:extLst>
              </p:cNvPr>
              <p:cNvGrpSpPr/>
              <p:nvPr/>
            </p:nvGrpSpPr>
            <p:grpSpPr>
              <a:xfrm>
                <a:off x="374897" y="338070"/>
                <a:ext cx="12816105" cy="7203688"/>
                <a:chOff x="71123" y="14717"/>
                <a:chExt cx="12816105" cy="720368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DEB1594B-9919-6F29-8590-97564E788F13}"/>
                    </a:ext>
                  </a:extLst>
                </p:cNvPr>
                <p:cNvGrpSpPr/>
                <p:nvPr/>
              </p:nvGrpSpPr>
              <p:grpSpPr>
                <a:xfrm>
                  <a:off x="71123" y="14717"/>
                  <a:ext cx="12816105" cy="7203688"/>
                  <a:chOff x="137795" y="115517"/>
                  <a:chExt cx="12816105" cy="7203688"/>
                </a:xfrm>
              </p:grpSpPr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15B32D5D-A0AA-475F-CDBE-6FB151CE3BD7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" y="115517"/>
                    <a:ext cx="12816105" cy="7203688"/>
                    <a:chOff x="198137" y="111572"/>
                    <a:chExt cx="12816105" cy="7207903"/>
                  </a:xfrm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A8E3B3C7-66F3-A917-2CDD-6F1ED14D1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137" y="111572"/>
                      <a:ext cx="12816105" cy="7207903"/>
                      <a:chOff x="241351" y="111572"/>
                      <a:chExt cx="12816105" cy="7207903"/>
                    </a:xfrm>
                  </p:grpSpPr>
                  <p:sp>
                    <p:nvSpPr>
                      <p:cNvPr id="94" name="Rounded Rectangle 93">
                        <a:extLst>
                          <a:ext uri="{FF2B5EF4-FFF2-40B4-BE49-F238E27FC236}">
                            <a16:creationId xmlns:a16="http://schemas.microsoft.com/office/drawing/2014/main" id="{8F6E3822-86EF-7DAB-B522-9D3C48E87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80" y="1611484"/>
                        <a:ext cx="1340111" cy="4240542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  <a:alpha val="52049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99" name="Group 398">
                        <a:extLst>
                          <a:ext uri="{FF2B5EF4-FFF2-40B4-BE49-F238E27FC236}">
                            <a16:creationId xmlns:a16="http://schemas.microsoft.com/office/drawing/2014/main" id="{3B38F8D1-BB0A-EB59-A613-8C7F9FBC13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1351" y="111572"/>
                        <a:ext cx="12634159" cy="7207903"/>
                        <a:chOff x="381957" y="195838"/>
                        <a:chExt cx="12634159" cy="7207903"/>
                      </a:xfrm>
                    </p:grpSpPr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7D35D6EE-78BD-5D98-05AB-9FA09CDE7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1957" y="233093"/>
                          <a:ext cx="1768078" cy="35196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b="1" dirty="0"/>
                            <a:t>Dog population </a:t>
                          </a:r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B03CFFEA-3620-A9F3-C156-E5C557AE1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55787" y="222238"/>
                          <a:ext cx="2292963" cy="35196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b="1" dirty="0"/>
                            <a:t>Health System</a:t>
                          </a:r>
                        </a:p>
                      </p:txBody>
                    </p:sp>
                    <p:grpSp>
                      <p:nvGrpSpPr>
                        <p:cNvPr id="359" name="Group 358">
                          <a:extLst>
                            <a:ext uri="{FF2B5EF4-FFF2-40B4-BE49-F238E27FC236}">
                              <a16:creationId xmlns:a16="http://schemas.microsoft.com/office/drawing/2014/main" id="{5F040FD0-B18C-6C9E-24C4-12D23DB0CA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2320" y="195838"/>
                          <a:ext cx="12483796" cy="7207903"/>
                          <a:chOff x="538969" y="14556"/>
                          <a:chExt cx="12483796" cy="7207903"/>
                        </a:xfrm>
                      </p:grpSpPr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0B93E29D-09C1-B0E8-BF84-420982BA232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748583" y="14556"/>
                            <a:ext cx="1635482" cy="35196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b="1" dirty="0"/>
                              <a:t>Bite Victims </a:t>
                            </a:r>
                          </a:p>
                        </p:txBody>
                      </p:sp>
                      <p:pic>
                        <p:nvPicPr>
                          <p:cNvPr id="28" name="Graphic 27" descr="Confused person with solid fill">
                            <a:extLst>
                              <a:ext uri="{FF2B5EF4-FFF2-40B4-BE49-F238E27FC236}">
                                <a16:creationId xmlns:a16="http://schemas.microsoft.com/office/drawing/2014/main" id="{787AB18C-061E-EF75-7715-22A9C34F40E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96DAC541-7B7A-43D3-8B79-37D633B846F1}">
                                <asvg:svgBlip xmlns:asvg="http://schemas.microsoft.com/office/drawing/2016/SVG/main" r:embed="rId4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86143" y="2378644"/>
                            <a:ext cx="594347" cy="594348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39" name="Rectangle 38">
                            <a:extLst>
                              <a:ext uri="{FF2B5EF4-FFF2-40B4-BE49-F238E27FC236}">
                                <a16:creationId xmlns:a16="http://schemas.microsoft.com/office/drawing/2014/main" id="{0DA038AB-7804-DE45-9665-C3DF3C7D94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12764" y="1218866"/>
                            <a:ext cx="1183798" cy="374692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b="1" dirty="0"/>
                              <a:t>No PEP</a:t>
                            </a:r>
                            <a:endParaRPr lang="en-US" sz="1400" dirty="0"/>
                          </a:p>
                        </p:txBody>
                      </p:sp>
                      <p:sp>
                        <p:nvSpPr>
                          <p:cNvPr id="62" name="Rectangle 61">
                            <a:extLst>
                              <a:ext uri="{FF2B5EF4-FFF2-40B4-BE49-F238E27FC236}">
                                <a16:creationId xmlns:a16="http://schemas.microsoft.com/office/drawing/2014/main" id="{25B1B2E3-5D66-E06A-9D15-8874910DEA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05323" y="1160940"/>
                            <a:ext cx="1207006" cy="473352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b="1" dirty="0"/>
                              <a:t>Deaths</a:t>
                            </a:r>
                            <a:endParaRPr lang="en-US" sz="1400" dirty="0"/>
                          </a:p>
                        </p:txBody>
                      </p:sp>
                      <p:sp>
                        <p:nvSpPr>
                          <p:cNvPr id="63" name="Rectangle 62">
                            <a:extLst>
                              <a:ext uri="{FF2B5EF4-FFF2-40B4-BE49-F238E27FC236}">
                                <a16:creationId xmlns:a16="http://schemas.microsoft.com/office/drawing/2014/main" id="{12323F54-6331-6E4E-2610-9B77F53790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18113" y="396749"/>
                            <a:ext cx="1207007" cy="47335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b="1" dirty="0"/>
                              <a:t>No Death </a:t>
                            </a:r>
                            <a:endParaRPr lang="en-US" sz="1400" dirty="0"/>
                          </a:p>
                        </p:txBody>
                      </p:sp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5C437BBE-5FB2-9358-90EA-6DA951A54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0051057">
                            <a:off x="4225103" y="1346494"/>
                            <a:ext cx="1338213" cy="3387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1 – </a:t>
                            </a:r>
                            <a:r>
                              <a:rPr lang="en-US" sz="1600" b="1" dirty="0" err="1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P</a:t>
                            </a:r>
                            <a:r>
                              <a:rPr lang="en-US" sz="1600" b="1" baseline="-25000" dirty="0" err="1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seek</a:t>
                            </a:r>
                            <a:endParaRPr lang="en-US" sz="1600" b="1" baseline="-25000" dirty="0">
                              <a:solidFill>
                                <a:srgbClr val="C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p:txBody>
                      </p:sp>
                      <p:pic>
                        <p:nvPicPr>
                          <p:cNvPr id="121" name="Graphic 120" descr="Hospital with solid fill">
                            <a:extLst>
                              <a:ext uri="{FF2B5EF4-FFF2-40B4-BE49-F238E27FC236}">
                                <a16:creationId xmlns:a16="http://schemas.microsoft.com/office/drawing/2014/main" id="{511B5C34-2D35-B8A3-B0AC-F0601163F25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899337" y="383533"/>
                            <a:ext cx="696068" cy="696068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156" name="Straight Arrow Connector 155">
                            <a:extLst>
                              <a:ext uri="{FF2B5EF4-FFF2-40B4-BE49-F238E27FC236}">
                                <a16:creationId xmlns:a16="http://schemas.microsoft.com/office/drawing/2014/main" id="{C2DD4F6B-2EDB-A824-C0A3-7BB23CD89BB0}"/>
                              </a:ext>
                            </a:extLst>
                          </p:cNvPr>
                          <p:cNvCxnSpPr>
                            <a:cxnSpLocks/>
                            <a:stCxn id="39" idx="3"/>
                            <a:endCxn id="62" idx="1"/>
                          </p:cNvCxnSpPr>
                          <p:nvPr/>
                        </p:nvCxnSpPr>
                        <p:spPr>
                          <a:xfrm flipV="1">
                            <a:off x="6796562" y="1397617"/>
                            <a:ext cx="2608761" cy="859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60" name="TextBox 159">
                            <a:extLst>
                              <a:ext uri="{FF2B5EF4-FFF2-40B4-BE49-F238E27FC236}">
                                <a16:creationId xmlns:a16="http://schemas.microsoft.com/office/drawing/2014/main" id="{288EF2EF-8922-4096-41F1-AA216D6BECA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53831" y="1048501"/>
                            <a:ext cx="156547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P</a:t>
                            </a:r>
                            <a:r>
                              <a:rPr lang="en-US" sz="1600" b="1" baseline="-25000" dirty="0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rabies|exposure</a:t>
                            </a:r>
                          </a:p>
                        </p:txBody>
                      </p:sp>
                      <p:sp>
                        <p:nvSpPr>
                          <p:cNvPr id="162" name="TextBox 161">
                            <a:extLst>
                              <a:ext uri="{FF2B5EF4-FFF2-40B4-BE49-F238E27FC236}">
                                <a16:creationId xmlns:a16="http://schemas.microsoft.com/office/drawing/2014/main" id="{D0DBD6A4-56A7-E408-7AAA-EB360CDC861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0734167">
                            <a:off x="8306511" y="1767948"/>
                            <a:ext cx="1053163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P</a:t>
                            </a:r>
                            <a:r>
                              <a:rPr lang="en-US" sz="1600" b="1" baseline="-25000" dirty="0">
                                <a:solidFill>
                                  <a:srgbClr val="C0000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obs|death</a:t>
                            </a:r>
                          </a:p>
                        </p:txBody>
                      </p:sp>
                      <p:cxnSp>
                        <p:nvCxnSpPr>
                          <p:cNvPr id="166" name="Straight Arrow Connector 165">
                            <a:extLst>
                              <a:ext uri="{FF2B5EF4-FFF2-40B4-BE49-F238E27FC236}">
                                <a16:creationId xmlns:a16="http://schemas.microsoft.com/office/drawing/2014/main" id="{AE23914D-2F2B-50A6-6090-27FDF7FE30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519875" y="1633473"/>
                            <a:ext cx="1884860" cy="4620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3" name="Straight Arrow Connector 172">
                            <a:extLst>
                              <a:ext uri="{FF2B5EF4-FFF2-40B4-BE49-F238E27FC236}">
                                <a16:creationId xmlns:a16="http://schemas.microsoft.com/office/drawing/2014/main" id="{A892F750-092E-4DA5-8F08-F7F539C7B59E}"/>
                              </a:ext>
                            </a:extLst>
                          </p:cNvPr>
                          <p:cNvCxnSpPr>
                            <a:cxnSpLocks/>
                            <a:stCxn id="39" idx="3"/>
                            <a:endCxn id="63" idx="1"/>
                          </p:cNvCxnSpPr>
                          <p:nvPr/>
                        </p:nvCxnSpPr>
                        <p:spPr>
                          <a:xfrm flipV="1">
                            <a:off x="6796562" y="633426"/>
                            <a:ext cx="2621551" cy="772787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pic>
                        <p:nvPicPr>
                          <p:cNvPr id="182" name="Graphic 181" descr="No sign outline">
                            <a:extLst>
                              <a:ext uri="{FF2B5EF4-FFF2-40B4-BE49-F238E27FC236}">
                                <a16:creationId xmlns:a16="http://schemas.microsoft.com/office/drawing/2014/main" id="{9C9DA5A1-E069-E0FD-A33C-8EBC0F5B17D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96DAC541-7B7A-43D3-8B79-37D633B846F1}">
                                <asvg:svgBlip xmlns:asvg="http://schemas.microsoft.com/office/drawing/2016/SVG/main" r:embed="rId8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786344" y="327282"/>
                            <a:ext cx="913668" cy="913668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C7931A2D-5759-5D8B-743B-586CB912EC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05323" y="2392574"/>
                            <a:ext cx="1206417" cy="47335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b="1" dirty="0"/>
                              <a:t>Deaths averted</a:t>
                            </a:r>
                            <a:endParaRPr lang="en-US" sz="1400" dirty="0"/>
                          </a:p>
                        </p:txBody>
                      </p:sp>
                      <p:sp>
                        <p:nvSpPr>
                          <p:cNvPr id="199" name="TextBox 198">
                            <a:extLst>
                              <a:ext uri="{FF2B5EF4-FFF2-40B4-BE49-F238E27FC236}">
                                <a16:creationId xmlns:a16="http://schemas.microsoft.com/office/drawing/2014/main" id="{078F082B-7B18-3137-B99F-09369F066D4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0574111">
                            <a:off x="7065344" y="666348"/>
                            <a:ext cx="1962088" cy="3387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1 – P</a:t>
                            </a:r>
                            <a:r>
                              <a:rPr lang="en-US" sz="1600" b="1" baseline="-250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rabies|exposure</a:t>
                            </a:r>
                          </a:p>
                        </p:txBody>
                      </p:sp>
                      <p:sp>
                        <p:nvSpPr>
                          <p:cNvPr id="205" name="Rectangle 204">
                            <a:extLst>
                              <a:ext uri="{FF2B5EF4-FFF2-40B4-BE49-F238E27FC236}">
                                <a16:creationId xmlns:a16="http://schemas.microsoft.com/office/drawing/2014/main" id="{8367EF2E-8885-113B-0EEF-04FF8BF439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04735" y="3105728"/>
                            <a:ext cx="1207005" cy="47335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b="1" dirty="0"/>
                              <a:t>Not infected </a:t>
                            </a:r>
                            <a:endParaRPr lang="en-US" sz="1400" dirty="0"/>
                          </a:p>
                        </p:txBody>
                      </p:sp>
                      <p:sp>
                        <p:nvSpPr>
                          <p:cNvPr id="218" name="TextBox 217">
                            <a:extLst>
                              <a:ext uri="{FF2B5EF4-FFF2-40B4-BE49-F238E27FC236}">
                                <a16:creationId xmlns:a16="http://schemas.microsoft.com/office/drawing/2014/main" id="{8D1EEF07-BF5D-4F37-2BBD-F1365121D60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772529" y="2279004"/>
                            <a:ext cx="147358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P</a:t>
                            </a:r>
                            <a:r>
                              <a:rPr lang="en-US" sz="1600" b="1" baseline="-250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rabies|exposure</a:t>
                            </a:r>
                          </a:p>
                        </p:txBody>
                      </p:sp>
                      <p:sp>
                        <p:nvSpPr>
                          <p:cNvPr id="257" name="Rectangle 256">
                            <a:extLst>
                              <a:ext uri="{FF2B5EF4-FFF2-40B4-BE49-F238E27FC236}">
                                <a16:creationId xmlns:a16="http://schemas.microsoft.com/office/drawing/2014/main" id="{508A3CA2-C788-595F-5EF2-FF9233A409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59169" y="2318843"/>
                            <a:ext cx="1263596" cy="64372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400" b="1" dirty="0"/>
                              <a:t>Cost per death averted</a:t>
                            </a:r>
                            <a:endParaRPr lang="en-US" sz="1400" dirty="0"/>
                          </a:p>
                        </p:txBody>
                      </p:sp>
                      <p:cxnSp>
                        <p:nvCxnSpPr>
                          <p:cNvPr id="259" name="Straight Arrow Connector 258">
                            <a:extLst>
                              <a:ext uri="{FF2B5EF4-FFF2-40B4-BE49-F238E27FC236}">
                                <a16:creationId xmlns:a16="http://schemas.microsoft.com/office/drawing/2014/main" id="{BE197AD9-8203-4B87-E27D-CF4D37633359}"/>
                              </a:ext>
                            </a:extLst>
                          </p:cNvPr>
                          <p:cNvCxnSpPr>
                            <a:cxnSpLocks/>
                            <a:stCxn id="187" idx="3"/>
                            <a:endCxn id="257" idx="1"/>
                          </p:cNvCxnSpPr>
                          <p:nvPr/>
                        </p:nvCxnSpPr>
                        <p:spPr>
                          <a:xfrm>
                            <a:off x="10611740" y="2629250"/>
                            <a:ext cx="1147429" cy="11459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CC2C0844-ACB9-94B0-1B1E-E079CA5D68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38969" y="1406213"/>
                            <a:ext cx="6979743" cy="5816246"/>
                            <a:chOff x="769795" y="1180257"/>
                            <a:chExt cx="6979743" cy="5816246"/>
                          </a:xfrm>
                        </p:grpSpPr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8A54A152-E386-247A-64CD-68965FEAE5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796" y="1525188"/>
                              <a:ext cx="1170825" cy="541530"/>
                            </a:xfrm>
                            <a:prstGeom prst="rect">
                              <a:avLst/>
                            </a:prstGeom>
                            <a:solidFill>
                              <a:srgbClr val="C00000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/>
                                <a:t>Rabid dogs </a:t>
                              </a:r>
                            </a:p>
                            <a:p>
                              <a:pPr algn="ctr"/>
                              <a:r>
                                <a:rPr lang="en-US" sz="1400" b="1" dirty="0"/>
                                <a:t>biting people</a:t>
                              </a:r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B71FE136-750A-D3D2-0927-B57CD9A4CC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6870" y="4451234"/>
                              <a:ext cx="1125628" cy="906912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>
                                  <a:solidFill>
                                    <a:schemeClr val="tx1"/>
                                  </a:solidFill>
                                </a:rPr>
                                <a:t>Healthy dogs biting people  </a:t>
                              </a:r>
                            </a:p>
                          </p:txBody>
                        </p:sp>
                        <p:sp>
                          <p:nvSpPr>
                            <p:cNvPr id="9" name="Rectangle 8">
                              <a:extLst>
                                <a:ext uri="{FF2B5EF4-FFF2-40B4-BE49-F238E27FC236}">
                                  <a16:creationId xmlns:a16="http://schemas.microsoft.com/office/drawing/2014/main" id="{D37E9187-CE4E-133E-2DEC-32A5E7C4AB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795" y="2064606"/>
                              <a:ext cx="1170826" cy="652780"/>
                            </a:xfrm>
                            <a:prstGeom prst="rect">
                              <a:avLst/>
                            </a:prstGeom>
                            <a:solidFill>
                              <a:srgbClr val="C00000">
                                <a:tint val="66000"/>
                                <a:satMod val="160000"/>
                              </a:srgb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/>
                                <a:t>Rabid dogs not biting people</a:t>
                              </a:r>
                            </a:p>
                          </p:txBody>
                        </p:sp>
                        <p:sp>
                          <p:nvSpPr>
                            <p:cNvPr id="15" name="Rectangle 14">
                              <a:extLst>
                                <a:ext uri="{FF2B5EF4-FFF2-40B4-BE49-F238E27FC236}">
                                  <a16:creationId xmlns:a16="http://schemas.microsoft.com/office/drawing/2014/main" id="{63C66AC1-DD5F-8729-6084-B4AEB1DCC3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86242" y="1525188"/>
                              <a:ext cx="1170196" cy="543556"/>
                            </a:xfrm>
                            <a:prstGeom prst="rect">
                              <a:avLst/>
                            </a:prstGeom>
                            <a:solidFill>
                              <a:srgbClr val="C00000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/>
                                <a:t>Exposures</a:t>
                              </a:r>
                              <a:endParaRPr lang="en-US" sz="1400" dirty="0"/>
                            </a:p>
                          </p:txBody>
                        </p:sp>
                        <p:cxnSp>
                          <p:nvCxnSpPr>
                            <p:cNvPr id="17" name="Straight Arrow Connector 16">
                              <a:extLst>
                                <a:ext uri="{FF2B5EF4-FFF2-40B4-BE49-F238E27FC236}">
                                  <a16:creationId xmlns:a16="http://schemas.microsoft.com/office/drawing/2014/main" id="{348B66ED-327A-D422-D623-929908EFB996}"/>
                                </a:ext>
                              </a:extLst>
                            </p:cNvPr>
                            <p:cNvCxnSpPr>
                              <a:cxnSpLocks/>
                              <a:stCxn id="4" idx="3"/>
                              <a:endCxn id="15" idx="1"/>
                            </p:cNvCxnSpPr>
                            <p:nvPr/>
                          </p:nvCxnSpPr>
                          <p:spPr>
                            <a:xfrm>
                              <a:off x="1940621" y="1795953"/>
                              <a:ext cx="1445621" cy="1013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" name="Rectangle 20">
                              <a:extLst>
                                <a:ext uri="{FF2B5EF4-FFF2-40B4-BE49-F238E27FC236}">
                                  <a16:creationId xmlns:a16="http://schemas.microsoft.com/office/drawing/2014/main" id="{A6C7C46F-C511-1077-62DC-4938442C20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86242" y="4627253"/>
                              <a:ext cx="1125628" cy="543556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/>
                                <a:t>Healthy dog bite victim</a:t>
                              </a:r>
                            </a:p>
                          </p:txBody>
                        </p:sp>
                        <p:cxnSp>
                          <p:nvCxnSpPr>
                            <p:cNvPr id="22" name="Straight Arrow Connector 21">
                              <a:extLst>
                                <a:ext uri="{FF2B5EF4-FFF2-40B4-BE49-F238E27FC236}">
                                  <a16:creationId xmlns:a16="http://schemas.microsoft.com/office/drawing/2014/main" id="{7FD5000B-1744-0C9D-9AB5-A14E3827D242}"/>
                                </a:ext>
                              </a:extLst>
                            </p:cNvPr>
                            <p:cNvCxnSpPr>
                              <a:cxnSpLocks/>
                              <a:stCxn id="6" idx="3"/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1902498" y="4899031"/>
                              <a:ext cx="1483744" cy="565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9" name="Graphic 28" descr="Confused person with solid fill">
                              <a:extLst>
                                <a:ext uri="{FF2B5EF4-FFF2-40B4-BE49-F238E27FC236}">
                                  <a16:creationId xmlns:a16="http://schemas.microsoft.com/office/drawing/2014/main" id="{A51DCE34-9269-414F-9753-4AEAD01D2C8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96DAC541-7B7A-43D3-8B79-37D633B846F1}">
                                  <asvg:svgBlip xmlns:asvg="http://schemas.microsoft.com/office/drawing/2016/SVG/main" r:embed="rId1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16969" y="3944896"/>
                              <a:ext cx="594348" cy="594348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34" name="TextBox 33">
                              <a:extLst>
                                <a:ext uri="{FF2B5EF4-FFF2-40B4-BE49-F238E27FC236}">
                                  <a16:creationId xmlns:a16="http://schemas.microsoft.com/office/drawing/2014/main" id="{7685128E-830E-84C6-0C15-ECBA48BD1B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68388" y="1971488"/>
                              <a:ext cx="2281150" cy="354150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  <a:p>
                              <a:pPr algn="ctr"/>
                              <a:endParaRPr lang="en-US" sz="1400" b="1" dirty="0"/>
                            </a:p>
                          </p:txBody>
                        </p:sp>
                        <p:sp>
                          <p:nvSpPr>
                            <p:cNvPr id="40" name="Rectangle 39">
                              <a:extLst>
                                <a:ext uri="{FF2B5EF4-FFF2-40B4-BE49-F238E27FC236}">
                                  <a16:creationId xmlns:a16="http://schemas.microsoft.com/office/drawing/2014/main" id="{3C41EDEE-F34A-3434-A8DE-3C50BE19A2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0330" y="5792227"/>
                              <a:ext cx="1178824" cy="3418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>
                                  <a:solidFill>
                                    <a:schemeClr val="tx1"/>
                                  </a:solidFill>
                                </a:rPr>
                                <a:t>No PEP</a:t>
                              </a:r>
                              <a:endParaRPr lang="en-US" sz="1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1" name="Rectangle 40">
                              <a:extLst>
                                <a:ext uri="{FF2B5EF4-FFF2-40B4-BE49-F238E27FC236}">
                                  <a16:creationId xmlns:a16="http://schemas.microsoft.com/office/drawing/2014/main" id="{FEA2E320-7D77-7F01-F6F2-C4037941A5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45356" y="2215927"/>
                              <a:ext cx="1188773" cy="36933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/>
                                <a:t>Exposures</a:t>
                              </a:r>
                              <a:endParaRPr lang="en-US" sz="1400" dirty="0"/>
                            </a:p>
                          </p:txBody>
                        </p:sp>
                        <p:sp>
                          <p:nvSpPr>
                            <p:cNvPr id="43" name="Rectangle 42">
                              <a:extLst>
                                <a:ext uri="{FF2B5EF4-FFF2-40B4-BE49-F238E27FC236}">
                                  <a16:creationId xmlns:a16="http://schemas.microsoft.com/office/drawing/2014/main" id="{E5935DC1-0426-6219-FCE8-A6E1A943DC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7926" y="4715156"/>
                              <a:ext cx="1178824" cy="373526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400" b="1" dirty="0"/>
                                <a:t>Healthy bites</a:t>
                              </a:r>
                            </a:p>
                          </p:txBody>
                        </p:sp>
                        <p:cxnSp>
                          <p:nvCxnSpPr>
                            <p:cNvPr id="44" name="Straight Arrow Connector 43">
                              <a:extLst>
                                <a:ext uri="{FF2B5EF4-FFF2-40B4-BE49-F238E27FC236}">
                                  <a16:creationId xmlns:a16="http://schemas.microsoft.com/office/drawing/2014/main" id="{549C1A69-97EB-8E78-564E-99F120809640}"/>
                                </a:ext>
                              </a:extLst>
                            </p:cNvPr>
                            <p:cNvCxnSpPr>
                              <a:cxnSpLocks/>
                              <a:stCxn id="15" idx="3"/>
                              <a:endCxn id="39" idx="1"/>
                            </p:cNvCxnSpPr>
                            <p:nvPr/>
                          </p:nvCxnSpPr>
                          <p:spPr>
                            <a:xfrm flipV="1">
                              <a:off x="4556438" y="1180257"/>
                              <a:ext cx="1287152" cy="61670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Straight Arrow Connector 46">
                              <a:extLst>
                                <a:ext uri="{FF2B5EF4-FFF2-40B4-BE49-F238E27FC236}">
                                  <a16:creationId xmlns:a16="http://schemas.microsoft.com/office/drawing/2014/main" id="{E8D3B4F2-5F9F-344B-4312-860882D6C053}"/>
                                </a:ext>
                              </a:extLst>
                            </p:cNvPr>
                            <p:cNvCxnSpPr>
                              <a:cxnSpLocks/>
                              <a:stCxn id="15" idx="3"/>
                              <a:endCxn id="41" idx="1"/>
                            </p:cNvCxnSpPr>
                            <p:nvPr/>
                          </p:nvCxnSpPr>
                          <p:spPr>
                            <a:xfrm>
                              <a:off x="4556438" y="1796966"/>
                              <a:ext cx="1388918" cy="603627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Straight Arrow Connector 55">
                              <a:extLst>
                                <a:ext uri="{FF2B5EF4-FFF2-40B4-BE49-F238E27FC236}">
                                  <a16:creationId xmlns:a16="http://schemas.microsoft.com/office/drawing/2014/main" id="{342A143D-F8BC-6159-DCBC-D8B08DA07C80}"/>
                                </a:ext>
                              </a:extLst>
                            </p:cNvPr>
                            <p:cNvCxnSpPr>
                              <a:cxnSpLocks/>
                              <a:stCxn id="21" idx="3"/>
                              <a:endCxn id="43" idx="1"/>
                            </p:cNvCxnSpPr>
                            <p:nvPr/>
                          </p:nvCxnSpPr>
                          <p:spPr>
                            <a:xfrm>
                              <a:off x="4511870" y="4899030"/>
                              <a:ext cx="1446056" cy="288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Arrow Connector 58">
                              <a:extLst>
                                <a:ext uri="{FF2B5EF4-FFF2-40B4-BE49-F238E27FC236}">
                                  <a16:creationId xmlns:a16="http://schemas.microsoft.com/office/drawing/2014/main" id="{8B35D7D5-8DEB-917C-A194-A3CE9C07D76D}"/>
                                </a:ext>
                              </a:extLst>
                            </p:cNvPr>
                            <p:cNvCxnSpPr>
                              <a:cxnSpLocks/>
                              <a:stCxn id="21" idx="3"/>
                              <a:endCxn id="40" idx="1"/>
                            </p:cNvCxnSpPr>
                            <p:nvPr/>
                          </p:nvCxnSpPr>
                          <p:spPr>
                            <a:xfrm>
                              <a:off x="4511870" y="4899031"/>
                              <a:ext cx="1438460" cy="1064103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3" name="TextBox 112">
                              <a:extLst>
                                <a:ext uri="{FF2B5EF4-FFF2-40B4-BE49-F238E27FC236}">
                                  <a16:creationId xmlns:a16="http://schemas.microsoft.com/office/drawing/2014/main" id="{E5080981-2E43-F8E8-D0B1-5A71877A59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441318">
                              <a:off x="4378275" y="2030288"/>
                              <a:ext cx="1183798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600" b="1" dirty="0" err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P</a:t>
                              </a:r>
                              <a:r>
                                <a:rPr lang="en-US" sz="1600" b="1" baseline="-25000" dirty="0" err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seek</a:t>
                              </a:r>
                              <a:endParaRPr lang="en-US" sz="1600" b="1" baseline="-250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</p:txBody>
                        </p:sp>
                        <p:pic>
                          <p:nvPicPr>
                            <p:cNvPr id="180" name="Graphic 179" descr="Hospital with solid fill">
                              <a:extLst>
                                <a:ext uri="{FF2B5EF4-FFF2-40B4-BE49-F238E27FC236}">
                                  <a16:creationId xmlns:a16="http://schemas.microsoft.com/office/drawing/2014/main" id="{21C76E89-97B7-1518-385B-C505117067C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96DAC541-7B7A-43D3-8B79-37D633B846F1}">
                                  <asvg:svgBlip xmlns:asvg="http://schemas.microsoft.com/office/drawing/2016/SVG/main" r:embed="rId6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79342" y="3480606"/>
                              <a:ext cx="612359" cy="612358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Hospital with solid fill">
                              <a:extLst>
                                <a:ext uri="{FF2B5EF4-FFF2-40B4-BE49-F238E27FC236}">
                                  <a16:creationId xmlns:a16="http://schemas.microsoft.com/office/drawing/2014/main" id="{94B1958C-EE61-6E37-4395-9ACBD3E65CE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96DAC541-7B7A-43D3-8B79-37D633B846F1}">
                                  <asvg:svgBlip xmlns:asvg="http://schemas.microsoft.com/office/drawing/2016/SVG/main" r:embed="rId12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1708" y="6129633"/>
                              <a:ext cx="696068" cy="696068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2" name="Graphic 121" descr="No sign outline">
                              <a:extLst>
                                <a:ext uri="{FF2B5EF4-FFF2-40B4-BE49-F238E27FC236}">
                                  <a16:creationId xmlns:a16="http://schemas.microsoft.com/office/drawing/2014/main" id="{D2F6DC5E-6CA0-BADC-DDDF-791E1752DAA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96DAC541-7B7A-43D3-8B79-37D633B846F1}">
                                  <asvg:svgBlip xmlns:asvg="http://schemas.microsoft.com/office/drawing/2016/SVG/main" r:embed="rId8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4953" y="6082103"/>
                              <a:ext cx="914400" cy="9144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73" name="TextBox 72">
                              <a:extLst>
                                <a:ext uri="{FF2B5EF4-FFF2-40B4-BE49-F238E27FC236}">
                                  <a16:creationId xmlns:a16="http://schemas.microsoft.com/office/drawing/2014/main" id="{70854F12-2981-C918-E0CE-32C1EC5113E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67467" y="1792211"/>
                              <a:ext cx="1484139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600" b="1" dirty="0" err="1">
                                  <a:solidFill>
                                    <a:srgbClr val="C0000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P</a:t>
                              </a:r>
                              <a:r>
                                <a:rPr lang="en-US" sz="1600" b="1" baseline="-25000" dirty="0" err="1">
                                  <a:solidFill>
                                    <a:srgbClr val="C0000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bites|rabid</a:t>
                              </a:r>
                              <a:r>
                                <a:rPr lang="en-US" sz="1600" b="1" baseline="-25000" dirty="0">
                                  <a:solidFill>
                                    <a:srgbClr val="C0000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 dog</a:t>
                              </a:r>
                            </a:p>
                          </p:txBody>
                        </p:sp>
                        <p:pic>
                          <p:nvPicPr>
                            <p:cNvPr id="310" name="Graphic 309" descr="Badge Follow with solid fill">
                              <a:extLst>
                                <a:ext uri="{FF2B5EF4-FFF2-40B4-BE49-F238E27FC236}">
                                  <a16:creationId xmlns:a16="http://schemas.microsoft.com/office/drawing/2014/main" id="{2CBBFFB8-57B9-5AD5-18C2-F9B71C69BF6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96DAC541-7B7A-43D3-8B79-37D633B846F1}">
                                  <asvg:svgBlip xmlns:asvg="http://schemas.microsoft.com/office/drawing/2016/SVG/main" r:embed="rId14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95596" y="2902364"/>
                              <a:ext cx="303485" cy="30348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cxnSp>
                        <p:nvCxnSpPr>
                          <p:cNvPr id="184" name="Straight Arrow Connector 183">
                            <a:extLst>
                              <a:ext uri="{FF2B5EF4-FFF2-40B4-BE49-F238E27FC236}">
                                <a16:creationId xmlns:a16="http://schemas.microsoft.com/office/drawing/2014/main" id="{D8B4500A-11DA-E510-BD54-D349D7A33EF7}"/>
                              </a:ext>
                            </a:extLst>
                          </p:cNvPr>
                          <p:cNvCxnSpPr>
                            <a:cxnSpLocks/>
                            <a:stCxn id="41" idx="3"/>
                            <a:endCxn id="187" idx="1"/>
                          </p:cNvCxnSpPr>
                          <p:nvPr/>
                        </p:nvCxnSpPr>
                        <p:spPr>
                          <a:xfrm>
                            <a:off x="6903303" y="2626548"/>
                            <a:ext cx="2502020" cy="2702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C3BA8C5B-F118-1FF2-A2F5-E62F5E6AEB22}"/>
                              </a:ext>
                            </a:extLst>
                          </p:cNvPr>
                          <p:cNvCxnSpPr>
                            <a:cxnSpLocks/>
                            <a:stCxn id="41" idx="3"/>
                            <a:endCxn id="205" idx="1"/>
                          </p:cNvCxnSpPr>
                          <p:nvPr/>
                        </p:nvCxnSpPr>
                        <p:spPr>
                          <a:xfrm>
                            <a:off x="6903303" y="2626548"/>
                            <a:ext cx="2501432" cy="71585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E80EF4F8-2C8B-2613-C61F-AA2C684427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86267" y="132449"/>
                        <a:ext cx="2176188" cy="3519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Outcomes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2E85E4B8-E007-2D03-D069-7DA55F9A80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56624" y="148827"/>
                        <a:ext cx="1900832" cy="3519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Cost-Effectiveness</a:t>
                        </a:r>
                      </a:p>
                    </p:txBody>
                  </p:sp>
                </p:grpSp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2CB14271-39A2-5290-8F9A-3AB566C7E1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1418" y="4383088"/>
                      <a:ext cx="2282312" cy="554322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IBCM records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Bite patient risk assessments</a:t>
                      </a:r>
                    </a:p>
                  </p:txBody>
                </p:sp>
              </p:grpSp>
              <p:pic>
                <p:nvPicPr>
                  <p:cNvPr id="110" name="Graphic 109" descr="Needle with solid fill">
                    <a:extLst>
                      <a:ext uri="{FF2B5EF4-FFF2-40B4-BE49-F238E27FC236}">
                        <a16:creationId xmlns:a16="http://schemas.microsoft.com/office/drawing/2014/main" id="{050DBF16-A2A8-343E-DE49-A9785201B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8553" y="3876034"/>
                    <a:ext cx="612000" cy="6120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A0CBF5-0AD3-6889-4B70-CBE663602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716" y="4192327"/>
                  <a:ext cx="185394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F0FA36E-68D8-0BB1-1CD0-194B64A97C14}"/>
                    </a:ext>
                  </a:extLst>
                </p:cNvPr>
                <p:cNvSpPr txBox="1"/>
                <p:nvPr/>
              </p:nvSpPr>
              <p:spPr>
                <a:xfrm>
                  <a:off x="6202047" y="3858291"/>
                  <a:ext cx="37615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PEP courses x cost</a:t>
                  </a:r>
                  <a:endParaRPr lang="en-US" sz="12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4E24273-A7A4-98C4-00CC-2EABE93EB119}"/>
                  </a:ext>
                </a:extLst>
              </p:cNvPr>
              <p:cNvSpPr/>
              <p:nvPr/>
            </p:nvSpPr>
            <p:spPr>
              <a:xfrm>
                <a:off x="537135" y="4222965"/>
                <a:ext cx="1125628" cy="8339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Healthy dogs not biting</a:t>
                </a:r>
              </a:p>
            </p:txBody>
          </p:sp>
          <p:pic>
            <p:nvPicPr>
              <p:cNvPr id="14" name="Graphic 13" descr="Dog with solid fill">
                <a:extLst>
                  <a:ext uri="{FF2B5EF4-FFF2-40B4-BE49-F238E27FC236}">
                    <a16:creationId xmlns:a16="http://schemas.microsoft.com/office/drawing/2014/main" id="{5B502823-0AA4-3C74-2467-A35333BE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62148" y="3256872"/>
                <a:ext cx="712800" cy="712383"/>
              </a:xfrm>
              <a:prstGeom prst="rect">
                <a:avLst/>
              </a:prstGeom>
            </p:spPr>
          </p:pic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D22185-F10E-0D62-8BB5-D1FBFA17A00D}"/>
                </a:ext>
              </a:extLst>
            </p:cNvPr>
            <p:cNvSpPr/>
            <p:nvPr/>
          </p:nvSpPr>
          <p:spPr>
            <a:xfrm>
              <a:off x="6084759" y="6299328"/>
              <a:ext cx="1176129" cy="3416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Low-risk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41C644-9A52-E5B5-D73E-87C97B769DF1}"/>
                </a:ext>
              </a:extLst>
            </p:cNvPr>
            <p:cNvSpPr/>
            <p:nvPr/>
          </p:nvSpPr>
          <p:spPr>
            <a:xfrm>
              <a:off x="6065238" y="3811717"/>
              <a:ext cx="1195652" cy="3412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High-risk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F735FC8-C417-8E47-06AF-E009CB6A8EA9}"/>
              </a:ext>
            </a:extLst>
          </p:cNvPr>
          <p:cNvSpPr/>
          <p:nvPr/>
        </p:nvSpPr>
        <p:spPr>
          <a:xfrm>
            <a:off x="5291343" y="3984658"/>
            <a:ext cx="1207699" cy="341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Unknown-risk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47E203-B6A4-2FE0-9049-C04B13B326A5}"/>
              </a:ext>
            </a:extLst>
          </p:cNvPr>
          <p:cNvCxnSpPr>
            <a:cxnSpLocks/>
          </p:cNvCxnSpPr>
          <p:nvPr/>
        </p:nvCxnSpPr>
        <p:spPr>
          <a:xfrm flipV="1">
            <a:off x="10159426" y="3560634"/>
            <a:ext cx="1195482" cy="957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F6BDEB2-8FDF-758F-3739-70EA12F9A22A}"/>
              </a:ext>
            </a:extLst>
          </p:cNvPr>
          <p:cNvSpPr/>
          <p:nvPr/>
        </p:nvSpPr>
        <p:spPr>
          <a:xfrm>
            <a:off x="4870089" y="2468123"/>
            <a:ext cx="2281150" cy="49027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Hospital records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Recorded Deaths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20DA17-87F0-1B07-C535-0A11A7A27D85}"/>
              </a:ext>
            </a:extLst>
          </p:cNvPr>
          <p:cNvSpPr/>
          <p:nvPr/>
        </p:nvSpPr>
        <p:spPr>
          <a:xfrm>
            <a:off x="8943883" y="4489495"/>
            <a:ext cx="1263596" cy="6433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PEP Costs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217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4814</TotalTime>
  <Words>90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Swedberg</dc:creator>
  <cp:lastModifiedBy>Katie Hampson</cp:lastModifiedBy>
  <cp:revision>10</cp:revision>
  <cp:lastPrinted>2023-06-30T15:25:58Z</cp:lastPrinted>
  <dcterms:created xsi:type="dcterms:W3CDTF">2022-12-28T21:15:15Z</dcterms:created>
  <dcterms:modified xsi:type="dcterms:W3CDTF">2023-07-08T17:31:02Z</dcterms:modified>
</cp:coreProperties>
</file>