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60" r:id="rId3"/>
    <p:sldId id="261" r:id="rId4"/>
    <p:sldId id="265" r:id="rId5"/>
    <p:sldId id="266" r:id="rId6"/>
    <p:sldId id="262" r:id="rId7"/>
    <p:sldId id="268" r:id="rId8"/>
    <p:sldId id="269" r:id="rId9"/>
    <p:sldId id="267" r:id="rId10"/>
    <p:sldId id="270" r:id="rId11"/>
    <p:sldId id="272" r:id="rId12"/>
    <p:sldId id="271" r:id="rId13"/>
    <p:sldId id="273" r:id="rId14"/>
    <p:sldId id="282" r:id="rId15"/>
    <p:sldId id="263" r:id="rId16"/>
    <p:sldId id="275" r:id="rId17"/>
    <p:sldId id="274" r:id="rId18"/>
    <p:sldId id="276" r:id="rId19"/>
    <p:sldId id="285" r:id="rId20"/>
    <p:sldId id="277" r:id="rId21"/>
    <p:sldId id="278" r:id="rId22"/>
    <p:sldId id="264" r:id="rId23"/>
    <p:sldId id="279" r:id="rId24"/>
    <p:sldId id="280" r:id="rId25"/>
    <p:sldId id="283" r:id="rId26"/>
    <p:sldId id="284" r:id="rId27"/>
    <p:sldId id="286" r:id="rId28"/>
    <p:sldId id="28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6CA"/>
    <a:srgbClr val="4B2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636932-45DD-48A2-B9D5-B5C6EAF13358}" type="datetimeFigureOut">
              <a:rPr lang="en-US" smtClean="0"/>
              <a:t>10/29/2018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8682A8-9D58-43B2-95EA-EF397E7886FB}" type="slidenum">
              <a:rPr lang="en-US" smtClean="0"/>
              <a:t>‹#›</a:t>
            </a:fld>
            <a:endParaRPr lang="en-US"/>
          </a:p>
        </p:txBody>
      </p:sp>
    </p:spTree>
    <p:extLst>
      <p:ext uri="{BB962C8B-B14F-4D97-AF65-F5344CB8AC3E}">
        <p14:creationId xmlns:p14="http://schemas.microsoft.com/office/powerpoint/2010/main" val="103562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6332-A074-48A7-86C8-E28F5DA7C5EF}" type="slidenum">
              <a:rPr lang="en-US" smtClean="0"/>
              <a:pPr/>
              <a:t>1</a:t>
            </a:fld>
            <a:endParaRPr lang="en-US" dirty="0"/>
          </a:p>
        </p:txBody>
      </p:sp>
    </p:spTree>
    <p:extLst>
      <p:ext uri="{BB962C8B-B14F-4D97-AF65-F5344CB8AC3E}">
        <p14:creationId xmlns:p14="http://schemas.microsoft.com/office/powerpoint/2010/main" val="3849945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8682A8-9D58-43B2-95EA-EF397E7886FB}" type="slidenum">
              <a:rPr lang="en-US" smtClean="0"/>
              <a:t>3</a:t>
            </a:fld>
            <a:endParaRPr lang="en-US"/>
          </a:p>
        </p:txBody>
      </p:sp>
    </p:spTree>
    <p:extLst>
      <p:ext uri="{BB962C8B-B14F-4D97-AF65-F5344CB8AC3E}">
        <p14:creationId xmlns:p14="http://schemas.microsoft.com/office/powerpoint/2010/main" val="3354468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A97845-2DA5-4DEC-9CB2-CDA43628D3BC}"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B83EA-3238-4AFD-97B6-81DE793EB8F4}" type="slidenum">
              <a:rPr lang="en-US" smtClean="0"/>
              <a:t>‹#›</a:t>
            </a:fld>
            <a:endParaRPr lang="en-US"/>
          </a:p>
        </p:txBody>
      </p:sp>
    </p:spTree>
    <p:extLst>
      <p:ext uri="{BB962C8B-B14F-4D97-AF65-F5344CB8AC3E}">
        <p14:creationId xmlns:p14="http://schemas.microsoft.com/office/powerpoint/2010/main" val="1430089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A97845-2DA5-4DEC-9CB2-CDA43628D3BC}"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B83EA-3238-4AFD-97B6-81DE793EB8F4}" type="slidenum">
              <a:rPr lang="en-US" smtClean="0"/>
              <a:t>‹#›</a:t>
            </a:fld>
            <a:endParaRPr lang="en-US"/>
          </a:p>
        </p:txBody>
      </p:sp>
    </p:spTree>
    <p:extLst>
      <p:ext uri="{BB962C8B-B14F-4D97-AF65-F5344CB8AC3E}">
        <p14:creationId xmlns:p14="http://schemas.microsoft.com/office/powerpoint/2010/main" val="327912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A97845-2DA5-4DEC-9CB2-CDA43628D3BC}"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B83EA-3238-4AFD-97B6-81DE793EB8F4}" type="slidenum">
              <a:rPr lang="en-US" smtClean="0"/>
              <a:t>‹#›</a:t>
            </a:fld>
            <a:endParaRPr lang="en-US"/>
          </a:p>
        </p:txBody>
      </p:sp>
    </p:spTree>
    <p:extLst>
      <p:ext uri="{BB962C8B-B14F-4D97-AF65-F5344CB8AC3E}">
        <p14:creationId xmlns:p14="http://schemas.microsoft.com/office/powerpoint/2010/main" val="141623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A97845-2DA5-4DEC-9CB2-CDA43628D3BC}"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B83EA-3238-4AFD-97B6-81DE793EB8F4}" type="slidenum">
              <a:rPr lang="en-US" smtClean="0"/>
              <a:t>‹#›</a:t>
            </a:fld>
            <a:endParaRPr lang="en-US"/>
          </a:p>
        </p:txBody>
      </p:sp>
    </p:spTree>
    <p:extLst>
      <p:ext uri="{BB962C8B-B14F-4D97-AF65-F5344CB8AC3E}">
        <p14:creationId xmlns:p14="http://schemas.microsoft.com/office/powerpoint/2010/main" val="205461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A97845-2DA5-4DEC-9CB2-CDA43628D3BC}"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B83EA-3238-4AFD-97B6-81DE793EB8F4}" type="slidenum">
              <a:rPr lang="en-US" smtClean="0"/>
              <a:t>‹#›</a:t>
            </a:fld>
            <a:endParaRPr lang="en-US"/>
          </a:p>
        </p:txBody>
      </p:sp>
    </p:spTree>
    <p:extLst>
      <p:ext uri="{BB962C8B-B14F-4D97-AF65-F5344CB8AC3E}">
        <p14:creationId xmlns:p14="http://schemas.microsoft.com/office/powerpoint/2010/main" val="60725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A97845-2DA5-4DEC-9CB2-CDA43628D3BC}"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B83EA-3238-4AFD-97B6-81DE793EB8F4}" type="slidenum">
              <a:rPr lang="en-US" smtClean="0"/>
              <a:t>‹#›</a:t>
            </a:fld>
            <a:endParaRPr lang="en-US"/>
          </a:p>
        </p:txBody>
      </p:sp>
    </p:spTree>
    <p:extLst>
      <p:ext uri="{BB962C8B-B14F-4D97-AF65-F5344CB8AC3E}">
        <p14:creationId xmlns:p14="http://schemas.microsoft.com/office/powerpoint/2010/main" val="29359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A97845-2DA5-4DEC-9CB2-CDA43628D3BC}" type="datetimeFigureOut">
              <a:rPr lang="en-US" smtClean="0"/>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4B83EA-3238-4AFD-97B6-81DE793EB8F4}" type="slidenum">
              <a:rPr lang="en-US" smtClean="0"/>
              <a:t>‹#›</a:t>
            </a:fld>
            <a:endParaRPr lang="en-US"/>
          </a:p>
        </p:txBody>
      </p:sp>
    </p:spTree>
    <p:extLst>
      <p:ext uri="{BB962C8B-B14F-4D97-AF65-F5344CB8AC3E}">
        <p14:creationId xmlns:p14="http://schemas.microsoft.com/office/powerpoint/2010/main" val="342642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A97845-2DA5-4DEC-9CB2-CDA43628D3BC}"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4B83EA-3238-4AFD-97B6-81DE793EB8F4}" type="slidenum">
              <a:rPr lang="en-US" smtClean="0"/>
              <a:t>‹#›</a:t>
            </a:fld>
            <a:endParaRPr lang="en-US"/>
          </a:p>
        </p:txBody>
      </p:sp>
    </p:spTree>
    <p:extLst>
      <p:ext uri="{BB962C8B-B14F-4D97-AF65-F5344CB8AC3E}">
        <p14:creationId xmlns:p14="http://schemas.microsoft.com/office/powerpoint/2010/main" val="2573850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97845-2DA5-4DEC-9CB2-CDA43628D3BC}" type="datetimeFigureOut">
              <a:rPr lang="en-US" smtClean="0"/>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4B83EA-3238-4AFD-97B6-81DE793EB8F4}" type="slidenum">
              <a:rPr lang="en-US" smtClean="0"/>
              <a:t>‹#›</a:t>
            </a:fld>
            <a:endParaRPr lang="en-US"/>
          </a:p>
        </p:txBody>
      </p:sp>
    </p:spTree>
    <p:extLst>
      <p:ext uri="{BB962C8B-B14F-4D97-AF65-F5344CB8AC3E}">
        <p14:creationId xmlns:p14="http://schemas.microsoft.com/office/powerpoint/2010/main" val="304225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A97845-2DA5-4DEC-9CB2-CDA43628D3BC}"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B83EA-3238-4AFD-97B6-81DE793EB8F4}" type="slidenum">
              <a:rPr lang="en-US" smtClean="0"/>
              <a:t>‹#›</a:t>
            </a:fld>
            <a:endParaRPr lang="en-US"/>
          </a:p>
        </p:txBody>
      </p:sp>
    </p:spTree>
    <p:extLst>
      <p:ext uri="{BB962C8B-B14F-4D97-AF65-F5344CB8AC3E}">
        <p14:creationId xmlns:p14="http://schemas.microsoft.com/office/powerpoint/2010/main" val="221249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A97845-2DA5-4DEC-9CB2-CDA43628D3BC}"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B83EA-3238-4AFD-97B6-81DE793EB8F4}" type="slidenum">
              <a:rPr lang="en-US" smtClean="0"/>
              <a:t>‹#›</a:t>
            </a:fld>
            <a:endParaRPr lang="en-US"/>
          </a:p>
        </p:txBody>
      </p:sp>
    </p:spTree>
    <p:extLst>
      <p:ext uri="{BB962C8B-B14F-4D97-AF65-F5344CB8AC3E}">
        <p14:creationId xmlns:p14="http://schemas.microsoft.com/office/powerpoint/2010/main" val="84786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97845-2DA5-4DEC-9CB2-CDA43628D3BC}" type="datetimeFigureOut">
              <a:rPr lang="en-US" smtClean="0"/>
              <a:t>10/29/2018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4B83EA-3238-4AFD-97B6-81DE793EB8F4}" type="slidenum">
              <a:rPr lang="en-US" smtClean="0"/>
              <a:t>‹#›</a:t>
            </a:fld>
            <a:endParaRPr lang="en-US"/>
          </a:p>
        </p:txBody>
      </p:sp>
    </p:spTree>
    <p:extLst>
      <p:ext uri="{BB962C8B-B14F-4D97-AF65-F5344CB8AC3E}">
        <p14:creationId xmlns:p14="http://schemas.microsoft.com/office/powerpoint/2010/main" val="153284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20001" cy="1320800"/>
          </a:xfrm>
        </p:spPr>
        <p:txBody>
          <a:bodyPr>
            <a:normAutofit/>
          </a:bodyPr>
          <a:lstStyle/>
          <a:p>
            <a:pPr algn="ctr"/>
            <a:r>
              <a:rPr lang="en-US" sz="4000" b="1" dirty="0" smtClean="0">
                <a:solidFill>
                  <a:srgbClr val="0606CA"/>
                </a:solidFill>
                <a:latin typeface="Times New Roman" pitchFamily="18" charset="0"/>
                <a:cs typeface="Times New Roman" pitchFamily="18" charset="0"/>
              </a:rPr>
              <a:t>ACC 301</a:t>
            </a:r>
            <a:endParaRPr lang="en-US" sz="4000" b="1" dirty="0">
              <a:solidFill>
                <a:srgbClr val="0606CA"/>
              </a:solidFill>
              <a:latin typeface="Times New Roman" pitchFamily="18" charset="0"/>
              <a:cs typeface="Times New Roman" pitchFamily="18" charset="0"/>
            </a:endParaRPr>
          </a:p>
        </p:txBody>
      </p:sp>
      <p:sp>
        <p:nvSpPr>
          <p:cNvPr id="3" name="Content Placeholder 2"/>
          <p:cNvSpPr>
            <a:spLocks noGrp="1"/>
          </p:cNvSpPr>
          <p:nvPr>
            <p:ph idx="1"/>
          </p:nvPr>
        </p:nvSpPr>
        <p:spPr>
          <a:xfrm>
            <a:off x="609598" y="2160590"/>
            <a:ext cx="7620001" cy="3880773"/>
          </a:xfrm>
        </p:spPr>
        <p:txBody>
          <a:bodyPr>
            <a:normAutofit/>
          </a:bodyPr>
          <a:lstStyle/>
          <a:p>
            <a:pPr marL="0" indent="0" algn="ctr">
              <a:buNone/>
            </a:pPr>
            <a:r>
              <a:rPr lang="en-US" sz="4000" b="1" dirty="0" smtClean="0">
                <a:solidFill>
                  <a:srgbClr val="0606CA"/>
                </a:solidFill>
                <a:latin typeface="Times New Roman" pitchFamily="18" charset="0"/>
                <a:cs typeface="Times New Roman" pitchFamily="18" charset="0"/>
              </a:rPr>
              <a:t>Cost and Management Accounting  </a:t>
            </a:r>
          </a:p>
          <a:p>
            <a:pPr marL="0" indent="0" algn="ctr">
              <a:buNone/>
            </a:pPr>
            <a:endParaRPr lang="en-US" sz="4000" b="1" dirty="0" smtClean="0">
              <a:solidFill>
                <a:srgbClr val="0606CA"/>
              </a:solidFill>
              <a:latin typeface="Times New Roman" pitchFamily="18" charset="0"/>
              <a:cs typeface="Times New Roman" pitchFamily="18" charset="0"/>
            </a:endParaRPr>
          </a:p>
          <a:p>
            <a:pPr marL="0" indent="0" algn="ctr">
              <a:buNone/>
            </a:pPr>
            <a:r>
              <a:rPr lang="en-US" sz="4000" b="1" dirty="0" smtClean="0">
                <a:solidFill>
                  <a:srgbClr val="0606CA"/>
                </a:solidFill>
                <a:latin typeface="Times New Roman" pitchFamily="18" charset="0"/>
                <a:cs typeface="Times New Roman" pitchFamily="18" charset="0"/>
              </a:rPr>
              <a:t>By: Patrick </a:t>
            </a:r>
            <a:r>
              <a:rPr lang="en-US" sz="4000" b="1" dirty="0" err="1" smtClean="0">
                <a:solidFill>
                  <a:srgbClr val="0606CA"/>
                </a:solidFill>
                <a:latin typeface="Times New Roman" pitchFamily="18" charset="0"/>
                <a:cs typeface="Times New Roman" pitchFamily="18" charset="0"/>
              </a:rPr>
              <a:t>Darkwa</a:t>
            </a:r>
            <a:endParaRPr lang="en-US" sz="4000" b="1" dirty="0">
              <a:solidFill>
                <a:srgbClr val="0606CA"/>
              </a:solidFill>
              <a:latin typeface="Times New Roman" pitchFamily="18" charset="0"/>
              <a:cs typeface="Times New Roman" pitchFamily="18" charset="0"/>
            </a:endParaRPr>
          </a:p>
        </p:txBody>
      </p:sp>
      <p:cxnSp>
        <p:nvCxnSpPr>
          <p:cNvPr id="5" name="Straight Connector 4"/>
          <p:cNvCxnSpPr/>
          <p:nvPr/>
        </p:nvCxnSpPr>
        <p:spPr>
          <a:xfrm>
            <a:off x="1828800" y="1828800"/>
            <a:ext cx="5181600" cy="0"/>
          </a:xfrm>
          <a:prstGeom prst="line">
            <a:avLst/>
          </a:prstGeom>
          <a:ln w="53975">
            <a:solidFill>
              <a:schemeClr val="accent2">
                <a:lumMod val="75000"/>
              </a:schemeClr>
            </a:solidFill>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09599" y="4191000"/>
            <a:ext cx="7620001" cy="0"/>
          </a:xfrm>
          <a:prstGeom prst="line">
            <a:avLst/>
          </a:prstGeom>
          <a:ln w="53975">
            <a:solidFill>
              <a:schemeClr val="tx2">
                <a:lumMod val="60000"/>
                <a:lumOff val="4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9826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solidFill>
                  <a:srgbClr val="0606CA"/>
                </a:solidFill>
                <a:latin typeface="Times New Roman" pitchFamily="18" charset="0"/>
                <a:cs typeface="Times New Roman" pitchFamily="18" charset="0"/>
              </a:rPr>
              <a:t>Problems with Traditional Approach </a:t>
            </a:r>
            <a:br>
              <a:rPr lang="en-US" b="1" dirty="0" smtClean="0">
                <a:solidFill>
                  <a:srgbClr val="0606CA"/>
                </a:solidFill>
                <a:latin typeface="Times New Roman" pitchFamily="18" charset="0"/>
                <a:cs typeface="Times New Roman" pitchFamily="18" charset="0"/>
              </a:rPr>
            </a:br>
            <a:endParaRPr lang="en-US" b="1" dirty="0">
              <a:solidFill>
                <a:srgbClr val="0606CA"/>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686800" cy="5715000"/>
          </a:xfrm>
        </p:spPr>
        <p:txBody>
          <a:bodyPr>
            <a:normAutofit/>
          </a:bodyPr>
          <a:lstStyle/>
          <a:p>
            <a:pPr lvl="0">
              <a:buFont typeface="Wingdings" pitchFamily="2" charset="2"/>
              <a:buChar char="q"/>
            </a:pPr>
            <a:r>
              <a:rPr lang="en-US" sz="40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Basis </a:t>
            </a:r>
            <a:r>
              <a:rPr lang="en-US" sz="3600" dirty="0">
                <a:latin typeface="Times New Roman" pitchFamily="18" charset="0"/>
                <a:cs typeface="Times New Roman" pitchFamily="18" charset="0"/>
              </a:rPr>
              <a:t>of </a:t>
            </a:r>
            <a:r>
              <a:rPr lang="en-US" sz="3600" dirty="0" smtClean="0">
                <a:latin typeface="Times New Roman" pitchFamily="18" charset="0"/>
                <a:cs typeface="Times New Roman" pitchFamily="18" charset="0"/>
              </a:rPr>
              <a:t>overhead allocation</a:t>
            </a:r>
            <a:r>
              <a:rPr lang="en-US" sz="3600" dirty="0">
                <a:latin typeface="Times New Roman" pitchFamily="18" charset="0"/>
                <a:cs typeface="Times New Roman" pitchFamily="18" charset="0"/>
              </a:rPr>
              <a:t>, apportionment, and absorption are usually </a:t>
            </a:r>
            <a:r>
              <a:rPr lang="en-US" sz="3600" dirty="0" smtClean="0">
                <a:latin typeface="Times New Roman" pitchFamily="18" charset="0"/>
                <a:cs typeface="Times New Roman" pitchFamily="18" charset="0"/>
              </a:rPr>
              <a:t>arbitrary</a:t>
            </a:r>
          </a:p>
          <a:p>
            <a:pPr lvl="0">
              <a:buFont typeface="Wingdings" pitchFamily="2" charset="2"/>
              <a:buChar char="q"/>
            </a:pP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Distribution </a:t>
            </a:r>
            <a:r>
              <a:rPr lang="en-US" sz="3600" dirty="0">
                <a:latin typeface="Times New Roman" pitchFamily="18" charset="0"/>
                <a:cs typeface="Times New Roman" pitchFamily="18" charset="0"/>
              </a:rPr>
              <a:t>of fixed overheads are often </a:t>
            </a:r>
            <a:r>
              <a:rPr lang="en-US" sz="3600" dirty="0" smtClean="0">
                <a:latin typeface="Times New Roman" pitchFamily="18" charset="0"/>
                <a:cs typeface="Times New Roman" pitchFamily="18" charset="0"/>
              </a:rPr>
              <a:t>inaccurate</a:t>
            </a:r>
          </a:p>
          <a:p>
            <a:pPr lvl="0">
              <a:buFont typeface="Wingdings" pitchFamily="2" charset="2"/>
              <a:buChar char="q"/>
            </a:pPr>
            <a:r>
              <a:rPr lang="en-US" sz="3600" dirty="0" smtClean="0">
                <a:latin typeface="Times New Roman" pitchFamily="18" charset="0"/>
                <a:cs typeface="Times New Roman" pitchFamily="18" charset="0"/>
              </a:rPr>
              <a:t>Absorption </a:t>
            </a:r>
            <a:r>
              <a:rPr lang="en-US" sz="3600" dirty="0">
                <a:latin typeface="Times New Roman" pitchFamily="18" charset="0"/>
                <a:cs typeface="Times New Roman" pitchFamily="18" charset="0"/>
              </a:rPr>
              <a:t>of fixed overheads cost may includes costs that are irrelevant for decision-making </a:t>
            </a:r>
          </a:p>
          <a:p>
            <a:endParaRPr lang="en-US" dirty="0"/>
          </a:p>
        </p:txBody>
      </p:sp>
    </p:spTree>
    <p:extLst>
      <p:ext uri="{BB962C8B-B14F-4D97-AF65-F5344CB8AC3E}">
        <p14:creationId xmlns:p14="http://schemas.microsoft.com/office/powerpoint/2010/main" val="3233595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685800"/>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Consequences of Arbitrary OAR</a:t>
            </a:r>
            <a:r>
              <a:rPr lang="en-US" dirty="0"/>
              <a:t/>
            </a:r>
            <a:br>
              <a:rPr lang="en-US" dirty="0"/>
            </a:br>
            <a:endParaRPr lang="en-US" dirty="0"/>
          </a:p>
        </p:txBody>
      </p:sp>
      <p:sp>
        <p:nvSpPr>
          <p:cNvPr id="3" name="Content Placeholder 2"/>
          <p:cNvSpPr>
            <a:spLocks noGrp="1"/>
          </p:cNvSpPr>
          <p:nvPr>
            <p:ph idx="1"/>
          </p:nvPr>
        </p:nvSpPr>
        <p:spPr>
          <a:xfrm>
            <a:off x="76200" y="762000"/>
            <a:ext cx="8991600" cy="5943600"/>
          </a:xfrm>
        </p:spPr>
        <p:txBody>
          <a:bodyPr>
            <a:normAutofit fontScale="55000" lnSpcReduction="20000"/>
          </a:bodyPr>
          <a:lstStyle/>
          <a:p>
            <a:pPr>
              <a:buFont typeface="Wingdings" pitchFamily="2" charset="2"/>
              <a:buChar char="q"/>
            </a:pPr>
            <a:r>
              <a:rPr lang="en-US" sz="4400" dirty="0" smtClean="0">
                <a:latin typeface="Times New Roman" pitchFamily="18" charset="0"/>
                <a:cs typeface="Times New Roman" pitchFamily="18" charset="0"/>
              </a:rPr>
              <a:t>Under-absorbed </a:t>
            </a:r>
            <a:r>
              <a:rPr lang="en-US" sz="4400" dirty="0">
                <a:latin typeface="Times New Roman" pitchFamily="18" charset="0"/>
                <a:cs typeface="Times New Roman" pitchFamily="18" charset="0"/>
              </a:rPr>
              <a:t>overheads occur – thus, when the absorbed amount of indirect costs in an accounting period is less than the actual overheads </a:t>
            </a:r>
            <a:r>
              <a:rPr lang="en-US" sz="4400" dirty="0" smtClean="0">
                <a:latin typeface="Times New Roman" pitchFamily="18" charset="0"/>
                <a:cs typeface="Times New Roman" pitchFamily="18" charset="0"/>
              </a:rPr>
              <a:t>incurred.</a:t>
            </a:r>
          </a:p>
          <a:p>
            <a:pPr>
              <a:buFont typeface="Wingdings" pitchFamily="2" charset="2"/>
              <a:buChar char="q"/>
            </a:pPr>
            <a:r>
              <a:rPr lang="en-US" sz="4400" dirty="0" smtClean="0">
                <a:latin typeface="Times New Roman" pitchFamily="18" charset="0"/>
                <a:cs typeface="Times New Roman" pitchFamily="18" charset="0"/>
              </a:rPr>
              <a:t>Over-absorbed </a:t>
            </a:r>
            <a:r>
              <a:rPr lang="en-US" sz="4400" dirty="0">
                <a:latin typeface="Times New Roman" pitchFamily="18" charset="0"/>
                <a:cs typeface="Times New Roman" pitchFamily="18" charset="0"/>
              </a:rPr>
              <a:t>overhead costs – thus, when the absorbed amount of indirect costs in an accounting period is greater than the actual overheads </a:t>
            </a:r>
            <a:r>
              <a:rPr lang="en-US" sz="4400" dirty="0" smtClean="0">
                <a:latin typeface="Times New Roman" pitchFamily="18" charset="0"/>
                <a:cs typeface="Times New Roman" pitchFamily="18" charset="0"/>
              </a:rPr>
              <a:t>incurred.</a:t>
            </a:r>
          </a:p>
          <a:p>
            <a:pPr>
              <a:buFont typeface="Wingdings" pitchFamily="2" charset="2"/>
              <a:buChar char="q"/>
            </a:pPr>
            <a:r>
              <a:rPr lang="en-US" sz="4400" dirty="0" smtClean="0">
                <a:latin typeface="Times New Roman" pitchFamily="18" charset="0"/>
                <a:cs typeface="Times New Roman" pitchFamily="18" charset="0"/>
              </a:rPr>
              <a:t>Usually </a:t>
            </a:r>
            <a:r>
              <a:rPr lang="en-US" sz="4400" dirty="0">
                <a:latin typeface="Times New Roman" pitchFamily="18" charset="0"/>
                <a:cs typeface="Times New Roman" pitchFamily="18" charset="0"/>
              </a:rPr>
              <a:t>predetermined rates may mislead for costing purposes </a:t>
            </a:r>
            <a:endParaRPr lang="en-US" sz="4400" dirty="0" smtClean="0">
              <a:latin typeface="Times New Roman" pitchFamily="18" charset="0"/>
              <a:cs typeface="Times New Roman" pitchFamily="18" charset="0"/>
            </a:endParaRPr>
          </a:p>
          <a:p>
            <a:pPr>
              <a:buFont typeface="Wingdings" pitchFamily="2" charset="2"/>
              <a:buChar char="q"/>
            </a:pPr>
            <a:r>
              <a:rPr lang="en-US" sz="4400" dirty="0" smtClean="0">
                <a:latin typeface="Times New Roman" pitchFamily="18" charset="0"/>
                <a:cs typeface="Times New Roman" pitchFamily="18" charset="0"/>
              </a:rPr>
              <a:t>In </a:t>
            </a:r>
            <a:r>
              <a:rPr lang="en-US" sz="4400" dirty="0">
                <a:latin typeface="Times New Roman" pitchFamily="18" charset="0"/>
                <a:cs typeface="Times New Roman" pitchFamily="18" charset="0"/>
              </a:rPr>
              <a:t>a minor tone, it is administratively and clerically cumbersome to deal with as eventually, actual rate(s) will have to be calculated to contrast the predetermined rate(s</a:t>
            </a:r>
            <a:r>
              <a:rPr lang="en-US" sz="4400" dirty="0" smtClean="0">
                <a:latin typeface="Times New Roman" pitchFamily="18" charset="0"/>
                <a:cs typeface="Times New Roman" pitchFamily="18" charset="0"/>
              </a:rPr>
              <a:t>).</a:t>
            </a:r>
          </a:p>
          <a:p>
            <a:pPr>
              <a:buFont typeface="Wingdings" pitchFamily="2" charset="2"/>
              <a:buChar char="q"/>
            </a:pPr>
            <a:r>
              <a:rPr lang="en-US" sz="4400" b="1" i="1" dirty="0" smtClean="0">
                <a:latin typeface="Times New Roman" pitchFamily="18" charset="0"/>
                <a:cs typeface="Times New Roman" pitchFamily="18" charset="0"/>
              </a:rPr>
              <a:t>You </a:t>
            </a:r>
            <a:r>
              <a:rPr lang="en-US" sz="4400" b="1" i="1" dirty="0">
                <a:latin typeface="Times New Roman" pitchFamily="18" charset="0"/>
                <a:cs typeface="Times New Roman" pitchFamily="18" charset="0"/>
              </a:rPr>
              <a:t>might therefore ask why the problem of the under and over absorption is worth </a:t>
            </a:r>
            <a:r>
              <a:rPr lang="en-US" sz="4400" b="1" i="1" dirty="0" smtClean="0">
                <a:latin typeface="Times New Roman" pitchFamily="18" charset="0"/>
                <a:cs typeface="Times New Roman" pitchFamily="18" charset="0"/>
              </a:rPr>
              <a:t>mentioning?. </a:t>
            </a:r>
          </a:p>
          <a:p>
            <a:pPr>
              <a:buFont typeface="Wingdings" pitchFamily="2" charset="2"/>
              <a:buChar char="q"/>
            </a:pPr>
            <a:r>
              <a:rPr lang="en-US" sz="4400" b="1" i="1" dirty="0" smtClean="0">
                <a:latin typeface="Times New Roman" pitchFamily="18" charset="0"/>
                <a:cs typeface="Times New Roman" pitchFamily="18" charset="0"/>
              </a:rPr>
              <a:t>Certainly</a:t>
            </a:r>
            <a:r>
              <a:rPr lang="en-US" sz="4400" b="1" i="1" dirty="0">
                <a:latin typeface="Times New Roman" pitchFamily="18" charset="0"/>
                <a:cs typeface="Times New Roman" pitchFamily="18" charset="0"/>
              </a:rPr>
              <a:t>, it </a:t>
            </a:r>
            <a:r>
              <a:rPr lang="en-US" sz="4400" b="1" i="1" dirty="0" smtClean="0">
                <a:latin typeface="Times New Roman" pitchFamily="18" charset="0"/>
                <a:cs typeface="Times New Roman" pitchFamily="18" charset="0"/>
              </a:rPr>
              <a:t>is, in </a:t>
            </a:r>
            <a:r>
              <a:rPr lang="en-US" sz="4400" b="1" i="1" dirty="0">
                <a:latin typeface="Times New Roman" pitchFamily="18" charset="0"/>
                <a:cs typeface="Times New Roman" pitchFamily="18" charset="0"/>
              </a:rPr>
              <a:t>that, it would be better to use the actual overhead cost incurred in order to avoid under or over absorption completely as well as guarantee an accurate cost and profit determination over a period</a:t>
            </a:r>
            <a:r>
              <a:rPr lang="en-US" sz="4400" b="1" i="1" dirty="0" smtClean="0">
                <a:latin typeface="Times New Roman" pitchFamily="18" charset="0"/>
                <a:cs typeface="Times New Roman" pitchFamily="18" charset="0"/>
              </a:rPr>
              <a:t>.</a:t>
            </a:r>
          </a:p>
          <a:p>
            <a:pPr>
              <a:buFont typeface="Wingdings" pitchFamily="2" charset="2"/>
              <a:buChar char="q"/>
            </a:pPr>
            <a:r>
              <a:rPr lang="en-US" sz="4400" b="1" i="1" dirty="0" smtClean="0">
                <a:latin typeface="Times New Roman" pitchFamily="18" charset="0"/>
                <a:cs typeface="Times New Roman" pitchFamily="18" charset="0"/>
              </a:rPr>
              <a:t>And that is what ABC system  seeks to tackle.   </a:t>
            </a:r>
            <a:endParaRPr lang="en-US" sz="4400"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761464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534400" cy="685800"/>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solidFill>
                  <a:srgbClr val="0606CA"/>
                </a:solidFill>
                <a:latin typeface="Times New Roman" pitchFamily="18" charset="0"/>
                <a:cs typeface="Times New Roman" pitchFamily="18" charset="0"/>
              </a:rPr>
              <a:t>ABC’s </a:t>
            </a:r>
            <a:r>
              <a:rPr lang="en-US" b="1" dirty="0">
                <a:solidFill>
                  <a:srgbClr val="0606CA"/>
                </a:solidFill>
                <a:latin typeface="Times New Roman" pitchFamily="18" charset="0"/>
                <a:cs typeface="Times New Roman" pitchFamily="18" charset="0"/>
              </a:rPr>
              <a:t>Basic Premise</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867400"/>
          </a:xfrm>
        </p:spPr>
        <p:txBody>
          <a:bodyPr>
            <a:normAutofit fontScale="92500" lnSpcReduction="20000"/>
          </a:bodyPr>
          <a:lstStyle/>
          <a:p>
            <a:pPr>
              <a:buFont typeface="Wingdings" pitchFamily="2" charset="2"/>
              <a:buChar char="q"/>
            </a:pPr>
            <a:r>
              <a:rPr lang="en-US" dirty="0" smtClean="0">
                <a:latin typeface="Times New Roman" pitchFamily="18" charset="0"/>
                <a:cs typeface="Times New Roman" pitchFamily="18" charset="0"/>
              </a:rPr>
              <a:t> ABC system is built on:</a:t>
            </a:r>
          </a:p>
          <a:p>
            <a:pPr>
              <a:buFont typeface="Wingdings" pitchFamily="2" charset="2"/>
              <a:buChar char="q"/>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whether </a:t>
            </a:r>
            <a:r>
              <a:rPr lang="en-US" dirty="0">
                <a:latin typeface="Times New Roman" pitchFamily="18" charset="0"/>
                <a:cs typeface="Times New Roman" pitchFamily="18" charset="0"/>
              </a:rPr>
              <a:t>there is a cause and effect relationship between overheads cost and unit-based cost driver used </a:t>
            </a:r>
            <a:endParaRPr lang="en-US" dirty="0" smtClean="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i.e. labour or machine hours as traditionally accepted and applied in absorption or full costing method</a:t>
            </a:r>
            <a:r>
              <a:rPr lang="en-US" dirty="0" smtClean="0">
                <a:latin typeface="Times New Roman" pitchFamily="18" charset="0"/>
                <a:cs typeface="Times New Roman" pitchFamily="18" charset="0"/>
              </a:rPr>
              <a:t>).</a:t>
            </a:r>
          </a:p>
          <a:p>
            <a:pPr>
              <a:buFont typeface="Wingdings" pitchFamily="2" charset="2"/>
              <a:buChar char="q"/>
            </a:pPr>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Note</a:t>
            </a:r>
            <a:r>
              <a:rPr lang="en-US" b="1" i="1" dirty="0">
                <a:latin typeface="Times New Roman" pitchFamily="18" charset="0"/>
                <a:cs typeface="Times New Roman" pitchFamily="18" charset="0"/>
              </a:rPr>
              <a:t>: For such allocation or cost attribution base to be correct, overhead costs would need to be linearly variable with labour or machine hours.  </a:t>
            </a: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Cost objects or units consume activities.</a:t>
            </a:r>
          </a:p>
          <a:p>
            <a:pPr>
              <a:buFont typeface="Wingdings" pitchFamily="2" charset="2"/>
              <a:buChar char="q"/>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Activities </a:t>
            </a:r>
            <a:r>
              <a:rPr lang="en-US" dirty="0">
                <a:latin typeface="Times New Roman" pitchFamily="18" charset="0"/>
                <a:cs typeface="Times New Roman" pitchFamily="18" charset="0"/>
              </a:rPr>
              <a:t>consume </a:t>
            </a:r>
            <a:r>
              <a:rPr lang="en-US" dirty="0" smtClean="0">
                <a:latin typeface="Times New Roman" pitchFamily="18" charset="0"/>
                <a:cs typeface="Times New Roman" pitchFamily="18" charset="0"/>
              </a:rPr>
              <a:t>resources.</a:t>
            </a:r>
          </a:p>
          <a:p>
            <a:pPr>
              <a:buFont typeface="Wingdings" pitchFamily="2" charset="2"/>
              <a:buChar char="q"/>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consumption of resources is what drives </a:t>
            </a:r>
            <a:r>
              <a:rPr lang="en-US" dirty="0" smtClean="0">
                <a:latin typeface="Times New Roman" pitchFamily="18" charset="0"/>
                <a:cs typeface="Times New Roman" pitchFamily="18" charset="0"/>
              </a:rPr>
              <a:t>costs.</a:t>
            </a:r>
          </a:p>
          <a:p>
            <a:pPr>
              <a:buFont typeface="Wingdings" pitchFamily="2" charset="2"/>
              <a:buChar char="q"/>
            </a:pPr>
            <a:r>
              <a:rPr lang="en-US" dirty="0" smtClean="0">
                <a:latin typeface="Times New Roman" pitchFamily="18" charset="0"/>
                <a:cs typeface="Times New Roman" pitchFamily="18" charset="0"/>
              </a:rPr>
              <a:t>Understanding </a:t>
            </a:r>
            <a:r>
              <a:rPr lang="en-US" dirty="0">
                <a:latin typeface="Times New Roman" pitchFamily="18" charset="0"/>
                <a:cs typeface="Times New Roman" pitchFamily="18" charset="0"/>
              </a:rPr>
              <a:t>this </a:t>
            </a:r>
            <a:r>
              <a:rPr lang="en-US" dirty="0" smtClean="0">
                <a:latin typeface="Times New Roman" pitchFamily="18" charset="0"/>
                <a:cs typeface="Times New Roman" pitchFamily="18" charset="0"/>
              </a:rPr>
              <a:t>cause and effect relationship </a:t>
            </a:r>
            <a:r>
              <a:rPr lang="en-US" dirty="0">
                <a:latin typeface="Times New Roman" pitchFamily="18" charset="0"/>
                <a:cs typeface="Times New Roman" pitchFamily="18" charset="0"/>
              </a:rPr>
              <a:t>is critical to successful </a:t>
            </a:r>
            <a:r>
              <a:rPr lang="en-US" dirty="0" smtClean="0">
                <a:latin typeface="Times New Roman" pitchFamily="18" charset="0"/>
                <a:cs typeface="Times New Roman" pitchFamily="18" charset="0"/>
              </a:rPr>
              <a:t>cost management</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06229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solidFill>
                  <a:srgbClr val="0606CA"/>
                </a:solidFill>
                <a:latin typeface="Times New Roman" pitchFamily="18" charset="0"/>
                <a:cs typeface="Times New Roman" pitchFamily="18" charset="0"/>
              </a:rPr>
              <a:t>Treatment </a:t>
            </a:r>
            <a:r>
              <a:rPr lang="en-US" b="1" dirty="0">
                <a:solidFill>
                  <a:srgbClr val="0606CA"/>
                </a:solidFill>
                <a:latin typeface="Times New Roman" pitchFamily="18" charset="0"/>
                <a:cs typeface="Times New Roman" pitchFamily="18" charset="0"/>
              </a:rPr>
              <a:t>of Costs under ABC</a:t>
            </a:r>
            <a:br>
              <a:rPr lang="en-US" b="1" dirty="0">
                <a:solidFill>
                  <a:srgbClr val="0606CA"/>
                </a:solidFill>
                <a:latin typeface="Times New Roman" pitchFamily="18" charset="0"/>
                <a:cs typeface="Times New Roman" pitchFamily="18" charset="0"/>
              </a:rPr>
            </a:br>
            <a:endParaRPr lang="en-US" b="1" dirty="0">
              <a:solidFill>
                <a:srgbClr val="0606CA"/>
              </a:solidFill>
            </a:endParaRPr>
          </a:p>
        </p:txBody>
      </p:sp>
      <p:sp>
        <p:nvSpPr>
          <p:cNvPr id="3" name="Content Placeholder 2"/>
          <p:cNvSpPr>
            <a:spLocks noGrp="1"/>
          </p:cNvSpPr>
          <p:nvPr>
            <p:ph idx="1"/>
          </p:nvPr>
        </p:nvSpPr>
        <p:spPr>
          <a:xfrm>
            <a:off x="0" y="762000"/>
            <a:ext cx="9067800" cy="6019800"/>
          </a:xfrm>
        </p:spPr>
        <p:txBody>
          <a:bodyPr>
            <a:normAutofit fontScale="92500"/>
          </a:bodyPr>
          <a:lstStyle/>
          <a:p>
            <a:pPr>
              <a:buFont typeface="Wingdings" pitchFamily="2" charset="2"/>
              <a:buChar char="q"/>
            </a:pPr>
            <a:r>
              <a:rPr lang="en-US" dirty="0" smtClean="0">
                <a:latin typeface="Times New Roman" pitchFamily="18" charset="0"/>
                <a:cs typeface="Times New Roman" pitchFamily="18" charset="0"/>
              </a:rPr>
              <a:t> ABC </a:t>
            </a:r>
            <a:r>
              <a:rPr lang="en-US" dirty="0">
                <a:latin typeface="Times New Roman" pitchFamily="18" charset="0"/>
                <a:cs typeface="Times New Roman" pitchFamily="18" charset="0"/>
              </a:rPr>
              <a:t>allocates overheads using a number of </a:t>
            </a:r>
            <a:r>
              <a:rPr lang="en-US" b="1" dirty="0">
                <a:latin typeface="Times New Roman" pitchFamily="18" charset="0"/>
                <a:cs typeface="Times New Roman" pitchFamily="18" charset="0"/>
              </a:rPr>
              <a:t>cost </a:t>
            </a:r>
            <a:r>
              <a:rPr lang="en-US" b="1" dirty="0" smtClean="0">
                <a:latin typeface="Times New Roman" pitchFamily="18" charset="0"/>
                <a:cs typeface="Times New Roman" pitchFamily="18" charset="0"/>
              </a:rPr>
              <a:t>drivers </a:t>
            </a:r>
            <a:r>
              <a:rPr lang="en-US" dirty="0">
                <a:latin typeface="Times New Roman" pitchFamily="18" charset="0"/>
                <a:cs typeface="Times New Roman" pitchFamily="18" charset="0"/>
              </a:rPr>
              <a:t>rather than just one such as labour or machine hours. </a:t>
            </a:r>
            <a:endParaRPr lang="en-US" dirty="0" smtClean="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attempts to identify a series of causes and effects relationships. </a:t>
            </a:r>
            <a:endParaRPr lang="en-US" dirty="0" smtClean="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Thus</a:t>
            </a:r>
            <a:r>
              <a:rPr lang="en-US" dirty="0">
                <a:latin typeface="Times New Roman" pitchFamily="18" charset="0"/>
                <a:cs typeface="Times New Roman" pitchFamily="18" charset="0"/>
              </a:rPr>
              <a:t>, those in </a:t>
            </a:r>
            <a:r>
              <a:rPr lang="en-US" dirty="0" err="1">
                <a:latin typeface="Times New Roman" pitchFamily="18" charset="0"/>
                <a:cs typeface="Times New Roman" pitchFamily="18" charset="0"/>
              </a:rPr>
              <a:t>favour</a:t>
            </a:r>
            <a:r>
              <a:rPr lang="en-US" dirty="0">
                <a:latin typeface="Times New Roman" pitchFamily="18" charset="0"/>
                <a:cs typeface="Times New Roman" pitchFamily="18" charset="0"/>
              </a:rPr>
              <a:t> of ABC argue </a:t>
            </a:r>
            <a:r>
              <a:rPr lang="en-US" dirty="0" smtClean="0">
                <a:latin typeface="Times New Roman" pitchFamily="18" charset="0"/>
                <a:cs typeface="Times New Roman" pitchFamily="18" charset="0"/>
              </a:rPr>
              <a:t>that:</a:t>
            </a:r>
          </a:p>
          <a:p>
            <a:pPr lvl="1">
              <a:buFont typeface="Wingdings" pitchFamily="2" charset="2"/>
              <a:buChar char="q"/>
            </a:pPr>
            <a:r>
              <a:rPr lang="en-US" b="1" i="1" dirty="0" smtClean="0">
                <a:latin typeface="Times New Roman" pitchFamily="18" charset="0"/>
                <a:cs typeface="Times New Roman" pitchFamily="18" charset="0"/>
              </a:rPr>
              <a:t>Activities </a:t>
            </a:r>
            <a:r>
              <a:rPr lang="en-US" b="1" i="1" dirty="0">
                <a:latin typeface="Times New Roman" pitchFamily="18" charset="0"/>
                <a:cs typeface="Times New Roman" pitchFamily="18" charset="0"/>
              </a:rPr>
              <a:t>generates </a:t>
            </a:r>
            <a:r>
              <a:rPr lang="en-US" b="1" i="1" dirty="0" smtClean="0">
                <a:latin typeface="Times New Roman" pitchFamily="18" charset="0"/>
                <a:cs typeface="Times New Roman" pitchFamily="18" charset="0"/>
              </a:rPr>
              <a:t>transactions</a:t>
            </a:r>
          </a:p>
          <a:p>
            <a:pPr lvl="1">
              <a:buFont typeface="Wingdings" pitchFamily="2" charset="2"/>
              <a:buChar char="q"/>
            </a:pPr>
            <a:r>
              <a:rPr lang="en-US" b="1" i="1" dirty="0" smtClean="0">
                <a:latin typeface="Times New Roman" pitchFamily="18" charset="0"/>
                <a:cs typeface="Times New Roman" pitchFamily="18" charset="0"/>
              </a:rPr>
              <a:t>Transactions </a:t>
            </a:r>
            <a:r>
              <a:rPr lang="en-US" b="1" i="1" dirty="0">
                <a:latin typeface="Times New Roman" pitchFamily="18" charset="0"/>
                <a:cs typeface="Times New Roman" pitchFamily="18" charset="0"/>
              </a:rPr>
              <a:t>generates </a:t>
            </a:r>
            <a:r>
              <a:rPr lang="en-US" b="1" i="1" dirty="0" smtClean="0">
                <a:latin typeface="Times New Roman" pitchFamily="18" charset="0"/>
                <a:cs typeface="Times New Roman" pitchFamily="18" charset="0"/>
              </a:rPr>
              <a:t>costs</a:t>
            </a:r>
          </a:p>
          <a:p>
            <a:pPr lvl="1">
              <a:buFont typeface="Wingdings" pitchFamily="2" charset="2"/>
              <a:buChar char="q"/>
            </a:pPr>
            <a:r>
              <a:rPr lang="en-US" b="1" i="1" dirty="0" smtClean="0">
                <a:latin typeface="Times New Roman" pitchFamily="18" charset="0"/>
                <a:cs typeface="Times New Roman" pitchFamily="18" charset="0"/>
              </a:rPr>
              <a:t>ABC </a:t>
            </a:r>
            <a:r>
              <a:rPr lang="en-US" b="1" i="1" dirty="0">
                <a:latin typeface="Times New Roman" pitchFamily="18" charset="0"/>
                <a:cs typeface="Times New Roman" pitchFamily="18" charset="0"/>
              </a:rPr>
              <a:t>traces costs to activities.</a:t>
            </a:r>
          </a:p>
          <a:p>
            <a:pPr>
              <a:buFont typeface="Wingdings" pitchFamily="2" charset="2"/>
              <a:buChar char="q"/>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ABC, products are assigned the overhead costs that are supposed to be related to the allocation base</a:t>
            </a:r>
            <a:r>
              <a:rPr lang="en-US" dirty="0" smtClean="0">
                <a:latin typeface="Times New Roman" pitchFamily="18" charset="0"/>
                <a:cs typeface="Times New Roman" pitchFamily="18" charset="0"/>
              </a:rPr>
              <a:t>.</a:t>
            </a:r>
          </a:p>
          <a:p>
            <a:pPr>
              <a:buFont typeface="Wingdings" pitchFamily="2" charset="2"/>
              <a:buChar char="q"/>
            </a:pPr>
            <a:r>
              <a:rPr lang="en-US" b="1" i="1" dirty="0" smtClean="0">
                <a:latin typeface="Times New Roman" pitchFamily="18" charset="0"/>
                <a:cs typeface="Times New Roman" pitchFamily="18" charset="0"/>
              </a:rPr>
              <a:t>Define the terms </a:t>
            </a:r>
            <a:r>
              <a:rPr lang="en-US" b="1" i="1" u="sng" dirty="0" smtClean="0">
                <a:latin typeface="Times New Roman" pitchFamily="18" charset="0"/>
                <a:cs typeface="Times New Roman" pitchFamily="18" charset="0"/>
              </a:rPr>
              <a:t>cost drivers</a:t>
            </a:r>
            <a:r>
              <a:rPr lang="en-US" b="1" i="1" dirty="0" smtClean="0">
                <a:latin typeface="Times New Roman" pitchFamily="18" charset="0"/>
                <a:cs typeface="Times New Roman" pitchFamily="18" charset="0"/>
              </a:rPr>
              <a:t> and </a:t>
            </a:r>
            <a:r>
              <a:rPr lang="en-US" b="1" i="1" u="sng" dirty="0" smtClean="0">
                <a:latin typeface="Times New Roman" pitchFamily="18" charset="0"/>
                <a:cs typeface="Times New Roman" pitchFamily="18" charset="0"/>
              </a:rPr>
              <a:t>cost pools </a:t>
            </a:r>
            <a:endParaRPr lang="en-US" b="1" i="1" u="sng" dirty="0">
              <a:latin typeface="Times New Roman" pitchFamily="18" charset="0"/>
              <a:cs typeface="Times New Roman" pitchFamily="18" charset="0"/>
            </a:endParaRPr>
          </a:p>
        </p:txBody>
      </p:sp>
    </p:spTree>
    <p:extLst>
      <p:ext uri="{BB962C8B-B14F-4D97-AF65-F5344CB8AC3E}">
        <p14:creationId xmlns:p14="http://schemas.microsoft.com/office/powerpoint/2010/main" val="3879397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6934200" cy="457200"/>
          </a:xfrm>
        </p:spPr>
        <p:txBody>
          <a:bodyPr>
            <a:normAutofit fontScale="90000"/>
          </a:bodyPr>
          <a:lstStyle/>
          <a:p>
            <a:r>
              <a:rPr lang="en-US" dirty="0" smtClean="0"/>
              <a:t>Cost pool and cost drivers</a:t>
            </a:r>
            <a:endParaRPr lang="en-US" dirty="0"/>
          </a:p>
        </p:txBody>
      </p:sp>
      <p:sp>
        <p:nvSpPr>
          <p:cNvPr id="3" name="Content Placeholder 2"/>
          <p:cNvSpPr>
            <a:spLocks noGrp="1"/>
          </p:cNvSpPr>
          <p:nvPr>
            <p:ph idx="1"/>
          </p:nvPr>
        </p:nvSpPr>
        <p:spPr>
          <a:xfrm>
            <a:off x="0" y="609600"/>
            <a:ext cx="9067800" cy="6248400"/>
          </a:xfrm>
        </p:spPr>
        <p:txBody>
          <a:bodyPr/>
          <a:lstStyle/>
          <a:p>
            <a:r>
              <a:rPr lang="en-US" dirty="0"/>
              <a:t>A </a:t>
            </a:r>
            <a:r>
              <a:rPr lang="en-US" b="1" dirty="0"/>
              <a:t>cost driver </a:t>
            </a:r>
            <a:r>
              <a:rPr lang="en-US" dirty="0"/>
              <a:t>is a factor which has most influence on the cost of an </a:t>
            </a:r>
            <a:r>
              <a:rPr lang="en-US" dirty="0" smtClean="0"/>
              <a:t>activity. Look at the </a:t>
            </a:r>
            <a:r>
              <a:rPr lang="en-US" dirty="0" err="1" smtClean="0"/>
              <a:t>ff</a:t>
            </a:r>
            <a:r>
              <a:rPr lang="en-US" dirty="0" smtClean="0"/>
              <a:t> examples</a:t>
            </a:r>
          </a:p>
          <a:p>
            <a:r>
              <a:rPr lang="en-US" sz="2800" b="1" dirty="0" smtClean="0"/>
              <a:t>     </a:t>
            </a:r>
            <a:r>
              <a:rPr lang="en-US" b="1" dirty="0" smtClean="0"/>
              <a:t>Cost pool</a:t>
            </a:r>
            <a:r>
              <a:rPr lang="en-US" dirty="0" smtClean="0"/>
              <a:t>                          </a:t>
            </a:r>
            <a:r>
              <a:rPr lang="en-US" b="1" dirty="0" smtClean="0"/>
              <a:t>possible cost drivers</a:t>
            </a:r>
          </a:p>
          <a:p>
            <a:r>
              <a:rPr lang="en-US" sz="2800" dirty="0"/>
              <a:t>Ordering </a:t>
            </a:r>
            <a:r>
              <a:rPr lang="en-US" sz="2800" dirty="0" smtClean="0"/>
              <a:t>costs                               Number </a:t>
            </a:r>
            <a:r>
              <a:rPr lang="en-US" sz="2800" dirty="0"/>
              <a:t>of </a:t>
            </a:r>
            <a:r>
              <a:rPr lang="en-US" sz="2800" dirty="0" smtClean="0"/>
              <a:t>orders</a:t>
            </a:r>
          </a:p>
          <a:p>
            <a:r>
              <a:rPr lang="en-US" sz="2800" dirty="0"/>
              <a:t>Materials handling costs </a:t>
            </a:r>
            <a:r>
              <a:rPr lang="en-US" sz="2800" dirty="0" smtClean="0"/>
              <a:t>            Number </a:t>
            </a:r>
            <a:r>
              <a:rPr lang="en-US" sz="2800" dirty="0"/>
              <a:t>of production </a:t>
            </a:r>
            <a:r>
              <a:rPr lang="en-US" sz="2800" dirty="0" smtClean="0"/>
              <a:t>runs</a:t>
            </a:r>
          </a:p>
          <a:p>
            <a:r>
              <a:rPr lang="en-US" sz="2800" dirty="0"/>
              <a:t>Machine set-up costs </a:t>
            </a:r>
            <a:r>
              <a:rPr lang="en-US" sz="2800" dirty="0" smtClean="0"/>
              <a:t>                Number </a:t>
            </a:r>
            <a:r>
              <a:rPr lang="en-US" sz="2800" dirty="0"/>
              <a:t>of machine </a:t>
            </a:r>
            <a:r>
              <a:rPr lang="en-US" sz="2800" dirty="0" smtClean="0"/>
              <a:t>set-ups</a:t>
            </a:r>
          </a:p>
          <a:p>
            <a:r>
              <a:rPr lang="en-US" sz="2800" dirty="0"/>
              <a:t>Machine operating </a:t>
            </a:r>
            <a:r>
              <a:rPr lang="en-US" sz="2800" dirty="0" smtClean="0"/>
              <a:t>costs            </a:t>
            </a:r>
            <a:r>
              <a:rPr lang="en-US" sz="2800" dirty="0"/>
              <a:t>Number of machine </a:t>
            </a:r>
            <a:r>
              <a:rPr lang="en-US" sz="2800" dirty="0" smtClean="0"/>
              <a:t>hours</a:t>
            </a:r>
          </a:p>
          <a:p>
            <a:r>
              <a:rPr lang="en-US" sz="2800" dirty="0"/>
              <a:t>Production scheduling costs </a:t>
            </a:r>
            <a:r>
              <a:rPr lang="en-US" sz="2800" dirty="0" smtClean="0"/>
              <a:t>    Number </a:t>
            </a:r>
            <a:r>
              <a:rPr lang="en-US" sz="2800" dirty="0"/>
              <a:t>of production </a:t>
            </a:r>
            <a:r>
              <a:rPr lang="en-US" sz="2800" dirty="0" smtClean="0"/>
              <a:t>runs</a:t>
            </a:r>
          </a:p>
          <a:p>
            <a:r>
              <a:rPr lang="en-US" sz="2800" dirty="0" smtClean="0"/>
              <a:t>Dispatching costs                    </a:t>
            </a:r>
            <a:r>
              <a:rPr lang="en-US" sz="2800" dirty="0"/>
              <a:t>Number of orders </a:t>
            </a:r>
            <a:r>
              <a:rPr lang="en-US" sz="2800" dirty="0" smtClean="0"/>
              <a:t>dispatched</a:t>
            </a:r>
          </a:p>
          <a:p>
            <a:endParaRPr lang="en-US" dirty="0"/>
          </a:p>
          <a:p>
            <a:endParaRPr lang="en-US" dirty="0"/>
          </a:p>
        </p:txBody>
      </p:sp>
    </p:spTree>
    <p:extLst>
      <p:ext uri="{BB962C8B-B14F-4D97-AF65-F5344CB8AC3E}">
        <p14:creationId xmlns:p14="http://schemas.microsoft.com/office/powerpoint/2010/main" val="234865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4000" b="1" dirty="0" smtClean="0">
                <a:solidFill>
                  <a:srgbClr val="0606CA"/>
                </a:solidFill>
                <a:latin typeface="Times New Roman" pitchFamily="18" charset="0"/>
                <a:cs typeface="Times New Roman" pitchFamily="18" charset="0"/>
              </a:rPr>
              <a:t>ABC’s Basic </a:t>
            </a:r>
            <a:r>
              <a:rPr lang="en-US" sz="4000" b="1" dirty="0">
                <a:solidFill>
                  <a:srgbClr val="0606CA"/>
                </a:solidFill>
                <a:latin typeface="Times New Roman" pitchFamily="18" charset="0"/>
                <a:cs typeface="Times New Roman" pitchFamily="18" charset="0"/>
              </a:rPr>
              <a:t>Steps</a:t>
            </a:r>
          </a:p>
        </p:txBody>
      </p:sp>
      <p:sp>
        <p:nvSpPr>
          <p:cNvPr id="3" name="Content Placeholder 2"/>
          <p:cNvSpPr>
            <a:spLocks noGrp="1"/>
          </p:cNvSpPr>
          <p:nvPr>
            <p:ph idx="1"/>
          </p:nvPr>
        </p:nvSpPr>
        <p:spPr>
          <a:xfrm>
            <a:off x="152400" y="914400"/>
            <a:ext cx="8915400" cy="5715000"/>
          </a:xfrm>
        </p:spPr>
        <p:txBody>
          <a:bodyPr>
            <a:normAutofit fontScale="62500" lnSpcReduction="20000"/>
          </a:bodyPr>
          <a:lstStyle/>
          <a:p>
            <a:pPr>
              <a:buFont typeface="Wingdings" pitchFamily="2" charset="2"/>
              <a:buChar char="q"/>
            </a:pPr>
            <a:r>
              <a:rPr lang="en-US" sz="11200" dirty="0" smtClean="0"/>
              <a:t> </a:t>
            </a:r>
            <a:r>
              <a:rPr lang="en-US" sz="9600" dirty="0" smtClean="0">
                <a:latin typeface="Times New Roman" pitchFamily="18" charset="0"/>
                <a:cs typeface="Times New Roman" pitchFamily="18" charset="0"/>
              </a:rPr>
              <a:t>Analyze activities.</a:t>
            </a:r>
          </a:p>
          <a:p>
            <a:pPr>
              <a:buFont typeface="Wingdings" pitchFamily="2" charset="2"/>
              <a:buChar char="q"/>
            </a:pPr>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Gather </a:t>
            </a:r>
            <a:r>
              <a:rPr lang="en-US" sz="9600" dirty="0">
                <a:latin typeface="Times New Roman" pitchFamily="18" charset="0"/>
                <a:cs typeface="Times New Roman" pitchFamily="18" charset="0"/>
              </a:rPr>
              <a:t>cost data</a:t>
            </a:r>
            <a:r>
              <a:rPr lang="en-US" sz="9600" dirty="0" smtClean="0">
                <a:latin typeface="Times New Roman" pitchFamily="18" charset="0"/>
                <a:cs typeface="Times New Roman" pitchFamily="18" charset="0"/>
              </a:rPr>
              <a:t>.  </a:t>
            </a:r>
            <a:endParaRPr lang="en-US" sz="9600" dirty="0">
              <a:latin typeface="Times New Roman" pitchFamily="18" charset="0"/>
              <a:cs typeface="Times New Roman" pitchFamily="18" charset="0"/>
            </a:endParaRPr>
          </a:p>
          <a:p>
            <a:pPr>
              <a:buFont typeface="Wingdings" pitchFamily="2" charset="2"/>
              <a:buChar char="q"/>
            </a:pPr>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Trace </a:t>
            </a:r>
            <a:r>
              <a:rPr lang="en-US" sz="9600" dirty="0">
                <a:latin typeface="Times New Roman" pitchFamily="18" charset="0"/>
                <a:cs typeface="Times New Roman" pitchFamily="18" charset="0"/>
              </a:rPr>
              <a:t>costs to </a:t>
            </a:r>
            <a:r>
              <a:rPr lang="en-US" sz="9600" dirty="0" smtClean="0">
                <a:latin typeface="Times New Roman" pitchFamily="18" charset="0"/>
                <a:cs typeface="Times New Roman" pitchFamily="18" charset="0"/>
              </a:rPr>
              <a:t>activities.</a:t>
            </a:r>
          </a:p>
          <a:p>
            <a:pPr>
              <a:buFont typeface="Wingdings" pitchFamily="2" charset="2"/>
              <a:buChar char="q"/>
            </a:pPr>
            <a:r>
              <a:rPr lang="en-US" sz="9600" dirty="0" smtClean="0">
                <a:latin typeface="Times New Roman" pitchFamily="18" charset="0"/>
                <a:cs typeface="Times New Roman" pitchFamily="18" charset="0"/>
              </a:rPr>
              <a:t>Establish </a:t>
            </a:r>
            <a:r>
              <a:rPr lang="en-US" sz="9600" dirty="0">
                <a:latin typeface="Times New Roman" pitchFamily="18" charset="0"/>
                <a:cs typeface="Times New Roman" pitchFamily="18" charset="0"/>
              </a:rPr>
              <a:t>output </a:t>
            </a:r>
            <a:r>
              <a:rPr lang="en-US" sz="9600" dirty="0" smtClean="0">
                <a:latin typeface="Times New Roman" pitchFamily="18" charset="0"/>
                <a:cs typeface="Times New Roman" pitchFamily="18" charset="0"/>
              </a:rPr>
              <a:t>measures.</a:t>
            </a:r>
          </a:p>
          <a:p>
            <a:pPr>
              <a:buFont typeface="Wingdings" pitchFamily="2" charset="2"/>
              <a:buChar char="q"/>
            </a:pPr>
            <a:r>
              <a:rPr lang="en-US" sz="9600" dirty="0" smtClean="0">
                <a:latin typeface="Times New Roman" pitchFamily="18" charset="0"/>
                <a:cs typeface="Times New Roman" pitchFamily="18" charset="0"/>
              </a:rPr>
              <a:t>Analyze costs.</a:t>
            </a:r>
          </a:p>
          <a:p>
            <a:pPr marL="0" indent="0">
              <a:buNone/>
            </a:pPr>
            <a:endParaRPr lang="en-US" sz="9600" dirty="0">
              <a:latin typeface="Times New Roman" pitchFamily="18" charset="0"/>
              <a:cs typeface="Times New Roman" pitchFamily="18" charset="0"/>
            </a:endParaRPr>
          </a:p>
        </p:txBody>
      </p:sp>
    </p:spTree>
    <p:extLst>
      <p:ext uri="{BB962C8B-B14F-4D97-AF65-F5344CB8AC3E}">
        <p14:creationId xmlns:p14="http://schemas.microsoft.com/office/powerpoint/2010/main" val="1545594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sz="4000" b="1" dirty="0" smtClean="0">
                <a:solidFill>
                  <a:srgbClr val="0606CA"/>
                </a:solidFill>
                <a:latin typeface="Times New Roman" pitchFamily="18" charset="0"/>
                <a:cs typeface="Times New Roman" pitchFamily="18" charset="0"/>
              </a:rPr>
              <a:t>Cont’d </a:t>
            </a:r>
            <a:endParaRPr lang="en-US" sz="4000" b="1" dirty="0">
              <a:solidFill>
                <a:srgbClr val="0606CA"/>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943600"/>
          </a:xfrm>
        </p:spPr>
        <p:txBody>
          <a:bodyPr>
            <a:normAutofit fontScale="92500" lnSpcReduction="10000"/>
          </a:bodyPr>
          <a:lstStyle/>
          <a:p>
            <a:pPr>
              <a:buFont typeface="Wingdings" pitchFamily="2" charset="2"/>
              <a:buChar char="q"/>
            </a:pPr>
            <a:r>
              <a:rPr lang="en-US" dirty="0">
                <a:latin typeface="Times New Roman" pitchFamily="18" charset="0"/>
                <a:cs typeface="Times New Roman" pitchFamily="18" charset="0"/>
              </a:rPr>
              <a:t>While cost are likely to be caused by multiple factors, the accuracy of any ABC system will depend greatly on both the number of factors selected and the appropriateness of each of these activities as a driver for costs. </a:t>
            </a:r>
          </a:p>
          <a:p>
            <a:pPr>
              <a:buFont typeface="Wingdings" pitchFamily="2" charset="2"/>
              <a:buChar char="q"/>
            </a:pPr>
            <a:r>
              <a:rPr lang="en-US" dirty="0">
                <a:latin typeface="Times New Roman" pitchFamily="18" charset="0"/>
                <a:cs typeface="Times New Roman" pitchFamily="18" charset="0"/>
              </a:rPr>
              <a:t>Each cost driver should be appropriate to the pool of overheads to which it relates. </a:t>
            </a:r>
          </a:p>
          <a:p>
            <a:pPr>
              <a:buFont typeface="Wingdings" pitchFamily="2" charset="2"/>
              <a:buChar char="q"/>
            </a:pPr>
            <a:r>
              <a:rPr lang="en-US" dirty="0">
                <a:latin typeface="Times New Roman" pitchFamily="18" charset="0"/>
                <a:cs typeface="Times New Roman" pitchFamily="18" charset="0"/>
              </a:rPr>
              <a:t>As rightly pointed out from the beginning, there should ideally be a direct cause and effect relationship between the </a:t>
            </a:r>
            <a:r>
              <a:rPr lang="en-US" b="1" i="1" dirty="0">
                <a:latin typeface="Times New Roman" pitchFamily="18" charset="0"/>
                <a:cs typeface="Times New Roman" pitchFamily="18" charset="0"/>
              </a:rPr>
              <a:t>cost driver</a:t>
            </a:r>
            <a:r>
              <a:rPr lang="en-US" dirty="0">
                <a:latin typeface="Times New Roman" pitchFamily="18" charset="0"/>
                <a:cs typeface="Times New Roman" pitchFamily="18" charset="0"/>
              </a:rPr>
              <a:t> and the relevant </a:t>
            </a:r>
            <a:r>
              <a:rPr lang="en-US" b="1" i="1" dirty="0">
                <a:latin typeface="Times New Roman" pitchFamily="18" charset="0"/>
                <a:cs typeface="Times New Roman" pitchFamily="18" charset="0"/>
              </a:rPr>
              <a:t>overhead cost pool</a:t>
            </a:r>
            <a:r>
              <a:rPr lang="en-US" dirty="0">
                <a:latin typeface="Times New Roman" pitchFamily="18" charset="0"/>
                <a:cs typeface="Times New Roman" pitchFamily="18" charset="0"/>
              </a:rPr>
              <a:t>, but this should also be a linear relationship </a:t>
            </a:r>
          </a:p>
          <a:p>
            <a:pPr>
              <a:buFont typeface="Wingdings" pitchFamily="2" charset="2"/>
              <a:buChar char="q"/>
            </a:pPr>
            <a:r>
              <a:rPr lang="en-US" dirty="0">
                <a:latin typeface="Times New Roman" pitchFamily="18" charset="0"/>
                <a:cs typeface="Times New Roman" pitchFamily="18" charset="0"/>
              </a:rPr>
              <a:t>In other words costs increase proportionately with the number of activities </a:t>
            </a:r>
            <a:r>
              <a:rPr lang="en-US" dirty="0" smtClean="0">
                <a:latin typeface="Times New Roman" pitchFamily="18" charset="0"/>
                <a:cs typeface="Times New Roman" pitchFamily="18" charset="0"/>
              </a:rPr>
              <a:t>operated</a:t>
            </a:r>
            <a:endParaRPr lang="en-US" dirty="0"/>
          </a:p>
        </p:txBody>
      </p:sp>
    </p:spTree>
    <p:extLst>
      <p:ext uri="{BB962C8B-B14F-4D97-AF65-F5344CB8AC3E}">
        <p14:creationId xmlns:p14="http://schemas.microsoft.com/office/powerpoint/2010/main" val="236565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
            </a:r>
            <a:br>
              <a:rPr lang="en-US" dirty="0" smtClean="0"/>
            </a:br>
            <a:r>
              <a:rPr lang="en-US" b="1" dirty="0" smtClean="0">
                <a:solidFill>
                  <a:srgbClr val="0606CA"/>
                </a:solidFill>
                <a:latin typeface="Times New Roman" pitchFamily="18" charset="0"/>
                <a:cs typeface="Times New Roman" pitchFamily="18" charset="0"/>
              </a:rPr>
              <a:t>ABC’s </a:t>
            </a:r>
            <a:r>
              <a:rPr lang="en-US" b="1" dirty="0">
                <a:solidFill>
                  <a:srgbClr val="0606CA"/>
                </a:solidFill>
                <a:latin typeface="Times New Roman" pitchFamily="18" charset="0"/>
                <a:cs typeface="Times New Roman" pitchFamily="18" charset="0"/>
              </a:rPr>
              <a:t>Basic Benefits</a:t>
            </a:r>
            <a:r>
              <a:rPr lang="en-US" dirty="0"/>
              <a:t/>
            </a:r>
            <a:br>
              <a:rPr lang="en-US" dirty="0"/>
            </a:br>
            <a:endParaRPr lang="en-US" dirty="0"/>
          </a:p>
        </p:txBody>
      </p:sp>
      <p:sp>
        <p:nvSpPr>
          <p:cNvPr id="3" name="Content Placeholder 2"/>
          <p:cNvSpPr>
            <a:spLocks noGrp="1"/>
          </p:cNvSpPr>
          <p:nvPr>
            <p:ph idx="1"/>
          </p:nvPr>
        </p:nvSpPr>
        <p:spPr>
          <a:xfrm>
            <a:off x="190500" y="685800"/>
            <a:ext cx="8763000" cy="6248400"/>
          </a:xfrm>
        </p:spPr>
        <p:txBody>
          <a:bodyPr>
            <a:noAutofit/>
          </a:bodyPr>
          <a:lstStyle/>
          <a:p>
            <a:pPr>
              <a:buFont typeface="Wingdings" pitchFamily="2" charset="2"/>
              <a:buChar char="q"/>
            </a:pPr>
            <a:r>
              <a:rPr lang="en-US" sz="2800" dirty="0" smtClean="0">
                <a:latin typeface="Times New Roman" pitchFamily="18" charset="0"/>
                <a:cs typeface="Times New Roman" pitchFamily="18" charset="0"/>
              </a:rPr>
              <a:t>Production cost traced to outputs.</a:t>
            </a:r>
          </a:p>
          <a:p>
            <a:pPr>
              <a:buFont typeface="Wingdings" pitchFamily="2" charset="2"/>
              <a:buChar char="q"/>
            </a:pPr>
            <a:r>
              <a:rPr lang="en-US" sz="2800" dirty="0" smtClean="0"/>
              <a:t>Control </a:t>
            </a:r>
            <a:r>
              <a:rPr lang="en-US" sz="2800" dirty="0"/>
              <a:t>of overheads is easier, as responsibility for incoming costs must be establish before ABC can be implemented</a:t>
            </a:r>
            <a:endParaRPr lang="en-US" sz="2800"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Encourages </a:t>
            </a:r>
            <a:r>
              <a:rPr lang="en-US" sz="2800" dirty="0">
                <a:latin typeface="Times New Roman" pitchFamily="18" charset="0"/>
                <a:cs typeface="Times New Roman" pitchFamily="18" charset="0"/>
              </a:rPr>
              <a:t>the consideration of alternative methods of </a:t>
            </a:r>
            <a:r>
              <a:rPr lang="en-US" sz="2800" dirty="0" smtClean="0">
                <a:latin typeface="Times New Roman" pitchFamily="18" charset="0"/>
                <a:cs typeface="Times New Roman" pitchFamily="18" charset="0"/>
              </a:rPr>
              <a:t>production.</a:t>
            </a:r>
          </a:p>
          <a:p>
            <a:pPr>
              <a:buFont typeface="Wingdings" pitchFamily="2" charset="2"/>
              <a:buChar char="q"/>
            </a:pPr>
            <a:r>
              <a:rPr lang="en-US" sz="2800" dirty="0" smtClean="0">
                <a:latin typeface="Times New Roman" pitchFamily="18" charset="0"/>
                <a:cs typeface="Times New Roman" pitchFamily="18" charset="0"/>
              </a:rPr>
              <a:t>Highlights </a:t>
            </a:r>
            <a:r>
              <a:rPr lang="en-US" sz="2800" dirty="0">
                <a:latin typeface="Times New Roman" pitchFamily="18" charset="0"/>
                <a:cs typeface="Times New Roman" pitchFamily="18" charset="0"/>
              </a:rPr>
              <a:t>operational </a:t>
            </a:r>
            <a:r>
              <a:rPr lang="en-US" sz="2800" dirty="0" smtClean="0">
                <a:latin typeface="Times New Roman" pitchFamily="18" charset="0"/>
                <a:cs typeface="Times New Roman" pitchFamily="18" charset="0"/>
              </a:rPr>
              <a:t>efficiency</a:t>
            </a:r>
          </a:p>
          <a:p>
            <a:pPr>
              <a:buFont typeface="Wingdings" pitchFamily="2" charset="2"/>
              <a:buChar char="q"/>
            </a:pPr>
            <a:r>
              <a:rPr lang="en-US" sz="2800" dirty="0" smtClean="0"/>
              <a:t>Cost </a:t>
            </a:r>
            <a:r>
              <a:rPr lang="en-US" sz="2800" dirty="0"/>
              <a:t>drivers rates can be monitored and used to identify areas of weakness or </a:t>
            </a:r>
            <a:r>
              <a:rPr lang="en-US" sz="2800" dirty="0" smtClean="0"/>
              <a:t>efficiency</a:t>
            </a:r>
          </a:p>
          <a:p>
            <a:pPr>
              <a:buFont typeface="Wingdings" pitchFamily="2" charset="2"/>
              <a:buChar char="q"/>
            </a:pPr>
            <a:r>
              <a:rPr lang="en-US" sz="2800" dirty="0" smtClean="0"/>
              <a:t>Budget </a:t>
            </a:r>
            <a:r>
              <a:rPr lang="en-US" sz="2800" dirty="0"/>
              <a:t>setting and sensitivity analysis is made more accurate </a:t>
            </a:r>
            <a:endParaRPr lang="en-US" sz="2800" dirty="0" smtClean="0"/>
          </a:p>
          <a:p>
            <a:pPr>
              <a:buFont typeface="Wingdings" pitchFamily="2" charset="2"/>
              <a:buChar char="q"/>
            </a:pPr>
            <a:r>
              <a:rPr lang="en-US" sz="2800" dirty="0" smtClean="0"/>
              <a:t>New </a:t>
            </a:r>
            <a:r>
              <a:rPr lang="en-US" sz="2800" dirty="0"/>
              <a:t>products can be designed to </a:t>
            </a:r>
            <a:r>
              <a:rPr lang="en-US" sz="2800" dirty="0" err="1"/>
              <a:t>utilise</a:t>
            </a:r>
            <a:r>
              <a:rPr lang="en-US" sz="2800" dirty="0"/>
              <a:t> efficient cost-drivers  </a:t>
            </a:r>
          </a:p>
          <a:p>
            <a:pPr>
              <a:buFont typeface="Wingdings" pitchFamily="2" charset="2"/>
              <a:buChar char="q"/>
            </a:pPr>
            <a:endParaRPr lang="en-US" sz="2800"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Provides </a:t>
            </a:r>
            <a:r>
              <a:rPr lang="en-US" sz="2800" dirty="0">
                <a:latin typeface="Times New Roman" pitchFamily="18" charset="0"/>
                <a:cs typeface="Times New Roman" pitchFamily="18" charset="0"/>
              </a:rPr>
              <a:t>a common managerial framework among support activities</a:t>
            </a:r>
            <a:r>
              <a:rPr lang="en-US" sz="2800" dirty="0" smtClean="0"/>
              <a:t>.</a:t>
            </a:r>
            <a:endParaRPr lang="en-US" sz="2800" dirty="0"/>
          </a:p>
        </p:txBody>
      </p:sp>
    </p:spTree>
    <p:extLst>
      <p:ext uri="{BB962C8B-B14F-4D97-AF65-F5344CB8AC3E}">
        <p14:creationId xmlns:p14="http://schemas.microsoft.com/office/powerpoint/2010/main" val="29155953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
            </a:r>
            <a:br>
              <a:rPr lang="en-US" dirty="0" smtClean="0"/>
            </a:br>
            <a:r>
              <a:rPr lang="en-US" b="1" dirty="0" smtClean="0">
                <a:solidFill>
                  <a:srgbClr val="0606CA"/>
                </a:solidFill>
                <a:latin typeface="Times New Roman" pitchFamily="18" charset="0"/>
                <a:cs typeface="Times New Roman" pitchFamily="18" charset="0"/>
              </a:rPr>
              <a:t>Limitations </a:t>
            </a:r>
            <a:r>
              <a:rPr lang="en-US" b="1" dirty="0">
                <a:solidFill>
                  <a:srgbClr val="0606CA"/>
                </a:solidFill>
                <a:latin typeface="Times New Roman" pitchFamily="18" charset="0"/>
                <a:cs typeface="Times New Roman" pitchFamily="18" charset="0"/>
              </a:rPr>
              <a:t>of ABC</a:t>
            </a:r>
            <a:r>
              <a:rPr lang="en-US" dirty="0"/>
              <a:t/>
            </a:r>
            <a:br>
              <a:rPr lang="en-US" dirty="0"/>
            </a:br>
            <a:endParaRPr lang="en-US" dirty="0"/>
          </a:p>
        </p:txBody>
      </p:sp>
      <p:sp>
        <p:nvSpPr>
          <p:cNvPr id="3" name="Content Placeholder 2"/>
          <p:cNvSpPr>
            <a:spLocks noGrp="1"/>
          </p:cNvSpPr>
          <p:nvPr>
            <p:ph idx="1"/>
          </p:nvPr>
        </p:nvSpPr>
        <p:spPr>
          <a:xfrm>
            <a:off x="152400" y="762000"/>
            <a:ext cx="8839200" cy="5791200"/>
          </a:xfrm>
        </p:spPr>
        <p:txBody>
          <a:bodyPr>
            <a:normAutofit fontScale="92500" lnSpcReduction="10000"/>
          </a:bodyPr>
          <a:lstStyle/>
          <a:p>
            <a:pPr lvl="0"/>
            <a:r>
              <a:rPr lang="en-US" dirty="0" smtClean="0"/>
              <a:t>Need </a:t>
            </a:r>
            <a:r>
              <a:rPr lang="en-US" dirty="0"/>
              <a:t>for more precise data</a:t>
            </a:r>
            <a:r>
              <a:rPr lang="en-US" dirty="0" smtClean="0"/>
              <a:t>.</a:t>
            </a:r>
          </a:p>
          <a:p>
            <a:pPr lvl="0"/>
            <a:r>
              <a:rPr lang="en-US" dirty="0" smtClean="0"/>
              <a:t> </a:t>
            </a:r>
            <a:r>
              <a:rPr lang="en-US" dirty="0"/>
              <a:t>ABC systems require management to estimate cost of activity pools and to identify and measure cost drivers for those pools.</a:t>
            </a:r>
          </a:p>
          <a:p>
            <a:pPr lvl="0"/>
            <a:r>
              <a:rPr lang="en-US" dirty="0"/>
              <a:t>Activity-cost rates also need to be updated regularly </a:t>
            </a:r>
          </a:p>
          <a:p>
            <a:r>
              <a:rPr lang="en-US" dirty="0"/>
              <a:t>Very detailed or comprehensive ABC systems are costly to operate and difficult to understand</a:t>
            </a:r>
          </a:p>
          <a:p>
            <a:r>
              <a:rPr lang="en-US" dirty="0"/>
              <a:t>Need of full support of top level management, and support of ABC based performance review.</a:t>
            </a:r>
          </a:p>
          <a:p>
            <a:r>
              <a:rPr lang="en-US" dirty="0"/>
              <a:t>Cases of overstated costs and under-stated margins and mistakes in pricing and other </a:t>
            </a:r>
            <a:r>
              <a:rPr lang="en-US" dirty="0" smtClean="0"/>
              <a:t>critical decisions</a:t>
            </a:r>
            <a:r>
              <a:rPr lang="en-US" dirty="0" smtClean="0"/>
              <a:t>.</a:t>
            </a:r>
          </a:p>
          <a:p>
            <a:r>
              <a:rPr lang="en-US" dirty="0"/>
              <a:t>Trade-off between expense and accuracy.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36119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6858000" cy="599364"/>
          </a:xfrm>
        </p:spPr>
        <p:txBody>
          <a:bodyPr>
            <a:normAutofit fontScale="90000"/>
          </a:bodyPr>
          <a:lstStyle/>
          <a:p>
            <a:r>
              <a:rPr lang="en-US" b="1" dirty="0"/>
              <a:t>Disadvantages of ABC Systems </a:t>
            </a:r>
            <a:r>
              <a:rPr lang="en-US" dirty="0"/>
              <a:t/>
            </a:r>
            <a:br>
              <a:rPr lang="en-US" dirty="0"/>
            </a:br>
            <a:endParaRPr lang="en-US" dirty="0"/>
          </a:p>
        </p:txBody>
      </p:sp>
      <p:sp>
        <p:nvSpPr>
          <p:cNvPr id="3" name="Content Placeholder 2"/>
          <p:cNvSpPr>
            <a:spLocks noGrp="1"/>
          </p:cNvSpPr>
          <p:nvPr>
            <p:ph idx="1"/>
          </p:nvPr>
        </p:nvSpPr>
        <p:spPr>
          <a:xfrm>
            <a:off x="0" y="609600"/>
            <a:ext cx="9144000" cy="6248400"/>
          </a:xfrm>
        </p:spPr>
        <p:txBody>
          <a:bodyPr/>
          <a:lstStyle/>
          <a:p>
            <a:pPr lvl="0"/>
            <a:r>
              <a:rPr lang="en-US" sz="3600" dirty="0"/>
              <a:t>ABC may be based on historical information but could be used for future strategic decisions</a:t>
            </a:r>
          </a:p>
          <a:p>
            <a:pPr lvl="0"/>
            <a:r>
              <a:rPr lang="en-US" sz="3600" dirty="0"/>
              <a:t>Selection of cost-drivers may not be easy</a:t>
            </a:r>
          </a:p>
          <a:p>
            <a:pPr lvl="0"/>
            <a:r>
              <a:rPr lang="en-US" sz="3600" dirty="0"/>
              <a:t>Cost measurement may not be easy </a:t>
            </a:r>
          </a:p>
          <a:p>
            <a:pPr lvl="0"/>
            <a:r>
              <a:rPr lang="en-US" sz="3600" dirty="0"/>
              <a:t>Exclusion of non-production overheads can be difficult </a:t>
            </a:r>
          </a:p>
          <a:p>
            <a:pPr marL="0" indent="0">
              <a:buNone/>
            </a:pPr>
            <a:endParaRPr lang="en-US" dirty="0"/>
          </a:p>
        </p:txBody>
      </p:sp>
    </p:spTree>
    <p:extLst>
      <p:ext uri="{BB962C8B-B14F-4D97-AF65-F5344CB8AC3E}">
        <p14:creationId xmlns:p14="http://schemas.microsoft.com/office/powerpoint/2010/main" val="3625283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599" cy="1371600"/>
          </a:xfrm>
        </p:spPr>
        <p:txBody>
          <a:bodyPr>
            <a:noAutofit/>
          </a:bodyPr>
          <a:lstStyle/>
          <a:p>
            <a:pPr algn="ctr"/>
            <a:r>
              <a:rPr lang="en-US" sz="9600" b="1" dirty="0" smtClean="0">
                <a:solidFill>
                  <a:srgbClr val="0606CA"/>
                </a:solidFill>
                <a:latin typeface="Bodoni MT" pitchFamily="18" charset="0"/>
                <a:cs typeface="Times New Roman" panose="02020603050405020304" pitchFamily="18" charset="0"/>
              </a:rPr>
              <a:t>Lecture 7</a:t>
            </a:r>
            <a:endParaRPr lang="en-US" sz="9600" b="1" dirty="0">
              <a:solidFill>
                <a:srgbClr val="0606CA"/>
              </a:solidFill>
              <a:latin typeface="Bodoni MT" pitchFamily="18" charset="0"/>
              <a:cs typeface="Times New Roman" panose="02020603050405020304" pitchFamily="18" charset="0"/>
            </a:endParaRPr>
          </a:p>
        </p:txBody>
      </p:sp>
      <p:sp>
        <p:nvSpPr>
          <p:cNvPr id="3" name="Content Placeholder 2"/>
          <p:cNvSpPr>
            <a:spLocks noGrp="1"/>
          </p:cNvSpPr>
          <p:nvPr>
            <p:ph idx="1"/>
          </p:nvPr>
        </p:nvSpPr>
        <p:spPr>
          <a:xfrm>
            <a:off x="304800" y="1600200"/>
            <a:ext cx="8686799" cy="5257800"/>
          </a:xfrm>
        </p:spPr>
        <p:txBody>
          <a:bodyPr>
            <a:normAutofit/>
          </a:bodyPr>
          <a:lstStyle/>
          <a:p>
            <a:pPr algn="ctr">
              <a:buNone/>
            </a:pPr>
            <a:endParaRPr lang="en-US" sz="6600" b="1" dirty="0">
              <a:solidFill>
                <a:schemeClr val="accent5">
                  <a:lumMod val="50000"/>
                </a:schemeClr>
              </a:solidFill>
              <a:latin typeface="Times New Roman" panose="02020603050405020304" pitchFamily="18" charset="0"/>
              <a:cs typeface="Times New Roman" panose="02020603050405020304" pitchFamily="18" charset="0"/>
            </a:endParaRPr>
          </a:p>
          <a:p>
            <a:pPr algn="ctr">
              <a:buNone/>
            </a:pPr>
            <a:r>
              <a:rPr lang="en-US" sz="7200" b="1" dirty="0" smtClean="0">
                <a:solidFill>
                  <a:srgbClr val="0606CC"/>
                </a:solidFill>
                <a:latin typeface="Times New Roman" panose="02020603050405020304" pitchFamily="18" charset="0"/>
                <a:cs typeface="Times New Roman" panose="02020603050405020304" pitchFamily="18" charset="0"/>
              </a:rPr>
              <a:t>Activity-Based </a:t>
            </a:r>
            <a:r>
              <a:rPr lang="en-US" sz="7200" b="1" dirty="0">
                <a:solidFill>
                  <a:srgbClr val="0606CC"/>
                </a:solidFill>
                <a:latin typeface="Times New Roman" panose="02020603050405020304" pitchFamily="18" charset="0"/>
                <a:cs typeface="Times New Roman" panose="02020603050405020304" pitchFamily="18" charset="0"/>
              </a:rPr>
              <a:t>C</a:t>
            </a:r>
            <a:r>
              <a:rPr lang="en-US" sz="7200" b="1" dirty="0" smtClean="0">
                <a:solidFill>
                  <a:srgbClr val="0606CC"/>
                </a:solidFill>
                <a:latin typeface="Times New Roman" panose="02020603050405020304" pitchFamily="18" charset="0"/>
                <a:cs typeface="Times New Roman" panose="02020603050405020304" pitchFamily="18" charset="0"/>
              </a:rPr>
              <a:t>osting </a:t>
            </a:r>
            <a:endParaRPr lang="en-US" sz="7200" b="1" dirty="0">
              <a:solidFill>
                <a:srgbClr val="0606CC"/>
              </a:solidFill>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304800" y="1768282"/>
            <a:ext cx="8686800" cy="0"/>
          </a:xfrm>
          <a:prstGeom prst="line">
            <a:avLst/>
          </a:prstGeom>
          <a:ln w="53975">
            <a:solidFill>
              <a:schemeClr val="tx2">
                <a:lumMod val="60000"/>
                <a:lumOff val="4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813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762000"/>
          </a:xfrm>
        </p:spPr>
        <p:txBody>
          <a:bodyPr>
            <a:normAutofit fontScale="90000"/>
          </a:bodyPr>
          <a:lstStyle/>
          <a:p>
            <a:r>
              <a:rPr lang="en-US" dirty="0" smtClean="0"/>
              <a:t/>
            </a:r>
            <a:br>
              <a:rPr lang="en-US" dirty="0" smtClean="0"/>
            </a:br>
            <a:r>
              <a:rPr lang="en-US" b="1" dirty="0" smtClean="0">
                <a:solidFill>
                  <a:srgbClr val="0606CA"/>
                </a:solidFill>
                <a:latin typeface="Times New Roman" pitchFamily="18" charset="0"/>
                <a:cs typeface="Times New Roman" pitchFamily="18" charset="0"/>
              </a:rPr>
              <a:t>Activity </a:t>
            </a:r>
            <a:r>
              <a:rPr lang="en-US" b="1" dirty="0">
                <a:solidFill>
                  <a:srgbClr val="0606CA"/>
                </a:solidFill>
                <a:latin typeface="Times New Roman" pitchFamily="18" charset="0"/>
                <a:cs typeface="Times New Roman" pitchFamily="18" charset="0"/>
              </a:rPr>
              <a:t>Based </a:t>
            </a:r>
            <a:r>
              <a:rPr lang="en-US" b="1" dirty="0" smtClean="0">
                <a:solidFill>
                  <a:srgbClr val="0606CA"/>
                </a:solidFill>
                <a:latin typeface="Times New Roman" pitchFamily="18" charset="0"/>
                <a:cs typeface="Times New Roman" pitchFamily="18" charset="0"/>
              </a:rPr>
              <a:t>Management (ABM)</a:t>
            </a:r>
            <a:r>
              <a:rPr lang="en-US" dirty="0"/>
              <a:t/>
            </a:r>
            <a:br>
              <a:rPr lang="en-US" dirty="0"/>
            </a:br>
            <a:endParaRPr lang="en-US" dirty="0"/>
          </a:p>
        </p:txBody>
      </p:sp>
      <p:sp>
        <p:nvSpPr>
          <p:cNvPr id="3" name="Content Placeholder 2"/>
          <p:cNvSpPr>
            <a:spLocks noGrp="1"/>
          </p:cNvSpPr>
          <p:nvPr>
            <p:ph idx="1"/>
          </p:nvPr>
        </p:nvSpPr>
        <p:spPr>
          <a:xfrm>
            <a:off x="152400" y="762000"/>
            <a:ext cx="8763000" cy="6019800"/>
          </a:xfrm>
        </p:spPr>
        <p:txBody>
          <a:bodyPr>
            <a:normAutofit fontScale="92500" lnSpcReduction="10000"/>
          </a:bodyPr>
          <a:lstStyle/>
          <a:p>
            <a:pPr>
              <a:buFont typeface="Wingdings" pitchFamily="2" charset="2"/>
              <a:buChar char="q"/>
            </a:pPr>
            <a:r>
              <a:rPr lang="en-US" sz="3500" dirty="0" smtClean="0">
                <a:latin typeface="Times New Roman" pitchFamily="18" charset="0"/>
                <a:cs typeface="Times New Roman" pitchFamily="18" charset="0"/>
              </a:rPr>
              <a:t>ABM involves any </a:t>
            </a:r>
            <a:r>
              <a:rPr lang="en-US" sz="3500" dirty="0">
                <a:latin typeface="Times New Roman" pitchFamily="18" charset="0"/>
                <a:cs typeface="Times New Roman" pitchFamily="18" charset="0"/>
              </a:rPr>
              <a:t>use of ABC information to support the </a:t>
            </a:r>
            <a:r>
              <a:rPr lang="en-US" sz="3500" dirty="0" smtClean="0">
                <a:latin typeface="Times New Roman" pitchFamily="18" charset="0"/>
                <a:cs typeface="Times New Roman" pitchFamily="18" charset="0"/>
              </a:rPr>
              <a:t>organization’s:</a:t>
            </a:r>
            <a:endParaRPr lang="en-US" sz="3500" dirty="0">
              <a:latin typeface="Times New Roman" pitchFamily="18" charset="0"/>
              <a:cs typeface="Times New Roman" pitchFamily="18" charset="0"/>
            </a:endParaRPr>
          </a:p>
          <a:p>
            <a:pPr>
              <a:buFont typeface="Wingdings" pitchFamily="2" charset="2"/>
              <a:buChar char="q"/>
            </a:pPr>
            <a:r>
              <a:rPr lang="en-US" sz="3500" dirty="0" smtClean="0">
                <a:latin typeface="Times New Roman" pitchFamily="18" charset="0"/>
                <a:cs typeface="Times New Roman" pitchFamily="18" charset="0"/>
              </a:rPr>
              <a:t> strategy</a:t>
            </a:r>
            <a:r>
              <a:rPr lang="en-US" sz="3500" dirty="0">
                <a:latin typeface="Times New Roman" pitchFamily="18" charset="0"/>
                <a:cs typeface="Times New Roman" pitchFamily="18" charset="0"/>
              </a:rPr>
              <a:t>, </a:t>
            </a:r>
            <a:endParaRPr lang="en-US" sz="3500" dirty="0" smtClean="0">
              <a:latin typeface="Times New Roman" pitchFamily="18" charset="0"/>
              <a:cs typeface="Times New Roman" pitchFamily="18" charset="0"/>
            </a:endParaRPr>
          </a:p>
          <a:p>
            <a:pPr>
              <a:buFont typeface="Wingdings" pitchFamily="2" charset="2"/>
              <a:buChar char="q"/>
            </a:pPr>
            <a:r>
              <a:rPr lang="en-US" sz="3500" dirty="0">
                <a:latin typeface="Times New Roman" pitchFamily="18" charset="0"/>
                <a:cs typeface="Times New Roman" pitchFamily="18" charset="0"/>
              </a:rPr>
              <a:t> </a:t>
            </a:r>
            <a:r>
              <a:rPr lang="en-US" sz="3500" dirty="0" smtClean="0">
                <a:latin typeface="Times New Roman" pitchFamily="18" charset="0"/>
                <a:cs typeface="Times New Roman" pitchFamily="18" charset="0"/>
              </a:rPr>
              <a:t>improve </a:t>
            </a:r>
            <a:r>
              <a:rPr lang="en-US" sz="3500" dirty="0">
                <a:latin typeface="Times New Roman" pitchFamily="18" charset="0"/>
                <a:cs typeface="Times New Roman" pitchFamily="18" charset="0"/>
              </a:rPr>
              <a:t>operations, or </a:t>
            </a:r>
            <a:endParaRPr lang="en-US" sz="3500" dirty="0" smtClean="0">
              <a:latin typeface="Times New Roman" pitchFamily="18" charset="0"/>
              <a:cs typeface="Times New Roman" pitchFamily="18" charset="0"/>
            </a:endParaRPr>
          </a:p>
          <a:p>
            <a:pPr>
              <a:buFont typeface="Wingdings" pitchFamily="2" charset="2"/>
              <a:buChar char="q"/>
            </a:pPr>
            <a:r>
              <a:rPr lang="en-US" sz="3500" dirty="0">
                <a:latin typeface="Times New Roman" pitchFamily="18" charset="0"/>
                <a:cs typeface="Times New Roman" pitchFamily="18" charset="0"/>
              </a:rPr>
              <a:t> </a:t>
            </a:r>
            <a:r>
              <a:rPr lang="en-US" sz="3500" dirty="0" smtClean="0">
                <a:latin typeface="Times New Roman" pitchFamily="18" charset="0"/>
                <a:cs typeface="Times New Roman" pitchFamily="18" charset="0"/>
              </a:rPr>
              <a:t>manage </a:t>
            </a:r>
            <a:r>
              <a:rPr lang="en-US" sz="3500" dirty="0">
                <a:latin typeface="Times New Roman" pitchFamily="18" charset="0"/>
                <a:cs typeface="Times New Roman" pitchFamily="18" charset="0"/>
              </a:rPr>
              <a:t>activities and their resulting </a:t>
            </a:r>
            <a:r>
              <a:rPr lang="en-US" sz="3500" dirty="0" smtClean="0">
                <a:latin typeface="Times New Roman" pitchFamily="18" charset="0"/>
                <a:cs typeface="Times New Roman" pitchFamily="18" charset="0"/>
              </a:rPr>
              <a:t>costs.</a:t>
            </a:r>
          </a:p>
          <a:p>
            <a:pPr>
              <a:buFont typeface="Wingdings" pitchFamily="2" charset="2"/>
              <a:buChar char="q"/>
            </a:pPr>
            <a:r>
              <a:rPr lang="en-US" sz="3500" i="1" dirty="0" smtClean="0">
                <a:solidFill>
                  <a:srgbClr val="0606CA"/>
                </a:solidFill>
                <a:latin typeface="Times New Roman" pitchFamily="18" charset="0"/>
                <a:cs typeface="Times New Roman" pitchFamily="18" charset="0"/>
              </a:rPr>
              <a:t>Activity </a:t>
            </a:r>
            <a:r>
              <a:rPr lang="en-US" sz="3500" i="1" dirty="0">
                <a:solidFill>
                  <a:srgbClr val="0606CA"/>
                </a:solidFill>
                <a:latin typeface="Times New Roman" pitchFamily="18" charset="0"/>
                <a:cs typeface="Times New Roman" pitchFamily="18" charset="0"/>
              </a:rPr>
              <a:t>Based </a:t>
            </a:r>
            <a:r>
              <a:rPr lang="en-US" sz="3500" i="1" dirty="0" smtClean="0">
                <a:solidFill>
                  <a:srgbClr val="0606CA"/>
                </a:solidFill>
                <a:latin typeface="Times New Roman" pitchFamily="18" charset="0"/>
                <a:cs typeface="Times New Roman" pitchFamily="18" charset="0"/>
              </a:rPr>
              <a:t>Costing</a:t>
            </a:r>
          </a:p>
          <a:p>
            <a:pPr lvl="1">
              <a:buFont typeface="Wingdings" pitchFamily="2" charset="2"/>
              <a:buChar char="q"/>
            </a:pPr>
            <a:r>
              <a:rPr lang="en-US" sz="3100" i="1" dirty="0">
                <a:solidFill>
                  <a:srgbClr val="0606CA"/>
                </a:solidFill>
                <a:latin typeface="Times New Roman" pitchFamily="18" charset="0"/>
                <a:cs typeface="Times New Roman" pitchFamily="18" charset="0"/>
              </a:rPr>
              <a:t> </a:t>
            </a:r>
            <a:r>
              <a:rPr lang="en-US" sz="3100" dirty="0" smtClean="0">
                <a:latin typeface="Times New Roman" pitchFamily="18" charset="0"/>
                <a:cs typeface="Times New Roman" pitchFamily="18" charset="0"/>
              </a:rPr>
              <a:t>establishes </a:t>
            </a:r>
            <a:r>
              <a:rPr lang="en-US" sz="3100" dirty="0">
                <a:latin typeface="Times New Roman" pitchFamily="18" charset="0"/>
                <a:cs typeface="Times New Roman" pitchFamily="18" charset="0"/>
              </a:rPr>
              <a:t>relationships between overhead costs and activities so that we can better </a:t>
            </a:r>
            <a:r>
              <a:rPr lang="en-US" sz="3100" dirty="0" smtClean="0">
                <a:latin typeface="Times New Roman" pitchFamily="18" charset="0"/>
                <a:cs typeface="Times New Roman" pitchFamily="18" charset="0"/>
              </a:rPr>
              <a:t>allocate </a:t>
            </a:r>
            <a:r>
              <a:rPr lang="en-US" sz="3500" dirty="0" smtClean="0">
                <a:latin typeface="Times New Roman" pitchFamily="18" charset="0"/>
                <a:cs typeface="Times New Roman" pitchFamily="18" charset="0"/>
              </a:rPr>
              <a:t>overhead costs.</a:t>
            </a:r>
          </a:p>
          <a:p>
            <a:pPr>
              <a:buFont typeface="Wingdings" pitchFamily="2" charset="2"/>
              <a:buChar char="q"/>
            </a:pPr>
            <a:r>
              <a:rPr lang="en-US" sz="3900" i="1" dirty="0" smtClean="0">
                <a:solidFill>
                  <a:srgbClr val="0606CA"/>
                </a:solidFill>
                <a:latin typeface="Times New Roman" pitchFamily="18" charset="0"/>
                <a:cs typeface="Times New Roman" pitchFamily="18" charset="0"/>
              </a:rPr>
              <a:t>Activity-based management</a:t>
            </a:r>
          </a:p>
          <a:p>
            <a:pPr lvl="1">
              <a:buFont typeface="Wingdings" pitchFamily="2" charset="2"/>
              <a:buChar char="q"/>
            </a:pPr>
            <a:r>
              <a:rPr lang="en-US" sz="3500" i="1" dirty="0">
                <a:solidFill>
                  <a:srgbClr val="0606CA"/>
                </a:solidFill>
                <a:latin typeface="Times New Roman" pitchFamily="18" charset="0"/>
                <a:cs typeface="Times New Roman" pitchFamily="18" charset="0"/>
              </a:rPr>
              <a:t> </a:t>
            </a:r>
            <a:r>
              <a:rPr lang="en-US" sz="3100" dirty="0" smtClean="0">
                <a:latin typeface="Times New Roman" pitchFamily="18" charset="0"/>
                <a:cs typeface="Times New Roman" pitchFamily="18" charset="0"/>
              </a:rPr>
              <a:t>focuses </a:t>
            </a:r>
            <a:r>
              <a:rPr lang="en-US" sz="3100" dirty="0">
                <a:latin typeface="Times New Roman" pitchFamily="18" charset="0"/>
                <a:cs typeface="Times New Roman" pitchFamily="18" charset="0"/>
              </a:rPr>
              <a:t>on managing activities to reduce costs.</a:t>
            </a:r>
          </a:p>
          <a:p>
            <a:endParaRPr lang="en-US" dirty="0"/>
          </a:p>
        </p:txBody>
      </p:sp>
    </p:spTree>
    <p:extLst>
      <p:ext uri="{BB962C8B-B14F-4D97-AF65-F5344CB8AC3E}">
        <p14:creationId xmlns:p14="http://schemas.microsoft.com/office/powerpoint/2010/main" val="781338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solidFill>
                  <a:srgbClr val="0606CA"/>
                </a:solidFill>
                <a:latin typeface="Times New Roman" pitchFamily="18" charset="0"/>
                <a:cs typeface="Times New Roman" pitchFamily="18" charset="0"/>
              </a:rPr>
              <a:t>Relation </a:t>
            </a:r>
            <a:r>
              <a:rPr lang="en-US" b="1" dirty="0">
                <a:solidFill>
                  <a:srgbClr val="0606CA"/>
                </a:solidFill>
                <a:latin typeface="Times New Roman" pitchFamily="18" charset="0"/>
                <a:cs typeface="Times New Roman" pitchFamily="18" charset="0"/>
              </a:rPr>
              <a:t>ABC and ABM</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76200" y="990600"/>
            <a:ext cx="8915400" cy="5715000"/>
          </a:xfrm>
        </p:spPr>
        <p:txBody>
          <a:bodyPr>
            <a:normAutofit/>
          </a:bodyPr>
          <a:lstStyle/>
          <a:p>
            <a:r>
              <a:rPr lang="en-US" dirty="0"/>
              <a:t>Eliminating non-value added costs using ABM</a:t>
            </a:r>
          </a:p>
          <a:p>
            <a:r>
              <a:rPr lang="en-US" dirty="0"/>
              <a:t>Identifying Activities.</a:t>
            </a:r>
          </a:p>
          <a:p>
            <a:r>
              <a:rPr lang="en-US" dirty="0"/>
              <a:t>Identifying non-value </a:t>
            </a:r>
            <a:r>
              <a:rPr lang="en-US" dirty="0" smtClean="0"/>
              <a:t>added activities</a:t>
            </a:r>
            <a:r>
              <a:rPr lang="en-US" dirty="0"/>
              <a:t>.</a:t>
            </a:r>
          </a:p>
          <a:p>
            <a:r>
              <a:rPr lang="en-US" dirty="0"/>
              <a:t>Understanding activity linkage, root causes and triggers.</a:t>
            </a:r>
          </a:p>
          <a:p>
            <a:r>
              <a:rPr lang="en-US" dirty="0"/>
              <a:t>Establishing performance measures.</a:t>
            </a:r>
          </a:p>
          <a:p>
            <a:r>
              <a:rPr lang="en-US" dirty="0"/>
              <a:t>Reporting non value added costs.</a:t>
            </a:r>
          </a:p>
          <a:p>
            <a:endParaRPr lang="en-US" dirty="0"/>
          </a:p>
        </p:txBody>
      </p:sp>
    </p:spTree>
    <p:extLst>
      <p:ext uri="{BB962C8B-B14F-4D97-AF65-F5344CB8AC3E}">
        <p14:creationId xmlns:p14="http://schemas.microsoft.com/office/powerpoint/2010/main" val="453179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15400" cy="533400"/>
          </a:xfrm>
        </p:spPr>
        <p:txBody>
          <a:bodyPr>
            <a:normAutofit fontScale="90000"/>
          </a:bodyPr>
          <a:lstStyle/>
          <a:p>
            <a:r>
              <a:rPr lang="en-US" dirty="0" smtClean="0"/>
              <a:t/>
            </a:r>
            <a:br>
              <a:rPr lang="en-US" dirty="0" smtClean="0"/>
            </a:br>
            <a:r>
              <a:rPr lang="en-US" sz="3600" b="1" dirty="0" smtClean="0">
                <a:solidFill>
                  <a:srgbClr val="0606CA"/>
                </a:solidFill>
                <a:latin typeface="Times New Roman" pitchFamily="18" charset="0"/>
                <a:cs typeface="Times New Roman" pitchFamily="18" charset="0"/>
              </a:rPr>
              <a:t>ABM </a:t>
            </a:r>
            <a:r>
              <a:rPr lang="en-US" sz="3600" b="1" dirty="0">
                <a:solidFill>
                  <a:srgbClr val="0606CA"/>
                </a:solidFill>
                <a:latin typeface="Times New Roman" pitchFamily="18" charset="0"/>
                <a:cs typeface="Times New Roman" pitchFamily="18" charset="0"/>
              </a:rPr>
              <a:t>seeks to satisfy following customers needs</a:t>
            </a:r>
            <a:br>
              <a:rPr lang="en-US" sz="3600" b="1" dirty="0">
                <a:solidFill>
                  <a:srgbClr val="0606CA"/>
                </a:solidFill>
                <a:latin typeface="Times New Roman" pitchFamily="18" charset="0"/>
                <a:cs typeface="Times New Roman" pitchFamily="18" charset="0"/>
              </a:rPr>
            </a:br>
            <a:endParaRPr lang="en-US" sz="3600" b="1" dirty="0">
              <a:solidFill>
                <a:srgbClr val="0606CA"/>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838200"/>
            <a:ext cx="8991600" cy="5867400"/>
          </a:xfrm>
        </p:spPr>
        <p:txBody>
          <a:bodyPr>
            <a:normAutofit/>
          </a:bodyPr>
          <a:lstStyle/>
          <a:p>
            <a:pPr>
              <a:buFont typeface="Wingdings" pitchFamily="2" charset="2"/>
              <a:buChar char="q"/>
            </a:pPr>
            <a:r>
              <a:rPr lang="en-US" dirty="0" smtClean="0"/>
              <a:t> </a:t>
            </a:r>
            <a:r>
              <a:rPr lang="en-US" sz="3600" dirty="0" smtClean="0">
                <a:latin typeface="Times New Roman" pitchFamily="18" charset="0"/>
                <a:cs typeface="Times New Roman" pitchFamily="18" charset="0"/>
              </a:rPr>
              <a:t>Lower costs.</a:t>
            </a:r>
          </a:p>
          <a:p>
            <a:pPr>
              <a:buFont typeface="Wingdings" pitchFamily="2" charset="2"/>
              <a:buChar char="q"/>
            </a:pP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Higher quality.</a:t>
            </a:r>
          </a:p>
          <a:p>
            <a:pPr>
              <a:buFont typeface="Wingdings" pitchFamily="2" charset="2"/>
              <a:buChar char="q"/>
            </a:pP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Faster </a:t>
            </a:r>
            <a:r>
              <a:rPr lang="en-US" sz="3600" dirty="0">
                <a:latin typeface="Times New Roman" pitchFamily="18" charset="0"/>
                <a:cs typeface="Times New Roman" pitchFamily="18" charset="0"/>
              </a:rPr>
              <a:t>response </a:t>
            </a:r>
            <a:r>
              <a:rPr lang="en-US" sz="3600" dirty="0" smtClean="0">
                <a:latin typeface="Times New Roman" pitchFamily="18" charset="0"/>
                <a:cs typeface="Times New Roman" pitchFamily="18" charset="0"/>
              </a:rPr>
              <a:t>time.</a:t>
            </a:r>
          </a:p>
          <a:p>
            <a:pPr>
              <a:buFont typeface="Wingdings" pitchFamily="2" charset="2"/>
              <a:buChar char="q"/>
            </a:pP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Greater innovation.</a:t>
            </a:r>
          </a:p>
          <a:p>
            <a:pPr>
              <a:buFont typeface="Wingdings" pitchFamily="2" charset="2"/>
              <a:buChar char="q"/>
            </a:pPr>
            <a:r>
              <a:rPr lang="en-US" sz="3600" dirty="0" smtClean="0">
                <a:latin typeface="Times New Roman" pitchFamily="18" charset="0"/>
                <a:cs typeface="Times New Roman" pitchFamily="18" charset="0"/>
              </a:rPr>
              <a:t> Customer </a:t>
            </a:r>
            <a:r>
              <a:rPr lang="en-US" sz="3600" dirty="0">
                <a:latin typeface="Times New Roman" pitchFamily="18" charset="0"/>
                <a:cs typeface="Times New Roman" pitchFamily="18" charset="0"/>
              </a:rPr>
              <a:t>Profitability </a:t>
            </a:r>
            <a:r>
              <a:rPr lang="en-US" sz="3600" dirty="0" smtClean="0">
                <a:latin typeface="Times New Roman" pitchFamily="18" charset="0"/>
                <a:cs typeface="Times New Roman" pitchFamily="18" charset="0"/>
              </a:rPr>
              <a:t>Analysis</a:t>
            </a:r>
          </a:p>
          <a:p>
            <a:pPr>
              <a:buFont typeface="Wingdings" pitchFamily="2" charset="2"/>
              <a:buChar char="q"/>
            </a:pPr>
            <a:r>
              <a:rPr lang="en-US" sz="3600" dirty="0" smtClean="0">
                <a:latin typeface="Times New Roman" pitchFamily="18" charset="0"/>
                <a:cs typeface="Times New Roman" pitchFamily="18" charset="0"/>
              </a:rPr>
              <a:t> Customer </a:t>
            </a:r>
            <a:r>
              <a:rPr lang="en-US" sz="3600" dirty="0">
                <a:latin typeface="Times New Roman" pitchFamily="18" charset="0"/>
                <a:cs typeface="Times New Roman" pitchFamily="18" charset="0"/>
              </a:rPr>
              <a:t>profitability analysis uses activity-based costing to determine the activities, costs and, </a:t>
            </a:r>
            <a:r>
              <a:rPr lang="en-US" sz="3600" dirty="0" smtClean="0">
                <a:latin typeface="Times New Roman" pitchFamily="18" charset="0"/>
                <a:cs typeface="Times New Roman" pitchFamily="18" charset="0"/>
              </a:rPr>
              <a:t>profit associated </a:t>
            </a:r>
            <a:r>
              <a:rPr lang="en-US" sz="3600" dirty="0">
                <a:latin typeface="Times New Roman" pitchFamily="18" charset="0"/>
                <a:cs typeface="Times New Roman" pitchFamily="18" charset="0"/>
              </a:rPr>
              <a:t>with serving particular customers.</a:t>
            </a:r>
          </a:p>
          <a:p>
            <a:pPr marL="0" indent="0">
              <a:buNone/>
            </a:pP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2252524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839200" cy="762000"/>
          </a:xfrm>
        </p:spPr>
        <p:txBody>
          <a:bodyPr>
            <a:normAutofit fontScale="90000"/>
          </a:bodyPr>
          <a:lstStyle/>
          <a:p>
            <a:r>
              <a:rPr lang="en-US" b="1" dirty="0" smtClean="0"/>
              <a:t/>
            </a:r>
            <a:br>
              <a:rPr lang="en-US" b="1" dirty="0" smtClean="0"/>
            </a:br>
            <a:r>
              <a:rPr lang="en-US" sz="4000" b="1" dirty="0" smtClean="0">
                <a:solidFill>
                  <a:srgbClr val="0606CA"/>
                </a:solidFill>
                <a:latin typeface="Times New Roman" pitchFamily="18" charset="0"/>
                <a:cs typeface="Times New Roman" pitchFamily="18" charset="0"/>
              </a:rPr>
              <a:t>ABC </a:t>
            </a:r>
            <a:r>
              <a:rPr lang="en-US" sz="4000" b="1" dirty="0">
                <a:solidFill>
                  <a:srgbClr val="0606CA"/>
                </a:solidFill>
                <a:latin typeface="Times New Roman" pitchFamily="18" charset="0"/>
                <a:cs typeface="Times New Roman" pitchFamily="18" charset="0"/>
              </a:rPr>
              <a:t>Systems are More Beneficial When:</a:t>
            </a:r>
            <a:br>
              <a:rPr lang="en-US" sz="4000" b="1" dirty="0">
                <a:solidFill>
                  <a:srgbClr val="0606CA"/>
                </a:solidFill>
                <a:latin typeface="Times New Roman" pitchFamily="18" charset="0"/>
                <a:cs typeface="Times New Roman" pitchFamily="18" charset="0"/>
              </a:rPr>
            </a:br>
            <a:endParaRPr lang="en-US" sz="4000" b="1" dirty="0">
              <a:solidFill>
                <a:srgbClr val="0606CA"/>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066800"/>
            <a:ext cx="8839200" cy="5562600"/>
          </a:xfrm>
        </p:spPr>
        <p:txBody>
          <a:bodyPr>
            <a:normAutofit fontScale="85000" lnSpcReduction="20000"/>
          </a:bodyPr>
          <a:lstStyle/>
          <a:p>
            <a:pPr lvl="0" algn="just">
              <a:buFont typeface="Wingdings" pitchFamily="2" charset="2"/>
              <a:buChar char="q"/>
            </a:pPr>
            <a:r>
              <a:rPr lang="en-US" sz="3300" dirty="0" smtClean="0">
                <a:latin typeface="Times New Roman" pitchFamily="18" charset="0"/>
                <a:cs typeface="Times New Roman" pitchFamily="18" charset="0"/>
              </a:rPr>
              <a:t>Significant </a:t>
            </a:r>
            <a:r>
              <a:rPr lang="en-US" sz="3300" dirty="0">
                <a:latin typeface="Times New Roman" pitchFamily="18" charset="0"/>
                <a:cs typeface="Times New Roman" pitchFamily="18" charset="0"/>
              </a:rPr>
              <a:t>amount of indirect costs are allocated using only one or two cost </a:t>
            </a:r>
            <a:r>
              <a:rPr lang="en-US" sz="3300" dirty="0" smtClean="0">
                <a:latin typeface="Times New Roman" pitchFamily="18" charset="0"/>
                <a:cs typeface="Times New Roman" pitchFamily="18" charset="0"/>
              </a:rPr>
              <a:t>pools</a:t>
            </a:r>
          </a:p>
          <a:p>
            <a:pPr lvl="0" algn="just">
              <a:buFont typeface="Wingdings" pitchFamily="2" charset="2"/>
              <a:buChar char="q"/>
            </a:pPr>
            <a:r>
              <a:rPr lang="en-US" sz="3300" dirty="0" smtClean="0">
                <a:latin typeface="Times New Roman" pitchFamily="18" charset="0"/>
                <a:cs typeface="Times New Roman" pitchFamily="18" charset="0"/>
              </a:rPr>
              <a:t>All </a:t>
            </a:r>
            <a:r>
              <a:rPr lang="en-US" sz="3300" dirty="0">
                <a:latin typeface="Times New Roman" pitchFamily="18" charset="0"/>
                <a:cs typeface="Times New Roman" pitchFamily="18" charset="0"/>
              </a:rPr>
              <a:t>or most cost are identified as output unit-level </a:t>
            </a:r>
            <a:r>
              <a:rPr lang="en-US" sz="3300" dirty="0" smtClean="0">
                <a:latin typeface="Times New Roman" pitchFamily="18" charset="0"/>
                <a:cs typeface="Times New Roman" pitchFamily="18" charset="0"/>
              </a:rPr>
              <a:t>costs</a:t>
            </a:r>
          </a:p>
          <a:p>
            <a:pPr lvl="0" algn="just">
              <a:buFont typeface="Wingdings" pitchFamily="2" charset="2"/>
              <a:buChar char="q"/>
            </a:pPr>
            <a:r>
              <a:rPr lang="en-US" sz="3300" dirty="0" smtClean="0">
                <a:latin typeface="Times New Roman" pitchFamily="18" charset="0"/>
                <a:cs typeface="Times New Roman" pitchFamily="18" charset="0"/>
              </a:rPr>
              <a:t>Products </a:t>
            </a:r>
            <a:r>
              <a:rPr lang="en-US" sz="3300" dirty="0">
                <a:latin typeface="Times New Roman" pitchFamily="18" charset="0"/>
                <a:cs typeface="Times New Roman" pitchFamily="18" charset="0"/>
              </a:rPr>
              <a:t>make diverse demands on resources because of differences in volume, process steps, batch size, or complexity </a:t>
            </a:r>
            <a:endParaRPr lang="en-US" sz="3300" dirty="0" smtClean="0">
              <a:latin typeface="Times New Roman" pitchFamily="18" charset="0"/>
              <a:cs typeface="Times New Roman" pitchFamily="18" charset="0"/>
            </a:endParaRPr>
          </a:p>
          <a:p>
            <a:pPr lvl="0" algn="just">
              <a:buFont typeface="Wingdings" pitchFamily="2" charset="2"/>
              <a:buChar char="q"/>
            </a:pPr>
            <a:r>
              <a:rPr lang="en-US" sz="3300" dirty="0" smtClean="0">
                <a:latin typeface="Times New Roman" pitchFamily="18" charset="0"/>
                <a:cs typeface="Times New Roman" pitchFamily="18" charset="0"/>
              </a:rPr>
              <a:t>Products </a:t>
            </a:r>
            <a:r>
              <a:rPr lang="en-US" sz="3300" dirty="0">
                <a:latin typeface="Times New Roman" pitchFamily="18" charset="0"/>
                <a:cs typeface="Times New Roman" pitchFamily="18" charset="0"/>
              </a:rPr>
              <a:t>that a company is well-suited to make and sell show small profits while products for which a company is less suited show huge </a:t>
            </a:r>
            <a:r>
              <a:rPr lang="en-US" sz="3300" dirty="0" smtClean="0">
                <a:latin typeface="Times New Roman" pitchFamily="18" charset="0"/>
                <a:cs typeface="Times New Roman" pitchFamily="18" charset="0"/>
              </a:rPr>
              <a:t>profits</a:t>
            </a:r>
          </a:p>
          <a:p>
            <a:pPr lvl="0" algn="just">
              <a:buFont typeface="Wingdings" pitchFamily="2" charset="2"/>
              <a:buChar char="q"/>
            </a:pPr>
            <a:r>
              <a:rPr lang="en-US" sz="3300" dirty="0" smtClean="0">
                <a:latin typeface="Times New Roman" pitchFamily="18" charset="0"/>
                <a:cs typeface="Times New Roman" pitchFamily="18" charset="0"/>
              </a:rPr>
              <a:t>Complex </a:t>
            </a:r>
            <a:r>
              <a:rPr lang="en-US" sz="3300" dirty="0">
                <a:latin typeface="Times New Roman" pitchFamily="18" charset="0"/>
                <a:cs typeface="Times New Roman" pitchFamily="18" charset="0"/>
              </a:rPr>
              <a:t>products appear to be profitable and simple products appear to be losing </a:t>
            </a:r>
            <a:r>
              <a:rPr lang="en-US" sz="3300" dirty="0" smtClean="0">
                <a:latin typeface="Times New Roman" pitchFamily="18" charset="0"/>
                <a:cs typeface="Times New Roman" pitchFamily="18" charset="0"/>
              </a:rPr>
              <a:t>money.</a:t>
            </a:r>
          </a:p>
          <a:p>
            <a:pPr lvl="0" algn="just">
              <a:buFont typeface="Wingdings" pitchFamily="2" charset="2"/>
              <a:buChar char="q"/>
            </a:pPr>
            <a:r>
              <a:rPr lang="en-US" sz="3300" dirty="0" smtClean="0">
                <a:latin typeface="Times New Roman" pitchFamily="18" charset="0"/>
                <a:cs typeface="Times New Roman" pitchFamily="18" charset="0"/>
              </a:rPr>
              <a:t>Operations </a:t>
            </a:r>
            <a:r>
              <a:rPr lang="en-US" sz="3300" dirty="0">
                <a:latin typeface="Times New Roman" pitchFamily="18" charset="0"/>
                <a:cs typeface="Times New Roman" pitchFamily="18" charset="0"/>
              </a:rPr>
              <a:t>staffs have significant disagreements with accounting staff about the cost of making and marketing products and services.</a:t>
            </a:r>
          </a:p>
          <a:p>
            <a:endParaRPr lang="en-US" dirty="0"/>
          </a:p>
        </p:txBody>
      </p:sp>
    </p:spTree>
    <p:extLst>
      <p:ext uri="{BB962C8B-B14F-4D97-AF65-F5344CB8AC3E}">
        <p14:creationId xmlns:p14="http://schemas.microsoft.com/office/powerpoint/2010/main" val="1159313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533400"/>
          </a:xfrm>
        </p:spPr>
        <p:txBody>
          <a:bodyPr>
            <a:normAutofit fontScale="90000"/>
          </a:bodyPr>
          <a:lstStyle/>
          <a:p>
            <a:r>
              <a:rPr lang="en-US" b="1" dirty="0" smtClean="0">
                <a:solidFill>
                  <a:srgbClr val="0606CA"/>
                </a:solidFill>
                <a:latin typeface="Times New Roman" pitchFamily="18" charset="0"/>
                <a:cs typeface="Times New Roman" pitchFamily="18" charset="0"/>
              </a:rPr>
              <a:t>An Illustration </a:t>
            </a:r>
            <a:endParaRPr lang="en-US" b="1" dirty="0">
              <a:solidFill>
                <a:srgbClr val="0606CA"/>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685800"/>
            <a:ext cx="8686800" cy="6019800"/>
          </a:xfrm>
        </p:spPr>
        <p:txBody>
          <a:bodyPr>
            <a:normAutofit fontScale="47500" lnSpcReduction="20000"/>
          </a:bodyPr>
          <a:lstStyle/>
          <a:p>
            <a:pPr marL="0" indent="0">
              <a:buNone/>
            </a:pPr>
            <a:r>
              <a:rPr lang="en-US" sz="3800" b="1" dirty="0"/>
              <a:t>Q1. </a:t>
            </a:r>
            <a:r>
              <a:rPr lang="en-US" sz="3800" dirty="0"/>
              <a:t>XYZ Ltd manufactures the following products: </a:t>
            </a:r>
          </a:p>
          <a:p>
            <a:pPr marL="0" indent="0">
              <a:buNone/>
            </a:pPr>
            <a:r>
              <a:rPr lang="en-US" sz="3800" dirty="0"/>
              <a:t>					</a:t>
            </a:r>
            <a:r>
              <a:rPr lang="en-US" sz="3800" b="1" dirty="0"/>
              <a:t>Product </a:t>
            </a:r>
            <a:r>
              <a:rPr lang="en-US" sz="3800" b="1" dirty="0" smtClean="0"/>
              <a:t>A</a:t>
            </a:r>
            <a:r>
              <a:rPr lang="en-US" sz="3800" b="1" dirty="0"/>
              <a:t>	Product B</a:t>
            </a:r>
            <a:endParaRPr lang="en-US" sz="3800" dirty="0"/>
          </a:p>
          <a:p>
            <a:pPr marL="0" indent="0">
              <a:buNone/>
            </a:pPr>
            <a:r>
              <a:rPr lang="en-US" sz="3800" dirty="0"/>
              <a:t>Quantity produced 			</a:t>
            </a:r>
            <a:r>
              <a:rPr lang="en-US" sz="3800" dirty="0" smtClean="0"/>
              <a:t>                  5,000</a:t>
            </a:r>
            <a:r>
              <a:rPr lang="en-US" sz="3800" dirty="0"/>
              <a:t>		7,000</a:t>
            </a:r>
          </a:p>
          <a:p>
            <a:pPr marL="0" indent="0">
              <a:buNone/>
            </a:pPr>
            <a:r>
              <a:rPr lang="en-US" sz="3800" dirty="0"/>
              <a:t>Direct labour hours per unit 		 </a:t>
            </a:r>
            <a:r>
              <a:rPr lang="en-US" sz="3800" dirty="0" smtClean="0"/>
              <a:t>                     </a:t>
            </a:r>
            <a:r>
              <a:rPr lang="en-US" sz="3800" dirty="0"/>
              <a:t>1 </a:t>
            </a:r>
            <a:r>
              <a:rPr lang="en-US" sz="3800" dirty="0" smtClean="0"/>
              <a:t>	</a:t>
            </a:r>
            <a:r>
              <a:rPr lang="en-US" sz="3800" dirty="0"/>
              <a:t>	2	</a:t>
            </a:r>
          </a:p>
          <a:p>
            <a:pPr marL="0" indent="0">
              <a:buNone/>
            </a:pPr>
            <a:r>
              <a:rPr lang="en-US" sz="3800" dirty="0"/>
              <a:t>Machine hours per unit 			 </a:t>
            </a:r>
            <a:r>
              <a:rPr lang="en-US" sz="3800" dirty="0" smtClean="0"/>
              <a:t>   3</a:t>
            </a:r>
            <a:r>
              <a:rPr lang="en-US" sz="3800" dirty="0"/>
              <a:t>		1</a:t>
            </a:r>
          </a:p>
          <a:p>
            <a:pPr marL="0" indent="0">
              <a:buNone/>
            </a:pPr>
            <a:r>
              <a:rPr lang="en-US" sz="3800" dirty="0"/>
              <a:t>Set ups in period			 </a:t>
            </a:r>
            <a:r>
              <a:rPr lang="en-US" sz="3800" dirty="0" smtClean="0"/>
              <a:t>	    10</a:t>
            </a:r>
            <a:r>
              <a:rPr lang="en-US" sz="3800" dirty="0"/>
              <a:t>		40</a:t>
            </a:r>
          </a:p>
          <a:p>
            <a:pPr marL="0" indent="0">
              <a:buNone/>
            </a:pPr>
            <a:r>
              <a:rPr lang="en-US" sz="3800" dirty="0"/>
              <a:t>Order made in </a:t>
            </a:r>
            <a:r>
              <a:rPr lang="en-US" sz="3800" dirty="0" smtClean="0"/>
              <a:t>period</a:t>
            </a:r>
            <a:r>
              <a:rPr lang="en-US" sz="3800" dirty="0"/>
              <a:t>			    </a:t>
            </a:r>
            <a:r>
              <a:rPr lang="en-US" sz="3800" dirty="0" smtClean="0"/>
              <a:t>15</a:t>
            </a:r>
            <a:r>
              <a:rPr lang="en-US" sz="3800" dirty="0"/>
              <a:t>		60</a:t>
            </a:r>
          </a:p>
          <a:p>
            <a:pPr marL="0" indent="0">
              <a:buNone/>
            </a:pPr>
            <a:r>
              <a:rPr lang="en-US" sz="3800" dirty="0"/>
              <a:t>Overhead costs 						</a:t>
            </a:r>
            <a:r>
              <a:rPr lang="en-US" sz="3800" b="1" dirty="0" err="1"/>
              <a:t>GHc</a:t>
            </a:r>
            <a:endParaRPr lang="en-US" sz="3800" dirty="0"/>
          </a:p>
          <a:p>
            <a:pPr marL="0" indent="0">
              <a:buNone/>
            </a:pPr>
            <a:r>
              <a:rPr lang="en-US" sz="3800" dirty="0"/>
              <a:t>Relating to machine activity 				</a:t>
            </a:r>
            <a:r>
              <a:rPr lang="en-US" sz="3800" dirty="0" smtClean="0"/>
              <a:t>          220,000</a:t>
            </a:r>
            <a:endParaRPr lang="en-US" sz="3800" dirty="0"/>
          </a:p>
          <a:p>
            <a:pPr marL="0" indent="0">
              <a:buNone/>
            </a:pPr>
            <a:r>
              <a:rPr lang="en-US" sz="3800" dirty="0"/>
              <a:t>Relating production set ups 				  </a:t>
            </a:r>
            <a:r>
              <a:rPr lang="en-US" sz="3800" dirty="0" smtClean="0"/>
              <a:t>          20,000</a:t>
            </a:r>
            <a:endParaRPr lang="en-US" sz="3800" dirty="0"/>
          </a:p>
          <a:p>
            <a:pPr marL="0" indent="0">
              <a:buNone/>
            </a:pPr>
            <a:r>
              <a:rPr lang="en-US" sz="3800" dirty="0"/>
              <a:t>Relating to handling of orders 		</a:t>
            </a:r>
            <a:r>
              <a:rPr lang="en-US" sz="3800" dirty="0" smtClean="0"/>
              <a:t>                            </a:t>
            </a:r>
            <a:r>
              <a:rPr lang="en-US" sz="3800" u="sng" dirty="0" smtClean="0"/>
              <a:t>45,000</a:t>
            </a:r>
            <a:r>
              <a:rPr lang="en-US" sz="3800" dirty="0"/>
              <a:t>		</a:t>
            </a:r>
            <a:endParaRPr lang="en-US" sz="3800" dirty="0" smtClean="0"/>
          </a:p>
          <a:p>
            <a:pPr marL="0" indent="0">
              <a:buNone/>
            </a:pPr>
            <a:r>
              <a:rPr lang="en-US" sz="3800" dirty="0"/>
              <a:t> </a:t>
            </a:r>
            <a:r>
              <a:rPr lang="en-US" sz="3800" dirty="0" smtClean="0"/>
              <a:t>                                                                                                                  </a:t>
            </a:r>
            <a:r>
              <a:rPr lang="en-US" sz="3800" u="sng" dirty="0" smtClean="0"/>
              <a:t>285,000   </a:t>
            </a:r>
            <a:endParaRPr lang="en-US" sz="3800" dirty="0"/>
          </a:p>
          <a:p>
            <a:pPr marL="0" indent="0">
              <a:buNone/>
            </a:pPr>
            <a:endParaRPr lang="en-US" sz="3800" dirty="0" smtClean="0"/>
          </a:p>
          <a:p>
            <a:pPr marL="0" indent="0">
              <a:buNone/>
            </a:pPr>
            <a:r>
              <a:rPr lang="en-US" sz="3800" dirty="0" smtClean="0"/>
              <a:t>You </a:t>
            </a:r>
            <a:r>
              <a:rPr lang="en-US" sz="3800" dirty="0"/>
              <a:t>are required to calculate the production overhead to be absorbed in each unit of product A and B using:  </a:t>
            </a:r>
          </a:p>
          <a:p>
            <a:pPr marL="0" indent="0">
              <a:buNone/>
            </a:pPr>
            <a:endParaRPr lang="en-US" sz="3800" dirty="0" smtClean="0"/>
          </a:p>
          <a:p>
            <a:pPr marL="0" indent="0">
              <a:buNone/>
            </a:pPr>
            <a:r>
              <a:rPr lang="en-US" sz="3800" b="1" dirty="0" err="1" smtClean="0"/>
              <a:t>i</a:t>
            </a:r>
            <a:r>
              <a:rPr lang="en-US" sz="3800" b="1" dirty="0" smtClean="0"/>
              <a:t>. Labour </a:t>
            </a:r>
            <a:r>
              <a:rPr lang="en-US" sz="3800" b="1" dirty="0"/>
              <a:t>hours to absorb overheads </a:t>
            </a:r>
            <a:endParaRPr lang="en-US" sz="3800" b="1" dirty="0" smtClean="0"/>
          </a:p>
          <a:p>
            <a:pPr marL="0" indent="0">
              <a:buNone/>
            </a:pPr>
            <a:endParaRPr lang="en-US" sz="3800" b="1" dirty="0"/>
          </a:p>
          <a:p>
            <a:pPr marL="0" indent="0">
              <a:buNone/>
            </a:pPr>
            <a:r>
              <a:rPr lang="en-US" sz="3800" b="1" dirty="0" smtClean="0"/>
              <a:t>Ii. ABC </a:t>
            </a:r>
            <a:r>
              <a:rPr lang="en-US" sz="3800" b="1" dirty="0"/>
              <a:t>approach (i.e. using appropriate cost drivers)</a:t>
            </a:r>
          </a:p>
          <a:p>
            <a:pPr marL="0" indent="0">
              <a:buNone/>
            </a:pPr>
            <a:r>
              <a:rPr lang="en-US" b="1" dirty="0"/>
              <a:t> </a:t>
            </a:r>
            <a:endParaRPr lang="en-US" dirty="0"/>
          </a:p>
          <a:p>
            <a:endParaRPr lang="en-US" dirty="0"/>
          </a:p>
        </p:txBody>
      </p:sp>
    </p:spTree>
    <p:extLst>
      <p:ext uri="{BB962C8B-B14F-4D97-AF65-F5344CB8AC3E}">
        <p14:creationId xmlns:p14="http://schemas.microsoft.com/office/powerpoint/2010/main" val="16573459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6858000" cy="304800"/>
          </a:xfrm>
        </p:spPr>
        <p:txBody>
          <a:bodyPr>
            <a:normAutofit fontScale="90000"/>
          </a:bodyPr>
          <a:lstStyle/>
          <a:p>
            <a:r>
              <a:rPr lang="en-US" dirty="0" smtClean="0"/>
              <a:t>SOLUTION</a:t>
            </a:r>
            <a:endParaRPr lang="en-US" dirty="0"/>
          </a:p>
        </p:txBody>
      </p:sp>
      <p:sp>
        <p:nvSpPr>
          <p:cNvPr id="3" name="Content Placeholder 2"/>
          <p:cNvSpPr>
            <a:spLocks noGrp="1"/>
          </p:cNvSpPr>
          <p:nvPr>
            <p:ph idx="1"/>
          </p:nvPr>
        </p:nvSpPr>
        <p:spPr>
          <a:xfrm>
            <a:off x="0" y="304800"/>
            <a:ext cx="9144000" cy="6553200"/>
          </a:xfrm>
        </p:spPr>
        <p:txBody>
          <a:bodyPr>
            <a:normAutofit fontScale="92500" lnSpcReduction="10000"/>
          </a:bodyPr>
          <a:lstStyle/>
          <a:p>
            <a:r>
              <a:rPr lang="en-US" b="1" i="1" dirty="0"/>
              <a:t>Solution: Using Labour Hours </a:t>
            </a:r>
            <a:endParaRPr lang="en-US" dirty="0"/>
          </a:p>
          <a:p>
            <a:r>
              <a:rPr lang="en-US" i="1" dirty="0"/>
              <a:t>Total Overheads Cost  </a:t>
            </a:r>
            <a:r>
              <a:rPr lang="en-US" i="1" dirty="0" smtClean="0"/>
              <a:t>                                = </a:t>
            </a:r>
            <a:r>
              <a:rPr lang="en-US" i="1" dirty="0"/>
              <a:t>GHc285,000</a:t>
            </a:r>
            <a:endParaRPr lang="en-US" dirty="0"/>
          </a:p>
          <a:p>
            <a:r>
              <a:rPr lang="en-US" i="1" dirty="0"/>
              <a:t>Total Labour Hours - Product A: 1 x 5,000 =  </a:t>
            </a:r>
            <a:r>
              <a:rPr lang="en-US" i="1" dirty="0" smtClean="0"/>
              <a:t>5,000</a:t>
            </a:r>
            <a:endParaRPr lang="en-US" dirty="0"/>
          </a:p>
          <a:p>
            <a:r>
              <a:rPr lang="en-US" i="1" dirty="0"/>
              <a:t>		        </a:t>
            </a:r>
            <a:r>
              <a:rPr lang="en-US" i="1" dirty="0" smtClean="0"/>
              <a:t> </a:t>
            </a:r>
            <a:r>
              <a:rPr lang="en-US" i="1" dirty="0"/>
              <a:t>Product B: 2 x 7,000 = </a:t>
            </a:r>
            <a:r>
              <a:rPr lang="en-US" i="1" u="sng" dirty="0"/>
              <a:t>14,000</a:t>
            </a:r>
            <a:r>
              <a:rPr lang="en-US" i="1" dirty="0"/>
              <a:t> </a:t>
            </a:r>
            <a:r>
              <a:rPr lang="en-US" i="1" dirty="0" smtClean="0"/>
              <a:t>=19,000hrs </a:t>
            </a:r>
            <a:endParaRPr lang="en-US" dirty="0"/>
          </a:p>
          <a:p>
            <a:r>
              <a:rPr lang="en-US" i="1" dirty="0"/>
              <a:t>OAR 	= GHc285,000/19,000 = GHc15/Labour hour </a:t>
            </a:r>
            <a:endParaRPr lang="en-US" dirty="0"/>
          </a:p>
          <a:p>
            <a:r>
              <a:rPr lang="en-US" b="1" dirty="0"/>
              <a:t>Details			 </a:t>
            </a:r>
            <a:r>
              <a:rPr lang="en-US" b="1" dirty="0" smtClean="0"/>
              <a:t> Product </a:t>
            </a:r>
            <a:r>
              <a:rPr lang="en-US" b="1" dirty="0"/>
              <a:t>A		</a:t>
            </a:r>
            <a:r>
              <a:rPr lang="en-US" b="1" dirty="0" smtClean="0"/>
              <a:t>    Product </a:t>
            </a:r>
            <a:r>
              <a:rPr lang="en-US" b="1" dirty="0"/>
              <a:t>B		</a:t>
            </a:r>
            <a:endParaRPr lang="en-US" dirty="0"/>
          </a:p>
          <a:p>
            <a:r>
              <a:rPr lang="en-US" dirty="0"/>
              <a:t>Overheads (GHc15/hour)	</a:t>
            </a:r>
            <a:r>
              <a:rPr lang="en-US" u="sng" dirty="0" smtClean="0"/>
              <a:t>75,000</a:t>
            </a:r>
            <a:r>
              <a:rPr lang="en-US" dirty="0" smtClean="0"/>
              <a:t>               </a:t>
            </a:r>
            <a:r>
              <a:rPr lang="en-US" u="sng" dirty="0"/>
              <a:t>210,000</a:t>
            </a:r>
            <a:endParaRPr lang="en-US" dirty="0"/>
          </a:p>
          <a:p>
            <a:r>
              <a:rPr lang="en-US" b="1" dirty="0"/>
              <a:t>Total Overhead Costs</a:t>
            </a:r>
            <a:r>
              <a:rPr lang="en-US" dirty="0"/>
              <a:t> 	</a:t>
            </a:r>
            <a:r>
              <a:rPr lang="en-US" b="1" u="sng" dirty="0" smtClean="0"/>
              <a:t>75,000</a:t>
            </a:r>
            <a:r>
              <a:rPr lang="en-US" b="1" dirty="0" smtClean="0"/>
              <a:t>	</a:t>
            </a:r>
            <a:r>
              <a:rPr lang="en-US" b="1" dirty="0"/>
              <a:t> </a:t>
            </a:r>
            <a:r>
              <a:rPr lang="en-US" b="1" dirty="0" smtClean="0"/>
              <a:t>     </a:t>
            </a:r>
            <a:r>
              <a:rPr lang="en-US" b="1" u="sng" dirty="0" smtClean="0"/>
              <a:t>210,000</a:t>
            </a:r>
            <a:r>
              <a:rPr lang="en-US" b="1" dirty="0"/>
              <a:t>		      </a:t>
            </a:r>
            <a:endParaRPr lang="en-US" dirty="0"/>
          </a:p>
          <a:p>
            <a:r>
              <a:rPr lang="en-US" i="1" dirty="0"/>
              <a:t>Output (units)			  </a:t>
            </a:r>
            <a:r>
              <a:rPr lang="en-US" i="1" dirty="0" smtClean="0"/>
              <a:t> 5,000</a:t>
            </a:r>
            <a:r>
              <a:rPr lang="en-US" i="1" dirty="0"/>
              <a:t> </a:t>
            </a:r>
            <a:r>
              <a:rPr lang="en-US" i="1" dirty="0" smtClean="0"/>
              <a:t>                   7,000</a:t>
            </a:r>
            <a:r>
              <a:rPr lang="en-US" i="1" dirty="0"/>
              <a:t>	</a:t>
            </a:r>
            <a:endParaRPr lang="en-US" dirty="0"/>
          </a:p>
          <a:p>
            <a:r>
              <a:rPr lang="en-US" dirty="0"/>
              <a:t>Overhead Cost/unit 	   </a:t>
            </a:r>
            <a:r>
              <a:rPr lang="en-US" dirty="0" smtClean="0"/>
              <a:t>            </a:t>
            </a:r>
            <a:r>
              <a:rPr lang="en-US" b="1" dirty="0"/>
              <a:t>GHc15	</a:t>
            </a:r>
            <a:r>
              <a:rPr lang="en-US" b="1" dirty="0" smtClean="0"/>
              <a:t>     GHc30</a:t>
            </a:r>
            <a:r>
              <a:rPr lang="en-US" dirty="0"/>
              <a:t>	</a:t>
            </a:r>
          </a:p>
          <a:p>
            <a:endParaRPr lang="en-US" dirty="0"/>
          </a:p>
        </p:txBody>
      </p:sp>
    </p:spTree>
    <p:extLst>
      <p:ext uri="{BB962C8B-B14F-4D97-AF65-F5344CB8AC3E}">
        <p14:creationId xmlns:p14="http://schemas.microsoft.com/office/powerpoint/2010/main" val="2076769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49"/>
            <a:ext cx="7467600" cy="334962"/>
          </a:xfrm>
        </p:spPr>
        <p:txBody>
          <a:bodyPr>
            <a:normAutofit fontScale="90000"/>
          </a:bodyPr>
          <a:lstStyle/>
          <a:p>
            <a:r>
              <a:rPr lang="en-US" dirty="0" err="1" smtClean="0"/>
              <a:t>Soln</a:t>
            </a:r>
            <a:r>
              <a:rPr lang="en-US" dirty="0" smtClean="0"/>
              <a:t> cont’d</a:t>
            </a:r>
            <a:endParaRPr lang="en-US" dirty="0"/>
          </a:p>
        </p:txBody>
      </p:sp>
      <p:sp>
        <p:nvSpPr>
          <p:cNvPr id="3" name="Content Placeholder 2"/>
          <p:cNvSpPr>
            <a:spLocks noGrp="1"/>
          </p:cNvSpPr>
          <p:nvPr>
            <p:ph idx="1"/>
          </p:nvPr>
        </p:nvSpPr>
        <p:spPr>
          <a:xfrm>
            <a:off x="34118" y="457200"/>
            <a:ext cx="9109881" cy="6629400"/>
          </a:xfrm>
        </p:spPr>
        <p:txBody>
          <a:bodyPr>
            <a:normAutofit fontScale="77500" lnSpcReduction="20000"/>
          </a:bodyPr>
          <a:lstStyle/>
          <a:p>
            <a:r>
              <a:rPr lang="en-US" b="1" dirty="0"/>
              <a:t>Solution: Using ABC   </a:t>
            </a:r>
            <a:endParaRPr lang="en-US" dirty="0"/>
          </a:p>
          <a:p>
            <a:r>
              <a:rPr lang="en-US" sz="2800" dirty="0"/>
              <a:t>Machine </a:t>
            </a:r>
            <a:r>
              <a:rPr lang="en-US" sz="2800" dirty="0" smtClean="0"/>
              <a:t>Activity</a:t>
            </a:r>
            <a:r>
              <a:rPr lang="en-US" sz="2800" dirty="0"/>
              <a:t> </a:t>
            </a:r>
            <a:r>
              <a:rPr lang="en-US" sz="2800" dirty="0" smtClean="0"/>
              <a:t>GHc220,000/22,000 </a:t>
            </a:r>
            <a:r>
              <a:rPr lang="en-US" sz="2800" dirty="0"/>
              <a:t>=</a:t>
            </a:r>
            <a:r>
              <a:rPr lang="en-US" sz="2800" dirty="0" smtClean="0"/>
              <a:t>GHc10/Machine </a:t>
            </a:r>
            <a:r>
              <a:rPr lang="en-US" sz="2800" dirty="0" err="1" smtClean="0"/>
              <a:t>hr</a:t>
            </a:r>
            <a:endParaRPr lang="en-US" sz="2800" dirty="0" smtClean="0"/>
          </a:p>
          <a:p>
            <a:r>
              <a:rPr lang="en-US" sz="2800" dirty="0" smtClean="0"/>
              <a:t>Set-ups  GHc20,000/50</a:t>
            </a:r>
            <a:r>
              <a:rPr lang="en-US" sz="2800" dirty="0"/>
              <a:t>	 	</a:t>
            </a:r>
            <a:r>
              <a:rPr lang="en-US" sz="2800" dirty="0" smtClean="0"/>
              <a:t>              =</a:t>
            </a:r>
            <a:r>
              <a:rPr lang="en-US" sz="2800" dirty="0"/>
              <a:t>	</a:t>
            </a:r>
            <a:r>
              <a:rPr lang="en-US" sz="2800" dirty="0" smtClean="0"/>
              <a:t>GHc400</a:t>
            </a:r>
          </a:p>
          <a:p>
            <a:r>
              <a:rPr lang="en-US" sz="2800" dirty="0"/>
              <a:t>Handling of orders 	 	</a:t>
            </a:r>
            <a:r>
              <a:rPr lang="en-US" sz="2800" dirty="0" smtClean="0"/>
              <a:t>GHc45,000/75</a:t>
            </a:r>
            <a:r>
              <a:rPr lang="en-US" sz="2800" dirty="0"/>
              <a:t> </a:t>
            </a:r>
            <a:r>
              <a:rPr lang="en-US" sz="2800" dirty="0" smtClean="0"/>
              <a:t> </a:t>
            </a:r>
            <a:r>
              <a:rPr lang="en-US" sz="2800" b="1" dirty="0" smtClean="0"/>
              <a:t>=</a:t>
            </a:r>
            <a:r>
              <a:rPr lang="en-US" sz="2800" dirty="0"/>
              <a:t>	GHc600</a:t>
            </a:r>
            <a:r>
              <a:rPr lang="en-US" sz="2800" b="1" dirty="0"/>
              <a:t> </a:t>
            </a:r>
            <a:endParaRPr lang="en-US" sz="2800" dirty="0"/>
          </a:p>
          <a:p>
            <a:r>
              <a:rPr lang="en-US" sz="2800" b="1" dirty="0"/>
              <a:t> </a:t>
            </a:r>
            <a:endParaRPr lang="en-US" sz="2800" dirty="0"/>
          </a:p>
          <a:p>
            <a:r>
              <a:rPr lang="en-US" sz="2800" b="1" dirty="0" smtClean="0"/>
              <a:t>    Details</a:t>
            </a:r>
            <a:r>
              <a:rPr lang="en-US" sz="2800" b="1" dirty="0"/>
              <a:t>			 </a:t>
            </a:r>
            <a:r>
              <a:rPr lang="en-US" sz="2800" b="1" dirty="0" smtClean="0"/>
              <a:t>         Product </a:t>
            </a:r>
            <a:r>
              <a:rPr lang="en-US" sz="2800" b="1" dirty="0"/>
              <a:t>A	</a:t>
            </a:r>
            <a:r>
              <a:rPr lang="en-US" sz="2800" b="1" dirty="0" smtClean="0"/>
              <a:t>                        Product </a:t>
            </a:r>
            <a:r>
              <a:rPr lang="en-US" sz="2800" b="1" dirty="0"/>
              <a:t>B		</a:t>
            </a:r>
            <a:endParaRPr lang="en-US" sz="2800" dirty="0"/>
          </a:p>
          <a:p>
            <a:r>
              <a:rPr lang="en-US" sz="2800" b="1" dirty="0"/>
              <a:t>Overheads: 				</a:t>
            </a:r>
            <a:r>
              <a:rPr lang="en-US" sz="2800" b="1" dirty="0" err="1"/>
              <a:t>GHc</a:t>
            </a:r>
            <a:r>
              <a:rPr lang="en-US" sz="2800" b="1" dirty="0"/>
              <a:t>			</a:t>
            </a:r>
            <a:r>
              <a:rPr lang="en-US" sz="2800" b="1" dirty="0" err="1"/>
              <a:t>GHc</a:t>
            </a:r>
            <a:endParaRPr lang="en-US" sz="2800" dirty="0"/>
          </a:p>
          <a:p>
            <a:r>
              <a:rPr lang="en-US" sz="2800" dirty="0"/>
              <a:t>Machine usage (GHc10 x 3 x 5,000) 	150,000	      	</a:t>
            </a:r>
            <a:r>
              <a:rPr lang="en-US" sz="2800" dirty="0" smtClean="0"/>
              <a:t>70,000</a:t>
            </a:r>
            <a:r>
              <a:rPr lang="en-US" sz="2800" dirty="0"/>
              <a:t>		        </a:t>
            </a:r>
          </a:p>
          <a:p>
            <a:r>
              <a:rPr lang="en-US" sz="2800" dirty="0"/>
              <a:t>Set-ups (GHc400 x 10)     	   	    4,000		  	16,000		     </a:t>
            </a:r>
          </a:p>
          <a:p>
            <a:r>
              <a:rPr lang="en-US" sz="2800" dirty="0"/>
              <a:t>Purchase orders (GHc600 x 15)     	    </a:t>
            </a:r>
            <a:r>
              <a:rPr lang="en-US" sz="2800" u="sng" dirty="0"/>
              <a:t>9,000</a:t>
            </a:r>
            <a:r>
              <a:rPr lang="en-US" sz="2800" dirty="0"/>
              <a:t>		               </a:t>
            </a:r>
            <a:r>
              <a:rPr lang="en-US" sz="2800" u="sng" dirty="0" smtClean="0"/>
              <a:t>36,000</a:t>
            </a:r>
            <a:endParaRPr lang="en-US" sz="2800" dirty="0"/>
          </a:p>
          <a:p>
            <a:r>
              <a:rPr lang="en-US" sz="2800" b="1" dirty="0"/>
              <a:t>Total Overhead Costs</a:t>
            </a:r>
            <a:r>
              <a:rPr lang="en-US" sz="2800" dirty="0"/>
              <a:t> 	        </a:t>
            </a:r>
            <a:r>
              <a:rPr lang="en-US" sz="2800" dirty="0" smtClean="0"/>
              <a:t>      </a:t>
            </a:r>
            <a:r>
              <a:rPr lang="en-US" sz="2800" b="1" u="sng" dirty="0" smtClean="0"/>
              <a:t>163,000</a:t>
            </a:r>
            <a:r>
              <a:rPr lang="en-US" sz="2800" b="1" dirty="0"/>
              <a:t>		      </a:t>
            </a:r>
            <a:r>
              <a:rPr lang="en-US" sz="2800" b="1" dirty="0" smtClean="0"/>
              <a:t>       </a:t>
            </a:r>
            <a:r>
              <a:rPr lang="en-US" sz="2800" b="1" u="sng" dirty="0" smtClean="0"/>
              <a:t>122,000</a:t>
            </a:r>
            <a:endParaRPr lang="en-US" sz="2800" dirty="0"/>
          </a:p>
          <a:p>
            <a:r>
              <a:rPr lang="en-US" sz="2800" dirty="0"/>
              <a:t>Divide by Output (units)		   </a:t>
            </a:r>
            <a:r>
              <a:rPr lang="en-US" sz="2800" b="1" i="1" dirty="0"/>
              <a:t>5,000			  7,000</a:t>
            </a:r>
            <a:r>
              <a:rPr lang="en-US" sz="2800" b="1" dirty="0"/>
              <a:t>	</a:t>
            </a:r>
            <a:r>
              <a:rPr lang="en-US" sz="2800" dirty="0"/>
              <a:t>	</a:t>
            </a:r>
          </a:p>
          <a:p>
            <a:r>
              <a:rPr lang="en-US" sz="2800" dirty="0"/>
              <a:t>Overhead Cost/Unit 	  		 </a:t>
            </a:r>
            <a:r>
              <a:rPr lang="en-US" sz="2800" b="1" dirty="0"/>
              <a:t>GHc32.6	            GHc17.43</a:t>
            </a:r>
            <a:endParaRPr lang="en-US" sz="2800" dirty="0"/>
          </a:p>
          <a:p>
            <a:endParaRPr lang="en-US" sz="2800" dirty="0"/>
          </a:p>
          <a:p>
            <a:endParaRPr lang="en-US" dirty="0"/>
          </a:p>
        </p:txBody>
      </p:sp>
    </p:spTree>
    <p:extLst>
      <p:ext uri="{BB962C8B-B14F-4D97-AF65-F5344CB8AC3E}">
        <p14:creationId xmlns:p14="http://schemas.microsoft.com/office/powerpoint/2010/main" val="321518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457200"/>
          </a:xfrm>
        </p:spPr>
        <p:txBody>
          <a:bodyPr>
            <a:normAutofit fontScale="90000"/>
          </a:bodyPr>
          <a:lstStyle/>
          <a:p>
            <a:r>
              <a:rPr lang="en-US" dirty="0" smtClean="0"/>
              <a:t>Example 2</a:t>
            </a:r>
            <a:endParaRPr lang="en-US" dirty="0"/>
          </a:p>
        </p:txBody>
      </p:sp>
      <p:sp>
        <p:nvSpPr>
          <p:cNvPr id="3" name="Content Placeholder 2"/>
          <p:cNvSpPr>
            <a:spLocks noGrp="1"/>
          </p:cNvSpPr>
          <p:nvPr>
            <p:ph idx="1"/>
          </p:nvPr>
        </p:nvSpPr>
        <p:spPr>
          <a:xfrm>
            <a:off x="152400" y="457200"/>
            <a:ext cx="8991600" cy="6400800"/>
          </a:xfrm>
        </p:spPr>
        <p:txBody>
          <a:bodyPr>
            <a:normAutofit lnSpcReduction="10000"/>
          </a:bodyPr>
          <a:lstStyle/>
          <a:p>
            <a:pPr marL="457200" lvl="1" indent="0">
              <a:buNone/>
            </a:pPr>
            <a:r>
              <a:rPr lang="en-US" sz="2000" dirty="0"/>
              <a:t> </a:t>
            </a:r>
            <a:r>
              <a:rPr lang="en-US" sz="2000" dirty="0" smtClean="0"/>
              <a:t>       output              No of production     material    direct                     machine </a:t>
            </a:r>
            <a:r>
              <a:rPr lang="en-US" sz="2000" dirty="0" err="1" smtClean="0"/>
              <a:t>hrs</a:t>
            </a:r>
            <a:r>
              <a:rPr lang="en-US" sz="2000" dirty="0" smtClean="0"/>
              <a:t> </a:t>
            </a:r>
          </a:p>
          <a:p>
            <a:pPr marL="457200" lvl="1" indent="0">
              <a:buNone/>
            </a:pPr>
            <a:r>
              <a:rPr lang="en-US" sz="2000" dirty="0"/>
              <a:t> </a:t>
            </a:r>
            <a:r>
              <a:rPr lang="en-US" sz="2000" dirty="0" smtClean="0"/>
              <a:t>                                       runs                       per unit    labour </a:t>
            </a:r>
            <a:r>
              <a:rPr lang="en-US" sz="2000" dirty="0" err="1" smtClean="0"/>
              <a:t>hr</a:t>
            </a:r>
            <a:r>
              <a:rPr lang="en-US" sz="2000" dirty="0" smtClean="0"/>
              <a:t>/unit       per unit</a:t>
            </a:r>
          </a:p>
          <a:p>
            <a:pPr marL="457200" lvl="1" indent="0">
              <a:buNone/>
            </a:pPr>
            <a:r>
              <a:rPr lang="en-US" sz="2000" dirty="0" smtClean="0"/>
              <a:t>W           10                       2                          	GHC 20                1                       1</a:t>
            </a:r>
          </a:p>
          <a:p>
            <a:pPr marL="457200" lvl="1" indent="0">
              <a:buNone/>
            </a:pPr>
            <a:r>
              <a:rPr lang="en-US" sz="2000" dirty="0" smtClean="0"/>
              <a:t>X             10                       2                            GHC 80               3                       3</a:t>
            </a:r>
          </a:p>
          <a:p>
            <a:pPr marL="457200" lvl="1" indent="0">
              <a:buNone/>
            </a:pPr>
            <a:r>
              <a:rPr lang="en-US" sz="2000" dirty="0" smtClean="0"/>
              <a:t>Y            100                      5</a:t>
            </a:r>
            <a:r>
              <a:rPr lang="en-US" sz="2000" dirty="0"/>
              <a:t>	</a:t>
            </a:r>
            <a:r>
              <a:rPr lang="en-US" sz="2000" dirty="0" smtClean="0"/>
              <a:t>                 GHC 20                1                       1</a:t>
            </a:r>
          </a:p>
          <a:p>
            <a:pPr marL="457200" lvl="1" indent="0">
              <a:buNone/>
            </a:pPr>
            <a:r>
              <a:rPr lang="en-US" sz="2000" dirty="0" smtClean="0"/>
              <a:t>Z             100                     5</a:t>
            </a:r>
            <a:r>
              <a:rPr lang="en-US" sz="2000" dirty="0"/>
              <a:t>	</a:t>
            </a:r>
            <a:r>
              <a:rPr lang="en-US" sz="2000" dirty="0" smtClean="0"/>
              <a:t>                 GHC80                 3                       3</a:t>
            </a:r>
            <a:endParaRPr lang="en-US" sz="2000" dirty="0"/>
          </a:p>
          <a:p>
            <a:pPr marL="457200" lvl="1" indent="0">
              <a:buNone/>
            </a:pPr>
            <a:r>
              <a:rPr lang="en-US" sz="2000" dirty="0" smtClean="0"/>
              <a:t>Direct labour cost per hour GHC5</a:t>
            </a:r>
          </a:p>
          <a:p>
            <a:pPr marL="457200" lvl="1" indent="0">
              <a:buNone/>
            </a:pPr>
            <a:r>
              <a:rPr lang="en-US" sz="2000" b="1" dirty="0" smtClean="0"/>
              <a:t>Activities                                        cost driver                                Overhead cost (GHC)</a:t>
            </a:r>
          </a:p>
          <a:p>
            <a:pPr marL="457200" lvl="1" indent="0">
              <a:buNone/>
            </a:pPr>
            <a:r>
              <a:rPr lang="en-US" sz="2000" dirty="0" smtClean="0"/>
              <a:t>Short run variable cost                 machine </a:t>
            </a:r>
            <a:r>
              <a:rPr lang="en-US" sz="2000" dirty="0" err="1" smtClean="0"/>
              <a:t>hr</a:t>
            </a:r>
            <a:r>
              <a:rPr lang="en-US" sz="2000" dirty="0" smtClean="0"/>
              <a:t>                                        3,080</a:t>
            </a:r>
          </a:p>
          <a:p>
            <a:pPr marL="457200" lvl="1" indent="0">
              <a:buNone/>
            </a:pPr>
            <a:r>
              <a:rPr lang="en-US" sz="2000" dirty="0" smtClean="0"/>
              <a:t>Set-up costs                                     production runs                             10,920</a:t>
            </a:r>
          </a:p>
          <a:p>
            <a:pPr marL="457200" lvl="1" indent="0">
              <a:buNone/>
            </a:pPr>
            <a:r>
              <a:rPr lang="en-US" sz="2000" dirty="0" smtClean="0"/>
              <a:t>Expediting and scheduling          production runs                                 9,100</a:t>
            </a:r>
          </a:p>
          <a:p>
            <a:pPr marL="457200" lvl="1" indent="0">
              <a:buNone/>
            </a:pPr>
            <a:r>
              <a:rPr lang="en-US" sz="2000" dirty="0" smtClean="0"/>
              <a:t>Material handling costs                production runs                                 </a:t>
            </a:r>
            <a:r>
              <a:rPr lang="en-US" sz="2000" u="sng" dirty="0" smtClean="0"/>
              <a:t>7,700</a:t>
            </a:r>
          </a:p>
          <a:p>
            <a:pPr marL="457200" lvl="1" indent="0">
              <a:buNone/>
            </a:pPr>
            <a:r>
              <a:rPr lang="en-US" sz="2000" dirty="0"/>
              <a:t> </a:t>
            </a:r>
            <a:r>
              <a:rPr lang="en-US" sz="2000" dirty="0" smtClean="0"/>
              <a:t>                                                                                                                     </a:t>
            </a:r>
            <a:r>
              <a:rPr lang="en-US" sz="2000" u="sng" dirty="0" smtClean="0"/>
              <a:t> 30,800</a:t>
            </a:r>
          </a:p>
          <a:p>
            <a:pPr marL="457200" lvl="1" indent="0">
              <a:buNone/>
            </a:pPr>
            <a:r>
              <a:rPr lang="en-US" sz="2000" dirty="0" smtClean="0"/>
              <a:t>Prepare unit cost for each product using:</a:t>
            </a:r>
          </a:p>
          <a:p>
            <a:pPr marL="914400" lvl="1" indent="-457200">
              <a:buAutoNum type="alphaLcPeriod"/>
            </a:pPr>
            <a:r>
              <a:rPr lang="en-US" sz="2000" dirty="0" smtClean="0"/>
              <a:t>Conventional Absorption costing                </a:t>
            </a:r>
            <a:endParaRPr lang="en-US" sz="2000" dirty="0" smtClean="0"/>
          </a:p>
          <a:p>
            <a:pPr marL="914400" lvl="1" indent="-457200">
              <a:buAutoNum type="alphaLcPeriod"/>
            </a:pPr>
            <a:r>
              <a:rPr lang="en-US" sz="2000" dirty="0" smtClean="0"/>
              <a:t>ABC</a:t>
            </a:r>
            <a:endParaRPr lang="en-US" sz="2000" dirty="0" smtClean="0"/>
          </a:p>
          <a:p>
            <a:pPr marL="457200" lvl="1" indent="0">
              <a:buNone/>
            </a:pPr>
            <a:r>
              <a:rPr lang="en-US" sz="2000" dirty="0" smtClean="0"/>
              <a:t>Assume that in traditional absorption costing system, overheads are absorbed at a direct labour hour rate.</a:t>
            </a:r>
          </a:p>
          <a:p>
            <a:pPr marL="457200" lvl="1" indent="0">
              <a:buNone/>
            </a:pPr>
            <a:endParaRPr lang="en-US" sz="2000" dirty="0" smtClean="0"/>
          </a:p>
        </p:txBody>
      </p:sp>
    </p:spTree>
    <p:extLst>
      <p:ext uri="{BB962C8B-B14F-4D97-AF65-F5344CB8AC3E}">
        <p14:creationId xmlns:p14="http://schemas.microsoft.com/office/powerpoint/2010/main" val="3051685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33400" y="381000"/>
            <a:ext cx="3505200" cy="3657600"/>
          </a:xfrm>
          <a:prstGeom prst="downArrow">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dirty="0"/>
          </a:p>
        </p:txBody>
      </p:sp>
      <p:sp>
        <p:nvSpPr>
          <p:cNvPr id="5" name="Up Arrow 4"/>
          <p:cNvSpPr/>
          <p:nvPr/>
        </p:nvSpPr>
        <p:spPr>
          <a:xfrm>
            <a:off x="5409658" y="2286000"/>
            <a:ext cx="3353342" cy="4190999"/>
          </a:xfrm>
          <a:prstGeom prst="upArrow">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nvGrpSpPr>
          <p:cNvPr id="6" name="Group 5"/>
          <p:cNvGrpSpPr/>
          <p:nvPr/>
        </p:nvGrpSpPr>
        <p:grpSpPr>
          <a:xfrm>
            <a:off x="5257801" y="381000"/>
            <a:ext cx="2362199" cy="1524000"/>
            <a:chOff x="3998214" y="-1053846"/>
            <a:chExt cx="2414017" cy="3518154"/>
          </a:xfrm>
        </p:grpSpPr>
        <p:sp>
          <p:nvSpPr>
            <p:cNvPr id="7" name="Rectangle 6"/>
            <p:cNvSpPr/>
            <p:nvPr/>
          </p:nvSpPr>
          <p:spPr>
            <a:xfrm>
              <a:off x="3998214" y="0"/>
              <a:ext cx="2414016" cy="246430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Rectangle 7"/>
            <p:cNvSpPr/>
            <p:nvPr/>
          </p:nvSpPr>
          <p:spPr>
            <a:xfrm>
              <a:off x="4153402" y="-1053846"/>
              <a:ext cx="2258829" cy="246430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1376" tIns="341376" rIns="341376" bIns="341376" numCol="1" spcCol="1270" anchor="ctr" anchorCtr="0">
              <a:noAutofit/>
            </a:bodyPr>
            <a:lstStyle/>
            <a:p>
              <a:pPr lvl="0" algn="ctr" defTabSz="2133600">
                <a:lnSpc>
                  <a:spcPct val="90000"/>
                </a:lnSpc>
                <a:spcBef>
                  <a:spcPct val="0"/>
                </a:spcBef>
                <a:spcAft>
                  <a:spcPct val="35000"/>
                </a:spcAft>
              </a:pPr>
              <a:r>
                <a:rPr lang="en-US" sz="4800" kern="1200" dirty="0" smtClean="0"/>
                <a:t>Thank you</a:t>
              </a:r>
              <a:endParaRPr lang="en-US" sz="4800" kern="1200" dirty="0"/>
            </a:p>
          </p:txBody>
        </p:sp>
      </p:grpSp>
    </p:spTree>
    <p:extLst>
      <p:ext uri="{BB962C8B-B14F-4D97-AF65-F5344CB8AC3E}">
        <p14:creationId xmlns:p14="http://schemas.microsoft.com/office/powerpoint/2010/main" val="3639070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6172200" cy="838199"/>
          </a:xfrm>
        </p:spPr>
        <p:txBody>
          <a:bodyPr>
            <a:normAutofit/>
          </a:bodyPr>
          <a:lstStyle/>
          <a:p>
            <a:r>
              <a:rPr lang="en-US" b="1" dirty="0" smtClean="0">
                <a:solidFill>
                  <a:srgbClr val="0606CA"/>
                </a:solidFill>
                <a:latin typeface="Times New Roman" pitchFamily="18" charset="0"/>
                <a:cs typeface="Times New Roman" pitchFamily="18" charset="0"/>
              </a:rPr>
              <a:t>Lesson Objectives </a:t>
            </a:r>
            <a:endParaRPr lang="en-US" b="1" dirty="0">
              <a:solidFill>
                <a:srgbClr val="0606CA"/>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839200" cy="5638800"/>
          </a:xfrm>
        </p:spPr>
        <p:txBody>
          <a:bodyPr>
            <a:normAutofit fontScale="70000" lnSpcReduction="20000"/>
          </a:bodyPr>
          <a:lstStyle/>
          <a:p>
            <a:endParaRPr lang="en-US" dirty="0"/>
          </a:p>
          <a:p>
            <a:pPr>
              <a:buFont typeface="Wingdings" pitchFamily="2" charset="2"/>
              <a:buChar char="q"/>
            </a:pPr>
            <a:r>
              <a:rPr lang="en-US" sz="5100" dirty="0" smtClean="0">
                <a:latin typeface="Times New Roman" pitchFamily="18" charset="0"/>
                <a:cs typeface="Times New Roman" pitchFamily="18" charset="0"/>
              </a:rPr>
              <a:t> In this lecture </a:t>
            </a:r>
            <a:r>
              <a:rPr lang="en-US" sz="5100" dirty="0">
                <a:latin typeface="Times New Roman" pitchFamily="18" charset="0"/>
                <a:cs typeface="Times New Roman" pitchFamily="18" charset="0"/>
              </a:rPr>
              <a:t>you will learn the </a:t>
            </a:r>
            <a:r>
              <a:rPr lang="en-US" sz="5100" dirty="0" smtClean="0">
                <a:latin typeface="Times New Roman" pitchFamily="18" charset="0"/>
                <a:cs typeface="Times New Roman" pitchFamily="18" charset="0"/>
              </a:rPr>
              <a:t>following</a:t>
            </a:r>
          </a:p>
          <a:p>
            <a:pPr lvl="2">
              <a:buFont typeface="Wingdings" pitchFamily="2" charset="2"/>
              <a:buChar char="q"/>
            </a:pPr>
            <a:r>
              <a:rPr lang="en-US" sz="4300" dirty="0">
                <a:latin typeface="Times New Roman" pitchFamily="18" charset="0"/>
                <a:cs typeface="Times New Roman" pitchFamily="18" charset="0"/>
              </a:rPr>
              <a:t> </a:t>
            </a:r>
            <a:r>
              <a:rPr lang="en-US" sz="4300" dirty="0" smtClean="0">
                <a:latin typeface="Times New Roman" pitchFamily="18" charset="0"/>
                <a:cs typeface="Times New Roman" pitchFamily="18" charset="0"/>
              </a:rPr>
              <a:t>Concept </a:t>
            </a:r>
            <a:r>
              <a:rPr lang="en-US" sz="4300" dirty="0">
                <a:latin typeface="Times New Roman" pitchFamily="18" charset="0"/>
                <a:cs typeface="Times New Roman" pitchFamily="18" charset="0"/>
              </a:rPr>
              <a:t>of </a:t>
            </a:r>
            <a:r>
              <a:rPr lang="en-US" sz="4300" dirty="0" smtClean="0">
                <a:latin typeface="Times New Roman" pitchFamily="18" charset="0"/>
                <a:cs typeface="Times New Roman" pitchFamily="18" charset="0"/>
              </a:rPr>
              <a:t>ABC.</a:t>
            </a:r>
          </a:p>
          <a:p>
            <a:pPr lvl="2">
              <a:buFont typeface="Wingdings" pitchFamily="2" charset="2"/>
              <a:buChar char="q"/>
            </a:pPr>
            <a:r>
              <a:rPr lang="en-US" sz="5100" dirty="0" smtClean="0">
                <a:latin typeface="Times New Roman" pitchFamily="18" charset="0"/>
                <a:cs typeface="Times New Roman" pitchFamily="18" charset="0"/>
              </a:rPr>
              <a:t>Traditional </a:t>
            </a:r>
            <a:r>
              <a:rPr lang="en-US" sz="5100" dirty="0">
                <a:latin typeface="Times New Roman" pitchFamily="18" charset="0"/>
                <a:cs typeface="Times New Roman" pitchFamily="18" charset="0"/>
              </a:rPr>
              <a:t>Costing V/s </a:t>
            </a:r>
            <a:r>
              <a:rPr lang="en-US" sz="5100" dirty="0" smtClean="0">
                <a:latin typeface="Times New Roman" pitchFamily="18" charset="0"/>
                <a:cs typeface="Times New Roman" pitchFamily="18" charset="0"/>
              </a:rPr>
              <a:t>ABC.</a:t>
            </a:r>
          </a:p>
          <a:p>
            <a:pPr lvl="2">
              <a:buFont typeface="Wingdings" pitchFamily="2" charset="2"/>
              <a:buChar char="q"/>
            </a:pPr>
            <a:r>
              <a:rPr lang="en-US" sz="5100" dirty="0" smtClean="0">
                <a:latin typeface="Times New Roman" pitchFamily="18" charset="0"/>
                <a:cs typeface="Times New Roman" pitchFamily="18" charset="0"/>
              </a:rPr>
              <a:t>Treatment </a:t>
            </a:r>
            <a:r>
              <a:rPr lang="en-US" sz="5100" dirty="0">
                <a:latin typeface="Times New Roman" pitchFamily="18" charset="0"/>
                <a:cs typeface="Times New Roman" pitchFamily="18" charset="0"/>
              </a:rPr>
              <a:t>of cost under </a:t>
            </a:r>
            <a:r>
              <a:rPr lang="en-US" sz="5100" dirty="0" smtClean="0">
                <a:latin typeface="Times New Roman" pitchFamily="18" charset="0"/>
                <a:cs typeface="Times New Roman" pitchFamily="18" charset="0"/>
              </a:rPr>
              <a:t>ABC.</a:t>
            </a:r>
          </a:p>
          <a:p>
            <a:pPr lvl="2">
              <a:buFont typeface="Wingdings" pitchFamily="2" charset="2"/>
              <a:buChar char="q"/>
            </a:pPr>
            <a:r>
              <a:rPr lang="en-US" sz="5100" dirty="0" smtClean="0">
                <a:latin typeface="Times New Roman" pitchFamily="18" charset="0"/>
                <a:cs typeface="Times New Roman" pitchFamily="18" charset="0"/>
              </a:rPr>
              <a:t>Steps </a:t>
            </a:r>
            <a:r>
              <a:rPr lang="en-US" sz="5100" dirty="0">
                <a:latin typeface="Times New Roman" pitchFamily="18" charset="0"/>
                <a:cs typeface="Times New Roman" pitchFamily="18" charset="0"/>
              </a:rPr>
              <a:t>of </a:t>
            </a:r>
            <a:r>
              <a:rPr lang="en-US" sz="5100" dirty="0" smtClean="0">
                <a:latin typeface="Times New Roman" pitchFamily="18" charset="0"/>
                <a:cs typeface="Times New Roman" pitchFamily="18" charset="0"/>
              </a:rPr>
              <a:t>ABC.</a:t>
            </a:r>
          </a:p>
          <a:p>
            <a:pPr lvl="2">
              <a:buFont typeface="Wingdings" pitchFamily="2" charset="2"/>
              <a:buChar char="q"/>
            </a:pPr>
            <a:r>
              <a:rPr lang="en-US" sz="5100" dirty="0" smtClean="0">
                <a:latin typeface="Times New Roman" pitchFamily="18" charset="0"/>
                <a:cs typeface="Times New Roman" pitchFamily="18" charset="0"/>
              </a:rPr>
              <a:t>Benefits.</a:t>
            </a:r>
          </a:p>
          <a:p>
            <a:pPr lvl="2">
              <a:buFont typeface="Wingdings" pitchFamily="2" charset="2"/>
              <a:buChar char="q"/>
            </a:pPr>
            <a:r>
              <a:rPr lang="en-US" sz="5100" dirty="0" smtClean="0">
                <a:latin typeface="Times New Roman" pitchFamily="18" charset="0"/>
                <a:cs typeface="Times New Roman" pitchFamily="18" charset="0"/>
              </a:rPr>
              <a:t>Limitations.</a:t>
            </a:r>
          </a:p>
          <a:p>
            <a:pPr lvl="2">
              <a:buFont typeface="Wingdings" pitchFamily="2" charset="2"/>
              <a:buChar char="q"/>
            </a:pPr>
            <a:r>
              <a:rPr lang="en-US" sz="5100" dirty="0" smtClean="0">
                <a:latin typeface="Times New Roman" pitchFamily="18" charset="0"/>
                <a:cs typeface="Times New Roman" pitchFamily="18" charset="0"/>
              </a:rPr>
              <a:t>Activity </a:t>
            </a:r>
            <a:r>
              <a:rPr lang="en-US" sz="5100" dirty="0">
                <a:latin typeface="Times New Roman" pitchFamily="18" charset="0"/>
                <a:cs typeface="Times New Roman" pitchFamily="18" charset="0"/>
              </a:rPr>
              <a:t>Based Management: </a:t>
            </a:r>
            <a:r>
              <a:rPr lang="en-US" sz="5100" dirty="0" smtClean="0">
                <a:latin typeface="Times New Roman" pitchFamily="18" charset="0"/>
                <a:cs typeface="Times New Roman" pitchFamily="18" charset="0"/>
              </a:rPr>
              <a:t>ABM.</a:t>
            </a:r>
          </a:p>
          <a:p>
            <a:pPr lvl="2">
              <a:buFont typeface="Wingdings" pitchFamily="2" charset="2"/>
              <a:buChar char="q"/>
            </a:pPr>
            <a:r>
              <a:rPr lang="en-US" sz="5100" dirty="0" smtClean="0">
                <a:latin typeface="Times New Roman" pitchFamily="18" charset="0"/>
                <a:cs typeface="Times New Roman" pitchFamily="18" charset="0"/>
              </a:rPr>
              <a:t>Relation </a:t>
            </a:r>
            <a:r>
              <a:rPr lang="en-US" sz="5100" dirty="0">
                <a:latin typeface="Times New Roman" pitchFamily="18" charset="0"/>
                <a:cs typeface="Times New Roman" pitchFamily="18" charset="0"/>
              </a:rPr>
              <a:t>between ABC &amp; ABM.</a:t>
            </a:r>
          </a:p>
          <a:p>
            <a:endParaRPr lang="en-US" dirty="0"/>
          </a:p>
        </p:txBody>
      </p:sp>
    </p:spTree>
    <p:extLst>
      <p:ext uri="{BB962C8B-B14F-4D97-AF65-F5344CB8AC3E}">
        <p14:creationId xmlns:p14="http://schemas.microsoft.com/office/powerpoint/2010/main" val="2267441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1219200"/>
          </a:xfrm>
        </p:spPr>
        <p:txBody>
          <a:bodyPr>
            <a:normAutofit fontScale="90000"/>
          </a:bodyPr>
          <a:lstStyle/>
          <a:p>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b="1" dirty="0" smtClean="0">
                <a:solidFill>
                  <a:srgbClr val="0606CA"/>
                </a:solidFill>
                <a:latin typeface="Times New Roman" pitchFamily="18" charset="0"/>
                <a:cs typeface="Times New Roman" pitchFamily="18" charset="0"/>
              </a:rPr>
              <a:t>Why to Choose the Right Way of Costing</a:t>
            </a:r>
            <a:r>
              <a:rPr lang="en-US" b="1" dirty="0">
                <a:solidFill>
                  <a:srgbClr val="0606CA"/>
                </a:solidFill>
                <a:latin typeface="Times New Roman" pitchFamily="18" charset="0"/>
                <a:cs typeface="Times New Roman" pitchFamily="18" charset="0"/>
              </a:rPr>
              <a:t/>
            </a:r>
            <a:br>
              <a:rPr lang="en-US" b="1" dirty="0">
                <a:solidFill>
                  <a:srgbClr val="0606CA"/>
                </a:solidFill>
                <a:latin typeface="Times New Roman" pitchFamily="18" charset="0"/>
                <a:cs typeface="Times New Roman" pitchFamily="18" charset="0"/>
              </a:rPr>
            </a:br>
            <a:endParaRPr lang="en-US" dirty="0">
              <a:solidFill>
                <a:srgbClr val="0606CA"/>
              </a:solidFill>
            </a:endParaRPr>
          </a:p>
        </p:txBody>
      </p:sp>
      <p:sp>
        <p:nvSpPr>
          <p:cNvPr id="3" name="Content Placeholder 2"/>
          <p:cNvSpPr>
            <a:spLocks noGrp="1"/>
          </p:cNvSpPr>
          <p:nvPr>
            <p:ph idx="1"/>
          </p:nvPr>
        </p:nvSpPr>
        <p:spPr>
          <a:xfrm>
            <a:off x="152400" y="1600200"/>
            <a:ext cx="8839200" cy="4876800"/>
          </a:xfrm>
        </p:spPr>
        <p:txBody>
          <a:bodyPr>
            <a:normAutofit/>
          </a:bodyPr>
          <a:lstStyle/>
          <a:p>
            <a:r>
              <a:rPr lang="en-US" sz="3600" dirty="0" smtClean="0">
                <a:latin typeface="Times New Roman" pitchFamily="18" charset="0"/>
                <a:cs typeface="Times New Roman" pitchFamily="18" charset="0"/>
              </a:rPr>
              <a:t>In </a:t>
            </a:r>
            <a:r>
              <a:rPr lang="en-US" sz="3600" dirty="0">
                <a:latin typeface="Times New Roman" pitchFamily="18" charset="0"/>
                <a:cs typeface="Times New Roman" pitchFamily="18" charset="0"/>
              </a:rPr>
              <a:t>business, arriving at the correct cost is very important, because it:</a:t>
            </a:r>
          </a:p>
          <a:p>
            <a:r>
              <a:rPr lang="en-US" sz="3600" dirty="0">
                <a:latin typeface="Times New Roman" pitchFamily="18" charset="0"/>
                <a:cs typeface="Times New Roman" pitchFamily="18" charset="0"/>
              </a:rPr>
              <a:t>Identifies money-makers and money losers;</a:t>
            </a:r>
          </a:p>
          <a:p>
            <a:r>
              <a:rPr lang="en-US" sz="3600" dirty="0">
                <a:latin typeface="Times New Roman" pitchFamily="18" charset="0"/>
                <a:cs typeface="Times New Roman" pitchFamily="18" charset="0"/>
              </a:rPr>
              <a:t>Finds an economic break-even point;</a:t>
            </a:r>
          </a:p>
          <a:p>
            <a:r>
              <a:rPr lang="en-US" sz="3600" dirty="0">
                <a:latin typeface="Times New Roman" pitchFamily="18" charset="0"/>
                <a:cs typeface="Times New Roman" pitchFamily="18" charset="0"/>
              </a:rPr>
              <a:t>Facilitates opportunities for cost control.</a:t>
            </a:r>
          </a:p>
          <a:p>
            <a:r>
              <a:rPr lang="en-US" sz="3600" dirty="0">
                <a:latin typeface="Times New Roman" pitchFamily="18" charset="0"/>
                <a:cs typeface="Times New Roman" pitchFamily="18" charset="0"/>
              </a:rPr>
              <a:t>Permits comparison of different options; and</a:t>
            </a:r>
          </a:p>
          <a:p>
            <a:r>
              <a:rPr lang="en-US" sz="3600" dirty="0">
                <a:latin typeface="Times New Roman" pitchFamily="18" charset="0"/>
                <a:cs typeface="Times New Roman" pitchFamily="18" charset="0"/>
              </a:rPr>
              <a:t>Enables strategic decision making.</a:t>
            </a:r>
          </a:p>
          <a:p>
            <a:endParaRPr lang="en-US" dirty="0"/>
          </a:p>
        </p:txBody>
      </p:sp>
    </p:spTree>
    <p:extLst>
      <p:ext uri="{BB962C8B-B14F-4D97-AF65-F5344CB8AC3E}">
        <p14:creationId xmlns:p14="http://schemas.microsoft.com/office/powerpoint/2010/main" val="3264253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1143000"/>
          </a:xfrm>
        </p:spPr>
        <p:txBody>
          <a:bodyPr>
            <a:normAutofit fontScale="90000"/>
          </a:bodyPr>
          <a:lstStyle/>
          <a:p>
            <a:r>
              <a:rPr lang="en-US" b="1" dirty="0" smtClean="0"/>
              <a:t/>
            </a:r>
            <a:br>
              <a:rPr lang="en-US" b="1" dirty="0" smtClean="0"/>
            </a:br>
            <a:r>
              <a:rPr lang="en-US" b="1" dirty="0" smtClean="0">
                <a:solidFill>
                  <a:srgbClr val="0606CA"/>
                </a:solidFill>
                <a:latin typeface="Times New Roman" pitchFamily="18" charset="0"/>
                <a:cs typeface="Times New Roman" pitchFamily="18" charset="0"/>
              </a:rPr>
              <a:t>Why </a:t>
            </a:r>
            <a:r>
              <a:rPr lang="en-US" b="1" dirty="0">
                <a:solidFill>
                  <a:srgbClr val="0606CA"/>
                </a:solidFill>
                <a:latin typeface="Times New Roman" pitchFamily="18" charset="0"/>
                <a:cs typeface="Times New Roman" pitchFamily="18" charset="0"/>
              </a:rPr>
              <a:t>Overheads Should </a:t>
            </a:r>
            <a:r>
              <a:rPr lang="en-US" b="1" dirty="0" smtClean="0">
                <a:solidFill>
                  <a:srgbClr val="0606CA"/>
                </a:solidFill>
                <a:latin typeface="Times New Roman" pitchFamily="18" charset="0"/>
                <a:cs typeface="Times New Roman" pitchFamily="18" charset="0"/>
              </a:rPr>
              <a:t>Be </a:t>
            </a:r>
            <a:r>
              <a:rPr lang="en-US" b="1" dirty="0">
                <a:solidFill>
                  <a:srgbClr val="0606CA"/>
                </a:solidFill>
                <a:latin typeface="Times New Roman" pitchFamily="18" charset="0"/>
                <a:cs typeface="Times New Roman" pitchFamily="18" charset="0"/>
              </a:rPr>
              <a:t>Fairly Distributed </a:t>
            </a:r>
            <a:r>
              <a:rPr lang="en-US" b="1" dirty="0" smtClean="0">
                <a:solidFill>
                  <a:srgbClr val="0606CA"/>
                </a:solidFill>
                <a:latin typeface="Times New Roman" pitchFamily="18" charset="0"/>
                <a:cs typeface="Times New Roman" pitchFamily="18" charset="0"/>
              </a:rPr>
              <a:t>In An </a:t>
            </a:r>
            <a:r>
              <a:rPr lang="en-US" b="1" dirty="0">
                <a:solidFill>
                  <a:srgbClr val="0606CA"/>
                </a:solidFill>
                <a:latin typeface="Times New Roman" pitchFamily="18" charset="0"/>
                <a:cs typeface="Times New Roman" pitchFamily="18" charset="0"/>
              </a:rPr>
              <a:t>Organisation  </a:t>
            </a:r>
            <a:r>
              <a:rPr lang="en-US" dirty="0"/>
              <a:t/>
            </a:r>
            <a:br>
              <a:rPr lang="en-US" dirty="0"/>
            </a:br>
            <a:endParaRPr lang="en-US" dirty="0"/>
          </a:p>
        </p:txBody>
      </p:sp>
      <p:sp>
        <p:nvSpPr>
          <p:cNvPr id="3" name="Content Placeholder 2"/>
          <p:cNvSpPr>
            <a:spLocks noGrp="1"/>
          </p:cNvSpPr>
          <p:nvPr>
            <p:ph idx="1"/>
          </p:nvPr>
        </p:nvSpPr>
        <p:spPr>
          <a:xfrm>
            <a:off x="152400" y="1143000"/>
            <a:ext cx="8839200" cy="5638800"/>
          </a:xfrm>
        </p:spPr>
        <p:txBody>
          <a:bodyPr>
            <a:normAutofit fontScale="70000" lnSpcReduction="20000"/>
          </a:bodyPr>
          <a:lstStyle/>
          <a:p>
            <a:pPr marL="0" lvl="0" indent="0">
              <a:buNone/>
            </a:pPr>
            <a:r>
              <a:rPr lang="en-US" sz="4100" dirty="0" smtClean="0">
                <a:latin typeface="Times New Roman" pitchFamily="18" charset="0"/>
                <a:cs typeface="Times New Roman" pitchFamily="18" charset="0"/>
              </a:rPr>
              <a:t>Overhead should be fairly be shared in an organisation in order to: </a:t>
            </a:r>
          </a:p>
          <a:p>
            <a:pPr lvl="1">
              <a:buFont typeface="Wingdings" pitchFamily="2" charset="2"/>
              <a:buChar char="q"/>
            </a:pPr>
            <a:r>
              <a:rPr lang="en-US" sz="4100" dirty="0" smtClean="0">
                <a:latin typeface="Times New Roman" pitchFamily="18" charset="0"/>
                <a:cs typeface="Times New Roman" pitchFamily="18" charset="0"/>
              </a:rPr>
              <a:t> remind </a:t>
            </a:r>
            <a:r>
              <a:rPr lang="en-US" sz="4100" dirty="0">
                <a:latin typeface="Times New Roman" pitchFamily="18" charset="0"/>
                <a:cs typeface="Times New Roman" pitchFamily="18" charset="0"/>
              </a:rPr>
              <a:t>profit centre managers about the existence of indirect </a:t>
            </a:r>
            <a:r>
              <a:rPr lang="en-US" sz="4100" dirty="0" smtClean="0">
                <a:latin typeface="Times New Roman" pitchFamily="18" charset="0"/>
                <a:cs typeface="Times New Roman" pitchFamily="18" charset="0"/>
              </a:rPr>
              <a:t>costs</a:t>
            </a:r>
          </a:p>
          <a:p>
            <a:pPr lvl="1">
              <a:buFont typeface="Wingdings" pitchFamily="2" charset="2"/>
              <a:buChar char="q"/>
            </a:pPr>
            <a:r>
              <a:rPr lang="en-US" sz="4100" dirty="0">
                <a:latin typeface="Times New Roman" pitchFamily="18" charset="0"/>
                <a:cs typeface="Times New Roman" pitchFamily="18" charset="0"/>
              </a:rPr>
              <a:t> </a:t>
            </a:r>
            <a:r>
              <a:rPr lang="en-US" sz="4100" dirty="0" smtClean="0">
                <a:latin typeface="Times New Roman" pitchFamily="18" charset="0"/>
                <a:cs typeface="Times New Roman" pitchFamily="18" charset="0"/>
              </a:rPr>
              <a:t>enhance </a:t>
            </a:r>
            <a:r>
              <a:rPr lang="en-US" sz="4100" dirty="0">
                <a:latin typeface="Times New Roman" pitchFamily="18" charset="0"/>
                <a:cs typeface="Times New Roman" pitchFamily="18" charset="0"/>
              </a:rPr>
              <a:t>control of service cost  or support department </a:t>
            </a:r>
            <a:r>
              <a:rPr lang="en-US" sz="4100" dirty="0" smtClean="0">
                <a:latin typeface="Times New Roman" pitchFamily="18" charset="0"/>
                <a:cs typeface="Times New Roman" pitchFamily="18" charset="0"/>
              </a:rPr>
              <a:t>costs </a:t>
            </a:r>
          </a:p>
          <a:p>
            <a:pPr lvl="1">
              <a:buFont typeface="Wingdings" pitchFamily="2" charset="2"/>
              <a:buChar char="q"/>
            </a:pPr>
            <a:r>
              <a:rPr lang="en-US" sz="4100" dirty="0">
                <a:latin typeface="Times New Roman" pitchFamily="18" charset="0"/>
                <a:cs typeface="Times New Roman" pitchFamily="18" charset="0"/>
              </a:rPr>
              <a:t> </a:t>
            </a:r>
            <a:r>
              <a:rPr lang="en-US" sz="4100" dirty="0" smtClean="0">
                <a:latin typeface="Times New Roman" pitchFamily="18" charset="0"/>
                <a:cs typeface="Times New Roman" pitchFamily="18" charset="0"/>
              </a:rPr>
              <a:t>encourage </a:t>
            </a:r>
            <a:r>
              <a:rPr lang="en-US" sz="4100" dirty="0">
                <a:latin typeface="Times New Roman" pitchFamily="18" charset="0"/>
                <a:cs typeface="Times New Roman" pitchFamily="18" charset="0"/>
              </a:rPr>
              <a:t>efficient use of common </a:t>
            </a:r>
            <a:r>
              <a:rPr lang="en-US" sz="4100" dirty="0" smtClean="0">
                <a:latin typeface="Times New Roman" pitchFamily="18" charset="0"/>
                <a:cs typeface="Times New Roman" pitchFamily="18" charset="0"/>
              </a:rPr>
              <a:t>services</a:t>
            </a:r>
          </a:p>
          <a:p>
            <a:pPr lvl="1">
              <a:buFont typeface="Wingdings" pitchFamily="2" charset="2"/>
              <a:buChar char="q"/>
            </a:pPr>
            <a:r>
              <a:rPr lang="en-US" sz="4100" dirty="0">
                <a:latin typeface="Times New Roman" pitchFamily="18" charset="0"/>
                <a:cs typeface="Times New Roman" pitchFamily="18" charset="0"/>
              </a:rPr>
              <a:t> </a:t>
            </a:r>
            <a:r>
              <a:rPr lang="en-US" sz="4100" dirty="0" smtClean="0">
                <a:latin typeface="Times New Roman" pitchFamily="18" charset="0"/>
                <a:cs typeface="Times New Roman" pitchFamily="18" charset="0"/>
              </a:rPr>
              <a:t>fix </a:t>
            </a:r>
            <a:r>
              <a:rPr lang="en-US" sz="4100" dirty="0">
                <a:latin typeface="Times New Roman" pitchFamily="18" charset="0"/>
                <a:cs typeface="Times New Roman" pitchFamily="18" charset="0"/>
              </a:rPr>
              <a:t>accountability and  </a:t>
            </a:r>
            <a:r>
              <a:rPr lang="en-US" sz="4100" dirty="0" smtClean="0">
                <a:latin typeface="Times New Roman" pitchFamily="18" charset="0"/>
                <a:cs typeface="Times New Roman" pitchFamily="18" charset="0"/>
              </a:rPr>
              <a:t>responsibility</a:t>
            </a:r>
          </a:p>
          <a:p>
            <a:pPr lvl="1">
              <a:buFont typeface="Wingdings" pitchFamily="2" charset="2"/>
              <a:buChar char="q"/>
            </a:pPr>
            <a:r>
              <a:rPr lang="en-US" sz="4100" dirty="0">
                <a:latin typeface="Times New Roman" pitchFamily="18" charset="0"/>
                <a:cs typeface="Times New Roman" pitchFamily="18" charset="0"/>
              </a:rPr>
              <a:t> </a:t>
            </a:r>
            <a:r>
              <a:rPr lang="en-US" sz="4100" dirty="0" smtClean="0">
                <a:latin typeface="Times New Roman" pitchFamily="18" charset="0"/>
                <a:cs typeface="Times New Roman" pitchFamily="18" charset="0"/>
              </a:rPr>
              <a:t>evaluate </a:t>
            </a:r>
            <a:r>
              <a:rPr lang="en-US" sz="4100" dirty="0">
                <a:latin typeface="Times New Roman" pitchFamily="18" charset="0"/>
                <a:cs typeface="Times New Roman" pitchFamily="18" charset="0"/>
              </a:rPr>
              <a:t>profit </a:t>
            </a:r>
            <a:r>
              <a:rPr lang="en-US" sz="4100" dirty="0" smtClean="0">
                <a:latin typeface="Times New Roman" pitchFamily="18" charset="0"/>
                <a:cs typeface="Times New Roman" pitchFamily="18" charset="0"/>
              </a:rPr>
              <a:t>centres</a:t>
            </a:r>
            <a:endParaRPr lang="en-US" sz="4100" dirty="0">
              <a:latin typeface="Times New Roman" pitchFamily="18" charset="0"/>
              <a:cs typeface="Times New Roman" pitchFamily="18" charset="0"/>
            </a:endParaRPr>
          </a:p>
          <a:p>
            <a:pPr lvl="1">
              <a:buFont typeface="Wingdings" pitchFamily="2" charset="2"/>
              <a:buChar char="q"/>
            </a:pPr>
            <a:r>
              <a:rPr lang="en-US" sz="4100" dirty="0">
                <a:latin typeface="Times New Roman" pitchFamily="18" charset="0"/>
                <a:cs typeface="Times New Roman" pitchFamily="18" charset="0"/>
              </a:rPr>
              <a:t> </a:t>
            </a:r>
            <a:r>
              <a:rPr lang="en-US" sz="4100" dirty="0" smtClean="0">
                <a:latin typeface="Times New Roman" pitchFamily="18" charset="0"/>
                <a:cs typeface="Times New Roman" pitchFamily="18" charset="0"/>
              </a:rPr>
              <a:t>determine </a:t>
            </a:r>
            <a:r>
              <a:rPr lang="en-US" sz="4100" dirty="0">
                <a:latin typeface="Times New Roman" pitchFamily="18" charset="0"/>
                <a:cs typeface="Times New Roman" pitchFamily="18" charset="0"/>
              </a:rPr>
              <a:t>cost accurately </a:t>
            </a:r>
            <a:endParaRPr lang="en-US" sz="4100" dirty="0" smtClean="0">
              <a:latin typeface="Times New Roman" pitchFamily="18" charset="0"/>
              <a:cs typeface="Times New Roman" pitchFamily="18" charset="0"/>
            </a:endParaRPr>
          </a:p>
          <a:p>
            <a:pPr lvl="1">
              <a:buFont typeface="Wingdings" pitchFamily="2" charset="2"/>
              <a:buChar char="q"/>
            </a:pPr>
            <a:r>
              <a:rPr lang="en-US" sz="4100" dirty="0">
                <a:latin typeface="Times New Roman" pitchFamily="18" charset="0"/>
                <a:cs typeface="Times New Roman" pitchFamily="18" charset="0"/>
              </a:rPr>
              <a:t> </a:t>
            </a:r>
            <a:r>
              <a:rPr lang="en-US" sz="4100" dirty="0" smtClean="0">
                <a:latin typeface="Times New Roman" pitchFamily="18" charset="0"/>
                <a:cs typeface="Times New Roman" pitchFamily="18" charset="0"/>
              </a:rPr>
              <a:t>allocate </a:t>
            </a:r>
            <a:r>
              <a:rPr lang="en-US" sz="4100" dirty="0">
                <a:latin typeface="Times New Roman" pitchFamily="18" charset="0"/>
                <a:cs typeface="Times New Roman" pitchFamily="18" charset="0"/>
              </a:rPr>
              <a:t>cost per unit for </a:t>
            </a:r>
            <a:r>
              <a:rPr lang="en-US" sz="4100" dirty="0" smtClean="0">
                <a:latin typeface="Times New Roman" pitchFamily="18" charset="0"/>
                <a:cs typeface="Times New Roman" pitchFamily="18" charset="0"/>
              </a:rPr>
              <a:t>usage </a:t>
            </a:r>
          </a:p>
          <a:p>
            <a:pPr lvl="1">
              <a:buFont typeface="Wingdings" pitchFamily="2" charset="2"/>
              <a:buChar char="q"/>
            </a:pPr>
            <a:r>
              <a:rPr lang="en-US" sz="4100" dirty="0">
                <a:latin typeface="Times New Roman" pitchFamily="18" charset="0"/>
                <a:cs typeface="Times New Roman" pitchFamily="18" charset="0"/>
              </a:rPr>
              <a:t> </a:t>
            </a:r>
            <a:r>
              <a:rPr lang="en-US" sz="4100" dirty="0" smtClean="0">
                <a:latin typeface="Times New Roman" pitchFamily="18" charset="0"/>
                <a:cs typeface="Times New Roman" pitchFamily="18" charset="0"/>
              </a:rPr>
              <a:t>foster </a:t>
            </a:r>
            <a:r>
              <a:rPr lang="en-US" sz="4100" dirty="0">
                <a:latin typeface="Times New Roman" pitchFamily="18" charset="0"/>
                <a:cs typeface="Times New Roman" pitchFamily="18" charset="0"/>
              </a:rPr>
              <a:t>cost awareness or consciousness </a:t>
            </a:r>
            <a:endParaRPr lang="en-US" sz="4100" dirty="0" smtClean="0">
              <a:latin typeface="Times New Roman" pitchFamily="18" charset="0"/>
              <a:cs typeface="Times New Roman" pitchFamily="18" charset="0"/>
            </a:endParaRPr>
          </a:p>
          <a:p>
            <a:pPr lvl="1">
              <a:buFont typeface="Wingdings" pitchFamily="2" charset="2"/>
              <a:buChar char="q"/>
            </a:pPr>
            <a:r>
              <a:rPr lang="en-US" sz="4100" dirty="0">
                <a:latin typeface="Times New Roman" pitchFamily="18" charset="0"/>
                <a:cs typeface="Times New Roman" pitchFamily="18" charset="0"/>
              </a:rPr>
              <a:t> </a:t>
            </a:r>
            <a:r>
              <a:rPr lang="en-US" sz="4100" dirty="0" smtClean="0">
                <a:latin typeface="Times New Roman" pitchFamily="18" charset="0"/>
                <a:cs typeface="Times New Roman" pitchFamily="18" charset="0"/>
              </a:rPr>
              <a:t>promote </a:t>
            </a:r>
            <a:r>
              <a:rPr lang="en-US" sz="4100" dirty="0">
                <a:latin typeface="Times New Roman" pitchFamily="18" charset="0"/>
                <a:cs typeface="Times New Roman" pitchFamily="18" charset="0"/>
              </a:rPr>
              <a:t>more effective utilisation of resources  </a:t>
            </a:r>
          </a:p>
          <a:p>
            <a:endParaRPr lang="en-US" dirty="0"/>
          </a:p>
        </p:txBody>
      </p:sp>
    </p:spTree>
    <p:extLst>
      <p:ext uri="{BB962C8B-B14F-4D97-AF65-F5344CB8AC3E}">
        <p14:creationId xmlns:p14="http://schemas.microsoft.com/office/powerpoint/2010/main" val="3562308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762000"/>
          </a:xfrm>
        </p:spPr>
        <p:txBody>
          <a:bodyPr>
            <a:normAutofit fontScale="90000"/>
          </a:bodyPr>
          <a:lstStyle/>
          <a:p>
            <a:r>
              <a:rPr lang="en-US" dirty="0" smtClean="0">
                <a:solidFill>
                  <a:srgbClr val="0606CA"/>
                </a:solidFill>
                <a:latin typeface="Times New Roman" pitchFamily="18" charset="0"/>
                <a:cs typeface="Times New Roman" pitchFamily="18" charset="0"/>
              </a:rPr>
              <a:t/>
            </a:r>
            <a:br>
              <a:rPr lang="en-US" dirty="0" smtClean="0">
                <a:solidFill>
                  <a:srgbClr val="0606CA"/>
                </a:solidFill>
                <a:latin typeface="Times New Roman" pitchFamily="18" charset="0"/>
                <a:cs typeface="Times New Roman" pitchFamily="18" charset="0"/>
              </a:rPr>
            </a:br>
            <a:r>
              <a:rPr lang="en-US" b="1" dirty="0" smtClean="0">
                <a:solidFill>
                  <a:srgbClr val="0606CA"/>
                </a:solidFill>
                <a:latin typeface="Times New Roman" pitchFamily="18" charset="0"/>
                <a:cs typeface="Times New Roman" pitchFamily="18" charset="0"/>
              </a:rPr>
              <a:t>The </a:t>
            </a:r>
            <a:r>
              <a:rPr lang="en-US" b="1" dirty="0">
                <a:solidFill>
                  <a:srgbClr val="0606CA"/>
                </a:solidFill>
                <a:latin typeface="Times New Roman" pitchFamily="18" charset="0"/>
                <a:cs typeface="Times New Roman" pitchFamily="18" charset="0"/>
              </a:rPr>
              <a:t>Concept of ABC</a:t>
            </a:r>
            <a:br>
              <a:rPr lang="en-US" b="1" dirty="0">
                <a:solidFill>
                  <a:srgbClr val="0606CA"/>
                </a:solidFill>
                <a:latin typeface="Times New Roman" pitchFamily="18" charset="0"/>
                <a:cs typeface="Times New Roman" pitchFamily="18" charset="0"/>
              </a:rPr>
            </a:br>
            <a:endParaRPr lang="en-US" b="1" dirty="0"/>
          </a:p>
        </p:txBody>
      </p:sp>
      <p:sp>
        <p:nvSpPr>
          <p:cNvPr id="3" name="Content Placeholder 2"/>
          <p:cNvSpPr>
            <a:spLocks noGrp="1"/>
          </p:cNvSpPr>
          <p:nvPr>
            <p:ph idx="1"/>
          </p:nvPr>
        </p:nvSpPr>
        <p:spPr>
          <a:xfrm>
            <a:off x="152400" y="914400"/>
            <a:ext cx="8839200" cy="5791200"/>
          </a:xfrm>
        </p:spPr>
        <p:txBody>
          <a:bodyPr>
            <a:normAutofit fontScale="92500" lnSpcReduction="10000"/>
          </a:bodyPr>
          <a:lstStyle/>
          <a:p>
            <a:pPr>
              <a:buFont typeface="Wingdings" pitchFamily="2" charset="2"/>
              <a:buChar char="q"/>
            </a:pPr>
            <a:r>
              <a:rPr lang="en-US" sz="3800"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ABC </a:t>
            </a:r>
            <a:r>
              <a:rPr lang="en-US" sz="3500" dirty="0">
                <a:latin typeface="Times New Roman" pitchFamily="18" charset="0"/>
                <a:cs typeface="Times New Roman" pitchFamily="18" charset="0"/>
              </a:rPr>
              <a:t>is a costing system, which focuses on activities performed to produce </a:t>
            </a:r>
            <a:r>
              <a:rPr lang="en-US" sz="3500" dirty="0" smtClean="0">
                <a:latin typeface="Times New Roman" pitchFamily="18" charset="0"/>
                <a:cs typeface="Times New Roman" pitchFamily="18" charset="0"/>
              </a:rPr>
              <a:t>products.</a:t>
            </a:r>
          </a:p>
          <a:p>
            <a:pPr>
              <a:buFont typeface="Wingdings" pitchFamily="2" charset="2"/>
              <a:buChar char="q"/>
            </a:pPr>
            <a:r>
              <a:rPr lang="en-US" sz="3500" dirty="0">
                <a:latin typeface="Times New Roman" pitchFamily="18" charset="0"/>
                <a:cs typeface="Times New Roman" pitchFamily="18" charset="0"/>
              </a:rPr>
              <a:t> </a:t>
            </a:r>
            <a:r>
              <a:rPr lang="en-US" sz="3500" dirty="0" smtClean="0">
                <a:latin typeface="Times New Roman" pitchFamily="18" charset="0"/>
                <a:cs typeface="Times New Roman" pitchFamily="18" charset="0"/>
              </a:rPr>
              <a:t>ABC </a:t>
            </a:r>
            <a:r>
              <a:rPr lang="en-US" sz="3500" dirty="0">
                <a:latin typeface="Times New Roman" pitchFamily="18" charset="0"/>
                <a:cs typeface="Times New Roman" pitchFamily="18" charset="0"/>
              </a:rPr>
              <a:t>relates cost (resources consumed) to work accomplished (outputs produced</a:t>
            </a:r>
            <a:r>
              <a:rPr lang="en-US" sz="3500" dirty="0" smtClean="0">
                <a:latin typeface="Times New Roman" pitchFamily="18" charset="0"/>
                <a:cs typeface="Times New Roman" pitchFamily="18" charset="0"/>
              </a:rPr>
              <a:t>).</a:t>
            </a:r>
          </a:p>
          <a:p>
            <a:pPr>
              <a:buFont typeface="Wingdings" pitchFamily="2" charset="2"/>
              <a:buChar char="q"/>
            </a:pPr>
            <a:r>
              <a:rPr lang="en-US" sz="3500" dirty="0">
                <a:latin typeface="Times New Roman" pitchFamily="18" charset="0"/>
                <a:cs typeface="Times New Roman" pitchFamily="18" charset="0"/>
              </a:rPr>
              <a:t> </a:t>
            </a:r>
            <a:r>
              <a:rPr lang="en-US" sz="3500" dirty="0" smtClean="0">
                <a:latin typeface="Times New Roman" pitchFamily="18" charset="0"/>
                <a:cs typeface="Times New Roman" pitchFamily="18" charset="0"/>
              </a:rPr>
              <a:t>ABC </a:t>
            </a:r>
            <a:r>
              <a:rPr lang="en-US" sz="3500" dirty="0">
                <a:latin typeface="Times New Roman" pitchFamily="18" charset="0"/>
                <a:cs typeface="Times New Roman" pitchFamily="18" charset="0"/>
              </a:rPr>
              <a:t>is a management tool that provides better allocation of </a:t>
            </a:r>
            <a:r>
              <a:rPr lang="en-US" sz="3500" dirty="0" smtClean="0">
                <a:latin typeface="Times New Roman" pitchFamily="18" charset="0"/>
                <a:cs typeface="Times New Roman" pitchFamily="18" charset="0"/>
              </a:rPr>
              <a:t>resources.</a:t>
            </a:r>
          </a:p>
          <a:p>
            <a:pPr>
              <a:buFont typeface="Wingdings" pitchFamily="2" charset="2"/>
              <a:buChar char="q"/>
            </a:pPr>
            <a:r>
              <a:rPr lang="en-US" sz="3500" dirty="0" smtClean="0">
                <a:latin typeface="Times New Roman" pitchFamily="18" charset="0"/>
                <a:cs typeface="Times New Roman" pitchFamily="18" charset="0"/>
              </a:rPr>
              <a:t>The </a:t>
            </a:r>
            <a:r>
              <a:rPr lang="en-US" sz="3500" dirty="0" smtClean="0">
                <a:latin typeface="Times New Roman" pitchFamily="18" charset="0"/>
                <a:cs typeface="Times New Roman" pitchFamily="18" charset="0"/>
              </a:rPr>
              <a:t>ABC </a:t>
            </a:r>
            <a:r>
              <a:rPr lang="en-US" sz="3500" dirty="0">
                <a:latin typeface="Times New Roman" pitchFamily="18" charset="0"/>
                <a:cs typeface="Times New Roman" pitchFamily="18" charset="0"/>
              </a:rPr>
              <a:t>is a benchmark that represents an expectation of the cost incurred </a:t>
            </a:r>
            <a:r>
              <a:rPr lang="en-US" sz="3500" dirty="0" smtClean="0">
                <a:latin typeface="Times New Roman" pitchFamily="18" charset="0"/>
                <a:cs typeface="Times New Roman" pitchFamily="18" charset="0"/>
              </a:rPr>
              <a:t>for the </a:t>
            </a:r>
            <a:r>
              <a:rPr lang="en-US" sz="3500" dirty="0">
                <a:latin typeface="Times New Roman" pitchFamily="18" charset="0"/>
                <a:cs typeface="Times New Roman" pitchFamily="18" charset="0"/>
              </a:rPr>
              <a:t>production of an </a:t>
            </a:r>
            <a:r>
              <a:rPr lang="en-US" sz="3500" dirty="0" smtClean="0">
                <a:latin typeface="Times New Roman" pitchFamily="18" charset="0"/>
                <a:cs typeface="Times New Roman" pitchFamily="18" charset="0"/>
              </a:rPr>
              <a:t>output.</a:t>
            </a:r>
          </a:p>
          <a:p>
            <a:pPr>
              <a:buFont typeface="Wingdings" pitchFamily="2" charset="2"/>
              <a:buChar char="q"/>
            </a:pPr>
            <a:r>
              <a:rPr lang="en-US" sz="3500" dirty="0" smtClean="0">
                <a:latin typeface="Times New Roman" pitchFamily="18" charset="0"/>
                <a:cs typeface="Times New Roman" pitchFamily="18" charset="0"/>
              </a:rPr>
              <a:t>ABC </a:t>
            </a:r>
            <a:r>
              <a:rPr lang="en-US" sz="3500" dirty="0">
                <a:latin typeface="Times New Roman" pitchFamily="18" charset="0"/>
                <a:cs typeface="Times New Roman" pitchFamily="18" charset="0"/>
              </a:rPr>
              <a:t>aligns costs to outputs thereby increasing cost visibility, and is useful in forecasting </a:t>
            </a:r>
            <a:r>
              <a:rPr lang="en-US" sz="3500" dirty="0" smtClean="0">
                <a:latin typeface="Times New Roman" pitchFamily="18" charset="0"/>
                <a:cs typeface="Times New Roman" pitchFamily="18" charset="0"/>
              </a:rPr>
              <a:t>financial baselines</a:t>
            </a:r>
            <a:r>
              <a:rPr lang="en-US" sz="3500" dirty="0">
                <a:latin typeface="Times New Roman" pitchFamily="18" charset="0"/>
                <a:cs typeface="Times New Roman" pitchFamily="18" charset="0"/>
              </a:rPr>
              <a:t>.</a:t>
            </a:r>
          </a:p>
          <a:p>
            <a:endParaRPr lang="en-US" dirty="0"/>
          </a:p>
        </p:txBody>
      </p:sp>
    </p:spTree>
    <p:extLst>
      <p:ext uri="{BB962C8B-B14F-4D97-AF65-F5344CB8AC3E}">
        <p14:creationId xmlns:p14="http://schemas.microsoft.com/office/powerpoint/2010/main" val="1886783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5638800" cy="685800"/>
          </a:xfrm>
        </p:spPr>
        <p:txBody>
          <a:bodyPr>
            <a:normAutofit fontScale="90000"/>
          </a:bodyPr>
          <a:lstStyle/>
          <a:p>
            <a:r>
              <a:rPr lang="en-US" sz="4000" b="1" dirty="0" smtClean="0">
                <a:solidFill>
                  <a:srgbClr val="0606CA"/>
                </a:solidFill>
                <a:latin typeface="Times New Roman" pitchFamily="18" charset="0"/>
                <a:cs typeface="Times New Roman" pitchFamily="18" charset="0"/>
              </a:rPr>
              <a:t>Cont’d</a:t>
            </a:r>
            <a:endParaRPr lang="en-US" sz="4000" b="1" dirty="0">
              <a:solidFill>
                <a:srgbClr val="0606CA"/>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609600"/>
            <a:ext cx="8991600" cy="6096000"/>
          </a:xfrm>
        </p:spPr>
        <p:txBody>
          <a:bodyPr>
            <a:noAutofit/>
          </a:bodyPr>
          <a:lstStyle/>
          <a:p>
            <a:pPr>
              <a:buFont typeface="Wingdings" pitchFamily="2" charset="2"/>
              <a:buChar char="q"/>
            </a:pPr>
            <a:r>
              <a:rPr lang="en-US" sz="2800" dirty="0" smtClean="0">
                <a:latin typeface="Times New Roman" pitchFamily="18" charset="0"/>
                <a:cs typeface="Times New Roman" pitchFamily="18" charset="0"/>
              </a:rPr>
              <a:t>Activity-Based </a:t>
            </a:r>
            <a:r>
              <a:rPr lang="en-US" sz="2800" dirty="0">
                <a:latin typeface="Times New Roman" pitchFamily="18" charset="0"/>
                <a:cs typeface="Times New Roman" pitchFamily="18" charset="0"/>
              </a:rPr>
              <a:t>Costing system is </a:t>
            </a:r>
            <a:r>
              <a:rPr lang="en-US" sz="2800" dirty="0" smtClean="0">
                <a:latin typeface="Times New Roman" pitchFamily="18" charset="0"/>
                <a:cs typeface="Times New Roman" pitchFamily="18" charset="0"/>
              </a:rPr>
              <a:t>an innovative approach of overhead cost </a:t>
            </a:r>
            <a:r>
              <a:rPr lang="en-US" sz="2800" dirty="0">
                <a:latin typeface="Times New Roman" pitchFamily="18" charset="0"/>
                <a:cs typeface="Times New Roman" pitchFamily="18" charset="0"/>
              </a:rPr>
              <a:t>allocation deemed to provide a more accurate cost per </a:t>
            </a:r>
            <a:r>
              <a:rPr lang="en-US" sz="2800" dirty="0" smtClean="0">
                <a:latin typeface="Times New Roman" pitchFamily="18" charset="0"/>
                <a:cs typeface="Times New Roman" pitchFamily="18" charset="0"/>
              </a:rPr>
              <a:t>unit. </a:t>
            </a:r>
          </a:p>
          <a:p>
            <a:pPr>
              <a:buFont typeface="Wingdings" pitchFamily="2" charset="2"/>
              <a:buChar char="q"/>
            </a:pPr>
            <a:r>
              <a:rPr lang="en-US" sz="2800" dirty="0">
                <a:latin typeface="Times New Roman" pitchFamily="18" charset="0"/>
                <a:cs typeface="Times New Roman" pitchFamily="18" charset="0"/>
              </a:rPr>
              <a:t>J</a:t>
            </a:r>
            <a:r>
              <a:rPr lang="en-US" sz="2800" dirty="0" smtClean="0">
                <a:latin typeface="Times New Roman" pitchFamily="18" charset="0"/>
                <a:cs typeface="Times New Roman" pitchFamily="18" charset="0"/>
              </a:rPr>
              <a:t>ust </a:t>
            </a:r>
            <a:r>
              <a:rPr lang="en-US" sz="2800" dirty="0">
                <a:latin typeface="Times New Roman" pitchFamily="18" charset="0"/>
                <a:cs typeface="Times New Roman" pitchFamily="18" charset="0"/>
              </a:rPr>
              <a:t>like </a:t>
            </a:r>
            <a:r>
              <a:rPr lang="en-US" sz="2800" dirty="0" smtClean="0">
                <a:latin typeface="Times New Roman" pitchFamily="18" charset="0"/>
                <a:cs typeface="Times New Roman" pitchFamily="18" charset="0"/>
              </a:rPr>
              <a:t>the concept of ABM</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JIT, </a:t>
            </a:r>
            <a:r>
              <a:rPr lang="en-US" sz="2800" dirty="0">
                <a:latin typeface="Times New Roman" pitchFamily="18" charset="0"/>
                <a:cs typeface="Times New Roman" pitchFamily="18" charset="0"/>
              </a:rPr>
              <a:t>process </a:t>
            </a:r>
            <a:r>
              <a:rPr lang="en-US" sz="2800" dirty="0" smtClean="0">
                <a:latin typeface="Times New Roman" pitchFamily="18" charset="0"/>
                <a:cs typeface="Times New Roman" pitchFamily="18" charset="0"/>
              </a:rPr>
              <a:t>improvement</a:t>
            </a:r>
            <a:r>
              <a:rPr lang="en-US" sz="2800" dirty="0">
                <a:latin typeface="Times New Roman" pitchFamily="18" charset="0"/>
                <a:cs typeface="Times New Roman" pitchFamily="18" charset="0"/>
              </a:rPr>
              <a:t>, TOC </a:t>
            </a:r>
            <a:r>
              <a:rPr lang="en-US" sz="2800" dirty="0" smtClean="0">
                <a:latin typeface="Times New Roman" pitchFamily="18" charset="0"/>
                <a:cs typeface="Times New Roman" pitchFamily="18" charset="0"/>
              </a:rPr>
              <a:t>etc. all </a:t>
            </a:r>
            <a:r>
              <a:rPr lang="en-US" sz="2800" dirty="0">
                <a:latin typeface="Times New Roman" pitchFamily="18" charset="0"/>
                <a:cs typeface="Times New Roman" pitchFamily="18" charset="0"/>
              </a:rPr>
              <a:t>of which are believed to be </a:t>
            </a:r>
            <a:r>
              <a:rPr lang="en-US" sz="2800" dirty="0" smtClean="0">
                <a:latin typeface="Times New Roman" pitchFamily="18" charset="0"/>
                <a:cs typeface="Times New Roman" pitchFamily="18" charset="0"/>
              </a:rPr>
              <a:t>improved cost management systems which</a:t>
            </a:r>
            <a:r>
              <a:rPr lang="en-US" sz="2800" dirty="0">
                <a:latin typeface="Times New Roman" pitchFamily="18" charset="0"/>
                <a:cs typeface="Times New Roman" pitchFamily="18" charset="0"/>
              </a:rPr>
              <a:t>, when properly implemented </a:t>
            </a:r>
            <a:r>
              <a:rPr lang="en-US" sz="2800" dirty="0" smtClean="0">
                <a:latin typeface="Times New Roman" pitchFamily="18" charset="0"/>
                <a:cs typeface="Times New Roman" pitchFamily="18" charset="0"/>
              </a:rPr>
              <a:t>will:</a:t>
            </a:r>
          </a:p>
          <a:p>
            <a:pPr lvl="3">
              <a:buFont typeface="Wingdings" pitchFamily="2" charset="2"/>
              <a:buChar char="q"/>
            </a:pPr>
            <a:r>
              <a:rPr lang="en-US" sz="2400" dirty="0" smtClean="0">
                <a:latin typeface="Times New Roman" pitchFamily="18" charset="0"/>
                <a:cs typeface="Times New Roman" pitchFamily="18" charset="0"/>
              </a:rPr>
              <a:t>Enhance quality</a:t>
            </a:r>
          </a:p>
          <a:p>
            <a:pPr lvl="3">
              <a:buFont typeface="Wingdings" pitchFamily="2" charset="2"/>
              <a:buChar char="q"/>
            </a:pPr>
            <a:r>
              <a:rPr lang="en-US" sz="2400" dirty="0" smtClean="0">
                <a:latin typeface="Times New Roman" pitchFamily="18" charset="0"/>
                <a:cs typeface="Times New Roman" pitchFamily="18" charset="0"/>
              </a:rPr>
              <a:t>Reduce </a:t>
            </a:r>
            <a:r>
              <a:rPr lang="en-US" sz="2400" dirty="0">
                <a:latin typeface="Times New Roman" pitchFamily="18" charset="0"/>
                <a:cs typeface="Times New Roman" pitchFamily="18" charset="0"/>
              </a:rPr>
              <a:t>operational </a:t>
            </a:r>
            <a:r>
              <a:rPr lang="en-US" sz="2400" dirty="0" smtClean="0">
                <a:latin typeface="Times New Roman" pitchFamily="18" charset="0"/>
                <a:cs typeface="Times New Roman" pitchFamily="18" charset="0"/>
              </a:rPr>
              <a:t>cost</a:t>
            </a:r>
          </a:p>
          <a:p>
            <a:pPr lvl="3">
              <a:buFont typeface="Wingdings" pitchFamily="2" charset="2"/>
              <a:buChar char="q"/>
            </a:pPr>
            <a:r>
              <a:rPr lang="en-US" sz="2400" dirty="0" smtClean="0">
                <a:latin typeface="Times New Roman" pitchFamily="18" charset="0"/>
                <a:cs typeface="Times New Roman" pitchFamily="18" charset="0"/>
              </a:rPr>
              <a:t>Increase </a:t>
            </a:r>
            <a:r>
              <a:rPr lang="en-US" sz="2400" dirty="0">
                <a:latin typeface="Times New Roman" pitchFamily="18" charset="0"/>
                <a:cs typeface="Times New Roman" pitchFamily="18" charset="0"/>
              </a:rPr>
              <a:t>output or productivity </a:t>
            </a:r>
          </a:p>
          <a:p>
            <a:pPr lvl="3">
              <a:buFont typeface="Wingdings" pitchFamily="2" charset="2"/>
              <a:buChar char="q"/>
            </a:pPr>
            <a:r>
              <a:rPr lang="en-US" sz="2400" dirty="0" smtClean="0">
                <a:latin typeface="Times New Roman" pitchFamily="18" charset="0"/>
                <a:cs typeface="Times New Roman" pitchFamily="18" charset="0"/>
              </a:rPr>
              <a:t>Eliminate </a:t>
            </a:r>
            <a:r>
              <a:rPr lang="en-US" sz="2400" dirty="0">
                <a:latin typeface="Times New Roman" pitchFamily="18" charset="0"/>
                <a:cs typeface="Times New Roman" pitchFamily="18" charset="0"/>
              </a:rPr>
              <a:t>unnecessary delays in meeting customer need and </a:t>
            </a:r>
            <a:r>
              <a:rPr lang="en-US" sz="2400" dirty="0" smtClean="0">
                <a:latin typeface="Times New Roman" pitchFamily="18" charset="0"/>
                <a:cs typeface="Times New Roman" pitchFamily="18" charset="0"/>
              </a:rPr>
              <a:t>satisfaction</a:t>
            </a:r>
          </a:p>
          <a:p>
            <a:pPr lvl="3">
              <a:buFont typeface="Wingdings" pitchFamily="2" charset="2"/>
              <a:buChar char="q"/>
            </a:pPr>
            <a:r>
              <a:rPr lang="en-US" sz="2400" dirty="0" smtClean="0">
                <a:latin typeface="Times New Roman" pitchFamily="18" charset="0"/>
                <a:cs typeface="Times New Roman" pitchFamily="18" charset="0"/>
              </a:rPr>
              <a:t>Increase </a:t>
            </a:r>
            <a:r>
              <a:rPr lang="en-US" sz="2400" dirty="0">
                <a:latin typeface="Times New Roman" pitchFamily="18" charset="0"/>
                <a:cs typeface="Times New Roman" pitchFamily="18" charset="0"/>
              </a:rPr>
              <a:t>profits </a:t>
            </a:r>
            <a:r>
              <a:rPr lang="en-US" sz="2400" dirty="0" smtClean="0">
                <a:latin typeface="Times New Roman" pitchFamily="18" charset="0"/>
                <a:cs typeface="Times New Roman" pitchFamily="18" charset="0"/>
              </a:rPr>
              <a:t>which is the </a:t>
            </a:r>
            <a:r>
              <a:rPr lang="en-US" sz="2400" dirty="0">
                <a:latin typeface="Times New Roman" pitchFamily="18" charset="0"/>
                <a:cs typeface="Times New Roman" pitchFamily="18" charset="0"/>
              </a:rPr>
              <a:t>ultimate goal of </a:t>
            </a:r>
            <a:r>
              <a:rPr lang="en-US" sz="2400" dirty="0" smtClean="0">
                <a:latin typeface="Times New Roman" pitchFamily="18" charset="0"/>
                <a:cs typeface="Times New Roman" pitchFamily="18" charset="0"/>
              </a:rPr>
              <a:t>every organisation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90303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4000" b="1" dirty="0" smtClean="0">
                <a:solidFill>
                  <a:srgbClr val="0606CA"/>
                </a:solidFill>
                <a:latin typeface="Times New Roman" pitchFamily="18" charset="0"/>
                <a:cs typeface="Times New Roman" pitchFamily="18" charset="0"/>
              </a:rPr>
              <a:t>ABC – A Decision </a:t>
            </a:r>
            <a:r>
              <a:rPr lang="en-US" sz="4000" b="1" dirty="0">
                <a:solidFill>
                  <a:srgbClr val="0606CA"/>
                </a:solidFill>
                <a:latin typeface="Times New Roman" pitchFamily="18" charset="0"/>
                <a:cs typeface="Times New Roman" pitchFamily="18" charset="0"/>
              </a:rPr>
              <a:t>S</a:t>
            </a:r>
            <a:r>
              <a:rPr lang="en-US" sz="4000" b="1" dirty="0" smtClean="0">
                <a:solidFill>
                  <a:srgbClr val="0606CA"/>
                </a:solidFill>
                <a:latin typeface="Times New Roman" pitchFamily="18" charset="0"/>
                <a:cs typeface="Times New Roman" pitchFamily="18" charset="0"/>
              </a:rPr>
              <a:t>upport </a:t>
            </a:r>
            <a:r>
              <a:rPr lang="en-US" sz="4000" b="1" dirty="0">
                <a:solidFill>
                  <a:srgbClr val="0606CA"/>
                </a:solidFill>
                <a:latin typeface="Times New Roman" pitchFamily="18" charset="0"/>
                <a:cs typeface="Times New Roman" pitchFamily="18" charset="0"/>
              </a:rPr>
              <a:t>T</a:t>
            </a:r>
            <a:r>
              <a:rPr lang="en-US" sz="4000" b="1" dirty="0" smtClean="0">
                <a:solidFill>
                  <a:srgbClr val="0606CA"/>
                </a:solidFill>
                <a:latin typeface="Times New Roman" pitchFamily="18" charset="0"/>
                <a:cs typeface="Times New Roman" pitchFamily="18" charset="0"/>
              </a:rPr>
              <a:t>ool</a:t>
            </a:r>
            <a:endParaRPr lang="en-US" sz="4000" b="1" dirty="0">
              <a:solidFill>
                <a:srgbClr val="0606CA"/>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762000"/>
            <a:ext cx="8763000" cy="6019800"/>
          </a:xfrm>
        </p:spPr>
        <p:txBody>
          <a:bodyPr>
            <a:normAutofit fontScale="92500" lnSpcReduction="10000"/>
          </a:bodyPr>
          <a:lstStyle/>
          <a:p>
            <a:pPr>
              <a:buFont typeface="Wingdings" pitchFamily="2" charset="2"/>
              <a:buChar char="q"/>
            </a:pPr>
            <a:r>
              <a:rPr lang="en-US" dirty="0" smtClean="0"/>
              <a:t> </a:t>
            </a:r>
            <a:r>
              <a:rPr lang="en-US" dirty="0" smtClean="0">
                <a:latin typeface="Times New Roman" pitchFamily="18" charset="0"/>
                <a:cs typeface="Times New Roman" pitchFamily="18" charset="0"/>
              </a:rPr>
              <a:t>Accurate </a:t>
            </a:r>
            <a:r>
              <a:rPr lang="en-US" dirty="0">
                <a:latin typeface="Times New Roman" pitchFamily="18" charset="0"/>
                <a:cs typeface="Times New Roman" pitchFamily="18" charset="0"/>
              </a:rPr>
              <a:t>unit </a:t>
            </a:r>
            <a:r>
              <a:rPr lang="en-US" dirty="0" smtClean="0">
                <a:latin typeface="Times New Roman" pitchFamily="18" charset="0"/>
                <a:cs typeface="Times New Roman" pitchFamily="18" charset="0"/>
              </a:rPr>
              <a:t>or </a:t>
            </a:r>
            <a:r>
              <a:rPr lang="en-US" dirty="0">
                <a:latin typeface="Times New Roman" pitchFamily="18" charset="0"/>
                <a:cs typeface="Times New Roman" pitchFamily="18" charset="0"/>
              </a:rPr>
              <a:t>standard cost </a:t>
            </a:r>
            <a:r>
              <a:rPr lang="en-US" dirty="0" smtClean="0">
                <a:latin typeface="Times New Roman" pitchFamily="18" charset="0"/>
                <a:cs typeface="Times New Roman" pitchFamily="18" charset="0"/>
              </a:rPr>
              <a:t>emanating from ABC system is </a:t>
            </a:r>
            <a:r>
              <a:rPr lang="en-US" dirty="0">
                <a:latin typeface="Times New Roman" pitchFamily="18" charset="0"/>
                <a:cs typeface="Times New Roman" pitchFamily="18" charset="0"/>
              </a:rPr>
              <a:t>very critical for many </a:t>
            </a:r>
            <a:r>
              <a:rPr lang="en-US" dirty="0" smtClean="0">
                <a:latin typeface="Times New Roman" pitchFamily="18" charset="0"/>
                <a:cs typeface="Times New Roman" pitchFamily="18" charset="0"/>
              </a:rPr>
              <a:t>decisions</a:t>
            </a:r>
          </a:p>
          <a:p>
            <a:pPr>
              <a:buFont typeface="Wingdings" pitchFamily="2" charset="2"/>
              <a:buChar char="q"/>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ABC systems help companies make better:</a:t>
            </a:r>
          </a:p>
          <a:p>
            <a:pPr lvl="1">
              <a:buFont typeface="Wingdings" pitchFamily="2" charset="2"/>
              <a:buChar char="q"/>
            </a:pP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pricing decision,</a:t>
            </a:r>
          </a:p>
          <a:p>
            <a:pPr lvl="1">
              <a:buFont typeface="Wingdings" pitchFamily="2" charset="2"/>
              <a:buChar char="q"/>
            </a:pP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product </a:t>
            </a:r>
            <a:r>
              <a:rPr lang="en-US" sz="3200" dirty="0">
                <a:latin typeface="Times New Roman" pitchFamily="18" charset="0"/>
                <a:cs typeface="Times New Roman" pitchFamily="18" charset="0"/>
              </a:rPr>
              <a:t>mix decisions </a:t>
            </a:r>
            <a:endParaRPr lang="en-US" sz="3200" dirty="0" smtClean="0">
              <a:latin typeface="Times New Roman" pitchFamily="18" charset="0"/>
              <a:cs typeface="Times New Roman" pitchFamily="18" charset="0"/>
            </a:endParaRPr>
          </a:p>
          <a:p>
            <a:pPr lvl="1">
              <a:buFont typeface="Wingdings" pitchFamily="2" charset="2"/>
              <a:buChar char="q"/>
            </a:pP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inventory </a:t>
            </a:r>
            <a:r>
              <a:rPr lang="en-US" sz="3200" dirty="0">
                <a:latin typeface="Times New Roman" pitchFamily="18" charset="0"/>
                <a:cs typeface="Times New Roman" pitchFamily="18" charset="0"/>
              </a:rPr>
              <a:t>valuation </a:t>
            </a:r>
            <a:endParaRPr lang="en-US" sz="3200" dirty="0" smtClean="0">
              <a:latin typeface="Times New Roman" pitchFamily="18" charset="0"/>
              <a:cs typeface="Times New Roman" pitchFamily="18" charset="0"/>
            </a:endParaRPr>
          </a:p>
          <a:p>
            <a:pPr lvl="1">
              <a:buFont typeface="Wingdings" pitchFamily="2" charset="2"/>
              <a:buChar char="q"/>
            </a:pP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bidding </a:t>
            </a:r>
            <a:r>
              <a:rPr lang="en-US" sz="3200" dirty="0">
                <a:latin typeface="Times New Roman" pitchFamily="18" charset="0"/>
                <a:cs typeface="Times New Roman" pitchFamily="18" charset="0"/>
              </a:rPr>
              <a:t>decisions </a:t>
            </a:r>
            <a:endParaRPr lang="en-US" sz="3200" dirty="0" smtClean="0">
              <a:latin typeface="Times New Roman" pitchFamily="18" charset="0"/>
              <a:cs typeface="Times New Roman" pitchFamily="18" charset="0"/>
            </a:endParaRPr>
          </a:p>
          <a:p>
            <a:pPr lvl="1">
              <a:buFont typeface="Wingdings" pitchFamily="2" charset="2"/>
              <a:buChar char="q"/>
            </a:pP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accept </a:t>
            </a:r>
            <a:r>
              <a:rPr lang="en-US" sz="3200" dirty="0">
                <a:latin typeface="Times New Roman" pitchFamily="18" charset="0"/>
                <a:cs typeface="Times New Roman" pitchFamily="18" charset="0"/>
              </a:rPr>
              <a:t>or reject special order </a:t>
            </a:r>
            <a:r>
              <a:rPr lang="en-US" sz="3200" dirty="0" smtClean="0">
                <a:latin typeface="Times New Roman" pitchFamily="18" charset="0"/>
                <a:cs typeface="Times New Roman" pitchFamily="18" charset="0"/>
              </a:rPr>
              <a:t>decision </a:t>
            </a:r>
          </a:p>
          <a:p>
            <a:pPr lvl="1">
              <a:buFont typeface="Wingdings" pitchFamily="2" charset="2"/>
              <a:buChar char="q"/>
            </a:pP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add </a:t>
            </a:r>
            <a:r>
              <a:rPr lang="en-US" sz="3200" dirty="0">
                <a:latin typeface="Times New Roman" pitchFamily="18" charset="0"/>
                <a:cs typeface="Times New Roman" pitchFamily="18" charset="0"/>
              </a:rPr>
              <a:t>or drop continue or shutdown as well as </a:t>
            </a:r>
            <a:endParaRPr lang="en-US" sz="3200" dirty="0" smtClean="0">
              <a:latin typeface="Times New Roman" pitchFamily="18" charset="0"/>
              <a:cs typeface="Times New Roman" pitchFamily="18" charset="0"/>
            </a:endParaRPr>
          </a:p>
          <a:p>
            <a:pPr lvl="1">
              <a:buFont typeface="Wingdings" pitchFamily="2" charset="2"/>
              <a:buChar char="q"/>
            </a:pP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assists </a:t>
            </a:r>
            <a:r>
              <a:rPr lang="en-US" sz="3200" dirty="0">
                <a:latin typeface="Times New Roman" pitchFamily="18" charset="0"/>
                <a:cs typeface="Times New Roman" pitchFamily="18" charset="0"/>
              </a:rPr>
              <a:t>in cost management decisions by improving processes and product designs and production layouts. </a:t>
            </a:r>
          </a:p>
          <a:p>
            <a:pPr lvl="0"/>
            <a:endParaRPr lang="en-US" dirty="0"/>
          </a:p>
          <a:p>
            <a:endParaRPr lang="en-US" dirty="0"/>
          </a:p>
        </p:txBody>
      </p:sp>
    </p:spTree>
    <p:extLst>
      <p:ext uri="{BB962C8B-B14F-4D97-AF65-F5344CB8AC3E}">
        <p14:creationId xmlns:p14="http://schemas.microsoft.com/office/powerpoint/2010/main" val="1057392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solidFill>
                  <a:srgbClr val="0606CA"/>
                </a:solidFill>
                <a:latin typeface="Times New Roman" pitchFamily="18" charset="0"/>
                <a:cs typeface="Times New Roman" pitchFamily="18" charset="0"/>
              </a:rPr>
              <a:t>Traditional </a:t>
            </a:r>
            <a:r>
              <a:rPr lang="en-US" b="1" dirty="0">
                <a:solidFill>
                  <a:srgbClr val="0606CA"/>
                </a:solidFill>
                <a:latin typeface="Times New Roman" pitchFamily="18" charset="0"/>
                <a:cs typeface="Times New Roman" pitchFamily="18" charset="0"/>
              </a:rPr>
              <a:t>Costing V/s ABC</a:t>
            </a:r>
            <a:r>
              <a:rPr lang="en-US" dirty="0">
                <a:solidFill>
                  <a:srgbClr val="0606CA"/>
                </a:solidFill>
              </a:rPr>
              <a:t/>
            </a:r>
            <a:br>
              <a:rPr lang="en-US" dirty="0">
                <a:solidFill>
                  <a:srgbClr val="0606CA"/>
                </a:solidFill>
              </a:rPr>
            </a:br>
            <a:endParaRPr lang="en-US" dirty="0">
              <a:solidFill>
                <a:srgbClr val="0606CA"/>
              </a:solidFill>
            </a:endParaRPr>
          </a:p>
        </p:txBody>
      </p:sp>
      <p:sp>
        <p:nvSpPr>
          <p:cNvPr id="3" name="Content Placeholder 2"/>
          <p:cNvSpPr>
            <a:spLocks noGrp="1"/>
          </p:cNvSpPr>
          <p:nvPr>
            <p:ph idx="1"/>
          </p:nvPr>
        </p:nvSpPr>
        <p:spPr>
          <a:xfrm>
            <a:off x="76200" y="762000"/>
            <a:ext cx="8839200" cy="5364163"/>
          </a:xfrm>
        </p:spPr>
        <p:txBody>
          <a:bodyPr>
            <a:normAutofit lnSpcReduction="10000"/>
          </a:bodyPr>
          <a:lstStyle/>
          <a:p>
            <a:pPr>
              <a:buFont typeface="Wingdings" pitchFamily="2" charset="2"/>
              <a:buChar char="q"/>
            </a:pPr>
            <a:r>
              <a:rPr lang="en-US" dirty="0"/>
              <a:t>Fixed overheads are traditionally spread or shared among cost units using the 3A’s allocation, apportionment and absorption. </a:t>
            </a:r>
          </a:p>
          <a:p>
            <a:pPr>
              <a:buFont typeface="Wingdings" pitchFamily="2" charset="2"/>
              <a:buChar char="q"/>
            </a:pPr>
            <a:r>
              <a:rPr lang="en-US" dirty="0" smtClean="0"/>
              <a:t>Common </a:t>
            </a:r>
            <a:r>
              <a:rPr lang="en-US" dirty="0"/>
              <a:t>basis of allocating fixed overhead under the </a:t>
            </a:r>
            <a:r>
              <a:rPr lang="en-US" dirty="0" smtClean="0"/>
              <a:t>conventional </a:t>
            </a:r>
            <a:r>
              <a:rPr lang="en-US" dirty="0"/>
              <a:t>approach are labour hours and machine hours. </a:t>
            </a:r>
          </a:p>
          <a:p>
            <a:pPr>
              <a:buFont typeface="Wingdings" pitchFamily="2" charset="2"/>
              <a:buChar char="q"/>
            </a:pPr>
            <a:r>
              <a:rPr lang="en-US" dirty="0" smtClean="0"/>
              <a:t>Based </a:t>
            </a:r>
            <a:r>
              <a:rPr lang="en-US" dirty="0"/>
              <a:t>on that, budgeted OAR or predetermined overhead recovery rate(s) are calculated </a:t>
            </a:r>
            <a:r>
              <a:rPr lang="en-US" dirty="0" smtClean="0"/>
              <a:t>using (e.g</a:t>
            </a:r>
            <a:r>
              <a:rPr lang="en-US" dirty="0"/>
              <a:t>. total </a:t>
            </a:r>
            <a:r>
              <a:rPr lang="en-US" dirty="0" smtClean="0"/>
              <a:t>overheads/total </a:t>
            </a:r>
            <a:r>
              <a:rPr lang="en-US" dirty="0"/>
              <a:t>labour hours = OAR/labour hour, thus, the traditional costing approach) </a:t>
            </a:r>
          </a:p>
          <a:p>
            <a:endParaRPr lang="en-US" dirty="0"/>
          </a:p>
        </p:txBody>
      </p:sp>
    </p:spTree>
    <p:extLst>
      <p:ext uri="{BB962C8B-B14F-4D97-AF65-F5344CB8AC3E}">
        <p14:creationId xmlns:p14="http://schemas.microsoft.com/office/powerpoint/2010/main" val="4198502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1598</Words>
  <Application>Microsoft Office PowerPoint</Application>
  <PresentationFormat>On-screen Show (4:3)</PresentationFormat>
  <Paragraphs>235</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Bodoni MT</vt:lpstr>
      <vt:lpstr>Calibri</vt:lpstr>
      <vt:lpstr>Times New Roman</vt:lpstr>
      <vt:lpstr>Wingdings</vt:lpstr>
      <vt:lpstr>Office Theme</vt:lpstr>
      <vt:lpstr>ACC 301</vt:lpstr>
      <vt:lpstr>Lecture 7</vt:lpstr>
      <vt:lpstr>Lesson Objectives </vt:lpstr>
      <vt:lpstr> Why to Choose the Right Way of Costing </vt:lpstr>
      <vt:lpstr> Why Overheads Should Be Fairly Distributed In An Organisation   </vt:lpstr>
      <vt:lpstr> The Concept of ABC </vt:lpstr>
      <vt:lpstr>Cont’d</vt:lpstr>
      <vt:lpstr>ABC – A Decision Support Tool</vt:lpstr>
      <vt:lpstr> Traditional Costing V/s ABC </vt:lpstr>
      <vt:lpstr> Problems with Traditional Approach  </vt:lpstr>
      <vt:lpstr> Consequences of Arbitrary OAR </vt:lpstr>
      <vt:lpstr> ABC’s Basic Premise </vt:lpstr>
      <vt:lpstr> Treatment of Costs under ABC </vt:lpstr>
      <vt:lpstr>Cost pool and cost drivers</vt:lpstr>
      <vt:lpstr>ABC’s Basic Steps</vt:lpstr>
      <vt:lpstr>Cont’d </vt:lpstr>
      <vt:lpstr> ABC’s Basic Benefits </vt:lpstr>
      <vt:lpstr> Limitations of ABC </vt:lpstr>
      <vt:lpstr>Disadvantages of ABC Systems  </vt:lpstr>
      <vt:lpstr> Activity Based Management (ABM) </vt:lpstr>
      <vt:lpstr> Relation ABC and ABM </vt:lpstr>
      <vt:lpstr> ABM seeks to satisfy following customers needs </vt:lpstr>
      <vt:lpstr> ABC Systems are More Beneficial When: </vt:lpstr>
      <vt:lpstr>An Illustration </vt:lpstr>
      <vt:lpstr>SOLUTION</vt:lpstr>
      <vt:lpstr>Soln cont’d</vt:lpstr>
      <vt:lpstr>Example 2</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 301</dc:title>
  <dc:creator>Windows User</dc:creator>
  <cp:lastModifiedBy>DACCT</cp:lastModifiedBy>
  <cp:revision>61</cp:revision>
  <dcterms:created xsi:type="dcterms:W3CDTF">2017-11-01T07:54:39Z</dcterms:created>
  <dcterms:modified xsi:type="dcterms:W3CDTF">2018-10-29T21:14:40Z</dcterms:modified>
</cp:coreProperties>
</file>