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7" r:id="rId2"/>
    <p:sldId id="265" r:id="rId3"/>
    <p:sldId id="270" r:id="rId4"/>
    <p:sldId id="271" r:id="rId5"/>
    <p:sldId id="272" r:id="rId6"/>
    <p:sldId id="266" r:id="rId7"/>
    <p:sldId id="267" r:id="rId8"/>
    <p:sldId id="268" r:id="rId9"/>
    <p:sldId id="269" r:id="rId10"/>
    <p:sldId id="262" r:id="rId11"/>
    <p:sldId id="261" r:id="rId12"/>
    <p:sldId id="263" r:id="rId1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725" y="-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7957CF-AF38-4A03-90E0-1D3B82692469}" type="datetimeFigureOut">
              <a:rPr lang="fr-FR" smtClean="0"/>
              <a:pPr/>
              <a:t>11/08/2014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7F16B7-98F0-41A0-8187-03D9E1B20DA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ectangle à coins arrondis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ectangle à coins arrondis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B738D956-40BB-461F-A282-10486CCCEA5B}" type="datetime1">
              <a:rPr lang="fr-FR" smtClean="0"/>
              <a:pPr/>
              <a:t>11/08/2014</a:t>
            </a:fld>
            <a:endParaRPr lang="fr-BE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r>
              <a:rPr lang="fr-FR" smtClean="0"/>
              <a:t>BOYE Jean-Jacques - Ensta Bretagne/ UFRGS</a:t>
            </a:r>
            <a:endParaRPr lang="fr-BE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BE583-84BA-4F67-9290-8BF8978CA8C8}" type="datetime1">
              <a:rPr lang="fr-FR" smtClean="0"/>
              <a:pPr/>
              <a:t>11/08/2014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BOYE Jean-Jacques - Ensta Bretagne/ UFRGS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1551A-CD04-4186-B10F-AE145C65636A}" type="datetime1">
              <a:rPr lang="fr-FR" smtClean="0"/>
              <a:pPr/>
              <a:t>11/08/2014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BOYE Jean-Jacques - Ensta Bretagne/ UFRGS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EC7F5-A339-4520-969F-B429C4D7C177}" type="datetime1">
              <a:rPr lang="fr-FR" smtClean="0"/>
              <a:pPr/>
              <a:t>11/08/2014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BOYE Jean-Jacques - Ensta Bretagne/ UFRGS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83297-9DC5-44B9-B382-F3C19F20B324}" type="datetime1">
              <a:rPr lang="fr-FR" smtClean="0"/>
              <a:pPr/>
              <a:t>11/08/2014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BOYE Jean-Jacques - Ensta Bretagne/ UFRGS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3E7BC-866A-46E9-96D1-C5CB38D2F03E}" type="datetime1">
              <a:rPr lang="fr-FR" smtClean="0"/>
              <a:pPr/>
              <a:t>11/08/2014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BOYE Jean-Jacques - Ensta Bretagne/ UFRGS</a:t>
            </a:r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6" name="Espace réservé de la date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D887525-8621-48C9-AA0B-5466C2C9B668}" type="datetime1">
              <a:rPr lang="fr-FR" smtClean="0"/>
              <a:pPr/>
              <a:t>11/08/2014</a:t>
            </a:fld>
            <a:endParaRPr lang="fr-BE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28" name="Espace réservé du pied de page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fr-FR" smtClean="0"/>
              <a:t>BOYE Jean-Jacques - Ensta Bretagne/ UFRGS</a:t>
            </a:r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44A835B3-24FA-4D6E-A10A-27280180CFD7}" type="datetime1">
              <a:rPr lang="fr-FR" smtClean="0"/>
              <a:pPr/>
              <a:t>11/08/2014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r>
              <a:rPr lang="fr-FR" smtClean="0"/>
              <a:t>BOYE Jean-Jacques - Ensta Bretagne/ UFRGS</a:t>
            </a:r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ED061-AB63-41EB-B46C-49B203741639}" type="datetime1">
              <a:rPr lang="fr-FR" smtClean="0"/>
              <a:pPr/>
              <a:t>11/08/2014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BOYE Jean-Jacques - Ensta Bretagne/ UFRGS</a:t>
            </a:r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7AB06-B65F-46C7-A611-C44B0335B17C}" type="datetime1">
              <a:rPr lang="fr-FR" smtClean="0"/>
              <a:pPr/>
              <a:t>11/08/2014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BOYE Jean-Jacques - Ensta Bretagne/ UFRGS</a:t>
            </a:r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E1D11-81A4-459E-825B-530737578968}" type="datetime1">
              <a:rPr lang="fr-FR" smtClean="0"/>
              <a:pPr/>
              <a:t>11/08/2014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BOYE Jean-Jacques - Ensta Bretagne/ UFRGS</a:t>
            </a:r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ectangle à coins arrondis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ectangle à coins arrondis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9B63C9D4-97D9-42DD-9A59-3B7B2EC2EA68}" type="datetime1">
              <a:rPr lang="fr-FR" smtClean="0"/>
              <a:pPr/>
              <a:t>11/08/2014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r>
              <a:rPr lang="fr-FR" smtClean="0"/>
              <a:t>BOYE Jean-Jacques - Ensta Bretagne/ UFRGS</a:t>
            </a:r>
            <a:endParaRPr lang="fr-BE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Internship</a:t>
            </a:r>
            <a:r>
              <a:rPr lang="fr-FR" dirty="0" smtClean="0"/>
              <a:t> </a:t>
            </a:r>
            <a:r>
              <a:rPr lang="fr-FR" dirty="0" err="1" smtClean="0"/>
              <a:t>at</a:t>
            </a:r>
            <a:r>
              <a:rPr lang="fr-FR" dirty="0" smtClean="0"/>
              <a:t> UFRGS	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 smtClean="0"/>
              <a:t>Chirp</a:t>
            </a:r>
            <a:r>
              <a:rPr lang="fr-FR" dirty="0" smtClean="0"/>
              <a:t> </a:t>
            </a:r>
            <a:r>
              <a:rPr lang="fr-FR" dirty="0" err="1" smtClean="0"/>
              <a:t>Detection</a:t>
            </a:r>
            <a:r>
              <a:rPr lang="fr-FR" dirty="0" smtClean="0"/>
              <a:t> </a:t>
            </a:r>
            <a:r>
              <a:rPr lang="fr-FR" dirty="0" smtClean="0"/>
              <a:t>14</a:t>
            </a:r>
            <a:r>
              <a:rPr lang="fr-FR" dirty="0" smtClean="0"/>
              <a:t>/08/2014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BOYE Jean-Jacques - </a:t>
            </a:r>
            <a:r>
              <a:rPr lang="fr-FR" dirty="0" err="1" smtClean="0"/>
              <a:t>Ensta</a:t>
            </a:r>
            <a:r>
              <a:rPr lang="fr-FR" dirty="0" smtClean="0"/>
              <a:t> Bretagne/ UFRGS</a:t>
            </a:r>
            <a:endParaRPr lang="fr-FR" dirty="0"/>
          </a:p>
        </p:txBody>
      </p:sp>
      <p:pic>
        <p:nvPicPr>
          <p:cNvPr id="5" name="Image 4" descr="logo-ENSTA-Bretagn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29388" y="4500570"/>
            <a:ext cx="2357430" cy="23574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Operating </a:t>
            </a:r>
            <a:r>
              <a:rPr lang="fr-FR" dirty="0" err="1" smtClean="0"/>
              <a:t>principle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4 </a:t>
            </a:r>
            <a:r>
              <a:rPr lang="fr-FR" dirty="0" err="1" smtClean="0"/>
              <a:t>object</a:t>
            </a:r>
            <a:r>
              <a:rPr lang="fr-FR" dirty="0" smtClean="0"/>
              <a:t>:</a:t>
            </a:r>
          </a:p>
          <a:p>
            <a:pPr lvl="1"/>
            <a:r>
              <a:rPr lang="fr-FR" dirty="0" smtClean="0"/>
              <a:t>Callback fonction : record the </a:t>
            </a:r>
            <a:r>
              <a:rPr lang="fr-FR" dirty="0" err="1" smtClean="0"/>
              <a:t>sound</a:t>
            </a:r>
            <a:r>
              <a:rPr lang="fr-FR" dirty="0" smtClean="0"/>
              <a:t> </a:t>
            </a:r>
          </a:p>
          <a:p>
            <a:pPr lvl="1"/>
            <a:r>
              <a:rPr lang="fr-FR" dirty="0" smtClean="0"/>
              <a:t>FIFO : store the data</a:t>
            </a:r>
          </a:p>
          <a:p>
            <a:pPr lvl="1"/>
            <a:r>
              <a:rPr lang="fr-FR" dirty="0" err="1" smtClean="0"/>
              <a:t>Chirp</a:t>
            </a:r>
            <a:r>
              <a:rPr lang="fr-FR" dirty="0" smtClean="0"/>
              <a:t> </a:t>
            </a:r>
            <a:r>
              <a:rPr lang="fr-FR" dirty="0" err="1" smtClean="0"/>
              <a:t>detection</a:t>
            </a:r>
            <a:r>
              <a:rPr lang="fr-FR" dirty="0" smtClean="0"/>
              <a:t>: </a:t>
            </a:r>
            <a:r>
              <a:rPr lang="fr-FR" dirty="0" err="1" smtClean="0"/>
              <a:t>detect</a:t>
            </a:r>
            <a:r>
              <a:rPr lang="fr-FR" dirty="0" smtClean="0"/>
              <a:t> the </a:t>
            </a:r>
            <a:r>
              <a:rPr lang="fr-FR" dirty="0" err="1" smtClean="0"/>
              <a:t>chirp</a:t>
            </a:r>
            <a:r>
              <a:rPr lang="fr-FR" dirty="0" smtClean="0"/>
              <a:t> </a:t>
            </a:r>
          </a:p>
          <a:p>
            <a:pPr lvl="1"/>
            <a:r>
              <a:rPr lang="fr-FR" dirty="0" err="1" smtClean="0"/>
              <a:t>Semaphore</a:t>
            </a:r>
            <a:r>
              <a:rPr lang="fr-FR" dirty="0" smtClean="0"/>
              <a:t> : </a:t>
            </a:r>
            <a:r>
              <a:rPr lang="fr-FR" dirty="0" err="1" smtClean="0"/>
              <a:t>which</a:t>
            </a:r>
            <a:r>
              <a:rPr lang="fr-FR" dirty="0" smtClean="0"/>
              <a:t> </a:t>
            </a:r>
            <a:r>
              <a:rPr lang="fr-FR" dirty="0" err="1" smtClean="0"/>
              <a:t>regulate</a:t>
            </a:r>
            <a:r>
              <a:rPr lang="fr-FR" dirty="0" smtClean="0"/>
              <a:t> the use of the FIFO</a:t>
            </a:r>
          </a:p>
          <a:p>
            <a:pPr lvl="1"/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BOYE Jean-Jacques - Ensta Bretagne/ UFRGS</a:t>
            </a:r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3304446" y="3643314"/>
            <a:ext cx="1214414" cy="71438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/>
          <p:cNvSpPr/>
          <p:nvPr/>
        </p:nvSpPr>
        <p:spPr>
          <a:xfrm>
            <a:off x="2804412" y="3643314"/>
            <a:ext cx="1214414" cy="71438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8" name="Image 27" descr="Flag-gree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488" y="5643578"/>
            <a:ext cx="975360" cy="97536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Operating </a:t>
            </a:r>
            <a:r>
              <a:rPr lang="fr-FR" dirty="0" err="1" smtClean="0"/>
              <a:t>principle</a:t>
            </a:r>
            <a:endParaRPr lang="fr-FR" dirty="0"/>
          </a:p>
        </p:txBody>
      </p:sp>
      <p:sp>
        <p:nvSpPr>
          <p:cNvPr id="34" name="Espace réservé du contenu 2"/>
          <p:cNvSpPr>
            <a:spLocks noGrp="1"/>
          </p:cNvSpPr>
          <p:nvPr>
            <p:ph idx="1"/>
          </p:nvPr>
        </p:nvSpPr>
        <p:spPr>
          <a:xfrm>
            <a:off x="-500098" y="2786058"/>
            <a:ext cx="3286148" cy="4325112"/>
          </a:xfrm>
        </p:spPr>
        <p:txBody>
          <a:bodyPr/>
          <a:lstStyle/>
          <a:p>
            <a:pPr lvl="1"/>
            <a:r>
              <a:rPr lang="fr-FR" dirty="0" smtClean="0"/>
              <a:t>Callback</a:t>
            </a:r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FIFO</a:t>
            </a:r>
          </a:p>
          <a:p>
            <a:pPr lvl="1"/>
            <a:endParaRPr lang="fr-FR" dirty="0" smtClean="0"/>
          </a:p>
          <a:p>
            <a:pPr lvl="1"/>
            <a:r>
              <a:rPr lang="fr-FR" dirty="0" err="1" smtClean="0"/>
              <a:t>Chirp</a:t>
            </a:r>
            <a:r>
              <a:rPr lang="fr-FR" dirty="0" smtClean="0"/>
              <a:t> </a:t>
            </a:r>
            <a:r>
              <a:rPr lang="fr-FR" dirty="0" err="1" smtClean="0"/>
              <a:t>detection</a:t>
            </a:r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r>
              <a:rPr lang="fr-FR" dirty="0" err="1" smtClean="0"/>
              <a:t>Semaphore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BOYE Jean-Jacques - Ensta Bretagne/ UFRGS</a:t>
            </a:r>
            <a:endParaRPr lang="fr-BE"/>
          </a:p>
        </p:txBody>
      </p:sp>
      <p:sp>
        <p:nvSpPr>
          <p:cNvPr id="25" name="Rectangle 24"/>
          <p:cNvSpPr/>
          <p:nvPr/>
        </p:nvSpPr>
        <p:spPr>
          <a:xfrm>
            <a:off x="2804412" y="2786058"/>
            <a:ext cx="214314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à coins arrondis 25"/>
          <p:cNvSpPr/>
          <p:nvPr/>
        </p:nvSpPr>
        <p:spPr>
          <a:xfrm>
            <a:off x="2804412" y="4572008"/>
            <a:ext cx="1285884" cy="7143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Detection</a:t>
            </a:r>
            <a:endParaRPr lang="fr-FR" sz="1100" dirty="0"/>
          </a:p>
        </p:txBody>
      </p:sp>
      <p:pic>
        <p:nvPicPr>
          <p:cNvPr id="27" name="Image 26" descr="Flag-r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488" y="5643578"/>
            <a:ext cx="975360" cy="975360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3875950" y="3643314"/>
            <a:ext cx="1214414" cy="71438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 descr="film_rol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5064771" y="3357562"/>
            <a:ext cx="1285884" cy="1285884"/>
          </a:xfrm>
          <a:prstGeom prst="rect">
            <a:avLst/>
          </a:prstGeom>
        </p:spPr>
      </p:pic>
      <p:pic>
        <p:nvPicPr>
          <p:cNvPr id="8" name="Image 7" descr="film_rol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2804412" y="3357562"/>
            <a:ext cx="1285884" cy="1285884"/>
          </a:xfrm>
          <a:prstGeom prst="rect">
            <a:avLst/>
          </a:prstGeom>
        </p:spPr>
      </p:pic>
      <p:pic>
        <p:nvPicPr>
          <p:cNvPr id="11" name="Image 10" descr="film_rol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7325130" y="3357562"/>
            <a:ext cx="1285884" cy="1285884"/>
          </a:xfrm>
          <a:prstGeom prst="rect">
            <a:avLst/>
          </a:prstGeom>
        </p:spPr>
      </p:pic>
      <p:pic>
        <p:nvPicPr>
          <p:cNvPr id="12" name="Image 11" descr="film_rol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6194950" y="3357562"/>
            <a:ext cx="1285884" cy="1285884"/>
          </a:xfrm>
          <a:prstGeom prst="rect">
            <a:avLst/>
          </a:prstGeom>
        </p:spPr>
      </p:pic>
      <p:pic>
        <p:nvPicPr>
          <p:cNvPr id="13" name="Image 12" descr="film_rol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3934591" y="3357562"/>
            <a:ext cx="1285884" cy="1285884"/>
          </a:xfrm>
          <a:prstGeom prst="rect">
            <a:avLst/>
          </a:prstGeom>
        </p:spPr>
      </p:pic>
      <p:sp>
        <p:nvSpPr>
          <p:cNvPr id="35" name="Double flèche horizontale 34"/>
          <p:cNvSpPr/>
          <p:nvPr/>
        </p:nvSpPr>
        <p:spPr>
          <a:xfrm>
            <a:off x="6215074" y="3786190"/>
            <a:ext cx="571504" cy="357190"/>
          </a:xfrm>
          <a:prstGeom prst="leftRightArrow">
            <a:avLst>
              <a:gd name="adj1" fmla="val 45367"/>
              <a:gd name="adj2" fmla="val 402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7" name="Connecteur en angle 36"/>
          <p:cNvCxnSpPr/>
          <p:nvPr/>
        </p:nvCxnSpPr>
        <p:spPr>
          <a:xfrm rot="16200000" flipV="1">
            <a:off x="6429388" y="4214818"/>
            <a:ext cx="1143008" cy="100013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ZoneTexte 38"/>
          <p:cNvSpPr txBox="1"/>
          <p:nvPr/>
        </p:nvSpPr>
        <p:spPr>
          <a:xfrm>
            <a:off x="7000892" y="5214951"/>
            <a:ext cx="1714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Size of a </a:t>
            </a:r>
            <a:r>
              <a:rPr lang="fr-FR" dirty="0" err="1" smtClean="0"/>
              <a:t>chirp</a:t>
            </a:r>
            <a:endParaRPr lang="fr-FR" dirty="0" smtClean="0"/>
          </a:p>
          <a:p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1.94265E-7 L 0.12604 -1.94265E-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5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A0000"/>
                                      </p:to>
                                    </p:animClr>
                                    <p:set>
                                      <p:cBhvr>
                                        <p:cTn id="29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4.89362E-6 L 0.06736 4.89362E-6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604 -1.94265E-7 L 0.18906 -1.94265E-7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5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50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  <p:set>
                                      <p:cBhvr>
                                        <p:cTn id="51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500"/>
                            </p:stCondLst>
                            <p:childTnLst>
                              <p:par>
                                <p:cTn id="58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59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A0000"/>
                                      </p:to>
                                    </p:animClr>
                                    <p:set>
                                      <p:cBhvr>
                                        <p:cTn id="60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1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500"/>
                            </p:stCondLst>
                            <p:childTnLst>
                              <p:par>
                                <p:cTn id="63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736 4.89362E-6 L 0.13073 4.89362E-6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6500"/>
                            </p:stCondLst>
                            <p:childTnLst>
                              <p:par>
                                <p:cTn id="66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906 -1.94265E-7 L 0.23646 -1.94265E-7 " pathEditMode="relative" rAng="0" ptsTypes="AA">
                                      <p:cBhvr>
                                        <p:cTn id="67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8500"/>
                            </p:stCondLst>
                            <p:childTnLst>
                              <p:par>
                                <p:cTn id="72" presetID="5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7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7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  <p:set>
                                      <p:cBhvr>
                                        <p:cTn id="77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29" grpId="0" animBg="1"/>
      <p:bldP spid="25" grpId="0" animBg="1"/>
      <p:bldP spid="25" grpId="1" animBg="1"/>
      <p:bldP spid="25" grpId="2" animBg="1"/>
      <p:bldP spid="26" grpId="0" animBg="1"/>
      <p:bldP spid="26" grpId="1" animBg="1"/>
      <p:bldP spid="3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Nowadays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Using</a:t>
            </a:r>
            <a:r>
              <a:rPr lang="fr-FR" dirty="0" smtClean="0"/>
              <a:t> </a:t>
            </a:r>
            <a:r>
              <a:rPr lang="fr-FR" dirty="0" err="1" smtClean="0"/>
              <a:t>pyAudio</a:t>
            </a:r>
            <a:r>
              <a:rPr lang="fr-FR" dirty="0" smtClean="0"/>
              <a:t> to </a:t>
            </a:r>
            <a:r>
              <a:rPr lang="fr-FR" dirty="0" err="1" smtClean="0"/>
              <a:t>access</a:t>
            </a:r>
            <a:r>
              <a:rPr lang="fr-FR" dirty="0" smtClean="0"/>
              <a:t> the </a:t>
            </a:r>
            <a:r>
              <a:rPr lang="fr-FR" dirty="0" err="1" smtClean="0"/>
              <a:t>sound</a:t>
            </a:r>
            <a:r>
              <a:rPr lang="fr-FR" dirty="0" smtClean="0"/>
              <a:t> </a:t>
            </a:r>
            <a:r>
              <a:rPr lang="fr-FR" dirty="0" err="1" smtClean="0"/>
              <a:t>card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Software </a:t>
            </a:r>
            <a:r>
              <a:rPr lang="fr-FR" dirty="0" err="1" smtClean="0"/>
              <a:t>works</a:t>
            </a:r>
            <a:r>
              <a:rPr lang="fr-FR" dirty="0" smtClean="0"/>
              <a:t> </a:t>
            </a:r>
            <a:r>
              <a:rPr lang="fr-FR" dirty="0" err="1" smtClean="0"/>
              <a:t>great</a:t>
            </a:r>
            <a:r>
              <a:rPr lang="fr-FR" dirty="0" smtClean="0"/>
              <a:t> on Windows</a:t>
            </a:r>
          </a:p>
          <a:p>
            <a:pPr lvl="1"/>
            <a:r>
              <a:rPr lang="fr-FR" dirty="0" err="1" smtClean="0"/>
              <a:t>Accurate</a:t>
            </a:r>
            <a:r>
              <a:rPr lang="fr-FR" dirty="0" smtClean="0"/>
              <a:t> to </a:t>
            </a:r>
            <a:r>
              <a:rPr lang="fr-FR" dirty="0" smtClean="0"/>
              <a:t>4</a:t>
            </a:r>
            <a:r>
              <a:rPr lang="fr-FR" dirty="0" smtClean="0"/>
              <a:t>0 </a:t>
            </a:r>
            <a:r>
              <a:rPr lang="fr-FR" dirty="0" err="1" smtClean="0"/>
              <a:t>centimeter</a:t>
            </a:r>
            <a:endParaRPr lang="fr-FR" dirty="0" smtClean="0"/>
          </a:p>
          <a:p>
            <a:r>
              <a:rPr lang="fr-FR" dirty="0" err="1" smtClean="0"/>
              <a:t>Does</a:t>
            </a:r>
            <a:r>
              <a:rPr lang="fr-FR" dirty="0" smtClean="0"/>
              <a:t> not </a:t>
            </a:r>
            <a:r>
              <a:rPr lang="fr-FR" dirty="0" err="1" smtClean="0"/>
              <a:t>work</a:t>
            </a:r>
            <a:r>
              <a:rPr lang="fr-FR" dirty="0" smtClean="0"/>
              <a:t> on </a:t>
            </a:r>
            <a:r>
              <a:rPr lang="fr-FR" dirty="0" err="1" smtClean="0"/>
              <a:t>raspberrypi</a:t>
            </a:r>
            <a:r>
              <a:rPr lang="fr-FR" dirty="0" smtClean="0"/>
              <a:t> or Linux</a:t>
            </a:r>
          </a:p>
          <a:p>
            <a:pPr lvl="1"/>
            <a:r>
              <a:rPr lang="fr-FR" dirty="0" smtClean="0"/>
              <a:t>Configuration of the </a:t>
            </a:r>
            <a:r>
              <a:rPr lang="fr-FR" dirty="0" err="1" smtClean="0"/>
              <a:t>sound</a:t>
            </a:r>
            <a:r>
              <a:rPr lang="fr-FR" dirty="0" smtClean="0"/>
              <a:t> </a:t>
            </a:r>
            <a:r>
              <a:rPr lang="fr-FR" dirty="0" err="1" smtClean="0"/>
              <a:t>card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very</a:t>
            </a:r>
            <a:r>
              <a:rPr lang="fr-FR" dirty="0" smtClean="0"/>
              <a:t> </a:t>
            </a:r>
            <a:r>
              <a:rPr lang="fr-FR" dirty="0" err="1" smtClean="0"/>
              <a:t>difficult</a:t>
            </a:r>
            <a:endParaRPr lang="fr-FR" dirty="0" smtClean="0"/>
          </a:p>
          <a:p>
            <a:pPr lvl="1"/>
            <a:r>
              <a:rPr lang="fr-FR" dirty="0" err="1" smtClean="0"/>
              <a:t>Latency</a:t>
            </a:r>
            <a:r>
              <a:rPr lang="fr-FR" dirty="0" smtClean="0"/>
              <a:t> varies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smtClean="0"/>
              <a:t>time</a:t>
            </a:r>
          </a:p>
          <a:p>
            <a:pPr lvl="1"/>
            <a:r>
              <a:rPr lang="fr-FR" dirty="0" smtClean="0"/>
              <a:t>Not stable (stop </a:t>
            </a:r>
            <a:r>
              <a:rPr lang="fr-FR" dirty="0" err="1" smtClean="0"/>
              <a:t>working</a:t>
            </a:r>
            <a:r>
              <a:rPr lang="fr-FR" dirty="0" smtClean="0"/>
              <a:t> </a:t>
            </a:r>
            <a:r>
              <a:rPr lang="fr-FR" dirty="0" err="1" smtClean="0"/>
              <a:t>after</a:t>
            </a:r>
            <a:r>
              <a:rPr lang="fr-FR" dirty="0" smtClean="0"/>
              <a:t> multiple test)</a:t>
            </a:r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BOYE Jean-Jacques - Ensta Bretagne/ UFRGS</a:t>
            </a:r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Principle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BOYE Jean-Jacques - Ensta Bretagne/ UFRGS</a:t>
            </a:r>
            <a:endParaRPr lang="fr-BE"/>
          </a:p>
        </p:txBody>
      </p:sp>
      <p:sp>
        <p:nvSpPr>
          <p:cNvPr id="5" name="Rectangle 4"/>
          <p:cNvSpPr/>
          <p:nvPr/>
        </p:nvSpPr>
        <p:spPr>
          <a:xfrm>
            <a:off x="5715008" y="2428868"/>
            <a:ext cx="1785950" cy="128588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1142976" y="2428868"/>
            <a:ext cx="1785950" cy="128588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Picture 2" descr="C:\Users\Jean-Jacques\Downloads\1404845986_Wireless_signa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480" y="3000372"/>
            <a:ext cx="609600" cy="609600"/>
          </a:xfrm>
          <a:prstGeom prst="rect">
            <a:avLst/>
          </a:prstGeom>
          <a:noFill/>
        </p:spPr>
      </p:pic>
      <p:sp>
        <p:nvSpPr>
          <p:cNvPr id="8" name="ZoneTexte 7"/>
          <p:cNvSpPr txBox="1"/>
          <p:nvPr/>
        </p:nvSpPr>
        <p:spPr>
          <a:xfrm>
            <a:off x="1142976" y="2428868"/>
            <a:ext cx="2000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Acoustic</a:t>
            </a:r>
            <a:r>
              <a:rPr lang="fr-FR" dirty="0" smtClean="0"/>
              <a:t> </a:t>
            </a:r>
            <a:r>
              <a:rPr lang="fr-FR" dirty="0" err="1" smtClean="0"/>
              <a:t>beacon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6215074" y="2357430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Robot</a:t>
            </a:r>
            <a:endParaRPr lang="fr-FR" dirty="0"/>
          </a:p>
        </p:txBody>
      </p:sp>
      <p:pic>
        <p:nvPicPr>
          <p:cNvPr id="10" name="Picture 5" descr="http://cdn.flaticon.com/png/256/1697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43636" y="2714620"/>
            <a:ext cx="1009640" cy="1009640"/>
          </a:xfrm>
          <a:prstGeom prst="rect">
            <a:avLst/>
          </a:prstGeom>
          <a:noFill/>
        </p:spPr>
      </p:pic>
      <p:sp>
        <p:nvSpPr>
          <p:cNvPr id="11" name="ZoneTexte 10"/>
          <p:cNvSpPr txBox="1"/>
          <p:nvPr/>
        </p:nvSpPr>
        <p:spPr>
          <a:xfrm>
            <a:off x="1142976" y="3786190"/>
            <a:ext cx="1928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Auto-calibration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5643570" y="3786190"/>
            <a:ext cx="1928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trike="sngStrike" dirty="0" smtClean="0">
                <a:solidFill>
                  <a:srgbClr val="FF0000"/>
                </a:solidFill>
              </a:rPr>
              <a:t>Auto-calibration</a:t>
            </a:r>
            <a:endParaRPr lang="fr-FR" strike="sngStrike" dirty="0">
              <a:solidFill>
                <a:srgbClr val="FF0000"/>
              </a:solidFill>
            </a:endParaRPr>
          </a:p>
        </p:txBody>
      </p:sp>
      <p:cxnSp>
        <p:nvCxnSpPr>
          <p:cNvPr id="13" name="Connecteur droit avec flèche 12"/>
          <p:cNvCxnSpPr/>
          <p:nvPr/>
        </p:nvCxnSpPr>
        <p:spPr>
          <a:xfrm rot="10800000" flipV="1">
            <a:off x="2928926" y="4502158"/>
            <a:ext cx="2643206" cy="2841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5786446" y="4286256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send</a:t>
            </a:r>
            <a:r>
              <a:rPr lang="fr-FR" dirty="0" smtClean="0"/>
              <a:t> </a:t>
            </a:r>
            <a:r>
              <a:rPr lang="fr-FR" dirty="0" err="1"/>
              <a:t>c</a:t>
            </a:r>
            <a:r>
              <a:rPr lang="fr-FR" dirty="0" err="1" smtClean="0"/>
              <a:t>hirp</a:t>
            </a: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1285852" y="4572008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receive</a:t>
            </a:r>
            <a:r>
              <a:rPr lang="fr-FR" dirty="0" smtClean="0"/>
              <a:t> </a:t>
            </a:r>
            <a:r>
              <a:rPr lang="fr-FR" dirty="0" err="1"/>
              <a:t>c</a:t>
            </a:r>
            <a:r>
              <a:rPr lang="fr-FR" dirty="0" err="1" smtClean="0"/>
              <a:t>hirp</a:t>
            </a:r>
            <a:endParaRPr lang="fr-FR" dirty="0"/>
          </a:p>
        </p:txBody>
      </p:sp>
      <p:sp>
        <p:nvSpPr>
          <p:cNvPr id="16" name="ZoneTexte 15"/>
          <p:cNvSpPr txBox="1"/>
          <p:nvPr/>
        </p:nvSpPr>
        <p:spPr>
          <a:xfrm>
            <a:off x="1285852" y="5000636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send</a:t>
            </a:r>
            <a:r>
              <a:rPr lang="fr-FR" dirty="0" smtClean="0"/>
              <a:t> </a:t>
            </a:r>
            <a:r>
              <a:rPr lang="fr-FR" dirty="0" err="1" smtClean="0"/>
              <a:t>chirp</a:t>
            </a:r>
            <a:endParaRPr lang="fr-FR" dirty="0"/>
          </a:p>
        </p:txBody>
      </p:sp>
      <p:cxnSp>
        <p:nvCxnSpPr>
          <p:cNvPr id="17" name="Connecteur droit avec flèche 16"/>
          <p:cNvCxnSpPr/>
          <p:nvPr/>
        </p:nvCxnSpPr>
        <p:spPr>
          <a:xfrm>
            <a:off x="3000364" y="5214950"/>
            <a:ext cx="2500330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5715008" y="5286388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receive</a:t>
            </a:r>
            <a:r>
              <a:rPr lang="fr-FR" dirty="0" smtClean="0"/>
              <a:t> </a:t>
            </a:r>
            <a:r>
              <a:rPr lang="fr-FR" dirty="0" err="1"/>
              <a:t>c</a:t>
            </a:r>
            <a:r>
              <a:rPr lang="fr-FR" dirty="0" err="1" smtClean="0"/>
              <a:t>hirp</a:t>
            </a:r>
            <a:endParaRPr lang="fr-FR" dirty="0"/>
          </a:p>
        </p:txBody>
      </p:sp>
      <p:sp>
        <p:nvSpPr>
          <p:cNvPr id="19" name="ZoneTexte 18"/>
          <p:cNvSpPr txBox="1"/>
          <p:nvPr/>
        </p:nvSpPr>
        <p:spPr>
          <a:xfrm>
            <a:off x="5715008" y="5702850"/>
            <a:ext cx="271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Measuring</a:t>
            </a:r>
            <a:r>
              <a:rPr lang="fr-FR" dirty="0" smtClean="0"/>
              <a:t> time of flight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What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a </a:t>
            </a:r>
            <a:r>
              <a:rPr lang="fr-FR" dirty="0" err="1" smtClean="0"/>
              <a:t>chirp</a:t>
            </a:r>
            <a:r>
              <a:rPr lang="fr-FR" dirty="0" smtClean="0"/>
              <a:t>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2249424"/>
            <a:ext cx="8229600" cy="965262"/>
          </a:xfrm>
        </p:spPr>
        <p:txBody>
          <a:bodyPr/>
          <a:lstStyle/>
          <a:p>
            <a:r>
              <a:rPr lang="fr-FR" dirty="0" smtClean="0"/>
              <a:t>A signal in </a:t>
            </a:r>
            <a:r>
              <a:rPr lang="fr-FR" dirty="0" err="1" smtClean="0"/>
              <a:t>which</a:t>
            </a:r>
            <a:r>
              <a:rPr lang="fr-FR" dirty="0" smtClean="0"/>
              <a:t> the </a:t>
            </a:r>
            <a:r>
              <a:rPr lang="fr-FR" dirty="0" err="1" smtClean="0"/>
              <a:t>frequency</a:t>
            </a:r>
            <a:r>
              <a:rPr lang="fr-FR" dirty="0" smtClean="0"/>
              <a:t> </a:t>
            </a:r>
            <a:r>
              <a:rPr lang="fr-FR" dirty="0" err="1" smtClean="0"/>
              <a:t>increase</a:t>
            </a:r>
            <a:r>
              <a:rPr lang="fr-FR" dirty="0" smtClean="0"/>
              <a:t> or </a:t>
            </a:r>
            <a:r>
              <a:rPr lang="fr-FR" dirty="0" err="1" smtClean="0"/>
              <a:t>decrease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time.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BOYE Jean-Jacques - Ensta Bretagne/ UFRGS</a:t>
            </a:r>
            <a:endParaRPr lang="fr-BE"/>
          </a:p>
        </p:txBody>
      </p:sp>
      <p:pic>
        <p:nvPicPr>
          <p:cNvPr id="5" name="Image 4" descr="formula_chir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356" y="3214686"/>
            <a:ext cx="4786346" cy="799946"/>
          </a:xfrm>
          <a:prstGeom prst="rect">
            <a:avLst/>
          </a:prstGeom>
        </p:spPr>
      </p:pic>
      <p:pic>
        <p:nvPicPr>
          <p:cNvPr id="6" name="Image 5" descr="example_chir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728" y="4050450"/>
            <a:ext cx="5929354" cy="2807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Why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chirp</a:t>
            </a:r>
            <a:r>
              <a:rPr lang="fr-FR" dirty="0" smtClean="0"/>
              <a:t> </a:t>
            </a:r>
            <a:r>
              <a:rPr lang="fr-FR" dirty="0" err="1" smtClean="0"/>
              <a:t>used</a:t>
            </a:r>
            <a:r>
              <a:rPr lang="fr-FR" dirty="0" smtClean="0"/>
              <a:t>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28596" y="2071678"/>
            <a:ext cx="8229600" cy="1179576"/>
          </a:xfrm>
        </p:spPr>
        <p:txBody>
          <a:bodyPr>
            <a:normAutofit fontScale="92500" lnSpcReduction="10000"/>
          </a:bodyPr>
          <a:lstStyle/>
          <a:p>
            <a:r>
              <a:rPr lang="fr-FR" dirty="0" err="1" smtClean="0"/>
              <a:t>Compared</a:t>
            </a:r>
            <a:r>
              <a:rPr lang="fr-FR" dirty="0" smtClean="0"/>
              <a:t> to mono-</a:t>
            </a:r>
            <a:r>
              <a:rPr lang="fr-FR" dirty="0" err="1" smtClean="0"/>
              <a:t>frequency</a:t>
            </a:r>
            <a:r>
              <a:rPr lang="fr-FR" dirty="0" smtClean="0"/>
              <a:t> impulsion :</a:t>
            </a:r>
          </a:p>
          <a:p>
            <a:pPr lvl="1"/>
            <a:r>
              <a:rPr lang="fr-FR" dirty="0" err="1" smtClean="0"/>
              <a:t>Increasing</a:t>
            </a:r>
            <a:r>
              <a:rPr lang="fr-FR" dirty="0" smtClean="0"/>
              <a:t> the </a:t>
            </a:r>
            <a:r>
              <a:rPr lang="fr-FR" dirty="0" err="1" smtClean="0"/>
              <a:t>length</a:t>
            </a:r>
            <a:r>
              <a:rPr lang="fr-FR" dirty="0" smtClean="0"/>
              <a:t> of impulsion </a:t>
            </a:r>
            <a:r>
              <a:rPr lang="fr-FR" dirty="0" err="1" smtClean="0"/>
              <a:t>decrease</a:t>
            </a:r>
            <a:r>
              <a:rPr lang="fr-FR" dirty="0" smtClean="0"/>
              <a:t> the </a:t>
            </a:r>
            <a:r>
              <a:rPr lang="fr-FR" dirty="0" err="1" smtClean="0"/>
              <a:t>precision</a:t>
            </a:r>
            <a:r>
              <a:rPr lang="fr-FR" dirty="0" smtClean="0"/>
              <a:t> of </a:t>
            </a:r>
            <a:r>
              <a:rPr lang="fr-FR" dirty="0" err="1" smtClean="0"/>
              <a:t>detection</a:t>
            </a:r>
            <a:endParaRPr lang="fr-FR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BOYE Jean-Jacques - Ensta Bretagne/ UFRGS</a:t>
            </a:r>
            <a:endParaRPr lang="fr-BE"/>
          </a:p>
        </p:txBody>
      </p:sp>
      <p:pic>
        <p:nvPicPr>
          <p:cNvPr id="5" name="Image 4" descr="autocorr_simp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10" y="3137151"/>
            <a:ext cx="7858180" cy="37208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Why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chirp</a:t>
            </a:r>
            <a:r>
              <a:rPr lang="fr-FR" dirty="0" smtClean="0"/>
              <a:t> </a:t>
            </a:r>
            <a:r>
              <a:rPr lang="fr-FR" dirty="0" err="1" smtClean="0"/>
              <a:t>used</a:t>
            </a:r>
            <a:r>
              <a:rPr lang="fr-FR" dirty="0" smtClean="0"/>
              <a:t>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928802"/>
            <a:ext cx="8229600" cy="1465328"/>
          </a:xfrm>
        </p:spPr>
        <p:txBody>
          <a:bodyPr>
            <a:normAutofit/>
          </a:bodyPr>
          <a:lstStyle/>
          <a:p>
            <a:r>
              <a:rPr lang="fr-FR" dirty="0" err="1" smtClean="0"/>
              <a:t>Compared</a:t>
            </a:r>
            <a:r>
              <a:rPr lang="fr-FR" dirty="0" smtClean="0"/>
              <a:t> to mono-</a:t>
            </a:r>
            <a:r>
              <a:rPr lang="fr-FR" dirty="0" err="1" smtClean="0"/>
              <a:t>frequency</a:t>
            </a:r>
            <a:r>
              <a:rPr lang="fr-FR" dirty="0" smtClean="0"/>
              <a:t> impulsion :</a:t>
            </a:r>
          </a:p>
          <a:p>
            <a:pPr lvl="1"/>
            <a:r>
              <a:rPr lang="fr-FR" dirty="0" err="1" smtClean="0"/>
              <a:t>Chirp</a:t>
            </a:r>
            <a:r>
              <a:rPr lang="fr-FR" dirty="0" smtClean="0"/>
              <a:t> has a </a:t>
            </a:r>
            <a:r>
              <a:rPr lang="fr-FR" dirty="0" err="1" smtClean="0"/>
              <a:t>better</a:t>
            </a:r>
            <a:r>
              <a:rPr lang="fr-FR" dirty="0" smtClean="0"/>
              <a:t> noise-</a:t>
            </a:r>
            <a:r>
              <a:rPr lang="fr-FR" dirty="0" err="1" smtClean="0"/>
              <a:t>resistance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BOYE Jean-Jacques - Ensta Bretagne/ UFRGS</a:t>
            </a:r>
            <a:endParaRPr lang="fr-BE"/>
          </a:p>
        </p:txBody>
      </p:sp>
      <p:pic>
        <p:nvPicPr>
          <p:cNvPr id="6" name="Image 5" descr="corr_nois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10" y="2968037"/>
            <a:ext cx="8215338" cy="38899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Operation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On the robot </a:t>
            </a:r>
            <a:r>
              <a:rPr lang="fr-FR" dirty="0" err="1" smtClean="0"/>
              <a:t>side</a:t>
            </a:r>
            <a:r>
              <a:rPr lang="fr-FR" dirty="0" smtClean="0"/>
              <a:t> :</a:t>
            </a:r>
          </a:p>
          <a:p>
            <a:pPr lvl="1"/>
            <a:r>
              <a:rPr lang="fr-FR" dirty="0" smtClean="0"/>
              <a:t>Start </a:t>
            </a:r>
            <a:r>
              <a:rPr lang="fr-FR" dirty="0" err="1" smtClean="0"/>
              <a:t>Recording</a:t>
            </a:r>
            <a:r>
              <a:rPr lang="fr-FR" dirty="0" smtClean="0"/>
              <a:t> </a:t>
            </a:r>
            <a:r>
              <a:rPr lang="fr-FR" dirty="0" err="1" smtClean="0"/>
              <a:t>ambient</a:t>
            </a:r>
            <a:r>
              <a:rPr lang="fr-FR" dirty="0" smtClean="0"/>
              <a:t> </a:t>
            </a:r>
            <a:r>
              <a:rPr lang="fr-FR" dirty="0" err="1" smtClean="0"/>
              <a:t>sound</a:t>
            </a:r>
            <a:endParaRPr lang="fr-FR" dirty="0" smtClean="0"/>
          </a:p>
          <a:p>
            <a:pPr lvl="1"/>
            <a:r>
              <a:rPr lang="fr-FR" dirty="0" err="1" smtClean="0"/>
              <a:t>Send</a:t>
            </a:r>
            <a:r>
              <a:rPr lang="fr-FR" dirty="0" smtClean="0"/>
              <a:t> </a:t>
            </a:r>
            <a:r>
              <a:rPr lang="fr-FR" dirty="0" err="1" smtClean="0"/>
              <a:t>Chirp</a:t>
            </a:r>
            <a:endParaRPr lang="fr-FR" dirty="0" smtClean="0"/>
          </a:p>
          <a:p>
            <a:pPr lvl="2"/>
            <a:r>
              <a:rPr lang="fr-FR" dirty="0" err="1" smtClean="0"/>
              <a:t>Hear</a:t>
            </a:r>
            <a:r>
              <a:rPr lang="fr-FR" dirty="0" smtClean="0"/>
              <a:t> </a:t>
            </a:r>
            <a:r>
              <a:rPr lang="fr-FR" dirty="0" err="1" smtClean="0"/>
              <a:t>its</a:t>
            </a:r>
            <a:r>
              <a:rPr lang="fr-FR" dirty="0" smtClean="0"/>
              <a:t> </a:t>
            </a:r>
            <a:r>
              <a:rPr lang="fr-FR" dirty="0" err="1" smtClean="0"/>
              <a:t>own</a:t>
            </a:r>
            <a:r>
              <a:rPr lang="fr-FR" dirty="0" smtClean="0"/>
              <a:t> </a:t>
            </a:r>
            <a:r>
              <a:rPr lang="fr-FR" dirty="0" err="1" smtClean="0"/>
              <a:t>chirp</a:t>
            </a:r>
            <a:endParaRPr lang="fr-FR" dirty="0" smtClean="0"/>
          </a:p>
          <a:p>
            <a:pPr lvl="2"/>
            <a:r>
              <a:rPr lang="fr-FR" dirty="0" err="1" smtClean="0"/>
              <a:t>Hear</a:t>
            </a:r>
            <a:r>
              <a:rPr lang="fr-FR" dirty="0" smtClean="0"/>
              <a:t> the </a:t>
            </a:r>
            <a:r>
              <a:rPr lang="fr-FR" dirty="0" err="1" smtClean="0"/>
              <a:t>beacon</a:t>
            </a:r>
            <a:r>
              <a:rPr lang="fr-FR" dirty="0" smtClean="0"/>
              <a:t> </a:t>
            </a:r>
            <a:r>
              <a:rPr lang="fr-FR" dirty="0" err="1" smtClean="0"/>
              <a:t>chirp</a:t>
            </a:r>
            <a:endParaRPr lang="fr-FR" dirty="0" smtClean="0"/>
          </a:p>
          <a:p>
            <a:pPr lvl="1"/>
            <a:r>
              <a:rPr lang="fr-FR" dirty="0" err="1" smtClean="0"/>
              <a:t>Calculate</a:t>
            </a:r>
            <a:r>
              <a:rPr lang="fr-FR" dirty="0" smtClean="0"/>
              <a:t> the time </a:t>
            </a:r>
            <a:r>
              <a:rPr lang="fr-FR" dirty="0" err="1" smtClean="0"/>
              <a:t>between</a:t>
            </a:r>
            <a:r>
              <a:rPr lang="fr-FR" dirty="0" smtClean="0"/>
              <a:t> the </a:t>
            </a:r>
            <a:r>
              <a:rPr lang="fr-FR" dirty="0" err="1" smtClean="0"/>
              <a:t>two</a:t>
            </a:r>
            <a:r>
              <a:rPr lang="fr-FR" dirty="0" smtClean="0"/>
              <a:t> </a:t>
            </a:r>
            <a:r>
              <a:rPr lang="fr-FR" dirty="0" err="1" smtClean="0"/>
              <a:t>chirp</a:t>
            </a:r>
            <a:endParaRPr lang="fr-FR" dirty="0" smtClean="0"/>
          </a:p>
          <a:p>
            <a:r>
              <a:rPr lang="fr-FR" dirty="0" smtClean="0"/>
              <a:t>On the </a:t>
            </a:r>
            <a:r>
              <a:rPr lang="fr-FR" dirty="0" err="1" smtClean="0"/>
              <a:t>b</a:t>
            </a:r>
            <a:r>
              <a:rPr lang="fr-FR" dirty="0" err="1" smtClean="0"/>
              <a:t>eacon</a:t>
            </a:r>
            <a:r>
              <a:rPr lang="fr-FR" dirty="0" smtClean="0"/>
              <a:t> </a:t>
            </a:r>
            <a:r>
              <a:rPr lang="fr-FR" dirty="0" err="1" smtClean="0"/>
              <a:t>side</a:t>
            </a:r>
            <a:r>
              <a:rPr lang="fr-FR" dirty="0" smtClean="0"/>
              <a:t> :</a:t>
            </a:r>
          </a:p>
          <a:p>
            <a:pPr lvl="1"/>
            <a:r>
              <a:rPr lang="fr-FR" dirty="0" smtClean="0"/>
              <a:t>Start </a:t>
            </a:r>
            <a:r>
              <a:rPr lang="fr-FR" dirty="0" err="1" smtClean="0"/>
              <a:t>Recording</a:t>
            </a:r>
            <a:r>
              <a:rPr lang="fr-FR" dirty="0" smtClean="0"/>
              <a:t> </a:t>
            </a:r>
            <a:r>
              <a:rPr lang="fr-FR" dirty="0" err="1" smtClean="0"/>
              <a:t>ambient</a:t>
            </a:r>
            <a:r>
              <a:rPr lang="fr-FR" dirty="0" smtClean="0"/>
              <a:t> </a:t>
            </a:r>
            <a:r>
              <a:rPr lang="fr-FR" dirty="0" err="1" smtClean="0"/>
              <a:t>sound</a:t>
            </a:r>
            <a:endParaRPr lang="fr-FR" dirty="0" smtClean="0"/>
          </a:p>
          <a:p>
            <a:pPr lvl="2"/>
            <a:r>
              <a:rPr lang="fr-FR" dirty="0" err="1" smtClean="0"/>
              <a:t>Hear</a:t>
            </a:r>
            <a:r>
              <a:rPr lang="fr-FR" dirty="0" smtClean="0"/>
              <a:t> the robot </a:t>
            </a:r>
            <a:r>
              <a:rPr lang="fr-FR" dirty="0" err="1" smtClean="0"/>
              <a:t>chirp</a:t>
            </a:r>
            <a:endParaRPr lang="fr-FR" dirty="0" smtClean="0"/>
          </a:p>
          <a:p>
            <a:pPr lvl="1"/>
            <a:r>
              <a:rPr lang="fr-FR" dirty="0" err="1" smtClean="0"/>
              <a:t>Send</a:t>
            </a:r>
            <a:r>
              <a:rPr lang="fr-FR" dirty="0" smtClean="0"/>
              <a:t> </a:t>
            </a:r>
            <a:r>
              <a:rPr lang="fr-FR" dirty="0" err="1" smtClean="0"/>
              <a:t>chirp</a:t>
            </a:r>
            <a:r>
              <a:rPr lang="fr-FR" dirty="0" smtClean="0"/>
              <a:t> 1 second </a:t>
            </a:r>
            <a:r>
              <a:rPr lang="fr-FR" dirty="0" err="1" smtClean="0"/>
              <a:t>later</a:t>
            </a:r>
            <a:r>
              <a:rPr lang="fr-FR" dirty="0" smtClean="0"/>
              <a:t> (</a:t>
            </a:r>
            <a:r>
              <a:rPr lang="fr-FR" dirty="0" err="1" smtClean="0"/>
              <a:t>exactely</a:t>
            </a:r>
            <a:r>
              <a:rPr lang="fr-FR" dirty="0" smtClean="0"/>
              <a:t>)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BOYE Jean-Jacques - Ensta Bretagne/ UFRGS</a:t>
            </a:r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Challenge </a:t>
            </a:r>
            <a:r>
              <a:rPr lang="fr-FR" dirty="0" err="1" smtClean="0"/>
              <a:t>with</a:t>
            </a:r>
            <a:r>
              <a:rPr lang="fr-FR" dirty="0" smtClean="0"/>
              <a:t> time-</a:t>
            </a:r>
            <a:r>
              <a:rPr lang="fr-FR" dirty="0" err="1" smtClean="0"/>
              <a:t>measuring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Speed of </a:t>
            </a:r>
            <a:r>
              <a:rPr lang="fr-FR" dirty="0" err="1" smtClean="0"/>
              <a:t>sound</a:t>
            </a:r>
            <a:r>
              <a:rPr lang="fr-FR" dirty="0" smtClean="0"/>
              <a:t> :</a:t>
            </a:r>
          </a:p>
          <a:p>
            <a:pPr lvl="1"/>
            <a:r>
              <a:rPr lang="fr-FR" dirty="0" smtClean="0"/>
              <a:t>330 m/s in the air ( 33 cm for 1 ms)</a:t>
            </a:r>
          </a:p>
          <a:p>
            <a:pPr lvl="1"/>
            <a:r>
              <a:rPr lang="fr-FR" dirty="0" smtClean="0"/>
              <a:t>1500 m/s in water (1.5 m for 1 ms)</a:t>
            </a:r>
            <a:endParaRPr lang="fr-FR" dirty="0" smtClean="0"/>
          </a:p>
          <a:p>
            <a:r>
              <a:rPr lang="fr-FR" dirty="0" smtClean="0"/>
              <a:t>Source of </a:t>
            </a:r>
            <a:r>
              <a:rPr lang="fr-FR" dirty="0" err="1" smtClean="0"/>
              <a:t>imprecision</a:t>
            </a:r>
            <a:r>
              <a:rPr lang="fr-FR" dirty="0" smtClean="0"/>
              <a:t> </a:t>
            </a:r>
            <a:r>
              <a:rPr lang="fr-FR" dirty="0" smtClean="0"/>
              <a:t>:</a:t>
            </a:r>
          </a:p>
          <a:p>
            <a:pPr lvl="1"/>
            <a:r>
              <a:rPr lang="fr-FR" dirty="0" err="1" smtClean="0"/>
              <a:t>Latency</a:t>
            </a:r>
            <a:r>
              <a:rPr lang="fr-FR" dirty="0" smtClean="0"/>
              <a:t> in </a:t>
            </a:r>
            <a:r>
              <a:rPr lang="fr-FR" dirty="0" err="1" smtClean="0"/>
              <a:t>sound</a:t>
            </a:r>
            <a:r>
              <a:rPr lang="fr-FR" dirty="0" smtClean="0"/>
              <a:t> </a:t>
            </a:r>
            <a:r>
              <a:rPr lang="fr-FR" dirty="0" err="1" smtClean="0"/>
              <a:t>card</a:t>
            </a:r>
            <a:endParaRPr lang="fr-FR" dirty="0" smtClean="0"/>
          </a:p>
          <a:p>
            <a:pPr lvl="1"/>
            <a:r>
              <a:rPr lang="fr-FR" dirty="0" smtClean="0"/>
              <a:t>The </a:t>
            </a:r>
            <a:r>
              <a:rPr lang="fr-FR" dirty="0" err="1" smtClean="0"/>
              <a:t>intern</a:t>
            </a:r>
            <a:r>
              <a:rPr lang="fr-FR" dirty="0" smtClean="0"/>
              <a:t> </a:t>
            </a:r>
            <a:r>
              <a:rPr lang="fr-FR" dirty="0" err="1" smtClean="0"/>
              <a:t>clock</a:t>
            </a:r>
            <a:r>
              <a:rPr lang="fr-FR" dirty="0" smtClean="0"/>
              <a:t> </a:t>
            </a:r>
            <a:r>
              <a:rPr lang="fr-FR" dirty="0" err="1" smtClean="0"/>
              <a:t>cannot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trusted</a:t>
            </a:r>
            <a:r>
              <a:rPr lang="fr-FR" dirty="0" smtClean="0"/>
              <a:t> </a:t>
            </a:r>
          </a:p>
          <a:p>
            <a:pPr lvl="2"/>
            <a:r>
              <a:rPr lang="fr-FR" dirty="0" err="1" smtClean="0"/>
              <a:t>Using</a:t>
            </a:r>
            <a:r>
              <a:rPr lang="fr-FR" dirty="0" smtClean="0"/>
              <a:t> fonction </a:t>
            </a:r>
            <a:r>
              <a:rPr lang="fr-FR" dirty="0" err="1" smtClean="0"/>
              <a:t>such</a:t>
            </a:r>
            <a:r>
              <a:rPr lang="fr-FR" dirty="0" smtClean="0"/>
              <a:t> as </a:t>
            </a:r>
            <a:r>
              <a:rPr lang="fr-FR" dirty="0" err="1" smtClean="0"/>
              <a:t>time.time</a:t>
            </a:r>
            <a:r>
              <a:rPr lang="fr-FR" dirty="0" smtClean="0"/>
              <a:t>() </a:t>
            </a:r>
            <a:r>
              <a:rPr lang="fr-FR" dirty="0" err="1" smtClean="0"/>
              <a:t>is</a:t>
            </a:r>
            <a:r>
              <a:rPr lang="fr-FR" dirty="0" smtClean="0"/>
              <a:t> impossible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BOYE Jean-Jacques - Ensta Bretagne/ UFRGS</a:t>
            </a:r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A solution: </a:t>
            </a:r>
            <a:r>
              <a:rPr lang="fr-FR" dirty="0" err="1" smtClean="0"/>
              <a:t>using</a:t>
            </a:r>
            <a:r>
              <a:rPr lang="fr-FR" dirty="0" smtClean="0"/>
              <a:t> the </a:t>
            </a:r>
            <a:r>
              <a:rPr lang="fr-FR" dirty="0" err="1" smtClean="0"/>
              <a:t>number</a:t>
            </a:r>
            <a:r>
              <a:rPr lang="fr-FR" dirty="0" smtClean="0"/>
              <a:t> of frames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2249424"/>
            <a:ext cx="8229600" cy="2108270"/>
          </a:xfrm>
        </p:spPr>
        <p:txBody>
          <a:bodyPr>
            <a:normAutofit fontScale="92500" lnSpcReduction="20000"/>
          </a:bodyPr>
          <a:lstStyle/>
          <a:p>
            <a:r>
              <a:rPr lang="fr-FR" dirty="0" smtClean="0"/>
              <a:t>Sound </a:t>
            </a:r>
            <a:r>
              <a:rPr lang="fr-FR" dirty="0" err="1" smtClean="0"/>
              <a:t>card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set on non-</a:t>
            </a:r>
            <a:r>
              <a:rPr lang="fr-FR" dirty="0" err="1" smtClean="0"/>
              <a:t>blocking</a:t>
            </a:r>
            <a:r>
              <a:rPr lang="fr-FR" dirty="0" smtClean="0"/>
              <a:t> mode :</a:t>
            </a:r>
          </a:p>
          <a:p>
            <a:pPr lvl="1"/>
            <a:r>
              <a:rPr lang="fr-FR" dirty="0" err="1" smtClean="0"/>
              <a:t>Creates</a:t>
            </a:r>
            <a:r>
              <a:rPr lang="fr-FR" dirty="0" smtClean="0"/>
              <a:t> a new thread to control the </a:t>
            </a:r>
            <a:r>
              <a:rPr lang="fr-FR" dirty="0" err="1" smtClean="0"/>
              <a:t>sound</a:t>
            </a:r>
            <a:r>
              <a:rPr lang="fr-FR" dirty="0" smtClean="0"/>
              <a:t> </a:t>
            </a:r>
            <a:r>
              <a:rPr lang="fr-FR" dirty="0" err="1" smtClean="0"/>
              <a:t>card</a:t>
            </a:r>
            <a:endParaRPr lang="fr-FR" dirty="0" smtClean="0"/>
          </a:p>
          <a:p>
            <a:pPr lvl="1"/>
            <a:r>
              <a:rPr lang="fr-FR" dirty="0" err="1" smtClean="0"/>
              <a:t>Always</a:t>
            </a:r>
            <a:r>
              <a:rPr lang="fr-FR" dirty="0" smtClean="0"/>
              <a:t> </a:t>
            </a:r>
            <a:r>
              <a:rPr lang="fr-FR" dirty="0" err="1" smtClean="0"/>
              <a:t>recording</a:t>
            </a:r>
            <a:endParaRPr lang="fr-FR" dirty="0" smtClean="0"/>
          </a:p>
          <a:p>
            <a:pPr lvl="1"/>
            <a:r>
              <a:rPr lang="fr-FR" dirty="0" smtClean="0"/>
              <a:t>The rate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known</a:t>
            </a:r>
            <a:r>
              <a:rPr lang="fr-FR" dirty="0" smtClean="0"/>
              <a:t> and </a:t>
            </a:r>
            <a:r>
              <a:rPr lang="fr-FR" dirty="0" err="1" smtClean="0"/>
              <a:t>precise</a:t>
            </a:r>
            <a:endParaRPr lang="fr-FR" dirty="0" smtClean="0"/>
          </a:p>
          <a:p>
            <a:r>
              <a:rPr lang="fr-FR" dirty="0" smtClean="0"/>
              <a:t>This solution </a:t>
            </a:r>
            <a:r>
              <a:rPr lang="fr-FR" dirty="0" err="1" smtClean="0"/>
              <a:t>solves</a:t>
            </a:r>
            <a:r>
              <a:rPr lang="fr-FR" dirty="0" smtClean="0"/>
              <a:t> the </a:t>
            </a:r>
            <a:r>
              <a:rPr lang="fr-FR" dirty="0" err="1" smtClean="0"/>
              <a:t>problem</a:t>
            </a:r>
            <a:r>
              <a:rPr lang="fr-FR" dirty="0" smtClean="0"/>
              <a:t> of </a:t>
            </a:r>
            <a:r>
              <a:rPr lang="fr-FR" dirty="0" err="1" smtClean="0"/>
              <a:t>latency</a:t>
            </a:r>
            <a:r>
              <a:rPr lang="fr-FR" dirty="0" smtClean="0"/>
              <a:t> (for the robot)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BOYE Jean-Jacques - Ensta Bretagne/ UFRGS</a:t>
            </a:r>
            <a:endParaRPr lang="fr-BE"/>
          </a:p>
        </p:txBody>
      </p:sp>
      <p:cxnSp>
        <p:nvCxnSpPr>
          <p:cNvPr id="6" name="Connecteur droit avec flèche 5"/>
          <p:cNvCxnSpPr/>
          <p:nvPr/>
        </p:nvCxnSpPr>
        <p:spPr>
          <a:xfrm>
            <a:off x="1142976" y="6000768"/>
            <a:ext cx="7786742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6929422" y="5929330"/>
            <a:ext cx="2214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Number</a:t>
            </a:r>
            <a:r>
              <a:rPr lang="fr-FR" dirty="0" smtClean="0"/>
              <a:t> of frames</a:t>
            </a:r>
            <a:endParaRPr lang="fr-FR" dirty="0"/>
          </a:p>
        </p:txBody>
      </p:sp>
      <p:sp>
        <p:nvSpPr>
          <p:cNvPr id="10" name="Triangle isocèle 9"/>
          <p:cNvSpPr/>
          <p:nvPr/>
        </p:nvSpPr>
        <p:spPr>
          <a:xfrm>
            <a:off x="3143240" y="4572008"/>
            <a:ext cx="142876" cy="1428760"/>
          </a:xfrm>
          <a:prstGeom prst="triangl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Triangle isocèle 10"/>
          <p:cNvSpPr/>
          <p:nvPr/>
        </p:nvSpPr>
        <p:spPr>
          <a:xfrm>
            <a:off x="6000760" y="4572008"/>
            <a:ext cx="142876" cy="1428760"/>
          </a:xfrm>
          <a:prstGeom prst="triangl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" name="Connecteur droit avec flèche 12"/>
          <p:cNvCxnSpPr/>
          <p:nvPr/>
        </p:nvCxnSpPr>
        <p:spPr>
          <a:xfrm>
            <a:off x="1714480" y="5357826"/>
            <a:ext cx="642942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>
            <a:off x="2357422" y="5357826"/>
            <a:ext cx="857256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>
            <a:off x="5214942" y="5357826"/>
            <a:ext cx="857256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riangle isocèle 17"/>
          <p:cNvSpPr/>
          <p:nvPr/>
        </p:nvSpPr>
        <p:spPr>
          <a:xfrm>
            <a:off x="2285984" y="5357826"/>
            <a:ext cx="133352" cy="652466"/>
          </a:xfrm>
          <a:prstGeom prst="triangl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Triangle isocèle 18"/>
          <p:cNvSpPr/>
          <p:nvPr/>
        </p:nvSpPr>
        <p:spPr>
          <a:xfrm>
            <a:off x="5143504" y="5357826"/>
            <a:ext cx="133352" cy="652466"/>
          </a:xfrm>
          <a:prstGeom prst="triangl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1" name="Forme 20"/>
          <p:cNvCxnSpPr>
            <a:endCxn id="18" idx="3"/>
          </p:cNvCxnSpPr>
          <p:nvPr/>
        </p:nvCxnSpPr>
        <p:spPr>
          <a:xfrm flipV="1">
            <a:off x="1714480" y="6010292"/>
            <a:ext cx="638180" cy="41910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Forme 22"/>
          <p:cNvCxnSpPr>
            <a:endCxn id="10" idx="3"/>
          </p:cNvCxnSpPr>
          <p:nvPr/>
        </p:nvCxnSpPr>
        <p:spPr>
          <a:xfrm rot="10800000">
            <a:off x="3214678" y="6000768"/>
            <a:ext cx="571504" cy="42862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ZoneTexte 24"/>
          <p:cNvSpPr txBox="1"/>
          <p:nvPr/>
        </p:nvSpPr>
        <p:spPr>
          <a:xfrm>
            <a:off x="1285852" y="6143644"/>
            <a:ext cx="10001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/>
              <a:t>Peak</a:t>
            </a:r>
            <a:r>
              <a:rPr lang="fr-FR" sz="1400" dirty="0" smtClean="0"/>
              <a:t> on speaker</a:t>
            </a:r>
            <a:endParaRPr lang="fr-FR" sz="1400" dirty="0"/>
          </a:p>
        </p:txBody>
      </p:sp>
      <p:sp>
        <p:nvSpPr>
          <p:cNvPr id="26" name="ZoneTexte 25"/>
          <p:cNvSpPr txBox="1"/>
          <p:nvPr/>
        </p:nvSpPr>
        <p:spPr>
          <a:xfrm>
            <a:off x="3428992" y="6143644"/>
            <a:ext cx="1143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Time of </a:t>
            </a:r>
            <a:r>
              <a:rPr lang="fr-FR" sz="1400" dirty="0" err="1" smtClean="0"/>
              <a:t>detection</a:t>
            </a:r>
            <a:endParaRPr lang="fr-FR" sz="1400" dirty="0"/>
          </a:p>
        </p:txBody>
      </p:sp>
      <p:cxnSp>
        <p:nvCxnSpPr>
          <p:cNvPr id="28" name="Forme 27"/>
          <p:cNvCxnSpPr/>
          <p:nvPr/>
        </p:nvCxnSpPr>
        <p:spPr>
          <a:xfrm>
            <a:off x="714348" y="4929198"/>
            <a:ext cx="1423998" cy="42862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31"/>
          <p:cNvSpPr txBox="1"/>
          <p:nvPr/>
        </p:nvSpPr>
        <p:spPr>
          <a:xfrm>
            <a:off x="285720" y="4643446"/>
            <a:ext cx="1571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Output </a:t>
            </a:r>
            <a:r>
              <a:rPr lang="fr-FR" sz="1400" dirty="0" err="1" smtClean="0"/>
              <a:t>Latency</a:t>
            </a:r>
            <a:endParaRPr lang="fr-FR" sz="1400" dirty="0"/>
          </a:p>
        </p:txBody>
      </p:sp>
      <p:cxnSp>
        <p:nvCxnSpPr>
          <p:cNvPr id="34" name="Connecteur droit 33"/>
          <p:cNvCxnSpPr/>
          <p:nvPr/>
        </p:nvCxnSpPr>
        <p:spPr>
          <a:xfrm rot="5400000" flipH="1" flipV="1">
            <a:off x="892943" y="5179231"/>
            <a:ext cx="164307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Forme 35"/>
          <p:cNvCxnSpPr/>
          <p:nvPr/>
        </p:nvCxnSpPr>
        <p:spPr>
          <a:xfrm rot="10800000" flipV="1">
            <a:off x="2786050" y="4929198"/>
            <a:ext cx="1076332" cy="42862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ZoneTexte 40"/>
          <p:cNvSpPr txBox="1"/>
          <p:nvPr/>
        </p:nvSpPr>
        <p:spPr>
          <a:xfrm>
            <a:off x="3286116" y="4643446"/>
            <a:ext cx="1571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Input </a:t>
            </a:r>
            <a:r>
              <a:rPr lang="fr-FR" sz="1400" dirty="0" err="1" smtClean="0"/>
              <a:t>Latency</a:t>
            </a:r>
            <a:endParaRPr lang="fr-FR" sz="1400" dirty="0"/>
          </a:p>
        </p:txBody>
      </p:sp>
      <p:cxnSp>
        <p:nvCxnSpPr>
          <p:cNvPr id="43" name="Connecteur droit avec flèche 42"/>
          <p:cNvCxnSpPr>
            <a:stCxn id="18" idx="5"/>
            <a:endCxn id="19" idx="1"/>
          </p:cNvCxnSpPr>
          <p:nvPr/>
        </p:nvCxnSpPr>
        <p:spPr>
          <a:xfrm>
            <a:off x="2385998" y="5684059"/>
            <a:ext cx="2790844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4" name="Connecteur droit avec flèche 43"/>
          <p:cNvCxnSpPr/>
          <p:nvPr/>
        </p:nvCxnSpPr>
        <p:spPr>
          <a:xfrm>
            <a:off x="3214678" y="5072074"/>
            <a:ext cx="285752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7" name="Forme 46"/>
          <p:cNvCxnSpPr/>
          <p:nvPr/>
        </p:nvCxnSpPr>
        <p:spPr>
          <a:xfrm rot="10800000" flipV="1">
            <a:off x="3786182" y="5357826"/>
            <a:ext cx="2219340" cy="35719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ZoneTexte 52"/>
          <p:cNvSpPr txBox="1"/>
          <p:nvPr/>
        </p:nvSpPr>
        <p:spPr>
          <a:xfrm>
            <a:off x="5143504" y="5072074"/>
            <a:ext cx="15552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Delay to </a:t>
            </a:r>
            <a:r>
              <a:rPr lang="fr-FR" sz="1400" dirty="0" err="1" smtClean="0"/>
              <a:t>measure</a:t>
            </a:r>
            <a:endParaRPr lang="fr-FR" sz="1400" dirty="0"/>
          </a:p>
        </p:txBody>
      </p:sp>
      <p:cxnSp>
        <p:nvCxnSpPr>
          <p:cNvPr id="55" name="Connecteur droit avec flèche 54"/>
          <p:cNvCxnSpPr/>
          <p:nvPr/>
        </p:nvCxnSpPr>
        <p:spPr>
          <a:xfrm>
            <a:off x="1714480" y="4857760"/>
            <a:ext cx="1500198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ZoneTexte 55"/>
          <p:cNvSpPr txBox="1"/>
          <p:nvPr/>
        </p:nvSpPr>
        <p:spPr>
          <a:xfrm>
            <a:off x="1785918" y="4500570"/>
            <a:ext cx="2000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FF0000"/>
                </a:solidFill>
              </a:rPr>
              <a:t>Total </a:t>
            </a:r>
            <a:r>
              <a:rPr lang="fr-FR" sz="1400" dirty="0" err="1" smtClean="0">
                <a:solidFill>
                  <a:srgbClr val="FF0000"/>
                </a:solidFill>
              </a:rPr>
              <a:t>Latency</a:t>
            </a:r>
            <a:endParaRPr lang="fr-FR" sz="1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2.09991E-6 L 0.08073 -0.10453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" y="-52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2.20167E-6 L 0.11424 -0.09713 " pathEditMode="relative" rAng="0" ptsTypes="AA">
                                      <p:cBhvr>
                                        <p:cTn id="71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" y="-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8" grpId="0" animBg="1"/>
      <p:bldP spid="19" grpId="0" animBg="1"/>
      <p:bldP spid="25" grpId="0"/>
      <p:bldP spid="26" grpId="0"/>
      <p:bldP spid="32" grpId="0"/>
      <p:bldP spid="41" grpId="0"/>
      <p:bldP spid="53" grpId="0"/>
      <p:bldP spid="53" grpId="1"/>
      <p:bldP spid="5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Source of </a:t>
            </a:r>
            <a:r>
              <a:rPr lang="fr-FR" dirty="0" err="1" smtClean="0"/>
              <a:t>vagueness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Autocalibration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needed</a:t>
            </a:r>
            <a:r>
              <a:rPr lang="fr-FR" dirty="0" smtClean="0"/>
              <a:t> for the </a:t>
            </a:r>
            <a:r>
              <a:rPr lang="fr-FR" dirty="0" err="1" smtClean="0"/>
              <a:t>beacon</a:t>
            </a:r>
            <a:endParaRPr lang="fr-FR" dirty="0" smtClean="0"/>
          </a:p>
          <a:p>
            <a:pPr lvl="1"/>
            <a:r>
              <a:rPr lang="fr-FR" dirty="0" smtClean="0"/>
              <a:t>Must </a:t>
            </a:r>
            <a:r>
              <a:rPr lang="fr-FR" dirty="0" err="1" smtClean="0"/>
              <a:t>send</a:t>
            </a:r>
            <a:r>
              <a:rPr lang="fr-FR" dirty="0" smtClean="0"/>
              <a:t> back </a:t>
            </a:r>
            <a:r>
              <a:rPr lang="fr-FR" dirty="0" err="1" smtClean="0"/>
              <a:t>chirp</a:t>
            </a:r>
            <a:r>
              <a:rPr lang="fr-FR" dirty="0" smtClean="0"/>
              <a:t> 1 sec </a:t>
            </a:r>
            <a:r>
              <a:rPr lang="fr-FR" dirty="0" err="1" smtClean="0"/>
              <a:t>later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BOYE Jean-Jacques - Ensta Bretagne/ UFRGS</a:t>
            </a:r>
            <a:endParaRPr lang="fr-BE"/>
          </a:p>
        </p:txBody>
      </p:sp>
      <p:cxnSp>
        <p:nvCxnSpPr>
          <p:cNvPr id="25" name="Connecteur droit avec flèche 24"/>
          <p:cNvCxnSpPr/>
          <p:nvPr/>
        </p:nvCxnSpPr>
        <p:spPr>
          <a:xfrm>
            <a:off x="928662" y="5406110"/>
            <a:ext cx="7786742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6" name="ZoneTexte 25"/>
          <p:cNvSpPr txBox="1"/>
          <p:nvPr/>
        </p:nvSpPr>
        <p:spPr>
          <a:xfrm>
            <a:off x="6715108" y="5334672"/>
            <a:ext cx="2214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Number</a:t>
            </a:r>
            <a:r>
              <a:rPr lang="fr-FR" dirty="0" smtClean="0"/>
              <a:t> of frames</a:t>
            </a:r>
            <a:endParaRPr lang="fr-FR" dirty="0"/>
          </a:p>
        </p:txBody>
      </p:sp>
      <p:sp>
        <p:nvSpPr>
          <p:cNvPr id="27" name="Triangle isocèle 26"/>
          <p:cNvSpPr/>
          <p:nvPr/>
        </p:nvSpPr>
        <p:spPr>
          <a:xfrm>
            <a:off x="2928926" y="3977350"/>
            <a:ext cx="142876" cy="1428760"/>
          </a:xfrm>
          <a:prstGeom prst="triangl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Triangle isocèle 27"/>
          <p:cNvSpPr/>
          <p:nvPr/>
        </p:nvSpPr>
        <p:spPr>
          <a:xfrm>
            <a:off x="5786446" y="3977350"/>
            <a:ext cx="142876" cy="1428760"/>
          </a:xfrm>
          <a:prstGeom prst="triangl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9" name="Connecteur droit avec flèche 28"/>
          <p:cNvCxnSpPr/>
          <p:nvPr/>
        </p:nvCxnSpPr>
        <p:spPr>
          <a:xfrm>
            <a:off x="5857884" y="4786322"/>
            <a:ext cx="642942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/>
          <p:nvPr/>
        </p:nvCxnSpPr>
        <p:spPr>
          <a:xfrm>
            <a:off x="2143108" y="4763168"/>
            <a:ext cx="857256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riangle isocèle 31"/>
          <p:cNvSpPr/>
          <p:nvPr/>
        </p:nvSpPr>
        <p:spPr>
          <a:xfrm>
            <a:off x="2071670" y="4763168"/>
            <a:ext cx="133352" cy="652466"/>
          </a:xfrm>
          <a:prstGeom prst="triangl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Triangle isocèle 32"/>
          <p:cNvSpPr/>
          <p:nvPr/>
        </p:nvSpPr>
        <p:spPr>
          <a:xfrm>
            <a:off x="6429388" y="4763168"/>
            <a:ext cx="133352" cy="652466"/>
          </a:xfrm>
          <a:prstGeom prst="triangl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4" name="Forme 33"/>
          <p:cNvCxnSpPr>
            <a:endCxn id="32" idx="3"/>
          </p:cNvCxnSpPr>
          <p:nvPr/>
        </p:nvCxnSpPr>
        <p:spPr>
          <a:xfrm flipV="1">
            <a:off x="1500166" y="5415634"/>
            <a:ext cx="638180" cy="41910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Forme 34"/>
          <p:cNvCxnSpPr>
            <a:endCxn id="27" idx="3"/>
          </p:cNvCxnSpPr>
          <p:nvPr/>
        </p:nvCxnSpPr>
        <p:spPr>
          <a:xfrm rot="10800000">
            <a:off x="3000364" y="5406110"/>
            <a:ext cx="571504" cy="42862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ZoneTexte 35"/>
          <p:cNvSpPr txBox="1"/>
          <p:nvPr/>
        </p:nvSpPr>
        <p:spPr>
          <a:xfrm>
            <a:off x="1071538" y="5548986"/>
            <a:ext cx="10001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/>
              <a:t>Peak</a:t>
            </a:r>
            <a:r>
              <a:rPr lang="fr-FR" sz="1400" dirty="0" smtClean="0"/>
              <a:t> on speaker</a:t>
            </a:r>
          </a:p>
        </p:txBody>
      </p:sp>
      <p:sp>
        <p:nvSpPr>
          <p:cNvPr id="37" name="ZoneTexte 36"/>
          <p:cNvSpPr txBox="1"/>
          <p:nvPr/>
        </p:nvSpPr>
        <p:spPr>
          <a:xfrm>
            <a:off x="3214678" y="5548986"/>
            <a:ext cx="1143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Time of </a:t>
            </a:r>
            <a:r>
              <a:rPr lang="fr-FR" sz="1400" dirty="0" err="1" smtClean="0"/>
              <a:t>detection</a:t>
            </a:r>
            <a:endParaRPr lang="fr-FR" sz="1400" dirty="0"/>
          </a:p>
        </p:txBody>
      </p:sp>
      <p:cxnSp>
        <p:nvCxnSpPr>
          <p:cNvPr id="38" name="Forme 37"/>
          <p:cNvCxnSpPr/>
          <p:nvPr/>
        </p:nvCxnSpPr>
        <p:spPr>
          <a:xfrm rot="10800000" flipV="1">
            <a:off x="6215074" y="4500570"/>
            <a:ext cx="1219208" cy="26259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ZoneTexte 38"/>
          <p:cNvSpPr txBox="1"/>
          <p:nvPr/>
        </p:nvSpPr>
        <p:spPr>
          <a:xfrm>
            <a:off x="6786578" y="4214818"/>
            <a:ext cx="1571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Output </a:t>
            </a:r>
            <a:r>
              <a:rPr lang="fr-FR" sz="1400" dirty="0" err="1" smtClean="0"/>
              <a:t>Latency</a:t>
            </a:r>
            <a:endParaRPr lang="fr-FR" sz="1400" dirty="0"/>
          </a:p>
        </p:txBody>
      </p:sp>
      <p:cxnSp>
        <p:nvCxnSpPr>
          <p:cNvPr id="41" name="Forme 40"/>
          <p:cNvCxnSpPr/>
          <p:nvPr/>
        </p:nvCxnSpPr>
        <p:spPr>
          <a:xfrm>
            <a:off x="1571604" y="4500570"/>
            <a:ext cx="923932" cy="26259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ZoneTexte 41"/>
          <p:cNvSpPr txBox="1"/>
          <p:nvPr/>
        </p:nvSpPr>
        <p:spPr>
          <a:xfrm>
            <a:off x="1000100" y="4214818"/>
            <a:ext cx="1571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Input </a:t>
            </a:r>
            <a:r>
              <a:rPr lang="fr-FR" sz="1400" dirty="0" err="1" smtClean="0"/>
              <a:t>Latency</a:t>
            </a:r>
            <a:endParaRPr lang="fr-FR" sz="1400" dirty="0"/>
          </a:p>
        </p:txBody>
      </p:sp>
      <p:cxnSp>
        <p:nvCxnSpPr>
          <p:cNvPr id="43" name="Connecteur droit avec flèche 42"/>
          <p:cNvCxnSpPr>
            <a:stCxn id="32" idx="5"/>
            <a:endCxn id="33" idx="1"/>
          </p:cNvCxnSpPr>
          <p:nvPr/>
        </p:nvCxnSpPr>
        <p:spPr>
          <a:xfrm>
            <a:off x="2171684" y="5089401"/>
            <a:ext cx="4291042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4" name="Connecteur droit avec flèche 43"/>
          <p:cNvCxnSpPr/>
          <p:nvPr/>
        </p:nvCxnSpPr>
        <p:spPr>
          <a:xfrm>
            <a:off x="3000364" y="4477416"/>
            <a:ext cx="285752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8" name="Connecteur droit avec flèche 57"/>
          <p:cNvCxnSpPr/>
          <p:nvPr/>
        </p:nvCxnSpPr>
        <p:spPr>
          <a:xfrm rot="16200000" flipV="1">
            <a:off x="4108341" y="5607171"/>
            <a:ext cx="928694" cy="13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ZoneTexte 60"/>
          <p:cNvSpPr txBox="1"/>
          <p:nvPr/>
        </p:nvSpPr>
        <p:spPr>
          <a:xfrm>
            <a:off x="3714744" y="6072206"/>
            <a:ext cx="185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Must </a:t>
            </a:r>
            <a:r>
              <a:rPr lang="fr-FR" dirty="0" err="1" smtClean="0">
                <a:solidFill>
                  <a:srgbClr val="FF0000"/>
                </a:solidFill>
              </a:rPr>
              <a:t>be</a:t>
            </a:r>
            <a:r>
              <a:rPr lang="fr-FR" dirty="0" smtClean="0">
                <a:solidFill>
                  <a:srgbClr val="FF0000"/>
                </a:solidFill>
              </a:rPr>
              <a:t> 1 sec</a:t>
            </a:r>
            <a:endParaRPr lang="fr-FR" dirty="0">
              <a:solidFill>
                <a:srgbClr val="FF0000"/>
              </a:solidFill>
            </a:endParaRPr>
          </a:p>
        </p:txBody>
      </p:sp>
      <p:cxnSp>
        <p:nvCxnSpPr>
          <p:cNvPr id="62" name="Connecteur droit avec flèche 61"/>
          <p:cNvCxnSpPr/>
          <p:nvPr/>
        </p:nvCxnSpPr>
        <p:spPr>
          <a:xfrm rot="5400000">
            <a:off x="4072463" y="4142851"/>
            <a:ext cx="714380" cy="10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ZoneTexte 63"/>
          <p:cNvSpPr txBox="1"/>
          <p:nvPr/>
        </p:nvSpPr>
        <p:spPr>
          <a:xfrm>
            <a:off x="3071802" y="3429000"/>
            <a:ext cx="3143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 second </a:t>
            </a:r>
            <a:r>
              <a:rPr lang="fr-FR" dirty="0" err="1" smtClean="0"/>
              <a:t>less</a:t>
            </a:r>
            <a:r>
              <a:rPr lang="fr-FR" dirty="0" smtClean="0"/>
              <a:t> total </a:t>
            </a:r>
            <a:r>
              <a:rPr lang="fr-FR" dirty="0" err="1" smtClean="0"/>
              <a:t>latency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32" grpId="0" animBg="1"/>
      <p:bldP spid="33" grpId="0" animBg="1"/>
      <p:bldP spid="36" grpId="0"/>
      <p:bldP spid="37" grpId="0"/>
      <p:bldP spid="39" grpId="0"/>
      <p:bldP spid="42" grpId="0"/>
      <p:bldP spid="61" grpId="0"/>
      <p:bldP spid="64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in">
  <a:themeElements>
    <a:clrScheme name="Urbai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i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i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200</TotalTime>
  <Words>449</Words>
  <PresentationFormat>Affichage à l'écran (4:3)</PresentationFormat>
  <Paragraphs>100</Paragraphs>
  <Slides>12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3" baseType="lpstr">
      <vt:lpstr>Urbain</vt:lpstr>
      <vt:lpstr>Internship at UFRGS </vt:lpstr>
      <vt:lpstr>Principle</vt:lpstr>
      <vt:lpstr>What is a chirp ?</vt:lpstr>
      <vt:lpstr>Why is chirp used ?</vt:lpstr>
      <vt:lpstr>Why is chirp used ?</vt:lpstr>
      <vt:lpstr>Operation</vt:lpstr>
      <vt:lpstr>Challenge with time-measuring </vt:lpstr>
      <vt:lpstr>A solution: using the number of frames</vt:lpstr>
      <vt:lpstr>Source of vagueness</vt:lpstr>
      <vt:lpstr>Operating principle</vt:lpstr>
      <vt:lpstr>Operating principle</vt:lpstr>
      <vt:lpstr>Nowadays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Internship at UFRGS </dc:title>
  <dc:creator>Jean-Jacques BOYE</dc:creator>
  <cp:lastModifiedBy>Jean-Jacques BOYE</cp:lastModifiedBy>
  <cp:revision>22</cp:revision>
  <dcterms:created xsi:type="dcterms:W3CDTF">2014-07-24T13:45:18Z</dcterms:created>
  <dcterms:modified xsi:type="dcterms:W3CDTF">2014-08-11T15:45:18Z</dcterms:modified>
</cp:coreProperties>
</file>