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6" r:id="rId7"/>
    <p:sldId id="267" r:id="rId8"/>
    <p:sldId id="268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8475"/>
  </p:normalViewPr>
  <p:slideViewPr>
    <p:cSldViewPr snapToGrid="0">
      <p:cViewPr varScale="1">
        <p:scale>
          <a:sx n="73" d="100"/>
          <a:sy n="73" d="100"/>
        </p:scale>
        <p:origin x="20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B2F2E-4B7D-F14F-8BF5-1B38DB8D1742}" type="datetimeFigureOut">
              <a:rPr kumimoji="1" lang="ko-Kore-KR" altLang="en-US" smtClean="0"/>
              <a:t>2023. 6. 21.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22D1C-34E5-E049-A0AC-D333E8F074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9396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22D1C-34E5-E049-A0AC-D333E8F074CF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3311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22D1C-34E5-E049-A0AC-D333E8F074CF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92342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9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1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4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2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2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0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0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0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2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6/21/23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74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none" spc="8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5D9EE2-AFE5-78E9-3CE3-C536B40B4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2184" y="2386295"/>
            <a:ext cx="3730839" cy="3569150"/>
          </a:xfrm>
        </p:spPr>
        <p:txBody>
          <a:bodyPr anchor="b">
            <a:normAutofit/>
          </a:bodyPr>
          <a:lstStyle/>
          <a:p>
            <a:pPr algn="r"/>
            <a:r>
              <a:rPr kumimoji="1" lang="en-US" altLang="ko-Kore-KR" sz="4000" dirty="0"/>
              <a:t>2</a:t>
            </a:r>
            <a:r>
              <a:rPr kumimoji="1" lang="en-US" altLang="ko-KR" sz="4000" dirty="0"/>
              <a:t>022313047</a:t>
            </a:r>
            <a:br>
              <a:rPr kumimoji="1" lang="en-US" altLang="ko-KR" sz="4000" dirty="0"/>
            </a:br>
            <a:r>
              <a:rPr kumimoji="1" lang="ko-KR" altLang="en-US" sz="4000" dirty="0"/>
              <a:t>김보연</a:t>
            </a:r>
            <a:endParaRPr kumimoji="1" lang="ko-Kore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D052C9-ED5E-5F9B-2A7D-51FA68026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0" y="1208146"/>
            <a:ext cx="3137031" cy="979680"/>
          </a:xfrm>
        </p:spPr>
        <p:txBody>
          <a:bodyPr anchor="t">
            <a:normAutofit/>
          </a:bodyPr>
          <a:lstStyle/>
          <a:p>
            <a:r>
              <a:rPr kumimoji="1" lang="ko-Kore-KR" altLang="en-US" sz="1800" dirty="0"/>
              <a:t>파이썬을 이용한 과학계산</a:t>
            </a:r>
            <a:br>
              <a:rPr kumimoji="1" lang="en-US" altLang="ko-Kore-KR" sz="1800" dirty="0"/>
            </a:br>
            <a:r>
              <a:rPr kumimoji="1" lang="en-US" altLang="ko-Kore-KR" sz="1800" dirty="0"/>
              <a:t>Final project</a:t>
            </a:r>
            <a:endParaRPr kumimoji="1" lang="ko-Kore-KR" altLang="en-US" sz="1800" dirty="0"/>
          </a:p>
        </p:txBody>
      </p:sp>
      <p:pic>
        <p:nvPicPr>
          <p:cNvPr id="4" name="Picture 3" descr="추상적인 유전 컨셉">
            <a:extLst>
              <a:ext uri="{FF2B5EF4-FFF2-40B4-BE49-F238E27FC236}">
                <a16:creationId xmlns:a16="http://schemas.microsoft.com/office/drawing/2014/main" id="{07A6A163-B0D0-8C10-3D59-CD5D4F1973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21" r="1" b="1"/>
          <a:stretch/>
        </p:blipFill>
        <p:spPr>
          <a:xfrm>
            <a:off x="20" y="10"/>
            <a:ext cx="7320707" cy="685798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859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36244-1760-43E6-FB51-6C8D9C86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Simple gradient method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A031BF6-0DD1-1E87-6543-64355FE36E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0635" y="2003759"/>
                <a:ext cx="10691265" cy="3636088"/>
              </a:xfrm>
            </p:spPr>
            <p:txBody>
              <a:bodyPr/>
              <a:lstStyle/>
              <a:p>
                <a:r>
                  <a:rPr lang="en" altLang="ko-Kore-KR" b="0" dirty="0">
                    <a:effectLst/>
                    <a:latin typeface="Menlo" panose="020B0609030804020204" pitchFamily="49" charset="0"/>
                  </a:rPr>
                  <a:t>step1. Set the initial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ko-Kore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0" i="1" dirty="0" smtClean="0">
                            <a:effectLst/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" altLang="ko-Kore-KR" b="0" i="1" dirty="0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" altLang="ko-Kore-KR" b="0" dirty="0">
                    <a:effectLst/>
                    <a:latin typeface="Menlo" panose="020B0609030804020204" pitchFamily="49" charset="0"/>
                  </a:rPr>
                  <a:t> </a:t>
                </a:r>
              </a:p>
              <a:p>
                <a:r>
                  <a:rPr lang="en" altLang="ko-Kore-KR" b="0" dirty="0">
                    <a:effectLst/>
                    <a:latin typeface="Menlo" panose="020B0609030804020204" pitchFamily="49" charset="0"/>
                  </a:rPr>
                  <a:t>step2. (Forward) Solve the State differential equation</a:t>
                </a:r>
              </a:p>
              <a:p>
                <a:endParaRPr lang="en" altLang="ko-Kore-KR" dirty="0">
                  <a:latin typeface="Menlo" panose="020B0609030804020204" pitchFamily="49" charset="0"/>
                </a:endParaRPr>
              </a:p>
              <a:p>
                <a:endParaRPr lang="en" altLang="ko-Kore-KR" b="0" dirty="0">
                  <a:effectLst/>
                  <a:latin typeface="Menlo" panose="020B0609030804020204" pitchFamily="49" charset="0"/>
                </a:endParaRPr>
              </a:p>
              <a:p>
                <a:r>
                  <a:rPr lang="en" altLang="ko-Kore-KR" b="0" dirty="0">
                    <a:effectLst/>
                    <a:latin typeface="Menlo" panose="020B0609030804020204" pitchFamily="49" charset="0"/>
                  </a:rPr>
                  <a:t>step3. (Backward) Solve the Adjoint differential equation</a:t>
                </a:r>
              </a:p>
              <a:p>
                <a:r>
                  <a:rPr lang="en" altLang="ko-Kore-KR" b="0" dirty="0">
                    <a:effectLst/>
                    <a:latin typeface="Menlo" panose="020B0609030804020204" pitchFamily="49" charset="0"/>
                  </a:rPr>
                  <a:t>step4.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ko-Kore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b="0" i="1" dirty="0" smtClean="0">
                            <a:effectLst/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" altLang="ko-Kore-KR" b="0" i="1" dirty="0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" altLang="ko-Kore-KR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ko-Kore-KR" b="0" dirty="0">
                    <a:effectLst/>
                    <a:latin typeface="Menlo" panose="020B0609030804020204" pitchFamily="49" charset="0"/>
                  </a:rPr>
                  <a:t>(Using Gradient Method)</a:t>
                </a:r>
              </a:p>
              <a:p>
                <a:r>
                  <a:rPr lang="en" altLang="ko-Kore-KR" b="0" dirty="0">
                    <a:effectLst/>
                    <a:latin typeface="Menlo" panose="020B0609030804020204" pitchFamily="49" charset="0"/>
                  </a:rPr>
                  <a:t>step5. Check the convergence</a:t>
                </a:r>
              </a:p>
              <a:p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A031BF6-0DD1-1E87-6543-64355FE36E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0635" y="2003759"/>
                <a:ext cx="10691265" cy="3636088"/>
              </a:xfrm>
              <a:blipFill>
                <a:blip r:embed="rId2"/>
                <a:stretch>
                  <a:fillRect l="-35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EED1F88B-E29B-50EC-F6D4-A32E78E05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067" y="3111260"/>
            <a:ext cx="7772400" cy="63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90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36244-1760-43E6-FB51-6C8D9C86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Simple gradient method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A031BF6-0DD1-1E87-6543-64355FE36E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0635" y="2005015"/>
                <a:ext cx="10691265" cy="3636088"/>
              </a:xfrm>
            </p:spPr>
            <p:txBody>
              <a:bodyPr/>
              <a:lstStyle/>
              <a:p>
                <a:r>
                  <a:rPr lang="en" altLang="ko-Kore-KR" b="0" dirty="0">
                    <a:effectLst/>
                    <a:latin typeface="Menlo" panose="020B0609030804020204" pitchFamily="49" charset="0"/>
                  </a:rPr>
                  <a:t>step1. Set the initial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ko-Kore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0" i="1" dirty="0" smtClean="0">
                            <a:effectLst/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" altLang="ko-Kore-KR" b="0" i="1" dirty="0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" altLang="ko-Kore-KR" b="0" dirty="0">
                    <a:effectLst/>
                    <a:latin typeface="Menlo" panose="020B0609030804020204" pitchFamily="49" charset="0"/>
                  </a:rPr>
                  <a:t> </a:t>
                </a:r>
              </a:p>
              <a:p>
                <a:r>
                  <a:rPr lang="en" altLang="ko-Kore-KR" b="0" dirty="0">
                    <a:effectLst/>
                    <a:latin typeface="Menlo" panose="020B0609030804020204" pitchFamily="49" charset="0"/>
                  </a:rPr>
                  <a:t>step2. (Forward) Solve the State differential equation</a:t>
                </a:r>
              </a:p>
              <a:p>
                <a:endParaRPr lang="en" altLang="ko-Kore-KR" dirty="0">
                  <a:latin typeface="Menlo" panose="020B0609030804020204" pitchFamily="49" charset="0"/>
                </a:endParaRPr>
              </a:p>
              <a:p>
                <a:endParaRPr lang="en" altLang="ko-Kore-KR" b="0" dirty="0">
                  <a:effectLst/>
                  <a:latin typeface="Menlo" panose="020B0609030804020204" pitchFamily="49" charset="0"/>
                </a:endParaRPr>
              </a:p>
              <a:p>
                <a:r>
                  <a:rPr lang="en" altLang="ko-Kore-KR" b="0" dirty="0">
                    <a:effectLst/>
                    <a:latin typeface="Menlo" panose="020B0609030804020204" pitchFamily="49" charset="0"/>
                  </a:rPr>
                  <a:t>step3. (Backward) Solve the Adjoint differential equation</a:t>
                </a:r>
              </a:p>
              <a:p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A031BF6-0DD1-1E87-6543-64355FE36E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0635" y="2005015"/>
                <a:ext cx="10691265" cy="3636088"/>
              </a:xfrm>
              <a:blipFill>
                <a:blip r:embed="rId2"/>
                <a:stretch>
                  <a:fillRect l="-35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EED1F88B-E29B-50EC-F6D4-A32E78E05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067" y="3111260"/>
            <a:ext cx="7772400" cy="6354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1378A47-9195-F32D-646E-2ACC833ED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067" y="4449126"/>
            <a:ext cx="7772400" cy="157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93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0BDF8-5238-E40D-F5D1-BBCD2FE0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Result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A71EDDB-4BEE-68C2-AC70-B8EAA1A93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2338" y="1655163"/>
            <a:ext cx="4927324" cy="354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44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0BDF8-5238-E40D-F5D1-BBCD2FE0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Result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2C3F0F-2A08-1234-1057-89391F2E2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492" y="2180456"/>
            <a:ext cx="4455917" cy="33535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7D9858-3D3A-9B7C-13E7-713F94985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752" y="2173291"/>
            <a:ext cx="4343027" cy="348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9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44E59-AD90-C3F5-A328-55AD5A36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Epidemic model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F6DD2BD-8944-7672-648B-5BD14EE7C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3393" y="1991408"/>
            <a:ext cx="6765747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13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C7627B0-4E19-05DA-76BF-55E9A7FEF4E1}"/>
              </a:ext>
            </a:extLst>
          </p:cNvPr>
          <p:cNvGrpSpPr/>
          <p:nvPr/>
        </p:nvGrpSpPr>
        <p:grpSpPr>
          <a:xfrm>
            <a:off x="2209800" y="1753843"/>
            <a:ext cx="7772400" cy="3881120"/>
            <a:chOff x="2160067" y="2054784"/>
            <a:chExt cx="7772400" cy="388112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823899E-A77B-A2A3-D078-FAE158CD1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0067" y="2054784"/>
              <a:ext cx="7772400" cy="388112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A05357-F960-F4CA-AA75-7819DC317248}"/>
                </a:ext>
              </a:extLst>
            </p:cNvPr>
            <p:cNvSpPr txBox="1"/>
            <p:nvPr/>
          </p:nvSpPr>
          <p:spPr>
            <a:xfrm>
              <a:off x="6192456" y="2951544"/>
              <a:ext cx="1701478" cy="3935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kumimoji="1" lang="ko-Kore-KR" altLang="en-US" dirty="0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D3BF82C-079B-4367-2D45-AE0F159F49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9707" t="14593" r="13018" b="68565"/>
            <a:stretch/>
          </p:blipFill>
          <p:spPr>
            <a:xfrm>
              <a:off x="6169306" y="2636273"/>
              <a:ext cx="1342665" cy="653691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CA144E59-AD90-C3F5-A328-55AD5A36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Find </a:t>
            </a:r>
            <a:r>
              <a:rPr kumimoji="1" lang="en-US" altLang="ko-Kore-KR" dirty="0">
                <a:solidFill>
                  <a:srgbClr val="C00000"/>
                </a:solidFill>
              </a:rPr>
              <a:t>the optimal vaccination control </a:t>
            </a:r>
            <a:br>
              <a:rPr kumimoji="1" lang="en-US" altLang="ko-Kore-KR" dirty="0"/>
            </a:br>
            <a:r>
              <a:rPr kumimoji="1" lang="en-US" altLang="ko-Kore-KR" dirty="0"/>
              <a:t>to minimize given objective function 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78D7E1-8006-4358-0B43-0E06032DDDF4}"/>
                  </a:ext>
                </a:extLst>
              </p:cNvPr>
              <p:cNvSpPr txBox="1"/>
              <p:nvPr/>
            </p:nvSpPr>
            <p:spPr>
              <a:xfrm>
                <a:off x="6905380" y="5247025"/>
                <a:ext cx="1436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en-US" altLang="ko-Kore-KR" dirty="0"/>
                  <a:t> vaccination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78D7E1-8006-4358-0B43-0E06032DD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380" y="5247025"/>
                <a:ext cx="1436612" cy="276999"/>
              </a:xfrm>
              <a:prstGeom prst="rect">
                <a:avLst/>
              </a:prstGeom>
              <a:blipFill>
                <a:blip r:embed="rId4"/>
                <a:stretch>
                  <a:fillRect l="-3509" t="-27273" r="-9649" b="-5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99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890ED-55C3-01A9-9D09-CB72469F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831427"/>
            <a:ext cx="10691265" cy="1371030"/>
          </a:xfrm>
        </p:spPr>
        <p:txBody>
          <a:bodyPr/>
          <a:lstStyle/>
          <a:p>
            <a:r>
              <a:rPr kumimoji="1" lang="en-US" altLang="ko-Kore-KR" dirty="0" err="1"/>
              <a:t>Pontryagin’s</a:t>
            </a:r>
            <a:r>
              <a:rPr kumimoji="1" lang="en-US" altLang="ko-Kore-KR" dirty="0"/>
              <a:t> Maximum Principle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21D996-0CAF-FE46-265C-492205C50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607611"/>
            <a:ext cx="7772400" cy="28057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8073ED-38DD-8346-555C-C8DCF2CF9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45" y="4168333"/>
            <a:ext cx="77724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3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B92FC-3292-D326-8B41-083B3EE54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Pontryagin’s</a:t>
            </a:r>
            <a:r>
              <a:rPr kumimoji="1" lang="en-US" altLang="ko-Kore-KR" dirty="0"/>
              <a:t> Maximum principle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A43E06-B646-27E7-D1EF-2AF8032C83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06" t="577" r="745" b="25920"/>
          <a:stretch/>
        </p:blipFill>
        <p:spPr>
          <a:xfrm>
            <a:off x="700635" y="2356900"/>
            <a:ext cx="4970361" cy="14750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B57485D-4A24-79A2-B7A1-4B4598CE3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56"/>
          <a:stretch/>
        </p:blipFill>
        <p:spPr>
          <a:xfrm>
            <a:off x="925009" y="3895763"/>
            <a:ext cx="7772400" cy="50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23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B48F8-2156-A31F-DBDD-FDCD06F5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Implementation functions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8CDAFB4-2ABB-21BC-BFE5-49C38D3BC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094" y="2843531"/>
            <a:ext cx="10691812" cy="309237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B0E47B-3452-CBD3-8D73-1B93761FB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2134376"/>
            <a:ext cx="23495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7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B48F8-2156-A31F-DBDD-FDCD06F5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Implementation functions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CE9B31-65AB-0EF5-E08B-EEAEC32E1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45231"/>
            <a:ext cx="7772400" cy="24641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59D761-2BEE-D29F-7AF7-FDE59D65D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523" y="4564875"/>
            <a:ext cx="7772400" cy="85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22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B48F8-2156-A31F-DBDD-FDCD06F5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Implementation functions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47B1EF-7780-C945-78E6-D9349C8B6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230" y="1607611"/>
            <a:ext cx="5994310" cy="276490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C8A0AAF-CE99-7DCF-059D-A66D125B5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185" y="4564875"/>
            <a:ext cx="7772400" cy="119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8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36244-1760-43E6-FB51-6C8D9C86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Simple gradient method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A031BF6-0DD1-1E87-6543-64355FE36E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0634" y="2003759"/>
                <a:ext cx="10691265" cy="3636088"/>
              </a:xfrm>
            </p:spPr>
            <p:txBody>
              <a:bodyPr/>
              <a:lstStyle/>
              <a:p>
                <a:r>
                  <a:rPr lang="en" altLang="ko-Kore-KR" b="0" dirty="0">
                    <a:effectLst/>
                    <a:latin typeface="Menlo" panose="020B0609030804020204" pitchFamily="49" charset="0"/>
                  </a:rPr>
                  <a:t>step1. Set the initial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ko-Kore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0" i="1" dirty="0" smtClean="0">
                            <a:effectLst/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" altLang="ko-Kore-KR" b="0" i="1" dirty="0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" altLang="ko-Kore-KR" b="0" dirty="0">
                    <a:effectLst/>
                    <a:latin typeface="Menlo" panose="020B0609030804020204" pitchFamily="49" charset="0"/>
                  </a:rPr>
                  <a:t> </a:t>
                </a:r>
              </a:p>
              <a:p>
                <a:r>
                  <a:rPr lang="en" altLang="ko-Kore-KR" b="0" dirty="0">
                    <a:effectLst/>
                    <a:latin typeface="Menlo" panose="020B0609030804020204" pitchFamily="49" charset="0"/>
                  </a:rPr>
                  <a:t>step2. (Forward) Solve the State differential equation</a:t>
                </a:r>
              </a:p>
              <a:p>
                <a:r>
                  <a:rPr lang="en" altLang="ko-Kore-KR" b="0" dirty="0">
                    <a:effectLst/>
                    <a:latin typeface="Menlo" panose="020B0609030804020204" pitchFamily="49" charset="0"/>
                  </a:rPr>
                  <a:t>step3. (Backward) Solve the Adjoint differential equation</a:t>
                </a:r>
              </a:p>
              <a:p>
                <a:r>
                  <a:rPr lang="en" altLang="ko-Kore-KR" b="0" dirty="0">
                    <a:effectLst/>
                    <a:latin typeface="Menlo" panose="020B0609030804020204" pitchFamily="49" charset="0"/>
                  </a:rPr>
                  <a:t>step4.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ko-Kore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b="0" i="1" dirty="0" smtClean="0">
                            <a:effectLst/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" altLang="ko-Kore-KR" b="0" i="1" dirty="0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" altLang="ko-Kore-KR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ko-Kore-KR" b="0" dirty="0">
                    <a:effectLst/>
                    <a:latin typeface="Menlo" panose="020B0609030804020204" pitchFamily="49" charset="0"/>
                  </a:rPr>
                  <a:t>(Using Gradient Method)</a:t>
                </a:r>
              </a:p>
              <a:p>
                <a:r>
                  <a:rPr lang="en" altLang="ko-Kore-KR" b="0" dirty="0">
                    <a:effectLst/>
                    <a:latin typeface="Menlo" panose="020B0609030804020204" pitchFamily="49" charset="0"/>
                  </a:rPr>
                  <a:t>step5. Check the convergence</a:t>
                </a:r>
              </a:p>
              <a:p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A031BF6-0DD1-1E87-6543-64355FE36E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0634" y="2003759"/>
                <a:ext cx="10691265" cy="3636088"/>
              </a:xfrm>
              <a:blipFill>
                <a:blip r:embed="rId2"/>
                <a:stretch>
                  <a:fillRect l="-35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68403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Univers Calisto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156</Words>
  <Application>Microsoft Macintosh PowerPoint</Application>
  <PresentationFormat>와이드스크린</PresentationFormat>
  <Paragraphs>34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Microsoft GothicNeo</vt:lpstr>
      <vt:lpstr>Arial</vt:lpstr>
      <vt:lpstr>Calibri</vt:lpstr>
      <vt:lpstr>Cambria Math</vt:lpstr>
      <vt:lpstr>Menlo</vt:lpstr>
      <vt:lpstr>ChronicleVTI</vt:lpstr>
      <vt:lpstr>2022313047 김보연</vt:lpstr>
      <vt:lpstr>Epidemic model</vt:lpstr>
      <vt:lpstr>Find the optimal vaccination control  to minimize given objective function </vt:lpstr>
      <vt:lpstr>Pontryagin’s Maximum Principle</vt:lpstr>
      <vt:lpstr>Pontryagin’s Maximum principle</vt:lpstr>
      <vt:lpstr>Implementation functions</vt:lpstr>
      <vt:lpstr>Implementation functions</vt:lpstr>
      <vt:lpstr>Implementation functions</vt:lpstr>
      <vt:lpstr>Simple gradient method</vt:lpstr>
      <vt:lpstr>Simple gradient method</vt:lpstr>
      <vt:lpstr>Simple gradient method</vt:lpstr>
      <vt:lpstr>Result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2022313047 김보연</dc:title>
  <dc:creator>김보연</dc:creator>
  <cp:lastModifiedBy>김보연</cp:lastModifiedBy>
  <cp:revision>2</cp:revision>
  <dcterms:created xsi:type="dcterms:W3CDTF">2023-06-21T01:31:29Z</dcterms:created>
  <dcterms:modified xsi:type="dcterms:W3CDTF">2023-06-21T03:12:01Z</dcterms:modified>
</cp:coreProperties>
</file>