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59" r:id="rId3"/>
    <p:sldId id="256" r:id="rId4"/>
    <p:sldId id="269" r:id="rId5"/>
    <p:sldId id="272" r:id="rId6"/>
    <p:sldId id="271" r:id="rId7"/>
    <p:sldId id="266" r:id="rId8"/>
    <p:sldId id="270" r:id="rId9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 보영" initials="권보" lastIdx="2" clrIdx="0">
    <p:extLst>
      <p:ext uri="{19B8F6BF-5375-455C-9EA6-DF929625EA0E}">
        <p15:presenceInfo xmlns:p15="http://schemas.microsoft.com/office/powerpoint/2012/main" userId="7add886e4e70b5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0" autoAdjust="0"/>
    <p:restoredTop sz="92490" autoAdjust="0"/>
  </p:normalViewPr>
  <p:slideViewPr>
    <p:cSldViewPr snapToGrid="0">
      <p:cViewPr>
        <p:scale>
          <a:sx n="55" d="100"/>
          <a:sy n="55" d="100"/>
        </p:scale>
        <p:origin x="178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2E0D4-4BF3-494E-A154-E48FE794D5EB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8DD81-18A2-4EC2-93FF-F48F5B7E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6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8DD81-18A2-4EC2-93FF-F48F5B7E9B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3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C92C-63B9-4F93-972B-145EBEDB9123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5252-1CA6-41BD-BB64-36F8D1C75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7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C92C-63B9-4F93-972B-145EBEDB9123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5252-1CA6-41BD-BB64-36F8D1C75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8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C92C-63B9-4F93-972B-145EBEDB9123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5252-1CA6-41BD-BB64-36F8D1C75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2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C92C-63B9-4F93-972B-145EBEDB9123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5252-1CA6-41BD-BB64-36F8D1C75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91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C92C-63B9-4F93-972B-145EBEDB9123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5252-1CA6-41BD-BB64-36F8D1C75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5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C92C-63B9-4F93-972B-145EBEDB9123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5252-1CA6-41BD-BB64-36F8D1C75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6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C92C-63B9-4F93-972B-145EBEDB9123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5252-1CA6-41BD-BB64-36F8D1C75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9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C92C-63B9-4F93-972B-145EBEDB9123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5252-1CA6-41BD-BB64-36F8D1C75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4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C92C-63B9-4F93-972B-145EBEDB9123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5252-1CA6-41BD-BB64-36F8D1C75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C92C-63B9-4F93-972B-145EBEDB9123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5252-1CA6-41BD-BB64-36F8D1C75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C92C-63B9-4F93-972B-145EBEDB9123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5252-1CA6-41BD-BB64-36F8D1C75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9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C92C-63B9-4F93-972B-145EBEDB9123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5252-1CA6-41BD-BB64-36F8D1C75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5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1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6020" y="3168888"/>
            <a:ext cx="6130288" cy="2393080"/>
          </a:xfrm>
          <a:prstGeom prst="rect">
            <a:avLst/>
          </a:prstGeom>
          <a:noFill/>
          <a:ln>
            <a:noFill/>
          </a:ln>
        </p:spPr>
        <p:txBody>
          <a:bodyPr wrap="square" lIns="84338" tIns="42170" rIns="84338" bIns="42170" rtlCol="0">
            <a:spAutoFit/>
          </a:bodyPr>
          <a:lstStyle/>
          <a:p>
            <a:pPr algn="r"/>
            <a:r>
              <a:rPr lang="ko-KR" altLang="en-US" sz="4999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대중의 사랑을</a:t>
            </a:r>
            <a:endParaRPr lang="en-US" altLang="ko-KR" sz="4999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4999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몸에 받고 있는 </a:t>
            </a:r>
            <a:r>
              <a:rPr lang="en-US" altLang="ko-KR" sz="4999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WEBTOON</a:t>
            </a:r>
            <a:r>
              <a:rPr lang="en-US" altLang="ko-KR" sz="4999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7149223" y="3168888"/>
            <a:ext cx="548675" cy="2185063"/>
          </a:xfrm>
          <a:prstGeom prst="line">
            <a:avLst/>
          </a:prstGeom>
          <a:ln w="76200" cap="rnd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91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9577" y="551124"/>
            <a:ext cx="55436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algn="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웹툰은 인터넷을 뜻하는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(Web)”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만화를 의미하는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(cartoon)”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합쳐져 만들어진 신조어다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1909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발행된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대한민보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실린 시사 단평 만화를 시작으로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동아일보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도날드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닭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유쾌하고 가벼운 캐릭터로 변화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거기에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보물섬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소년챔프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월간지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주간지 등으로 만화 잡지의 전성기를 맞는다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그런데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도서대여점의 </a:t>
            </a:r>
            <a:r>
              <a:rPr lang="ko-KR" altLang="en-US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불법 스캔 만화 유포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출판 시장의 </a:t>
            </a:r>
            <a:r>
              <a:rPr lang="ko-KR" altLang="en-US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장기 침체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진행되고 </a:t>
            </a:r>
            <a:r>
              <a:rPr lang="ko-KR" altLang="en-US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인터넷의 대중화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함께 웹툰이 만화 역할의 일부를 담당하게 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950734" y="3624108"/>
            <a:ext cx="0" cy="129591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5400000">
            <a:off x="33828" y="5352520"/>
            <a:ext cx="1788162" cy="92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399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endParaRPr lang="ko-KR" altLang="en-US" sz="5399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027569" y="1855003"/>
            <a:ext cx="3910958" cy="92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399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웹툰의 탄생</a:t>
            </a:r>
          </a:p>
        </p:txBody>
      </p:sp>
    </p:spTree>
    <p:extLst>
      <p:ext uri="{BB962C8B-B14F-4D97-AF65-F5344CB8AC3E}">
        <p14:creationId xmlns:p14="http://schemas.microsoft.com/office/powerpoint/2010/main" val="32992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160" y="1493868"/>
            <a:ext cx="7271525" cy="304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Noto Sans CJK KR Bold"/>
                <a:ea typeface="배달의민족 주아" panose="02020603020101020101" pitchFamily="18" charset="-127"/>
              </a:rPr>
              <a:t>웹툰은 캐릭터 중심의 만화와 세로로 긴 </a:t>
            </a:r>
            <a:r>
              <a:rPr lang="ko-KR" altLang="en-US" sz="2400" dirty="0">
                <a:solidFill>
                  <a:srgbClr val="FFFF00"/>
                </a:solidFill>
                <a:latin typeface="Noto Sans CJK KR Bold"/>
                <a:ea typeface="배달의민족 주아" panose="02020603020101020101" pitchFamily="18" charset="-127"/>
              </a:rPr>
              <a:t>롤페이퍼 형식</a:t>
            </a:r>
            <a:r>
              <a:rPr lang="ko-KR" altLang="en-US" sz="2400" dirty="0">
                <a:solidFill>
                  <a:schemeClr val="bg1"/>
                </a:solidFill>
                <a:latin typeface="Noto Sans CJK KR Bold"/>
                <a:ea typeface="배달의민족 주아" panose="02020603020101020101" pitchFamily="18" charset="-127"/>
              </a:rPr>
              <a:t>과 구독자층을 만들어 </a:t>
            </a:r>
            <a:r>
              <a:rPr lang="ko-KR" altLang="en-US" sz="2400" u="sng" dirty="0">
                <a:solidFill>
                  <a:schemeClr val="bg1"/>
                </a:solidFill>
                <a:latin typeface="Noto Sans CJK KR Bold"/>
                <a:ea typeface="배달의민족 주아" panose="02020603020101020101" pitchFamily="18" charset="-127"/>
              </a:rPr>
              <a:t>댓글</a:t>
            </a:r>
            <a:r>
              <a:rPr lang="ko-KR" altLang="en-US" sz="2400" dirty="0">
                <a:solidFill>
                  <a:schemeClr val="bg1"/>
                </a:solidFill>
                <a:latin typeface="Noto Sans CJK KR Bold"/>
                <a:ea typeface="배달의민족 주아" panose="02020603020101020101" pitchFamily="18" charset="-127"/>
              </a:rPr>
              <a:t>로 된 감상평을 남길 수 있게 하여 대중들에게 큰 인기를 얻는다</a:t>
            </a:r>
            <a:r>
              <a:rPr lang="en-US" altLang="ko-KR" sz="2400" dirty="0">
                <a:solidFill>
                  <a:schemeClr val="bg1"/>
                </a:solidFill>
                <a:latin typeface="Noto Sans CJK KR Bold"/>
                <a:ea typeface="배달의민족 주아" panose="02020603020101020101" pitchFamily="18" charset="-127"/>
              </a:rPr>
              <a:t>. 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Noto Sans CJK KR Bold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Noto Sans CJK KR Bold"/>
                <a:ea typeface="배달의민족 주아" panose="02020603020101020101" pitchFamily="18" charset="-127"/>
              </a:rPr>
              <a:t>2003</a:t>
            </a:r>
            <a:r>
              <a:rPr lang="ko-KR" altLang="en-US" sz="2400" dirty="0">
                <a:solidFill>
                  <a:schemeClr val="bg1"/>
                </a:solidFill>
                <a:latin typeface="Noto Sans CJK KR Bold"/>
                <a:ea typeface="배달의민족 주아" panose="02020603020101020101" pitchFamily="18" charset="-127"/>
              </a:rPr>
              <a:t>년 다음이 </a:t>
            </a:r>
            <a:r>
              <a:rPr lang="en-US" altLang="ko-KR" sz="2400" dirty="0">
                <a:solidFill>
                  <a:schemeClr val="bg1"/>
                </a:solidFill>
                <a:latin typeface="Noto Sans CJK KR Bold"/>
                <a:ea typeface="배달의민족 주아" panose="02020603020101020101" pitchFamily="18" charset="-127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latin typeface="Noto Sans CJK KR Bold"/>
                <a:ea typeface="배달의민족 주아" panose="02020603020101020101" pitchFamily="18" charset="-127"/>
              </a:rPr>
              <a:t>만화 속 세상</a:t>
            </a:r>
            <a:r>
              <a:rPr lang="en-US" altLang="ko-KR" sz="2400" dirty="0">
                <a:solidFill>
                  <a:schemeClr val="bg1"/>
                </a:solidFill>
                <a:latin typeface="Noto Sans CJK KR Bold"/>
                <a:ea typeface="배달의민족 주아" panose="02020603020101020101" pitchFamily="18" charset="-127"/>
              </a:rPr>
              <a:t>&gt;</a:t>
            </a:r>
            <a:r>
              <a:rPr lang="ko-KR" altLang="en-US" sz="2400" dirty="0">
                <a:solidFill>
                  <a:schemeClr val="bg1"/>
                </a:solidFill>
                <a:latin typeface="Noto Sans CJK KR Bold"/>
                <a:ea typeface="배달의민족 주아" panose="02020603020101020101" pitchFamily="18" charset="-127"/>
              </a:rPr>
              <a:t>이라는 코너 개설을 시작으로 웹툰 시장에 </a:t>
            </a:r>
            <a:r>
              <a:rPr lang="ko-KR" altLang="en-US" sz="2400" dirty="0">
                <a:solidFill>
                  <a:srgbClr val="FFFF00"/>
                </a:solidFill>
                <a:latin typeface="Noto Sans CJK KR Bold"/>
                <a:ea typeface="배달의민족 주아" panose="02020603020101020101" pitchFamily="18" charset="-127"/>
              </a:rPr>
              <a:t>대형 포털 사이트</a:t>
            </a:r>
            <a:r>
              <a:rPr lang="ko-KR" altLang="en-US" sz="2400" dirty="0">
                <a:solidFill>
                  <a:schemeClr val="bg1"/>
                </a:solidFill>
                <a:latin typeface="Noto Sans CJK KR Bold"/>
                <a:ea typeface="배달의민족 주아" panose="02020603020101020101" pitchFamily="18" charset="-127"/>
              </a:rPr>
              <a:t>들이 뛰어들면서 또 다른 전화점을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맞이하게 된다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590988-34D5-48F5-BAC9-075479E6B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3" y="4499770"/>
            <a:ext cx="3779753" cy="36717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51021A-FBAC-48D4-AE28-8B9F0983E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605" y="4499769"/>
            <a:ext cx="3550079" cy="36717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4007" y="900004"/>
            <a:ext cx="7271525" cy="727152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7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50734" y="3624108"/>
            <a:ext cx="0" cy="129591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5400000">
            <a:off x="33828" y="5352520"/>
            <a:ext cx="1788162" cy="92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399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5399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027569" y="1855003"/>
            <a:ext cx="3910958" cy="92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399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웹툰의 발전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EB05A-20DF-4931-B5B3-95EA4D1731CE}"/>
              </a:ext>
            </a:extLst>
          </p:cNvPr>
          <p:cNvSpPr txBox="1"/>
          <p:nvPr/>
        </p:nvSpPr>
        <p:spPr>
          <a:xfrm>
            <a:off x="3175461" y="1204742"/>
            <a:ext cx="53577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웹툰은 드라마나 영화화 되어 우리나라의 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 산업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에도 큰 영향을 미치고 있다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영향으로 웹툰에 관심이 없던 사람들에게도 존재를 드러내게 되면서 더욱 인기를 끌게 된다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r"/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또한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웹툰은 </a:t>
            </a:r>
            <a:r>
              <a:rPr lang="ko-KR" altLang="en-US" sz="2400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단행본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으로도 제작될 뿐만 아니라 피규어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공책같은 상품과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가장 인기 있는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이모티콘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캐릭터로도 쓰인다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그림과 글로 담아낼 수 있는 한계를 뛰어 넘어 독자들에게 요일마다 기쁨과 감동을 전해주는 웹툰은 사랑 받을 수 밖에 없는 것 같다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r"/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1644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64007" y="900004"/>
            <a:ext cx="7271525" cy="727152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A207B-2F28-4DA5-96CE-B631BDF66411}"/>
              </a:ext>
            </a:extLst>
          </p:cNvPr>
          <p:cNvSpPr txBox="1"/>
          <p:nvPr/>
        </p:nvSpPr>
        <p:spPr>
          <a:xfrm>
            <a:off x="1036710" y="1025611"/>
            <a:ext cx="307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인기 웹툰 순위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FCBD29-AF87-4BC0-96BC-F892C618E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1"/>
          <a:stretch/>
        </p:blipFill>
        <p:spPr>
          <a:xfrm>
            <a:off x="1743118" y="1761888"/>
            <a:ext cx="5813962" cy="12392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BEBFCC-DFF6-43CC-8674-9784D9FFE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47"/>
          <a:stretch/>
        </p:blipFill>
        <p:spPr>
          <a:xfrm>
            <a:off x="1743118" y="3473459"/>
            <a:ext cx="5813962" cy="12392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545889-1DC5-4062-8FB7-EE0E52B7DD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398"/>
          <a:stretch/>
        </p:blipFill>
        <p:spPr>
          <a:xfrm>
            <a:off x="1743117" y="5085539"/>
            <a:ext cx="5813962" cy="12392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9B3E188-901A-4B69-82B6-70BCCB1AD0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307"/>
          <a:stretch/>
        </p:blipFill>
        <p:spPr>
          <a:xfrm>
            <a:off x="1743116" y="6697619"/>
            <a:ext cx="5813962" cy="12392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C79314-8CE3-4671-896E-998F4B157882}"/>
              </a:ext>
            </a:extLst>
          </p:cNvPr>
          <p:cNvSpPr txBox="1"/>
          <p:nvPr/>
        </p:nvSpPr>
        <p:spPr>
          <a:xfrm>
            <a:off x="1148095" y="1761888"/>
            <a:ext cx="25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DAUM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B52D6-CEBD-47A4-9ED9-DFFA8FCFD41D}"/>
              </a:ext>
            </a:extLst>
          </p:cNvPr>
          <p:cNvSpPr txBox="1"/>
          <p:nvPr/>
        </p:nvSpPr>
        <p:spPr>
          <a:xfrm>
            <a:off x="1148096" y="3371126"/>
            <a:ext cx="253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NAVER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95E19-DE22-4EDE-B7D8-17FBBED03317}"/>
              </a:ext>
            </a:extLst>
          </p:cNvPr>
          <p:cNvSpPr txBox="1"/>
          <p:nvPr/>
        </p:nvSpPr>
        <p:spPr>
          <a:xfrm>
            <a:off x="1148097" y="6855557"/>
            <a:ext cx="25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440646-9FBA-4C78-9404-D63CEEDCCCB2}"/>
              </a:ext>
            </a:extLst>
          </p:cNvPr>
          <p:cNvSpPr txBox="1"/>
          <p:nvPr/>
        </p:nvSpPr>
        <p:spPr>
          <a:xfrm>
            <a:off x="1160974" y="5233332"/>
            <a:ext cx="25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올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</a:t>
            </a:r>
          </a:p>
        </p:txBody>
      </p:sp>
    </p:spTree>
    <p:extLst>
      <p:ext uri="{BB962C8B-B14F-4D97-AF65-F5344CB8AC3E}">
        <p14:creationId xmlns:p14="http://schemas.microsoft.com/office/powerpoint/2010/main" val="404116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64007" y="900004"/>
            <a:ext cx="7271525" cy="727152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034D6E-F9CA-4BF2-B37C-A2E4C9781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91" y="1302034"/>
            <a:ext cx="2281678" cy="26318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0AF7B8-2B3E-4DDC-9B5E-5623FE082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69" y="1674691"/>
            <a:ext cx="3682731" cy="2023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C8199-4131-4D1B-A046-F4A99F4D4EBB}"/>
              </a:ext>
            </a:extLst>
          </p:cNvPr>
          <p:cNvSpPr txBox="1"/>
          <p:nvPr/>
        </p:nvSpPr>
        <p:spPr>
          <a:xfrm>
            <a:off x="1036710" y="1025611"/>
            <a:ext cx="346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흥행 웹툰 드라마 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7CDD5-BB16-4BCD-85D9-171DBEA75703}"/>
              </a:ext>
            </a:extLst>
          </p:cNvPr>
          <p:cNvSpPr txBox="1"/>
          <p:nvPr/>
        </p:nvSpPr>
        <p:spPr>
          <a:xfrm>
            <a:off x="1110611" y="3791883"/>
            <a:ext cx="289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직장인과 사회초년생들에게 큰 인기를 얻은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미생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74B0D-9B50-4D0B-9F2C-C510310F613E}"/>
              </a:ext>
            </a:extLst>
          </p:cNvPr>
          <p:cNvSpPr txBox="1"/>
          <p:nvPr/>
        </p:nvSpPr>
        <p:spPr>
          <a:xfrm>
            <a:off x="4966397" y="4043323"/>
            <a:ext cx="2890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유명 웹툰 작가 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주호민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씨가 그린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신과 함께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작년 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저승편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영화가 흥행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r"/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이승편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개봉 소식에 웹툰과 영화 모두 관심을 끌고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FD6C46-F917-4CAB-9EE0-6D8359D87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69" y="5233416"/>
            <a:ext cx="1893704" cy="27405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A06F15-D84E-48CA-B750-5F2ED9CE1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73" y="5834535"/>
            <a:ext cx="2758596" cy="2023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56F47C-6B26-4BA0-AE12-4CB9DCB96E40}"/>
              </a:ext>
            </a:extLst>
          </p:cNvPr>
          <p:cNvSpPr txBox="1"/>
          <p:nvPr/>
        </p:nvSpPr>
        <p:spPr>
          <a:xfrm>
            <a:off x="3120471" y="6506811"/>
            <a:ext cx="189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드라마 제작에 이어 영화 제작까지 많은 사랑을 얻은 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치즈 인 더 트랩＂</a:t>
            </a:r>
          </a:p>
        </p:txBody>
      </p:sp>
    </p:spTree>
    <p:extLst>
      <p:ext uri="{BB962C8B-B14F-4D97-AF65-F5344CB8AC3E}">
        <p14:creationId xmlns:p14="http://schemas.microsoft.com/office/powerpoint/2010/main" val="221904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64007" y="900004"/>
            <a:ext cx="7271525" cy="727152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1D3C6B-3126-469E-B7DA-04EEF686B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45" y="2941085"/>
            <a:ext cx="2900773" cy="46469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E8E67B-45DA-4B21-BC8B-7E116E69CCB1}"/>
              </a:ext>
            </a:extLst>
          </p:cNvPr>
          <p:cNvSpPr txBox="1"/>
          <p:nvPr/>
        </p:nvSpPr>
        <p:spPr>
          <a:xfrm>
            <a:off x="1117045" y="1812835"/>
            <a:ext cx="490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올해로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회차를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맞이하는 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세계웹툰포럼은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영화로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드라마로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게임으로 거침없는 고공 행진을 벌이고 있는 웹툰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비즈니스 모델과 현황을 공유하는 자리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-*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E1AA2-5528-4704-8505-DD78417A4E53}"/>
              </a:ext>
            </a:extLst>
          </p:cNvPr>
          <p:cNvSpPr txBox="1"/>
          <p:nvPr/>
        </p:nvSpPr>
        <p:spPr>
          <a:xfrm>
            <a:off x="4270855" y="5929499"/>
            <a:ext cx="3611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한국만화가 협회 회장인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미생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작가 윤태호는 이번 포럼에서 웹툰과 블록체인 간의 연결고리를 제시해 눈길을 끌었다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중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집단 번역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하나의 돌파구가 될 수 있다고 설명했다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145F5-9769-457B-AB0C-6685E3A23BDF}"/>
              </a:ext>
            </a:extLst>
          </p:cNvPr>
          <p:cNvSpPr txBox="1"/>
          <p:nvPr/>
        </p:nvSpPr>
        <p:spPr>
          <a:xfrm>
            <a:off x="1036710" y="1025611"/>
            <a:ext cx="379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</a:t>
            </a:r>
            <a:r>
              <a:rPr lang="ko-KR" altLang="en-US" sz="2800" b="1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b="1" dirty="0" err="1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세계웹툰포럼</a:t>
            </a:r>
            <a:r>
              <a:rPr lang="ko-KR" altLang="en-US" sz="2800" b="1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552FB1-8FDB-4FB4-B3B6-F36135CB4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0" y="3000169"/>
            <a:ext cx="3024334" cy="26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34056" y="5368909"/>
            <a:ext cx="0" cy="129591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5400000">
            <a:off x="56651" y="7097321"/>
            <a:ext cx="1788162" cy="92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399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  <a:endParaRPr lang="ko-KR" altLang="en-US" sz="5399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1867299" y="2737251"/>
            <a:ext cx="5636029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399" dirty="0" err="1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웹툰작가의</a:t>
            </a:r>
            <a:r>
              <a:rPr lang="ko-KR" altLang="en-US" sz="5399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399" dirty="0" err="1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말말말</a:t>
            </a:r>
            <a:endParaRPr lang="ko-KR" altLang="en-US" sz="5399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EB05A-20DF-4931-B5B3-95EA4D1731CE}"/>
              </a:ext>
            </a:extLst>
          </p:cNvPr>
          <p:cNvSpPr txBox="1"/>
          <p:nvPr/>
        </p:nvSpPr>
        <p:spPr>
          <a:xfrm>
            <a:off x="2642775" y="1503702"/>
            <a:ext cx="589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B72AD-156B-45BA-9937-9BF702057FF6}"/>
              </a:ext>
            </a:extLst>
          </p:cNvPr>
          <p:cNvSpPr txBox="1"/>
          <p:nvPr/>
        </p:nvSpPr>
        <p:spPr>
          <a:xfrm>
            <a:off x="3225340" y="820815"/>
            <a:ext cx="53078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 이렇게 웹툰이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활성화되었느냐는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질문을 종종 받는다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그때마다 출판만화의 컷 구성보다 자유로운 형식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누구나 작품을 올리고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검증받을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 있는 플랫폼의 낮은 문턱을 가장 중요한 이유로 꼽는다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하일권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목욕의 신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algn="r"/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만화는 현실의 스트레스를 잠시 잊게 해주는 역할을 한다고 보는데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만화 속의 어떤 부정적 표현이 현실의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누군가에게도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상처를 준다면 그게 그름이 아닐까 싶다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가스파드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&lt;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선천적 얼간이들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algn="r"/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7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405</Words>
  <Application>Microsoft Office PowerPoint</Application>
  <PresentationFormat>사용자 지정</PresentationFormat>
  <Paragraphs>54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Noto Sans CJK KR Bold</vt:lpstr>
      <vt:lpstr>Noto Sans CJK KR Medium</vt:lpstr>
      <vt:lpstr>맑은 고딕</vt:lpstr>
      <vt:lpstr>배달의민족 주아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보영</dc:creator>
  <cp:lastModifiedBy>권 보영</cp:lastModifiedBy>
  <cp:revision>35</cp:revision>
  <dcterms:created xsi:type="dcterms:W3CDTF">2018-05-04T13:28:45Z</dcterms:created>
  <dcterms:modified xsi:type="dcterms:W3CDTF">2018-05-07T15:47:15Z</dcterms:modified>
</cp:coreProperties>
</file>