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2"/>
  </p:notesMasterIdLst>
  <p:sldIdLst>
    <p:sldId id="257" r:id="rId2"/>
    <p:sldId id="258" r:id="rId3"/>
    <p:sldId id="260" r:id="rId4"/>
    <p:sldId id="262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615" autoAdjust="0"/>
  </p:normalViewPr>
  <p:slideViewPr>
    <p:cSldViewPr snapToGrid="0" snapToObjects="1">
      <p:cViewPr varScale="1">
        <p:scale>
          <a:sx n="110" d="100"/>
          <a:sy n="110" d="100"/>
        </p:scale>
        <p:origin x="-123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AC010-098C-A14A-8BA9-57014C090E83}" type="datetimeFigureOut">
              <a:rPr lang="en-US" smtClean="0"/>
              <a:t>2/20/15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51FBC-8541-024B-BAA3-79D3A572B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53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1FBC-8541-024B-BAA3-79D3A572B0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62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1FBC-8541-024B-BAA3-79D3A572B0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62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1FBC-8541-024B-BAA3-79D3A572B0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6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1F48-80D4-C84C-A8B6-EBD2ABDD5C13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A3C-1D2A-3F40-B1F2-7084CE565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0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1F48-80D4-C84C-A8B6-EBD2ABDD5C13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A3C-1D2A-3F40-B1F2-7084CE565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0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1F48-80D4-C84C-A8B6-EBD2ABDD5C13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A3C-1D2A-3F40-B1F2-7084CE565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7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1F48-80D4-C84C-A8B6-EBD2ABDD5C13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A3C-1D2A-3F40-B1F2-7084CE565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0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1F48-80D4-C84C-A8B6-EBD2ABDD5C13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A3C-1D2A-3F40-B1F2-7084CE565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05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1F48-80D4-C84C-A8B6-EBD2ABDD5C13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A3C-1D2A-3F40-B1F2-7084CE565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2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1F48-80D4-C84C-A8B6-EBD2ABDD5C13}" type="datetimeFigureOut">
              <a:rPr lang="en-US" smtClean="0"/>
              <a:t>2/20/15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A3C-1D2A-3F40-B1F2-7084CE565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1F48-80D4-C84C-A8B6-EBD2ABDD5C13}" type="datetimeFigureOut">
              <a:rPr lang="en-US" smtClean="0"/>
              <a:t>2/20/15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A3C-1D2A-3F40-B1F2-7084CE565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1F48-80D4-C84C-A8B6-EBD2ABDD5C13}" type="datetimeFigureOut">
              <a:rPr lang="en-US" smtClean="0"/>
              <a:t>2/20/15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A3C-1D2A-3F40-B1F2-7084CE565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3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1F48-80D4-C84C-A8B6-EBD2ABDD5C13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A3C-1D2A-3F40-B1F2-7084CE565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4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1F48-80D4-C84C-A8B6-EBD2ABDD5C13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A3C-1D2A-3F40-B1F2-7084CE565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0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71F48-80D4-C84C-A8B6-EBD2ABDD5C13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EFA3C-1D2A-3F40-B1F2-7084CE565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0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Investigation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Research Questions:</a:t>
            </a:r>
          </a:p>
          <a:p>
            <a:pPr lvl="1"/>
            <a:r>
              <a:rPr lang="en-US" b="1" dirty="0" smtClean="0"/>
              <a:t>RQ1: </a:t>
            </a:r>
            <a:r>
              <a:rPr lang="en-US" dirty="0" smtClean="0"/>
              <a:t>Have SERC services had a demonstrable impact on maternal/neonatal outcomes  in the intervention areas?</a:t>
            </a:r>
          </a:p>
          <a:p>
            <a:pPr lvl="3">
              <a:buFont typeface="Wingdings" charset="2"/>
              <a:buChar char="Ø"/>
            </a:pPr>
            <a:r>
              <a:rPr lang="en-US" dirty="0" smtClean="0"/>
              <a:t>Measurable Outcomes:</a:t>
            </a:r>
          </a:p>
          <a:p>
            <a:pPr lvl="4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Maternal Deaths – as recorded by DHIMS.</a:t>
            </a:r>
          </a:p>
          <a:p>
            <a:pPr lvl="1"/>
            <a:r>
              <a:rPr lang="en-US" b="1" dirty="0" smtClean="0"/>
              <a:t>RQ2: </a:t>
            </a:r>
            <a:r>
              <a:rPr lang="en-US" dirty="0"/>
              <a:t>Have SERC services had a demonstrable impact on </a:t>
            </a:r>
            <a:r>
              <a:rPr lang="en-US" dirty="0" smtClean="0"/>
              <a:t>maternal/neonatal outputs in </a:t>
            </a:r>
            <a:r>
              <a:rPr lang="en-US" dirty="0"/>
              <a:t>the intervention areas?</a:t>
            </a:r>
          </a:p>
          <a:p>
            <a:pPr lvl="3">
              <a:buFont typeface="Wingdings" charset="2"/>
              <a:buChar char="Ø"/>
            </a:pPr>
            <a:r>
              <a:rPr lang="en-US" dirty="0"/>
              <a:t>Measurable </a:t>
            </a:r>
            <a:r>
              <a:rPr lang="en-US" dirty="0" smtClean="0"/>
              <a:t>Outputs</a:t>
            </a:r>
            <a:r>
              <a:rPr lang="en-US" dirty="0"/>
              <a:t>:</a:t>
            </a:r>
          </a:p>
          <a:p>
            <a:pPr lvl="4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Facility-based deliveries – </a:t>
            </a:r>
            <a:r>
              <a:rPr lang="en-US" dirty="0"/>
              <a:t>as recorded by DHIMS</a:t>
            </a:r>
            <a:r>
              <a:rPr lang="en-US" dirty="0" smtClean="0"/>
              <a:t>.</a:t>
            </a:r>
          </a:p>
          <a:p>
            <a:pPr lvl="4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C-sections – </a:t>
            </a:r>
            <a:r>
              <a:rPr lang="en-US" dirty="0"/>
              <a:t>as recorded by DHIMS.</a:t>
            </a:r>
          </a:p>
          <a:p>
            <a:pPr lvl="4">
              <a:buFont typeface="+mj-lt"/>
              <a:buAutoNum type="arabicPeriod"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1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686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section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81" y="0"/>
            <a:ext cx="8001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98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srat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37" y="0"/>
            <a:ext cx="8001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23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894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Step 3: Model Construction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68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3832"/>
            <a:ext cx="9144000" cy="3262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59064" y="1513807"/>
            <a:ext cx="121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Palatino"/>
                <a:cs typeface="Palatino"/>
              </a:rPr>
              <a:t>Model 1:</a:t>
            </a:r>
            <a:endParaRPr lang="en-US" b="1" dirty="0">
              <a:latin typeface="Palatino"/>
              <a:cs typeface="Palatin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4481" y="2658283"/>
            <a:ext cx="73831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Palatino"/>
                <a:cs typeface="Palatino"/>
              </a:rPr>
              <a:t>Y</a:t>
            </a:r>
            <a:r>
              <a:rPr lang="en-US" i="1" baseline="-25000" dirty="0" err="1" smtClean="0">
                <a:latin typeface="Palatino"/>
                <a:cs typeface="Palatino"/>
              </a:rPr>
              <a:t>j</a:t>
            </a:r>
            <a:r>
              <a:rPr lang="en-US" i="1" dirty="0" smtClean="0">
                <a:latin typeface="Palatino"/>
                <a:cs typeface="Palatino"/>
              </a:rPr>
              <a:t>(t) 		</a:t>
            </a:r>
            <a:r>
              <a:rPr lang="en-US" dirty="0" smtClean="0">
                <a:latin typeface="Palatino"/>
                <a:cs typeface="Palatino"/>
              </a:rPr>
              <a:t>Expected number of births at facility </a:t>
            </a:r>
            <a:r>
              <a:rPr lang="en-US" i="1" dirty="0" smtClean="0">
                <a:latin typeface="Palatino"/>
                <a:cs typeface="Palatino"/>
              </a:rPr>
              <a:t>j </a:t>
            </a:r>
          </a:p>
          <a:p>
            <a:r>
              <a:rPr lang="en-US" i="1" dirty="0" err="1" smtClean="0">
                <a:latin typeface="Palatino"/>
                <a:cs typeface="Palatino"/>
              </a:rPr>
              <a:t>Y</a:t>
            </a:r>
            <a:r>
              <a:rPr lang="en-US" i="1" baseline="-25000" dirty="0" err="1" smtClean="0">
                <a:latin typeface="Palatino"/>
                <a:cs typeface="Palatino"/>
              </a:rPr>
              <a:t>j</a:t>
            </a:r>
            <a:r>
              <a:rPr lang="en-US" i="1" dirty="0" smtClean="0">
                <a:latin typeface="Palatino"/>
                <a:cs typeface="Palatino"/>
              </a:rPr>
              <a:t>(t-1)		</a:t>
            </a:r>
            <a:r>
              <a:rPr lang="en-US" dirty="0" smtClean="0">
                <a:latin typeface="Palatino"/>
                <a:cs typeface="Palatino"/>
              </a:rPr>
              <a:t>Expected number of births at facility </a:t>
            </a:r>
            <a:r>
              <a:rPr lang="en-US" i="1" dirty="0" smtClean="0">
                <a:latin typeface="Palatino"/>
                <a:cs typeface="Palatino"/>
              </a:rPr>
              <a:t>j </a:t>
            </a:r>
            <a:r>
              <a:rPr lang="en-US" dirty="0" smtClean="0">
                <a:latin typeface="Palatino"/>
                <a:cs typeface="Palatino"/>
              </a:rPr>
              <a:t>at time </a:t>
            </a:r>
            <a:r>
              <a:rPr lang="en-US" i="1" dirty="0" smtClean="0">
                <a:latin typeface="Palatino"/>
                <a:cs typeface="Palatino"/>
              </a:rPr>
              <a:t>t – 1 </a:t>
            </a:r>
            <a:endParaRPr lang="en-US" dirty="0">
              <a:latin typeface="Palatino"/>
              <a:cs typeface="Palatino"/>
            </a:endParaRPr>
          </a:p>
          <a:p>
            <a:r>
              <a:rPr lang="en-US" i="1" dirty="0" smtClean="0">
                <a:latin typeface="Palatino"/>
                <a:cs typeface="Palatino"/>
              </a:rPr>
              <a:t>t			</a:t>
            </a:r>
            <a:r>
              <a:rPr lang="en-US" dirty="0" smtClean="0">
                <a:latin typeface="Palatino"/>
                <a:cs typeface="Palatino"/>
              </a:rPr>
              <a:t>Time recorded in months</a:t>
            </a:r>
          </a:p>
          <a:p>
            <a:r>
              <a:rPr lang="en-US" i="1" dirty="0" err="1" smtClean="0">
                <a:latin typeface="Palatino"/>
                <a:cs typeface="Palatino"/>
              </a:rPr>
              <a:t>s</a:t>
            </a:r>
            <a:r>
              <a:rPr lang="en-US" i="1" baseline="-25000" dirty="0" err="1">
                <a:latin typeface="Palatino"/>
                <a:cs typeface="Palatino"/>
              </a:rPr>
              <a:t>j</a:t>
            </a:r>
            <a:r>
              <a:rPr lang="en-US" i="1" dirty="0" smtClean="0">
                <a:latin typeface="Palatino"/>
                <a:cs typeface="Palatino"/>
              </a:rPr>
              <a:t>(t)			</a:t>
            </a:r>
            <a:r>
              <a:rPr lang="en-US" dirty="0" smtClean="0">
                <a:latin typeface="Palatino"/>
                <a:cs typeface="Palatino"/>
              </a:rPr>
              <a:t>Time-varying covariate representing exposure to SERC</a:t>
            </a:r>
          </a:p>
          <a:p>
            <a:r>
              <a:rPr lang="en-US" i="1" dirty="0" err="1" smtClean="0">
                <a:latin typeface="Palatino"/>
                <a:cs typeface="Palatino"/>
              </a:rPr>
              <a:t>lj</a:t>
            </a:r>
            <a:r>
              <a:rPr lang="en-US" i="1" baseline="-25000" dirty="0" smtClean="0">
                <a:latin typeface="Palatino"/>
                <a:cs typeface="Palatino"/>
              </a:rPr>
              <a:t>			</a:t>
            </a:r>
            <a:r>
              <a:rPr lang="en-US" dirty="0" smtClean="0">
                <a:latin typeface="Palatino"/>
                <a:cs typeface="Palatino"/>
              </a:rPr>
              <a:t>Facility level (Hospital, Health Centre, CHPS)</a:t>
            </a:r>
          </a:p>
          <a:p>
            <a:r>
              <a:rPr lang="en-US" i="1" dirty="0" smtClean="0">
                <a:latin typeface="Palatino"/>
                <a:cs typeface="Palatino"/>
              </a:rPr>
              <a:t>u</a:t>
            </a:r>
            <a:r>
              <a:rPr lang="en-US" i="1" baseline="-25000" dirty="0" smtClean="0">
                <a:latin typeface="Palatino"/>
                <a:cs typeface="Palatino"/>
              </a:rPr>
              <a:t>0</a:t>
            </a:r>
            <a:r>
              <a:rPr lang="en-US" i="1" dirty="0">
                <a:latin typeface="Palatino"/>
                <a:cs typeface="Palatino"/>
              </a:rPr>
              <a:t> </a:t>
            </a:r>
            <a:r>
              <a:rPr lang="en-US" i="1" dirty="0" smtClean="0">
                <a:latin typeface="Palatino"/>
                <a:cs typeface="Palatino"/>
              </a:rPr>
              <a:t>, u</a:t>
            </a:r>
            <a:r>
              <a:rPr lang="en-US" i="1" baseline="-25000" dirty="0" smtClean="0">
                <a:latin typeface="Palatino"/>
                <a:cs typeface="Palatino"/>
              </a:rPr>
              <a:t>1</a:t>
            </a:r>
            <a:r>
              <a:rPr lang="en-US" i="1" dirty="0" smtClean="0">
                <a:latin typeface="Palatino"/>
                <a:cs typeface="Palatino"/>
              </a:rPr>
              <a:t> , …	</a:t>
            </a:r>
            <a:r>
              <a:rPr lang="en-US" dirty="0" smtClean="0">
                <a:latin typeface="Palatino"/>
                <a:cs typeface="Palatino"/>
              </a:rPr>
              <a:t>Random effects by facility</a:t>
            </a:r>
          </a:p>
          <a:p>
            <a:r>
              <a:rPr lang="en-US" i="1" dirty="0" smtClean="0">
                <a:latin typeface="Palatino"/>
                <a:cs typeface="Palatino"/>
              </a:rPr>
              <a:t>β</a:t>
            </a:r>
            <a:r>
              <a:rPr lang="en-US" i="1" baseline="-25000" dirty="0" smtClean="0">
                <a:latin typeface="Palatino"/>
                <a:cs typeface="Palatino"/>
              </a:rPr>
              <a:t>0</a:t>
            </a:r>
            <a:r>
              <a:rPr lang="en-US" i="1" dirty="0">
                <a:latin typeface="Palatino"/>
                <a:cs typeface="Palatino"/>
              </a:rPr>
              <a:t> </a:t>
            </a:r>
            <a:r>
              <a:rPr lang="en-US" i="1" dirty="0" smtClean="0">
                <a:latin typeface="Palatino"/>
                <a:cs typeface="Palatino"/>
              </a:rPr>
              <a:t>, β</a:t>
            </a:r>
            <a:r>
              <a:rPr lang="en-US" i="1" baseline="-25000" dirty="0" smtClean="0">
                <a:latin typeface="Palatino"/>
                <a:cs typeface="Palatino"/>
              </a:rPr>
              <a:t>1</a:t>
            </a:r>
            <a:r>
              <a:rPr lang="en-US" i="1" dirty="0" smtClean="0">
                <a:latin typeface="Palatino"/>
                <a:cs typeface="Palatino"/>
              </a:rPr>
              <a:t> , …	</a:t>
            </a:r>
            <a:r>
              <a:rPr lang="en-US" dirty="0" smtClean="0">
                <a:latin typeface="Palatino"/>
                <a:cs typeface="Palatino"/>
              </a:rPr>
              <a:t>Fixed effects </a:t>
            </a:r>
            <a:endParaRPr lang="en-US" i="1" dirty="0">
              <a:latin typeface="Palatino"/>
              <a:cs typeface="Palatino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15565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Palatino"/>
                <a:cs typeface="Palatino"/>
              </a:rPr>
              <a:t>Model Construction 1</a:t>
            </a:r>
            <a:endParaRPr lang="en-US" b="1" dirty="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3184458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2014-11-24_17-26-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19" y="236292"/>
            <a:ext cx="7899400" cy="641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27994" y="5346103"/>
            <a:ext cx="31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27994" y="6241000"/>
            <a:ext cx="63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27994" y="5139223"/>
            <a:ext cx="63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7994" y="4932467"/>
            <a:ext cx="63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27994" y="4745199"/>
            <a:ext cx="31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20611" y="5560305"/>
            <a:ext cx="63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20611" y="5779228"/>
            <a:ext cx="63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40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59064" y="1513807"/>
            <a:ext cx="121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Palatino"/>
                <a:cs typeface="Palatino"/>
              </a:rPr>
              <a:t>Model 2:</a:t>
            </a:r>
            <a:endParaRPr lang="en-US" b="1" dirty="0">
              <a:latin typeface="Palatino"/>
              <a:cs typeface="Palatin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4481" y="2658283"/>
            <a:ext cx="738312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Palatino"/>
                <a:cs typeface="Palatino"/>
              </a:rPr>
              <a:t>Y</a:t>
            </a:r>
            <a:r>
              <a:rPr lang="en-US" i="1" baseline="-25000" dirty="0" err="1" smtClean="0">
                <a:latin typeface="Palatino"/>
                <a:cs typeface="Palatino"/>
              </a:rPr>
              <a:t>j</a:t>
            </a:r>
            <a:r>
              <a:rPr lang="en-US" i="1" dirty="0" smtClean="0">
                <a:latin typeface="Palatino"/>
                <a:cs typeface="Palatino"/>
              </a:rPr>
              <a:t>(t) 		</a:t>
            </a:r>
            <a:r>
              <a:rPr lang="en-US" dirty="0" smtClean="0">
                <a:latin typeface="Palatino"/>
                <a:cs typeface="Palatino"/>
              </a:rPr>
              <a:t>Expected number of c/s at facility </a:t>
            </a:r>
            <a:r>
              <a:rPr lang="en-US" i="1" dirty="0" smtClean="0">
                <a:latin typeface="Palatino"/>
                <a:cs typeface="Palatino"/>
              </a:rPr>
              <a:t>j </a:t>
            </a:r>
          </a:p>
          <a:p>
            <a:r>
              <a:rPr lang="en-US" i="1" dirty="0" err="1" smtClean="0">
                <a:latin typeface="Palatino"/>
                <a:cs typeface="Palatino"/>
              </a:rPr>
              <a:t>Y</a:t>
            </a:r>
            <a:r>
              <a:rPr lang="en-US" i="1" baseline="-25000" dirty="0" err="1" smtClean="0">
                <a:latin typeface="Palatino"/>
                <a:cs typeface="Palatino"/>
              </a:rPr>
              <a:t>j</a:t>
            </a:r>
            <a:r>
              <a:rPr lang="en-US" i="1" dirty="0" smtClean="0">
                <a:latin typeface="Palatino"/>
                <a:cs typeface="Palatino"/>
              </a:rPr>
              <a:t>(t-1)		</a:t>
            </a:r>
            <a:r>
              <a:rPr lang="en-US" dirty="0" smtClean="0">
                <a:latin typeface="Palatino"/>
                <a:cs typeface="Palatino"/>
              </a:rPr>
              <a:t>Expected number of c/s at facility </a:t>
            </a:r>
            <a:r>
              <a:rPr lang="en-US" i="1" dirty="0" smtClean="0">
                <a:latin typeface="Palatino"/>
                <a:cs typeface="Palatino"/>
              </a:rPr>
              <a:t>j </a:t>
            </a:r>
            <a:r>
              <a:rPr lang="en-US" dirty="0" smtClean="0">
                <a:latin typeface="Palatino"/>
                <a:cs typeface="Palatino"/>
              </a:rPr>
              <a:t>at time </a:t>
            </a:r>
            <a:r>
              <a:rPr lang="en-US" i="1" dirty="0" smtClean="0">
                <a:latin typeface="Palatino"/>
                <a:cs typeface="Palatino"/>
              </a:rPr>
              <a:t>t – 1 </a:t>
            </a:r>
            <a:endParaRPr lang="en-US" dirty="0">
              <a:latin typeface="Palatino"/>
              <a:cs typeface="Palatino"/>
            </a:endParaRPr>
          </a:p>
          <a:p>
            <a:r>
              <a:rPr lang="en-US" i="1" dirty="0" smtClean="0">
                <a:latin typeface="Palatino"/>
                <a:cs typeface="Palatino"/>
              </a:rPr>
              <a:t>t			</a:t>
            </a:r>
            <a:r>
              <a:rPr lang="en-US" dirty="0" smtClean="0">
                <a:latin typeface="Palatino"/>
                <a:cs typeface="Palatino"/>
              </a:rPr>
              <a:t>Time recorded in months</a:t>
            </a:r>
          </a:p>
          <a:p>
            <a:r>
              <a:rPr lang="en-US" i="1" dirty="0" err="1" smtClean="0">
                <a:latin typeface="Palatino"/>
                <a:cs typeface="Palatino"/>
              </a:rPr>
              <a:t>s</a:t>
            </a:r>
            <a:r>
              <a:rPr lang="en-US" i="1" baseline="-25000" dirty="0" err="1">
                <a:latin typeface="Palatino"/>
                <a:cs typeface="Palatino"/>
              </a:rPr>
              <a:t>j</a:t>
            </a:r>
            <a:r>
              <a:rPr lang="en-US" i="1" dirty="0" smtClean="0">
                <a:latin typeface="Palatino"/>
                <a:cs typeface="Palatino"/>
              </a:rPr>
              <a:t>(t)			</a:t>
            </a:r>
            <a:r>
              <a:rPr lang="en-US" dirty="0" smtClean="0">
                <a:latin typeface="Palatino"/>
                <a:cs typeface="Palatino"/>
              </a:rPr>
              <a:t>Time-varying covariate representing exposure to SERC</a:t>
            </a:r>
          </a:p>
          <a:p>
            <a:r>
              <a:rPr lang="en-US" i="1" dirty="0" smtClean="0">
                <a:latin typeface="Palatino"/>
                <a:cs typeface="Palatino"/>
              </a:rPr>
              <a:t>u</a:t>
            </a:r>
            <a:r>
              <a:rPr lang="en-US" i="1" baseline="-25000" dirty="0" smtClean="0">
                <a:latin typeface="Palatino"/>
                <a:cs typeface="Palatino"/>
              </a:rPr>
              <a:t>0</a:t>
            </a:r>
            <a:r>
              <a:rPr lang="en-US" i="1" dirty="0" smtClean="0">
                <a:latin typeface="Palatino"/>
                <a:cs typeface="Palatino"/>
              </a:rPr>
              <a:t> , u</a:t>
            </a:r>
            <a:r>
              <a:rPr lang="en-US" i="1" baseline="-25000" dirty="0" smtClean="0">
                <a:latin typeface="Palatino"/>
                <a:cs typeface="Palatino"/>
              </a:rPr>
              <a:t>1</a:t>
            </a:r>
            <a:r>
              <a:rPr lang="en-US" i="1" dirty="0" smtClean="0">
                <a:latin typeface="Palatino"/>
                <a:cs typeface="Palatino"/>
              </a:rPr>
              <a:t> , …	</a:t>
            </a:r>
            <a:r>
              <a:rPr lang="en-US" dirty="0" smtClean="0">
                <a:latin typeface="Palatino"/>
                <a:cs typeface="Palatino"/>
              </a:rPr>
              <a:t>Random effects by facility</a:t>
            </a:r>
          </a:p>
          <a:p>
            <a:r>
              <a:rPr lang="en-US" i="1" dirty="0" smtClean="0">
                <a:latin typeface="Palatino"/>
                <a:cs typeface="Palatino"/>
              </a:rPr>
              <a:t>β</a:t>
            </a:r>
            <a:r>
              <a:rPr lang="en-US" i="1" baseline="-25000" dirty="0" smtClean="0">
                <a:latin typeface="Palatino"/>
                <a:cs typeface="Palatino"/>
              </a:rPr>
              <a:t>0</a:t>
            </a:r>
            <a:r>
              <a:rPr lang="en-US" i="1" dirty="0">
                <a:latin typeface="Palatino"/>
                <a:cs typeface="Palatino"/>
              </a:rPr>
              <a:t> </a:t>
            </a:r>
            <a:r>
              <a:rPr lang="en-US" i="1" dirty="0" smtClean="0">
                <a:latin typeface="Palatino"/>
                <a:cs typeface="Palatino"/>
              </a:rPr>
              <a:t>, β</a:t>
            </a:r>
            <a:r>
              <a:rPr lang="en-US" i="1" baseline="-25000" dirty="0" smtClean="0">
                <a:latin typeface="Palatino"/>
                <a:cs typeface="Palatino"/>
              </a:rPr>
              <a:t>1</a:t>
            </a:r>
            <a:r>
              <a:rPr lang="en-US" i="1" dirty="0" smtClean="0">
                <a:latin typeface="Palatino"/>
                <a:cs typeface="Palatino"/>
              </a:rPr>
              <a:t> , …	</a:t>
            </a:r>
            <a:r>
              <a:rPr lang="en-US" dirty="0" smtClean="0">
                <a:latin typeface="Palatino"/>
                <a:cs typeface="Palatino"/>
              </a:rPr>
              <a:t>Fixed effects </a:t>
            </a:r>
            <a:endParaRPr lang="en-US" i="1" dirty="0">
              <a:latin typeface="Palatino"/>
              <a:cs typeface="Palatino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15565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Palatino"/>
                <a:cs typeface="Palatino"/>
              </a:rPr>
              <a:t>Model Construction 2</a:t>
            </a:r>
            <a:endParaRPr lang="en-US" b="1" dirty="0">
              <a:latin typeface="Palatino"/>
              <a:cs typeface="Palatin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81" y="1986515"/>
            <a:ext cx="75692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80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850900"/>
            <a:ext cx="6845300" cy="5156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72863" y="5109687"/>
            <a:ext cx="63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72863" y="4895485"/>
            <a:ext cx="63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87629" y="5538091"/>
            <a:ext cx="63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094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59064" y="1513807"/>
            <a:ext cx="121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Palatino"/>
                <a:cs typeface="Palatino"/>
              </a:rPr>
              <a:t>Model 3:</a:t>
            </a:r>
            <a:endParaRPr lang="en-US" b="1" dirty="0">
              <a:latin typeface="Palatino"/>
              <a:cs typeface="Palatin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4481" y="2658283"/>
            <a:ext cx="738312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Palatino"/>
                <a:cs typeface="Palatino"/>
              </a:rPr>
              <a:t>Y</a:t>
            </a:r>
            <a:r>
              <a:rPr lang="en-US" i="1" baseline="-25000" dirty="0" err="1" smtClean="0">
                <a:latin typeface="Palatino"/>
                <a:cs typeface="Palatino"/>
              </a:rPr>
              <a:t>j</a:t>
            </a:r>
            <a:r>
              <a:rPr lang="en-US" i="1" dirty="0" smtClean="0">
                <a:latin typeface="Palatino"/>
                <a:cs typeface="Palatino"/>
              </a:rPr>
              <a:t>(t) 		</a:t>
            </a:r>
            <a:r>
              <a:rPr lang="en-US" dirty="0" smtClean="0">
                <a:latin typeface="Palatino"/>
                <a:cs typeface="Palatino"/>
              </a:rPr>
              <a:t>Expected death count at facility </a:t>
            </a:r>
            <a:r>
              <a:rPr lang="en-US" i="1" dirty="0" smtClean="0">
                <a:latin typeface="Palatino"/>
                <a:cs typeface="Palatino"/>
              </a:rPr>
              <a:t>j </a:t>
            </a:r>
          </a:p>
          <a:p>
            <a:r>
              <a:rPr lang="en-US" i="1" dirty="0" err="1" smtClean="0">
                <a:latin typeface="Palatino"/>
                <a:cs typeface="Palatino"/>
              </a:rPr>
              <a:t>Y</a:t>
            </a:r>
            <a:r>
              <a:rPr lang="en-US" i="1" baseline="-25000" dirty="0" err="1" smtClean="0">
                <a:latin typeface="Palatino"/>
                <a:cs typeface="Palatino"/>
              </a:rPr>
              <a:t>j</a:t>
            </a:r>
            <a:r>
              <a:rPr lang="en-US" i="1" dirty="0" smtClean="0">
                <a:latin typeface="Palatino"/>
                <a:cs typeface="Palatino"/>
              </a:rPr>
              <a:t>(t-1)		</a:t>
            </a:r>
            <a:r>
              <a:rPr lang="en-US" dirty="0" smtClean="0">
                <a:latin typeface="Palatino"/>
                <a:cs typeface="Palatino"/>
              </a:rPr>
              <a:t>Expected death count at facility </a:t>
            </a:r>
            <a:r>
              <a:rPr lang="en-US" i="1" dirty="0" smtClean="0">
                <a:latin typeface="Palatino"/>
                <a:cs typeface="Palatino"/>
              </a:rPr>
              <a:t>j </a:t>
            </a:r>
            <a:r>
              <a:rPr lang="en-US" dirty="0" smtClean="0">
                <a:latin typeface="Palatino"/>
                <a:cs typeface="Palatino"/>
              </a:rPr>
              <a:t>at time </a:t>
            </a:r>
            <a:r>
              <a:rPr lang="en-US" i="1" dirty="0" smtClean="0">
                <a:latin typeface="Palatino"/>
                <a:cs typeface="Palatino"/>
              </a:rPr>
              <a:t>t – 1 </a:t>
            </a:r>
            <a:endParaRPr lang="en-US" dirty="0">
              <a:latin typeface="Palatino"/>
              <a:cs typeface="Palatino"/>
            </a:endParaRPr>
          </a:p>
          <a:p>
            <a:r>
              <a:rPr lang="en-US" i="1" dirty="0" smtClean="0">
                <a:latin typeface="Palatino"/>
                <a:cs typeface="Palatino"/>
              </a:rPr>
              <a:t>t			</a:t>
            </a:r>
            <a:r>
              <a:rPr lang="en-US" dirty="0" smtClean="0">
                <a:latin typeface="Palatino"/>
                <a:cs typeface="Palatino"/>
              </a:rPr>
              <a:t>Time recorded in months</a:t>
            </a:r>
          </a:p>
          <a:p>
            <a:r>
              <a:rPr lang="en-US" i="1" dirty="0" err="1" smtClean="0">
                <a:latin typeface="Palatino"/>
                <a:cs typeface="Palatino"/>
              </a:rPr>
              <a:t>s</a:t>
            </a:r>
            <a:r>
              <a:rPr lang="en-US" i="1" baseline="-25000" dirty="0" err="1">
                <a:latin typeface="Palatino"/>
                <a:cs typeface="Palatino"/>
              </a:rPr>
              <a:t>j</a:t>
            </a:r>
            <a:r>
              <a:rPr lang="en-US" i="1" dirty="0" smtClean="0">
                <a:latin typeface="Palatino"/>
                <a:cs typeface="Palatino"/>
              </a:rPr>
              <a:t>(t)			</a:t>
            </a:r>
            <a:r>
              <a:rPr lang="en-US" dirty="0" smtClean="0">
                <a:latin typeface="Palatino"/>
                <a:cs typeface="Palatino"/>
              </a:rPr>
              <a:t>Time-varying covariate representing exposure to SERC</a:t>
            </a:r>
          </a:p>
          <a:p>
            <a:r>
              <a:rPr lang="en-US" i="1" dirty="0" smtClean="0">
                <a:latin typeface="Palatino"/>
                <a:cs typeface="Palatino"/>
              </a:rPr>
              <a:t>u</a:t>
            </a:r>
            <a:r>
              <a:rPr lang="en-US" i="1" baseline="-25000" dirty="0" smtClean="0">
                <a:latin typeface="Palatino"/>
                <a:cs typeface="Palatino"/>
              </a:rPr>
              <a:t>0</a:t>
            </a:r>
            <a:r>
              <a:rPr lang="en-US" i="1" dirty="0" smtClean="0">
                <a:latin typeface="Palatino"/>
                <a:cs typeface="Palatino"/>
              </a:rPr>
              <a:t> , u</a:t>
            </a:r>
            <a:r>
              <a:rPr lang="en-US" i="1" baseline="-25000" dirty="0" smtClean="0">
                <a:latin typeface="Palatino"/>
                <a:cs typeface="Palatino"/>
              </a:rPr>
              <a:t>1</a:t>
            </a:r>
            <a:r>
              <a:rPr lang="en-US" i="1" dirty="0" smtClean="0">
                <a:latin typeface="Palatino"/>
                <a:cs typeface="Palatino"/>
              </a:rPr>
              <a:t> , …	</a:t>
            </a:r>
            <a:r>
              <a:rPr lang="en-US" dirty="0" smtClean="0">
                <a:latin typeface="Palatino"/>
                <a:cs typeface="Palatino"/>
              </a:rPr>
              <a:t>Random effects by facility</a:t>
            </a:r>
          </a:p>
          <a:p>
            <a:r>
              <a:rPr lang="en-US" i="1" dirty="0" smtClean="0">
                <a:latin typeface="Palatino"/>
                <a:cs typeface="Palatino"/>
              </a:rPr>
              <a:t>β</a:t>
            </a:r>
            <a:r>
              <a:rPr lang="en-US" i="1" baseline="-25000" dirty="0" smtClean="0">
                <a:latin typeface="Palatino"/>
                <a:cs typeface="Palatino"/>
              </a:rPr>
              <a:t>0</a:t>
            </a:r>
            <a:r>
              <a:rPr lang="en-US" i="1" dirty="0">
                <a:latin typeface="Palatino"/>
                <a:cs typeface="Palatino"/>
              </a:rPr>
              <a:t> </a:t>
            </a:r>
            <a:r>
              <a:rPr lang="en-US" i="1" dirty="0" smtClean="0">
                <a:latin typeface="Palatino"/>
                <a:cs typeface="Palatino"/>
              </a:rPr>
              <a:t>, β</a:t>
            </a:r>
            <a:r>
              <a:rPr lang="en-US" i="1" baseline="-25000" dirty="0" smtClean="0">
                <a:latin typeface="Palatino"/>
                <a:cs typeface="Palatino"/>
              </a:rPr>
              <a:t>1</a:t>
            </a:r>
            <a:r>
              <a:rPr lang="en-US" i="1" dirty="0" smtClean="0">
                <a:latin typeface="Palatino"/>
                <a:cs typeface="Palatino"/>
              </a:rPr>
              <a:t> , …	</a:t>
            </a:r>
            <a:r>
              <a:rPr lang="en-US" dirty="0" smtClean="0">
                <a:latin typeface="Palatino"/>
                <a:cs typeface="Palatino"/>
              </a:rPr>
              <a:t>Fixed effects </a:t>
            </a:r>
            <a:endParaRPr lang="en-US" i="1" dirty="0">
              <a:latin typeface="Palatino"/>
              <a:cs typeface="Palatino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15565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Palatino"/>
                <a:cs typeface="Palatino"/>
              </a:rPr>
              <a:t>Model Construction 3</a:t>
            </a:r>
            <a:endParaRPr lang="en-US" b="1" dirty="0">
              <a:latin typeface="Palatino"/>
              <a:cs typeface="Palatin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2002105"/>
            <a:ext cx="84963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22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8500"/>
            <a:ext cx="9144000" cy="545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08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Palatino"/>
                <a:cs typeface="Palatino"/>
              </a:rPr>
              <a:t>Limitations (for discussion)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Autocorrelation of time series values</a:t>
            </a:r>
          </a:p>
          <a:p>
            <a:r>
              <a:rPr lang="en-US" dirty="0" smtClean="0"/>
              <a:t>Data quality – I removed two data point from the </a:t>
            </a:r>
            <a:r>
              <a:rPr lang="en-US" dirty="0" err="1" smtClean="0"/>
              <a:t>Bawku</a:t>
            </a:r>
            <a:r>
              <a:rPr lang="en-US" dirty="0" smtClean="0"/>
              <a:t> maternal death time series because they did not make sense</a:t>
            </a:r>
          </a:p>
          <a:p>
            <a:r>
              <a:rPr lang="en-US" dirty="0" smtClean="0"/>
              <a:t>Have not tested model assumptions (working on this)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7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8965"/>
            <a:ext cx="8229600" cy="1143000"/>
          </a:xfrm>
        </p:spPr>
        <p:txBody>
          <a:bodyPr/>
          <a:lstStyle/>
          <a:p>
            <a:r>
              <a:rPr lang="en-US" dirty="0" smtClean="0"/>
              <a:t>Step 1: Construct Time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130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Palatino"/>
                <a:cs typeface="Palatino"/>
              </a:rPr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SERC exposure is associated with modest decline in mortality (if these data are to be trusted)</a:t>
            </a:r>
          </a:p>
          <a:p>
            <a:r>
              <a:rPr lang="en-US" dirty="0" smtClean="0"/>
              <a:t>SERC exposure is also associated with an increase in deliveries and c/sections at the hospital level.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38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520" y="-20727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Step 1: Deaths- Intervention</a:t>
            </a:r>
            <a:endParaRPr lang="en-US" sz="2800" dirty="0"/>
          </a:p>
        </p:txBody>
      </p:sp>
      <p:pic>
        <p:nvPicPr>
          <p:cNvPr id="11" name="Picture 10" descr="death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9" y="176241"/>
            <a:ext cx="7605858" cy="651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8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rths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23" y="0"/>
            <a:ext cx="8001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14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sections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82" y="0"/>
            <a:ext cx="8001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59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srat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81" y="0"/>
            <a:ext cx="8001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415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894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2: pre/post intervention comparisons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74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rth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81" y="0"/>
            <a:ext cx="8001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40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rths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51" y="0"/>
            <a:ext cx="8001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0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5800</TotalTime>
  <Words>240</Words>
  <Application>Microsoft Macintosh PowerPoint</Application>
  <PresentationFormat>On-screen Show (4:3)</PresentationFormat>
  <Paragraphs>60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Investigation overview</vt:lpstr>
      <vt:lpstr>Step 1: Construct Time series</vt:lpstr>
      <vt:lpstr>Step 1: Deaths- Intervention</vt:lpstr>
      <vt:lpstr>PowerPoint Presentation</vt:lpstr>
      <vt:lpstr>PowerPoint Presentation</vt:lpstr>
      <vt:lpstr>PowerPoint Presentation</vt:lpstr>
      <vt:lpstr>Step 2: pre/post intervention comparisons</vt:lpstr>
      <vt:lpstr>PowerPoint Presentation</vt:lpstr>
      <vt:lpstr>PowerPoint Presentation</vt:lpstr>
      <vt:lpstr>PowerPoint Presentation</vt:lpstr>
      <vt:lpstr>PowerPoint Presentation</vt:lpstr>
      <vt:lpstr>Step 3: Model Construction</vt:lpstr>
      <vt:lpstr>Model Construction 1</vt:lpstr>
      <vt:lpstr>PowerPoint Presentation</vt:lpstr>
      <vt:lpstr>Model Construction 2</vt:lpstr>
      <vt:lpstr>PowerPoint Presentation</vt:lpstr>
      <vt:lpstr>Model Construction 3</vt:lpstr>
      <vt:lpstr>PowerPoint Presentation</vt:lpstr>
      <vt:lpstr>Limitations (for discussion)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overview</dc:title>
  <dc:creator>Christopher Boyer</dc:creator>
  <cp:lastModifiedBy>Christopher Boyer</cp:lastModifiedBy>
  <cp:revision>17</cp:revision>
  <dcterms:created xsi:type="dcterms:W3CDTF">2014-11-21T21:32:11Z</dcterms:created>
  <dcterms:modified xsi:type="dcterms:W3CDTF">2015-02-21T18:48:01Z</dcterms:modified>
</cp:coreProperties>
</file>