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  <p:embeddedFont>
      <p:font typeface="Anaheim"/>
      <p:regular r:id="rId34"/>
      <p:bold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Poppins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ExtraBold-bold.fntdata"/><Relationship Id="rId20" Type="http://schemas.openxmlformats.org/officeDocument/2006/relationships/slide" Target="slides/slide15.xml"/><Relationship Id="rId41" Type="http://schemas.openxmlformats.org/officeDocument/2006/relationships/font" Target="fonts/PoppinsExtra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8.xml"/><Relationship Id="rId35" Type="http://schemas.openxmlformats.org/officeDocument/2006/relationships/font" Target="fonts/Anaheim-bold.fntdata"/><Relationship Id="rId12" Type="http://schemas.openxmlformats.org/officeDocument/2006/relationships/slide" Target="slides/slide7.xml"/><Relationship Id="rId34" Type="http://schemas.openxmlformats.org/officeDocument/2006/relationships/font" Target="fonts/Anaheim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b66a1dc1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3b66a1dc1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b66a1dc1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3b66a1dc1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b66a1dc1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3b66a1dc1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66a1dc1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3b66a1dc1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b66a1dc1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3b66a1dc1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b66a1dc1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3b66a1dc1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b66a1dc1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3b66a1dc1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b66a1dc1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3b66a1dc1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b66a1dc14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b66a1dc14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b66a1dc1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3b66a1dc1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b66a1dc1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b66a1dc1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b66a1dc14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3b66a1dc14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b66a1dc1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3b66a1dc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b66a1dc1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3b66a1dc1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b66a1dc1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3b66a1dc1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b66a1dc1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3b66a1dc1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52" name="Google Shape;52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60" name="Google Shape;60;p13"/>
          <p:cNvGrpSpPr/>
          <p:nvPr/>
        </p:nvGrpSpPr>
        <p:grpSpPr>
          <a:xfrm rot="10800000">
            <a:off x="-2096303" y="3730188"/>
            <a:ext cx="3010303" cy="380662"/>
            <a:chOff x="5446772" y="1743165"/>
            <a:chExt cx="3010303" cy="380662"/>
          </a:xfrm>
        </p:grpSpPr>
        <p:grpSp>
          <p:nvGrpSpPr>
            <p:cNvPr id="61" name="Google Shape;61;p13"/>
            <p:cNvGrpSpPr/>
            <p:nvPr/>
          </p:nvGrpSpPr>
          <p:grpSpPr>
            <a:xfrm flipH="1">
              <a:off x="5898326" y="1865382"/>
              <a:ext cx="1567047" cy="45661"/>
              <a:chOff x="1754675" y="2661275"/>
              <a:chExt cx="1945675" cy="56700"/>
            </a:xfrm>
          </p:grpSpPr>
          <p:cxnSp>
            <p:nvCxnSpPr>
              <p:cNvPr id="62" name="Google Shape;62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3" name="Google Shape;63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13"/>
            <p:cNvGrpSpPr/>
            <p:nvPr/>
          </p:nvGrpSpPr>
          <p:grpSpPr>
            <a:xfrm flipH="1">
              <a:off x="5477439" y="1987639"/>
              <a:ext cx="1561280" cy="136187"/>
              <a:chOff x="1754675" y="2824000"/>
              <a:chExt cx="4728285" cy="412439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6" name="Google Shape;66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3"/>
            <p:cNvGrpSpPr/>
            <p:nvPr/>
          </p:nvGrpSpPr>
          <p:grpSpPr>
            <a:xfrm flipH="1">
              <a:off x="5446772" y="1743165"/>
              <a:ext cx="3010303" cy="45661"/>
              <a:chOff x="1766900" y="2869225"/>
              <a:chExt cx="3737650" cy="56700"/>
            </a:xfrm>
          </p:grpSpPr>
          <p:cxnSp>
            <p:nvCxnSpPr>
              <p:cNvPr id="68" name="Google Shape;68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9" name="Google Shape;69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" name="Google Shape;7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7" name="Google Shape;77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Customer Support Chatbot</a:t>
            </a:r>
            <a:endParaRPr b="1" sz="3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sz="62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148600" y="2701025"/>
            <a:ext cx="484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Nhóm 4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805500" y="3441425"/>
            <a:ext cx="4847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Thành viên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425"/>
                </a:solidFill>
                <a:latin typeface="Montserrat"/>
                <a:ea typeface="Montserrat"/>
                <a:cs typeface="Montserrat"/>
                <a:sym typeface="Montserrat"/>
              </a:rPr>
              <a:t>20127206 -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Vũ Đình Duy Khánh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20127384 - Văn Khánh Tường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20127443 - Nguyễn Hồ Hữu Bằng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20127652 - Hoàng Minh Triết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- Phân tích, xử lý dữ liệu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 tích tầm quan trọng của đặc trưng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analyze_feature_importance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 toán ma trận tương quan giữa các cột số.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Vẽ biểu đồ của ma trận tương quan.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3" title="newplot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00" y="1560675"/>
            <a:ext cx="6650576" cy="34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- Trực quan hóa dữ liệu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Tạo biểu đồ phân phối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create_distribution_plots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Tạo biểu đồ histogram kèm đường KDE cho các cột số.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Hầu hết </a:t>
            </a:r>
            <a:r>
              <a:rPr b="0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instruction_length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tập trung trong khoảng 30-55, sau đó giảm dần. Những giá trị cực đoan (&gt;70) có thể là outliers hoặc các câu lệnh rất dài.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Hầu hết các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response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_length</a:t>
            </a:r>
            <a:r>
              <a:rPr lang="en" sz="1100"/>
              <a:t> 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độ dài trung bình khoảng 500 từ, nhưng vẫn có một số response rất dài (&gt;1500). Những giá trị này có thể là các câu trả lời phức tạp hoặc cần nhiều thông tin.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4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125" y="6228926"/>
            <a:ext cx="4345723" cy="2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7901" y="11995254"/>
            <a:ext cx="6061773" cy="32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4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850" y="2270250"/>
            <a:ext cx="4449152" cy="238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00" y="2150800"/>
            <a:ext cx="4672348" cy="25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141350" y="4682625"/>
            <a:ext cx="86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069250" y="4615025"/>
            <a:ext cx="72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Instruction_length                                                   Response_length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- Trực quan hóa dữ liệu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Tạo box plot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create_box_plots</a:t>
            </a:r>
            <a:r>
              <a:rPr b="1" lang="en" sz="1100"/>
              <a:t>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Tạo box </a:t>
            </a:r>
            <a:r>
              <a:rPr lang="en" sz="1100"/>
              <a:t>p</a:t>
            </a:r>
            <a:r>
              <a:rPr lang="en" sz="1100"/>
              <a:t>lot cho các đặc trưng số để phân tích phân bố dữ liệu và phát hiện outliers.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response_length</a:t>
            </a:r>
            <a:r>
              <a:rPr lang="en" sz="1100"/>
              <a:t> có phạm vi biến động rộng hơn rất nhiều so với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instruction_length</a:t>
            </a:r>
            <a:r>
              <a:rPr lang="en" sz="1100"/>
              <a:t>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Có nhiều response dài bất thường (&gt;1211), có thể do nội dung yêu cầu chi tiết hơn hoặc lỗi tạo dữ liệu.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Instruction length khá ổn định, không có outliers lớn.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5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125" y="6228926"/>
            <a:ext cx="4345723" cy="2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7901" y="11995254"/>
            <a:ext cx="6061773" cy="32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141350" y="4682625"/>
            <a:ext cx="86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013" y="1917150"/>
            <a:ext cx="5816975" cy="31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- Trực quan hóa dữ liệu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Tạo heatmap tương quan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create_correlation_heatmap</a:t>
            </a:r>
            <a:r>
              <a:rPr b="1" lang="en" sz="1100"/>
              <a:t>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Tính ma trận tương quan giữa các đặc trưng số.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6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125" y="6228926"/>
            <a:ext cx="4345723" cy="2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7901" y="11995254"/>
            <a:ext cx="6061773" cy="32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41350" y="4682625"/>
            <a:ext cx="86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013" y="1917150"/>
            <a:ext cx="5816975" cy="31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- Trực quan hóa dữ liệu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6. Trực quan hóa dữ liệu phân loại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create_categorical_plots</a:t>
            </a:r>
            <a:r>
              <a:rPr b="1" lang="en" sz="1100"/>
              <a:t>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Vẽ biểu đồ bar và pie cho các cột dữ liệu phân loại.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7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125" y="6228926"/>
            <a:ext cx="4345723" cy="2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7901" y="11995254"/>
            <a:ext cx="6061773" cy="32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41350" y="4682625"/>
            <a:ext cx="86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7" name="Google Shape;187;p27" title="newplot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2087" y="1310475"/>
            <a:ext cx="3847613" cy="37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 title="newplo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347" y="1310475"/>
            <a:ext cx="4198575" cy="380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4294967295" type="title"/>
          </p:nvPr>
        </p:nvSpPr>
        <p:spPr>
          <a:xfrm>
            <a:off x="324725" y="97675"/>
            <a:ext cx="85200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/>
              <a:t>Phân tích dữ liệu sau t</a:t>
            </a:r>
            <a:r>
              <a:rPr b="1" lang="en"/>
              <a:t>iền xử lý</a:t>
            </a:r>
            <a:r>
              <a:rPr b="1" lang="en">
                <a:solidFill>
                  <a:srgbClr val="000000"/>
                </a:solidFill>
              </a:rPr>
              <a:t> và trực quan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Dữ liệu sạch:</a:t>
            </a:r>
            <a:r>
              <a:rPr lang="en" sz="1100"/>
              <a:t> Không có giá trị thiếu hoặc trùng lặp.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Dữ liệu chuẩn hóa:</a:t>
            </a:r>
            <a:r>
              <a:rPr lang="en" sz="1100"/>
              <a:t> Giá trị trung bình gần 0 và độ lệch chuẩn ≈ 1 giúp mô hình hoạt động tốt hơn.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Cấu trúc phù hợp cho AI:</a:t>
            </a:r>
            <a:r>
              <a:rPr lang="en" sz="1100"/>
              <a:t> Có thể sử dụng để huấn luyện mô hình NLP, đặc biệt trong tìm kiếm vector.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-&gt; </a:t>
            </a:r>
            <a:r>
              <a:rPr b="1" lang="en" sz="1100"/>
              <a:t>Dữ liệu này đã sẵn sàng để huấn luyện mô hình AI hoặc lưu vào Vector Store (FAISS/Chroma) để tìm kiếm hiệu quả.</a:t>
            </a:r>
            <a:endParaRPr b="1"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94" name="Google Shape;194;p28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125" y="6228926"/>
            <a:ext cx="4345723" cy="2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7901" y="11995254"/>
            <a:ext cx="6061773" cy="32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141350" y="4682625"/>
            <a:ext cx="86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-</a:t>
            </a:r>
            <a:r>
              <a:rPr b="1" lang="en">
                <a:solidFill>
                  <a:srgbClr val="000000"/>
                </a:solidFill>
              </a:rPr>
              <a:t> Chuẩn bị dữ liệu LangChain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Chuyển đổi dữ liệu thành tài liệu LangChain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Mỗi dòng dữ liệu được chuyển thành một </a:t>
            </a:r>
            <a:r>
              <a:rPr b="1" lang="en" sz="1100"/>
              <a:t>Document</a:t>
            </a:r>
            <a:r>
              <a:rPr lang="en" sz="1100"/>
              <a:t> có: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Dữ liệu thô sau khi tiền xử lý cần được chuẩn bị dưới dạng tài liệu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en" sz="1100"/>
              <a:t>) để sử dụng trong các ứng dụng truy vấn thông minh hoặc tìm kiếm thông tin.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Nội dung: Instruction, response, category, intent.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Metadata: Thông tin bổ sung như category, intent, flags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Tạo và lưu Vector Store</a:t>
            </a:r>
            <a:br>
              <a:rPr b="1" lang="en" sz="1100"/>
            </a:br>
            <a:endParaRPr b="1"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Tạo </a:t>
            </a:r>
            <a:r>
              <a:rPr b="1" lang="en" sz="1100"/>
              <a:t>FAISS</a:t>
            </a:r>
            <a:r>
              <a:rPr lang="en" sz="1100"/>
              <a:t> vector store (tìm kiếm nhanh).</a:t>
            </a:r>
            <a:endParaRPr sz="1100"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Hoạt động trên Ram để tìm kiếm thông tin nhanh chóng</a:t>
            </a:r>
            <a:br>
              <a:rPr lang="en" sz="1100"/>
            </a:b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Tạo </a:t>
            </a:r>
            <a:r>
              <a:rPr b="1" lang="en" sz="1100"/>
              <a:t>Chroma</a:t>
            </a:r>
            <a:r>
              <a:rPr lang="en" sz="1100"/>
              <a:t> vector store (có thể lưu lại trên ổ đĩa).</a:t>
            </a:r>
            <a:endParaRPr sz="1100"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Lưu trữ lâu dài trên ổ cứng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203" name="Google Shape;203;p29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125" y="6228926"/>
            <a:ext cx="4345723" cy="2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7901" y="11995254"/>
            <a:ext cx="6061773" cy="32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141350" y="4682625"/>
            <a:ext cx="86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4294967295" type="title"/>
          </p:nvPr>
        </p:nvSpPr>
        <p:spPr>
          <a:xfrm>
            <a:off x="728100" y="552000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</a:rPr>
              <a:t>Công việc tiếp theo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Xây dựng Model phù hợp với dữ liệu đã thu thập</a:t>
            </a:r>
            <a:endParaRPr sz="1100"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Sử dụng mô hình từ Hugging Face do LangChain hỗ trợ</a:t>
            </a:r>
            <a:endParaRPr sz="1100"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Xây dựng và tích hợp mô hình Transformer tự huấn luyện với LangChain</a:t>
            </a:r>
            <a:endParaRPr sz="1100"/>
          </a:p>
          <a:p>
            <a:pPr indent="-2984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Sử dụng BERT tốt cho phân loại intent</a:t>
            </a:r>
            <a:endParaRPr sz="1100"/>
          </a:p>
          <a:p>
            <a:pPr indent="-2984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Không cần sử dụng API bên thứ 3</a:t>
            </a:r>
            <a:endParaRPr sz="1100"/>
          </a:p>
          <a:p>
            <a:pPr indent="-2984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Miễn phí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Training Model dựa trên dữ liệu đã chuẩn bị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Đánh giá Model dựa trên các điểm số hiệu suất như :</a:t>
            </a:r>
            <a:endParaRPr sz="1100"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Accuracy</a:t>
            </a:r>
            <a:endParaRPr sz="1100"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Precision</a:t>
            </a:r>
            <a:endParaRPr sz="1100"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Recall</a:t>
            </a:r>
            <a:endParaRPr sz="1100"/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F1 Score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Tối ưu hóa Model</a:t>
            </a:r>
            <a:endParaRPr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Tối ưu hóa FrontEnd</a:t>
            </a:r>
            <a:endParaRPr sz="1100"/>
          </a:p>
        </p:txBody>
      </p:sp>
      <p:pic>
        <p:nvPicPr>
          <p:cNvPr id="212" name="Google Shape;212;p30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125" y="6228926"/>
            <a:ext cx="4345723" cy="23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7901" y="11995254"/>
            <a:ext cx="6061773" cy="32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141350" y="4682625"/>
            <a:ext cx="86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0" y="22639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Cảm ơn thầy đã theo dõi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</a:rPr>
              <a:t>Giới thiệu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 LangChain - Xử lý Ngôn ngữ &amp; Truy xuất Dữ liệu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🔹 </a:t>
            </a:r>
            <a:r>
              <a:rPr b="1" lang="en" sz="1100"/>
              <a:t>LangChain</a:t>
            </a:r>
            <a:r>
              <a:rPr lang="en" sz="1100"/>
              <a:t> là framework giúp xây dựng ứng dụng AI sử dụng mô hình ngôn ngữ lớn (LLM) với khả năng truy xuất dữ liệu và tạo phản hồi một cách thông minh.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Cách LangChain hỗ trợ chatbot: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Tích hợp LLM</a:t>
            </a:r>
            <a:r>
              <a:rPr lang="en" sz="1100"/>
              <a:t>: Kết nối với OpenAI GPT, LLaMA, Claude,... để tạo câu trả lời.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Truy xuất dữ liệu (Retrieval Augmented Generation - RAG)</a:t>
            </a:r>
            <a:r>
              <a:rPr lang="en" sz="1100"/>
              <a:t>: Tìm kiếm thông tin từ cơ sở dữ liệu hoặc Vector Store (FAISS, Chroma).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Memory (Bộ nhớ hội thoại)</a:t>
            </a:r>
            <a:r>
              <a:rPr lang="en" sz="1100"/>
              <a:t>: Giữ ngữ cảnh của cuộc trò chuyện để phản hồi liên tục.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Chain (Chuỗi xử lý)</a:t>
            </a:r>
            <a:r>
              <a:rPr lang="en" sz="1100"/>
              <a:t>: Xây dựng quy trình xử lý từng bước, ví dụ: hiểu câu hỏi → tìm dữ liệu → tạo câu trả lời.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51" y="662400"/>
            <a:ext cx="2902925" cy="43010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3798475" y="2343725"/>
            <a:ext cx="54090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Sử dụng React.js cho Front End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Giao tiếp với Back End bằng FastAPI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</a:rPr>
              <a:t>Giới thiệu LangChain/LangGraph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100"/>
              <a:t>LangChain</a:t>
            </a:r>
            <a:r>
              <a:rPr lang="en" sz="1100"/>
              <a:t> là framework giúp xây dựng ứng dụng AI sử dụng mô hình ngôn ngữ lớn (LLM) với khả năng truy xuất dữ liệu và tạo phản hồi một cách thông minh.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Tích hợp LLM</a:t>
            </a:r>
            <a:r>
              <a:rPr lang="en" sz="1100"/>
              <a:t>: Kết nối với OpenAI GPT, LLaMA, Claude,... để tạo câu trả lời.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Truy xuất dữ liệu (Retrieval Augmented Generation - RAG)</a:t>
            </a:r>
            <a:r>
              <a:rPr lang="en" sz="1100"/>
              <a:t>: Tìm kiếm thông tin từ cơ sở dữ liệu hoặc Vector Store (FAISS, Chroma).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Memory (Bộ nhớ hội thoại)</a:t>
            </a:r>
            <a:r>
              <a:rPr lang="en" sz="1100"/>
              <a:t>: Giữ ngữ cảnh của cuộc trò chuyện để phản hồi liên tục.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Chain (Chuỗi xử lý)</a:t>
            </a:r>
            <a:r>
              <a:rPr lang="en" sz="1100"/>
              <a:t>: Xây dựng quy trình xử lý từng bước, ví dụ: hiểu câu hỏi → tìm dữ liệu → tạo câu trả lời.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rPr b="1" lang="en" sz="1100"/>
              <a:t>LangGraph</a:t>
            </a:r>
            <a:r>
              <a:rPr lang="en" sz="1100"/>
              <a:t> là một thư viện mở rộng cho LangChain giúp xây dựng chatbot theo hướng đồ thị (Graph-based).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Quản lý hội thoại phức tạp hơn</a:t>
            </a:r>
            <a:r>
              <a:rPr lang="en" sz="1100"/>
              <a:t>: Nếu chatbot chỉ dựa trên LangChain, nó có thể bị giới hạn trong việc xử lý hội thoại không tuyến tính.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Xử lý đa nhiệm (Branching Logic)</a:t>
            </a:r>
            <a:r>
              <a:rPr lang="en" sz="1100"/>
              <a:t>: Ví dụ, chatbot có thể </a:t>
            </a:r>
            <a:r>
              <a:rPr b="1" lang="en" sz="1100"/>
              <a:t>điều hướng</a:t>
            </a:r>
            <a:r>
              <a:rPr lang="en" sz="1100"/>
              <a:t> người dùng đến bộ phận phù hợp dựa trên câu hỏi của họ.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Tích hợp quy trình xử lý (Workflow Orchestration)</a:t>
            </a:r>
            <a:r>
              <a:rPr lang="en" sz="1100"/>
              <a:t>: Khi một truy vấn yêu cầu nhiều bước (kiểm tra đơn hàng, hủy đơn, liên hệ nhân viên,...), LangGraph giúp tổ chức luồng xử lý rõ ràng.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/>
              <a:t> LangChain + LangGraph trong Chatbot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LangChain</a:t>
            </a:r>
            <a:r>
              <a:rPr lang="en" sz="1100"/>
              <a:t>: Xử lý truy vấn, truy xuất thông tin, và tạo phản hồi từ LLM.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LangGraph</a:t>
            </a:r>
            <a:r>
              <a:rPr lang="en" sz="1100"/>
              <a:t>: Điều hướng hội thoại, xử lý nhiều bước phức tạp theo dạng luồng đồ thị.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4294967295" type="title"/>
          </p:nvPr>
        </p:nvSpPr>
        <p:spPr>
          <a:xfrm>
            <a:off x="728100" y="97675"/>
            <a:ext cx="76878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- </a:t>
            </a:r>
            <a:r>
              <a:rPr b="1" lang="en">
                <a:solidFill>
                  <a:srgbClr val="000000"/>
                </a:solidFill>
              </a:rPr>
              <a:t>Thu thập dữ liệu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Dữ liệu có </a:t>
            </a:r>
            <a:r>
              <a:rPr b="1" lang="en" sz="1000"/>
              <a:t>27 intent khác nhau</a:t>
            </a:r>
            <a:r>
              <a:rPr lang="en" sz="1000"/>
              <a:t>, bao gồm: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Xử lý đơn hàng:</a:t>
            </a:r>
            <a:r>
              <a:rPr lang="en" sz="1000"/>
              <a:t>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place_order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cancel_order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change_order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Vận chuyển:</a:t>
            </a:r>
            <a:r>
              <a:rPr lang="en" sz="1000"/>
              <a:t>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change_shipping_address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set_up_shipping_address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delivery_options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track_order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Thanh toán:</a:t>
            </a:r>
            <a:r>
              <a:rPr lang="en" sz="1000"/>
              <a:t>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check_payment_methods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payment_issue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Hoàn tiền:</a:t>
            </a:r>
            <a:r>
              <a:rPr lang="en" sz="1000"/>
              <a:t>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check_refund_policy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get_refund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track_refund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Tài khoản:</a:t>
            </a:r>
            <a:r>
              <a:rPr lang="en" sz="1000"/>
              <a:t>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create_account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edit_account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delete_account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switch_account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recover_password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Liên hệ:</a:t>
            </a:r>
            <a:r>
              <a:rPr lang="en" sz="1000"/>
              <a:t>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contact_customer_service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contact_human_agent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Khác:</a:t>
            </a:r>
            <a:r>
              <a:rPr lang="en" sz="1000"/>
              <a:t>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review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complaint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newsletter_subscription</a:t>
            </a:r>
            <a:r>
              <a:rPr lang="en" sz="1000"/>
              <a:t>,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registration_problems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-&gt; Dữ liệu hỗ trợ nhiều mục đích khác nhau trong chăm sóc khách hàng.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-&gt; Có thể sử dụng để huấn luyện chatbot AI nhằm hỗ trợ người dùng trong thương mại điện tử.</a:t>
            </a:r>
            <a:endParaRPr sz="1100"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4294967295" type="title"/>
          </p:nvPr>
        </p:nvSpPr>
        <p:spPr>
          <a:xfrm>
            <a:off x="728100" y="97675"/>
            <a:ext cx="76878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- </a:t>
            </a:r>
            <a:r>
              <a:rPr b="1" lang="en">
                <a:solidFill>
                  <a:srgbClr val="000000"/>
                </a:solidFill>
              </a:rPr>
              <a:t>Thu thập dữ liệu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Tập dữ liệu có </a:t>
            </a:r>
            <a:r>
              <a:rPr b="1" lang="en" sz="1000"/>
              <a:t>11 danh mục chính</a:t>
            </a:r>
            <a:r>
              <a:rPr lang="en" sz="1000"/>
              <a:t> liên quan đến giao dịch thương mại điện tử: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order</a:t>
            </a:r>
            <a:r>
              <a:rPr lang="en" sz="1000"/>
              <a:t> (đơn hàng), </a:t>
            </a:r>
            <a:r>
              <a:rPr b="1" lang="en" sz="1000"/>
              <a:t>shipping</a:t>
            </a:r>
            <a:r>
              <a:rPr lang="en" sz="1000"/>
              <a:t> (vận chuyển), </a:t>
            </a:r>
            <a:r>
              <a:rPr b="1" lang="en" sz="1000"/>
              <a:t>cancel</a:t>
            </a:r>
            <a:r>
              <a:rPr lang="en" sz="1000"/>
              <a:t> (hủy đơn), </a:t>
            </a:r>
            <a:r>
              <a:rPr b="1" lang="en" sz="1000"/>
              <a:t>invoice</a:t>
            </a:r>
            <a:r>
              <a:rPr lang="en" sz="1000"/>
              <a:t> (hóa đơn), </a:t>
            </a:r>
            <a:r>
              <a:rPr b="1" lang="en" sz="1000"/>
              <a:t>payment</a:t>
            </a:r>
            <a:r>
              <a:rPr lang="en" sz="1000"/>
              <a:t> (thanh toán), </a:t>
            </a:r>
            <a:r>
              <a:rPr b="1" lang="en" sz="1000"/>
              <a:t>refund</a:t>
            </a:r>
            <a:r>
              <a:rPr lang="en" sz="1000"/>
              <a:t> (hoàn tiền), </a:t>
            </a:r>
            <a:r>
              <a:rPr b="1" lang="en" sz="1000"/>
              <a:t>feedback</a:t>
            </a:r>
            <a:r>
              <a:rPr lang="en" sz="1000"/>
              <a:t> (phản hồi), </a:t>
            </a:r>
            <a:r>
              <a:rPr b="1" lang="en" sz="1000"/>
              <a:t>contact</a:t>
            </a:r>
            <a:r>
              <a:rPr lang="en" sz="1000"/>
              <a:t> (liên hệ), </a:t>
            </a:r>
            <a:r>
              <a:rPr b="1" lang="en" sz="1000"/>
              <a:t>account</a:t>
            </a:r>
            <a:r>
              <a:rPr lang="en" sz="1000"/>
              <a:t> (tài khoản), </a:t>
            </a:r>
            <a:r>
              <a:rPr b="1" lang="en" sz="1000"/>
              <a:t>delivery</a:t>
            </a:r>
            <a:r>
              <a:rPr lang="en" sz="1000"/>
              <a:t> (giao hàng), </a:t>
            </a:r>
            <a:r>
              <a:rPr b="1" lang="en" sz="1000"/>
              <a:t>subscription</a:t>
            </a:r>
            <a:r>
              <a:rPr lang="en" sz="1000"/>
              <a:t> (đăng ký dịch vụ)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-&gt; Dữ liệu bao phủ nhiều lĩnh vực liên quan đến dịch vụ khách hàng trong thương mại điện tử.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-&gt; Mô hình có thể hỗ trợ người dùng xử lý các vấn đề phổ biến như đơn hàng, thanh toán, tài khoản, giao hàng,...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Độ dài trung bình của instruction: 45.72 từ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Độ dài trung bình của response: 621.97 từ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-&gt; Instruction ngắn gọn (~46 từ), phù hợp với câu hỏi của người dùng.</a:t>
            </a:r>
            <a:br>
              <a:rPr lang="en" sz="1100"/>
            </a:br>
            <a:r>
              <a:rPr lang="en" sz="1100"/>
              <a:t>-&gt; Response dài (~622 từ), chứng tỏ phản hồi chi tiết, có thể là giải thích, hướng dẫn hoặc quy trình xử lý.</a:t>
            </a:r>
            <a:br>
              <a:rPr lang="en" sz="1100"/>
            </a:br>
            <a:r>
              <a:rPr lang="en" sz="1100"/>
              <a:t>-&gt; Mô hình AI cần có bộ nhớ ngữ cảnh lớn để xử lý response dài.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- Phân tích, xử lý dữ liệu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 tích và xử lý giá trị thiếu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analyze_missing_values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Kiểm tra các cột có giá trị thiếu.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Ghi log các cột có trên 0% giá trị thiếu, sau đó loại 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một cột có hơn 50% giá trị bị thiếu, cột đó sẽ bị loại bỏ.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các cột số, giá trị thiếu được thay bằng giá trị trung vị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median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Trung vị giúp giảm ảnh hưởng của outliers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Trung vị (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là giá trị nằm ở giữa khi sắp xếp dữ liệu theo thứ tự tăng dần.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với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trung bình cộng (mean)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trung vị ít bị ảnh hưởng bởi các giá trị cực đoan (outliers).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các cột phân loại (categorical), giá trị thiếu được thay bằng giá trị xuất hiện nhiều nhất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Xử lý dữ liệu trùng lặp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handle_duplicates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Xử lý outliers (ngoại lệ)</a:t>
            </a:r>
            <a:r>
              <a:rPr lang="en" sz="1100"/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handle_outliers</a:t>
            </a:r>
            <a:r>
              <a:rPr lang="en" sz="1100"/>
              <a:t>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Tính toán khoảng tứ phân vị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IQR</a:t>
            </a:r>
            <a:r>
              <a:rPr lang="en" sz="1100"/>
              <a:t> – Interquartile Range) để phát hiện outliers.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Các giá trị nằm ngoài phạm vi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(Q1 - 1.5*IQR, Q3 + 1.5*IQR)</a:t>
            </a:r>
            <a:r>
              <a:rPr lang="en" sz="1100"/>
              <a:t> sẽ bị clip lại.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Chuẩn hóa dữ liệu (Normalization)</a:t>
            </a:r>
            <a:r>
              <a:rPr lang="en" sz="1100"/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normalize_data</a:t>
            </a:r>
            <a:r>
              <a:rPr lang="en" sz="1100"/>
              <a:t>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Chuẩn hóa dữ liệu số bằng </a:t>
            </a:r>
            <a:r>
              <a:rPr b="1" lang="en" sz="1100"/>
              <a:t>StandardScaler</a:t>
            </a:r>
            <a:r>
              <a:rPr lang="en" sz="1100"/>
              <a:t> (z-score normalization).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Giữ được phân phối dữ liệu, hiệu quả cho mô hình tuyến tính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Chuẩn hóa dữ liệu số bằng </a:t>
            </a:r>
            <a:r>
              <a:rPr b="1" lang="en" sz="1100"/>
              <a:t>MinMaxScaler</a:t>
            </a:r>
            <a:r>
              <a:rPr lang="en" sz="1100"/>
              <a:t> (đưa về khoảng [0,1]).	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- Phân tích, xử lý dữ liệu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 tích cân bằng dữ liệu trong các cột phân loại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analyze_class_balance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Xác định tỉ lệ phân bổ giữa các nhóm trong từng cột phân loại.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Tạo biểu đồ phân bố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barplot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1" title="class_distribution_catego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38" y="1573175"/>
            <a:ext cx="6710526" cy="33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728100" y="97675"/>
            <a:ext cx="76878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- Phân tích, xử lý dữ liệu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Tạo biểu đồ tương quan giữa các biến số (Pairplot)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create_pairplot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Tạo biểu đồ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pairplot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giữa các cột số để quan sát mối quan hệ giữa các đặc trưng.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Mối quan hệ giữa </a:t>
            </a:r>
            <a:r>
              <a:rPr b="0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instruction_length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b="0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response_length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có xu hướng dàn trải, nhưng vẫn thể hiện một số cụm dữ liệu rõ ràng.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 liệu có độ phân tán cao, cho thấy không phải lúc nào </a:t>
            </a:r>
            <a:r>
              <a:rPr b="0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instruction_length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cũng tỷ lệ thuận với </a:t>
            </a:r>
            <a:r>
              <a:rPr b="0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response_length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750" y="1871900"/>
            <a:ext cx="5951401" cy="318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