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76" r:id="rId7"/>
    <p:sldId id="263" r:id="rId8"/>
    <p:sldId id="278" r:id="rId9"/>
    <p:sldId id="264" r:id="rId10"/>
    <p:sldId id="274" r:id="rId11"/>
    <p:sldId id="272" r:id="rId12"/>
    <p:sldId id="273" r:id="rId13"/>
    <p:sldId id="266" r:id="rId14"/>
    <p:sldId id="275" r:id="rId15"/>
    <p:sldId id="267" r:id="rId16"/>
    <p:sldId id="277" r:id="rId17"/>
    <p:sldId id="268" r:id="rId18"/>
    <p:sldId id="269" r:id="rId19"/>
    <p:sldId id="270" r:id="rId2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3"/>
    <p:restoredTop sz="94648"/>
  </p:normalViewPr>
  <p:slideViewPr>
    <p:cSldViewPr>
      <p:cViewPr varScale="1">
        <p:scale>
          <a:sx n="215" d="100"/>
          <a:sy n="215" d="100"/>
        </p:scale>
        <p:origin x="184" y="3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47E1B-2DB8-1D43-86C2-7DA5B527203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3A804-C849-BD47-A700-B9B71871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5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3A804-C849-BD47-A700-B9B71871DC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80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3A804-C849-BD47-A700-B9B71871DC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6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3A804-C849-BD47-A700-B9B71871DC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7868" y="898574"/>
            <a:ext cx="3774363" cy="191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92333"/>
          </a:xfrm>
        </p:spPr>
        <p:txBody>
          <a:bodyPr lIns="0" tIns="0" rIns="0" bIns="0"/>
          <a:lstStyle>
            <a:lvl1pPr>
              <a:defRPr sz="6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spcBef>
                <a:spcPts val="170"/>
              </a:spcBef>
            </a:pPr>
            <a:r>
              <a:rPr lang="en-US" spc="80" dirty="0"/>
              <a:t>Stat 795</a:t>
            </a:r>
            <a:r>
              <a:rPr lang="en-US" spc="55" dirty="0"/>
              <a:t> 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12/10/18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12/10/18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12/10/18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46857" y="38005"/>
            <a:ext cx="1509674" cy="3036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251993" y="396003"/>
            <a:ext cx="3996054" cy="0"/>
          </a:xfrm>
          <a:custGeom>
            <a:avLst/>
            <a:gdLst/>
            <a:ahLst/>
            <a:cxnLst/>
            <a:rect l="l" t="t" r="r" b="b"/>
            <a:pathLst>
              <a:path w="3996054">
                <a:moveTo>
                  <a:pt x="0" y="0"/>
                </a:moveTo>
                <a:lnTo>
                  <a:pt x="3996052" y="0"/>
                </a:lnTo>
              </a:path>
            </a:pathLst>
          </a:custGeom>
          <a:ln w="10079">
            <a:solidFill>
              <a:srgbClr val="B89A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297" y="121180"/>
            <a:ext cx="405950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725" y="938562"/>
            <a:ext cx="3968648" cy="1330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66374" y="3232972"/>
            <a:ext cx="210820" cy="9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.gov/types/" TargetMode="External"/><Relationship Id="rId2" Type="http://schemas.openxmlformats.org/officeDocument/2006/relationships/hyperlink" Target="https://seer.cancer.gov/statfacts/html/pro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m.unmc.edu/dxtests/roc3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17868" y="898574"/>
            <a:ext cx="3774363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5925" algn="ctr">
              <a:lnSpc>
                <a:spcPct val="100000"/>
              </a:lnSpc>
              <a:spcBef>
                <a:spcPts val="90"/>
              </a:spcBef>
            </a:pPr>
            <a:r>
              <a:rPr lang="en-US" spc="-15" dirty="0"/>
              <a:t>Titleist Golf Project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</a:t>
            </a:fld>
            <a:r>
              <a:rPr spc="20" dirty="0"/>
              <a:t>/15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632" y="1100119"/>
            <a:ext cx="216281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8895" algn="ctr">
              <a:lnSpc>
                <a:spcPct val="100000"/>
              </a:lnSpc>
              <a:spcBef>
                <a:spcPts val="95"/>
              </a:spcBef>
            </a:pPr>
            <a:r>
              <a:rPr sz="900" i="1" spc="25" dirty="0">
                <a:latin typeface="Palatino Linotype"/>
                <a:cs typeface="Palatino Linotype"/>
              </a:rPr>
              <a:t>Stat </a:t>
            </a:r>
            <a:r>
              <a:rPr lang="en-US" sz="900" i="1" spc="20" dirty="0">
                <a:latin typeface="Palatino Linotype"/>
                <a:cs typeface="Palatino Linotype"/>
              </a:rPr>
              <a:t>795</a:t>
            </a:r>
            <a:r>
              <a:rPr sz="900" i="1" spc="20" dirty="0">
                <a:latin typeface="Palatino Linotype"/>
                <a:cs typeface="Palatino Linotype"/>
              </a:rPr>
              <a:t> </a:t>
            </a:r>
            <a:r>
              <a:rPr lang="en-US" sz="900" i="1" spc="25" dirty="0">
                <a:latin typeface="Palatino Linotype"/>
                <a:cs typeface="Palatino Linotype"/>
              </a:rPr>
              <a:t>Final Project</a:t>
            </a:r>
            <a:endParaRPr sz="900" dirty="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lang="en-US" sz="1100" spc="-10" dirty="0">
                <a:latin typeface="Georgia"/>
                <a:cs typeface="Georgia"/>
              </a:rPr>
              <a:t>Aditya, Josh, Kelso</a:t>
            </a:r>
            <a:endParaRPr sz="11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21180"/>
            <a:ext cx="1264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58180C"/>
                </a:solidFill>
                <a:latin typeface="Palatino Linotype"/>
                <a:cs typeface="Palatino Linotype"/>
              </a:rPr>
              <a:t>Model</a:t>
            </a:r>
            <a:r>
              <a:rPr sz="1400" spc="55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58180C"/>
                </a:solidFill>
                <a:latin typeface="Palatino Linotype"/>
                <a:cs typeface="Palatino Linotype"/>
              </a:rPr>
              <a:t>Selection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5297" y="479317"/>
            <a:ext cx="3977640" cy="203375"/>
          </a:xfrm>
          <a:custGeom>
            <a:avLst/>
            <a:gdLst/>
            <a:ahLst/>
            <a:cxnLst/>
            <a:rect l="l" t="t" r="r" b="b"/>
            <a:pathLst>
              <a:path w="3977640" h="198755">
                <a:moveTo>
                  <a:pt x="0" y="198361"/>
                </a:moveTo>
                <a:lnTo>
                  <a:pt x="3977474" y="198361"/>
                </a:lnTo>
                <a:lnTo>
                  <a:pt x="3977474" y="0"/>
                </a:lnTo>
                <a:lnTo>
                  <a:pt x="0" y="0"/>
                </a:lnTo>
                <a:lnTo>
                  <a:pt x="0" y="198361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15264" y="479317"/>
            <a:ext cx="38185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35" dirty="0">
                <a:solidFill>
                  <a:srgbClr val="58180C"/>
                </a:solidFill>
                <a:latin typeface="Palatino Linotype"/>
                <a:cs typeface="Palatino Linotype"/>
              </a:rPr>
              <a:t>Reduced</a:t>
            </a:r>
            <a:r>
              <a:rPr sz="1200" spc="30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200" spc="-55" dirty="0">
                <a:solidFill>
                  <a:srgbClr val="58180C"/>
                </a:solidFill>
                <a:latin typeface="Palatino Linotype"/>
                <a:cs typeface="Palatino Linotype"/>
              </a:rPr>
              <a:t>Model</a:t>
            </a:r>
            <a:r>
              <a:rPr lang="en-US" sz="1200" spc="-55" dirty="0">
                <a:solidFill>
                  <a:srgbClr val="58180C"/>
                </a:solidFill>
                <a:latin typeface="Palatino Linotype"/>
                <a:cs typeface="Palatino Linotype"/>
              </a:rPr>
              <a:t> after Backward Selection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5264" y="1642192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471" y="0"/>
                </a:lnTo>
              </a:path>
            </a:pathLst>
          </a:custGeom>
          <a:ln w="44742">
            <a:solidFill>
              <a:srgbClr val="F7F2E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10</a:t>
            </a:fld>
            <a:r>
              <a:rPr spc="20" dirty="0"/>
              <a:t>/15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48AE03-09A2-714E-9B93-83BF71573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64" y="810223"/>
            <a:ext cx="3972508" cy="217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68870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21180"/>
            <a:ext cx="1264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58180C"/>
                </a:solidFill>
                <a:latin typeface="Palatino Linotype"/>
                <a:cs typeface="Palatino Linotype"/>
              </a:rPr>
              <a:t>Model</a:t>
            </a:r>
            <a:r>
              <a:rPr sz="1400" spc="55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58180C"/>
                </a:solidFill>
                <a:latin typeface="Palatino Linotype"/>
                <a:cs typeface="Palatino Linotype"/>
              </a:rPr>
              <a:t>Selection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2835" y="496540"/>
            <a:ext cx="3977640" cy="198755"/>
          </a:xfrm>
          <a:custGeom>
            <a:avLst/>
            <a:gdLst/>
            <a:ahLst/>
            <a:cxnLst/>
            <a:rect l="l" t="t" r="r" b="b"/>
            <a:pathLst>
              <a:path w="3977640" h="198755">
                <a:moveTo>
                  <a:pt x="0" y="198361"/>
                </a:moveTo>
                <a:lnTo>
                  <a:pt x="3977474" y="198361"/>
                </a:lnTo>
                <a:lnTo>
                  <a:pt x="3977474" y="0"/>
                </a:lnTo>
                <a:lnTo>
                  <a:pt x="0" y="0"/>
                </a:lnTo>
                <a:lnTo>
                  <a:pt x="0" y="198361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75296" y="486740"/>
            <a:ext cx="248695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50" dirty="0">
                <a:solidFill>
                  <a:srgbClr val="58180C"/>
                </a:solidFill>
                <a:latin typeface="Palatino Linotype"/>
                <a:cs typeface="Palatino Linotype"/>
              </a:rPr>
              <a:t>Interaction</a:t>
            </a:r>
            <a:r>
              <a:rPr sz="1200" spc="30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200" spc="-55" dirty="0">
                <a:solidFill>
                  <a:srgbClr val="58180C"/>
                </a:solidFill>
                <a:latin typeface="Palatino Linotype"/>
                <a:cs typeface="Palatino Linotype"/>
              </a:rPr>
              <a:t>Model</a:t>
            </a:r>
            <a:r>
              <a:rPr lang="en-US" sz="1200" spc="-55" dirty="0">
                <a:solidFill>
                  <a:srgbClr val="58180C"/>
                </a:solidFill>
                <a:latin typeface="Palatino Linotype"/>
                <a:cs typeface="Palatino Linotype"/>
              </a:rPr>
              <a:t> (Candidate 1) 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 flipV="1">
            <a:off x="315264" y="1596473"/>
            <a:ext cx="45719" cy="45719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471" y="0"/>
                </a:lnTo>
              </a:path>
            </a:pathLst>
          </a:custGeom>
          <a:ln w="44742">
            <a:solidFill>
              <a:srgbClr val="F7F2E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11</a:t>
            </a:fld>
            <a:r>
              <a:rPr spc="20" dirty="0"/>
              <a:t>/15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76437C-B3DF-214F-B612-21AF1E5C2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5" y="1011577"/>
            <a:ext cx="4246230" cy="14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5739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21180"/>
            <a:ext cx="1264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58180C"/>
                </a:solidFill>
                <a:latin typeface="Palatino Linotype"/>
                <a:cs typeface="Palatino Linotype"/>
              </a:rPr>
              <a:t>Model</a:t>
            </a:r>
            <a:r>
              <a:rPr sz="1400" spc="55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58180C"/>
                </a:solidFill>
                <a:latin typeface="Palatino Linotype"/>
                <a:cs typeface="Palatino Linotype"/>
              </a:rPr>
              <a:t>Selection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321" y="486740"/>
            <a:ext cx="3977640" cy="198755"/>
          </a:xfrm>
          <a:custGeom>
            <a:avLst/>
            <a:gdLst/>
            <a:ahLst/>
            <a:cxnLst/>
            <a:rect l="l" t="t" r="r" b="b"/>
            <a:pathLst>
              <a:path w="3977640" h="198755">
                <a:moveTo>
                  <a:pt x="0" y="198361"/>
                </a:moveTo>
                <a:lnTo>
                  <a:pt x="3977474" y="198361"/>
                </a:lnTo>
                <a:lnTo>
                  <a:pt x="3977474" y="0"/>
                </a:lnTo>
                <a:lnTo>
                  <a:pt x="0" y="0"/>
                </a:lnTo>
                <a:lnTo>
                  <a:pt x="0" y="198361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75296" y="486740"/>
            <a:ext cx="218215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58180C"/>
                </a:solidFill>
                <a:latin typeface="Palatino Linotype"/>
                <a:cs typeface="Palatino Linotype"/>
              </a:rPr>
              <a:t>Reduced</a:t>
            </a:r>
            <a:r>
              <a:rPr sz="1200" spc="30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200" spc="-55" dirty="0">
                <a:solidFill>
                  <a:srgbClr val="58180C"/>
                </a:solidFill>
                <a:latin typeface="Palatino Linotype"/>
                <a:cs typeface="Palatino Linotype"/>
              </a:rPr>
              <a:t>Model</a:t>
            </a:r>
            <a:r>
              <a:rPr lang="en-US" sz="1200" spc="-55" dirty="0">
                <a:solidFill>
                  <a:srgbClr val="58180C"/>
                </a:solidFill>
                <a:latin typeface="Palatino Linotype"/>
                <a:cs typeface="Palatino Linotype"/>
              </a:rPr>
              <a:t> (Candidate 2)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 flipV="1">
            <a:off x="315264" y="1596473"/>
            <a:ext cx="45719" cy="45719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471" y="0"/>
                </a:lnTo>
              </a:path>
            </a:pathLst>
          </a:custGeom>
          <a:ln w="44742">
            <a:solidFill>
              <a:srgbClr val="F7F2E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12</a:t>
            </a:fld>
            <a:r>
              <a:rPr spc="20" dirty="0"/>
              <a:t>/15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FA99F2-6BCE-2348-93CE-202D7770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19" y="1247775"/>
            <a:ext cx="4122783" cy="965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D7CEA2-71A8-C244-B299-C21EB2277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1" y="1247775"/>
            <a:ext cx="4122783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73517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21180"/>
            <a:ext cx="1264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58180C"/>
                </a:solidFill>
                <a:latin typeface="Palatino Linotype"/>
                <a:cs typeface="Palatino Linotype"/>
              </a:rPr>
              <a:t>Model</a:t>
            </a:r>
            <a:r>
              <a:rPr sz="1400" spc="55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58180C"/>
                </a:solidFill>
                <a:latin typeface="Palatino Linotype"/>
                <a:cs typeface="Palatino Linotype"/>
              </a:rPr>
              <a:t>Selection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3455" y="505396"/>
            <a:ext cx="3977640" cy="198755"/>
          </a:xfrm>
          <a:custGeom>
            <a:avLst/>
            <a:gdLst/>
            <a:ahLst/>
            <a:cxnLst/>
            <a:rect l="l" t="t" r="r" b="b"/>
            <a:pathLst>
              <a:path w="3977640" h="198755">
                <a:moveTo>
                  <a:pt x="0" y="198361"/>
                </a:moveTo>
                <a:lnTo>
                  <a:pt x="3977474" y="198361"/>
                </a:lnTo>
                <a:lnTo>
                  <a:pt x="3977474" y="0"/>
                </a:lnTo>
                <a:lnTo>
                  <a:pt x="0" y="0"/>
                </a:lnTo>
                <a:lnTo>
                  <a:pt x="0" y="198361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15264" y="485875"/>
            <a:ext cx="10350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58180C"/>
                </a:solidFill>
                <a:latin typeface="Palatino Linotype"/>
                <a:cs typeface="Palatino Linotype"/>
              </a:rPr>
              <a:t>Reduced</a:t>
            </a:r>
            <a:r>
              <a:rPr sz="1200" spc="30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200" spc="-55" dirty="0">
                <a:solidFill>
                  <a:srgbClr val="58180C"/>
                </a:solidFill>
                <a:latin typeface="Palatino Linotype"/>
                <a:cs typeface="Palatino Linotype"/>
              </a:rPr>
              <a:t>Model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 flipV="1">
            <a:off x="315264" y="1596473"/>
            <a:ext cx="45719" cy="45719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471" y="0"/>
                </a:lnTo>
              </a:path>
            </a:pathLst>
          </a:custGeom>
          <a:ln w="44742">
            <a:solidFill>
              <a:srgbClr val="F7F2E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13</a:t>
            </a:fld>
            <a:r>
              <a:rPr spc="20" dirty="0"/>
              <a:t>/15</a:t>
            </a:r>
          </a:p>
        </p:txBody>
      </p:sp>
      <p:sp>
        <p:nvSpPr>
          <p:cNvPr id="8" name="object 4"/>
          <p:cNvSpPr/>
          <p:nvPr/>
        </p:nvSpPr>
        <p:spPr>
          <a:xfrm>
            <a:off x="260101" y="684796"/>
            <a:ext cx="3989747" cy="911677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candidate reduced models done by stepwise model selection with AIC and p-value analysis, respectively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 shows that both models are significantly different from full model, but not significantly different from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reduced model without interaction terms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21180"/>
            <a:ext cx="14624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58180C"/>
                </a:solidFill>
                <a:latin typeface="Palatino Linotype"/>
                <a:cs typeface="Palatino Linotype"/>
              </a:rPr>
              <a:t>Model</a:t>
            </a:r>
            <a:r>
              <a:rPr sz="1400" spc="65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400" spc="-20" dirty="0">
                <a:solidFill>
                  <a:srgbClr val="58180C"/>
                </a:solidFill>
                <a:latin typeface="Palatino Linotype"/>
                <a:cs typeface="Palatino Linotype"/>
              </a:rPr>
              <a:t>Diagnostics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14</a:t>
            </a:fld>
            <a:r>
              <a:rPr spc="20" dirty="0"/>
              <a:t>/15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703E2D0-A5A1-4992-A00E-5FF627788C81}"/>
              </a:ext>
            </a:extLst>
          </p:cNvPr>
          <p:cNvSpPr/>
          <p:nvPr/>
        </p:nvSpPr>
        <p:spPr>
          <a:xfrm>
            <a:off x="171450" y="663575"/>
            <a:ext cx="3989747" cy="2209800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model diagnostic analysis, PSA was converted to a categorical variable by binning the values into 8 categories.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of measures of influence depicted potential outliers.  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of these outliers displayed multiple measures of influence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 of their respectable cutoffs. Therefore, no data were removed.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the final model requires consideration of the odds ratios for each predictor in relation to detection of capsular penetration. 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595530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21180"/>
            <a:ext cx="14624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58180C"/>
                </a:solidFill>
                <a:latin typeface="Palatino Linotype"/>
                <a:cs typeface="Palatino Linotype"/>
              </a:rPr>
              <a:t>Model</a:t>
            </a:r>
            <a:r>
              <a:rPr sz="1400" spc="65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400" spc="-20" dirty="0">
                <a:solidFill>
                  <a:srgbClr val="58180C"/>
                </a:solidFill>
                <a:latin typeface="Palatino Linotype"/>
                <a:cs typeface="Palatino Linotype"/>
              </a:rPr>
              <a:t>Diagnostics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15</a:t>
            </a:fld>
            <a:r>
              <a:rPr spc="20" dirty="0"/>
              <a:t>/15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70F9B-C5FB-4673-9F30-79CF438BF3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2935" y="434975"/>
            <a:ext cx="3282315" cy="276958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69EB904-3463-D945-A3F7-1EFDAE943A02}"/>
              </a:ext>
            </a:extLst>
          </p:cNvPr>
          <p:cNvSpPr txBox="1"/>
          <p:nvPr/>
        </p:nvSpPr>
        <p:spPr>
          <a:xfrm>
            <a:off x="275297" y="121180"/>
            <a:ext cx="14624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58180C"/>
                </a:solidFill>
                <a:latin typeface="Palatino Linotype"/>
                <a:cs typeface="Palatino Linotype"/>
              </a:rPr>
              <a:t>Model</a:t>
            </a:r>
            <a:r>
              <a:rPr sz="1400" spc="65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400" spc="-20" dirty="0">
                <a:solidFill>
                  <a:srgbClr val="58180C"/>
                </a:solidFill>
                <a:latin typeface="Palatino Linotype"/>
                <a:cs typeface="Palatino Linotype"/>
              </a:rPr>
              <a:t>Diagnostics</a:t>
            </a:r>
            <a:endParaRPr sz="1400" dirty="0">
              <a:latin typeface="Palatino Linotype"/>
              <a:cs typeface="Palatino Linoty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CEE44-2852-B04B-8CA4-4E928F5A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930275"/>
            <a:ext cx="4241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71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/>
          <p:cNvSpPr/>
          <p:nvPr/>
        </p:nvSpPr>
        <p:spPr>
          <a:xfrm>
            <a:off x="158416" y="635158"/>
            <a:ext cx="4351697" cy="2569397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5297" y="121180"/>
            <a:ext cx="800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58180C"/>
                </a:solidFill>
                <a:latin typeface="Palatino Linotype"/>
                <a:cs typeface="Palatino Linotype"/>
              </a:rPr>
              <a:t>Inferences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17</a:t>
            </a:fld>
            <a:r>
              <a:rPr spc="20" dirty="0"/>
              <a:t>/15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152" y="892175"/>
            <a:ext cx="4275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Odds ratio for each predictor is calculated by transforming the respective coefficient estimates by </a:t>
            </a: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l-GR" sz="1100" spc="-67" baseline="277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1100" spc="-67" baseline="277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884584-94FE-854C-88B8-FB303C5BB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01" y="1706285"/>
            <a:ext cx="4122783" cy="9652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21180"/>
            <a:ext cx="8794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58180C"/>
                </a:solidFill>
                <a:latin typeface="Palatino Linotype"/>
                <a:cs typeface="Palatino Linotype"/>
              </a:rPr>
              <a:t>Conclusion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18</a:t>
            </a:fld>
            <a:r>
              <a:rPr spc="20" dirty="0"/>
              <a:t>/15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535C72F-B68D-4A0C-940D-5079E7FC4077}"/>
              </a:ext>
            </a:extLst>
          </p:cNvPr>
          <p:cNvSpPr/>
          <p:nvPr/>
        </p:nvSpPr>
        <p:spPr>
          <a:xfrm>
            <a:off x="129201" y="587375"/>
            <a:ext cx="4351697" cy="2569397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DA184-B9D7-4FF3-A380-DA2E53D12E99}"/>
              </a:ext>
            </a:extLst>
          </p:cNvPr>
          <p:cNvSpPr txBox="1"/>
          <p:nvPr/>
        </p:nvSpPr>
        <p:spPr>
          <a:xfrm>
            <a:off x="129201" y="663575"/>
            <a:ext cx="41992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Analysis of the final reduced model shows a sensitivity of 0.77 and specificity 0.78.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Higher sensitivity is preferred over specificity, in this case.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Verifies that model has highest chance of properly predicting capsular penetration based on baseline diagnostic measurements.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Limitations: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Sample size limits ability to improve variability of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Other important variables (i.e. diet, exercise, smoking, etc.) would help improve the model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21180"/>
            <a:ext cx="84581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19</a:t>
            </a:fld>
            <a:r>
              <a:rPr spc="20" dirty="0"/>
              <a:t>/15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513409"/>
            <a:ext cx="3802379" cy="261874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89230" marR="55244" indent="-177165">
              <a:lnSpc>
                <a:spcPts val="1200"/>
              </a:lnSpc>
              <a:spcBef>
                <a:spcPts val="229"/>
              </a:spcBef>
            </a:pPr>
            <a:r>
              <a:rPr sz="1650" spc="165" baseline="5050" dirty="0">
                <a:solidFill>
                  <a:srgbClr val="58180C"/>
                </a:solidFill>
                <a:latin typeface="Arial Black"/>
                <a:cs typeface="Arial Black"/>
              </a:rPr>
              <a:t>e </a:t>
            </a:r>
            <a:r>
              <a:rPr sz="1000" spc="25" dirty="0">
                <a:latin typeface="Georgia"/>
                <a:cs typeface="Georgia"/>
              </a:rPr>
              <a:t>“SEER </a:t>
            </a:r>
            <a:r>
              <a:rPr sz="1000" spc="-10" dirty="0">
                <a:latin typeface="Georgia"/>
                <a:cs typeface="Georgia"/>
              </a:rPr>
              <a:t>Cancer </a:t>
            </a:r>
            <a:r>
              <a:rPr sz="1000" spc="-5" dirty="0">
                <a:latin typeface="Georgia"/>
                <a:cs typeface="Georgia"/>
              </a:rPr>
              <a:t>Fact </a:t>
            </a:r>
            <a:r>
              <a:rPr sz="1000" spc="-25" dirty="0">
                <a:latin typeface="Georgia"/>
                <a:cs typeface="Georgia"/>
              </a:rPr>
              <a:t>Sheet: </a:t>
            </a:r>
            <a:r>
              <a:rPr sz="1000" spc="-5" dirty="0">
                <a:latin typeface="Georgia"/>
                <a:cs typeface="Georgia"/>
              </a:rPr>
              <a:t>Prostate </a:t>
            </a:r>
            <a:r>
              <a:rPr sz="1000" spc="-15" dirty="0">
                <a:latin typeface="Georgia"/>
                <a:cs typeface="Georgia"/>
              </a:rPr>
              <a:t>Cancer”. </a:t>
            </a:r>
            <a:r>
              <a:rPr sz="1000" spc="-30" dirty="0">
                <a:latin typeface="Georgia"/>
                <a:cs typeface="Georgia"/>
              </a:rPr>
              <a:t>NIH. </a:t>
            </a:r>
            <a:r>
              <a:rPr sz="1000" spc="-30" dirty="0">
                <a:latin typeface="Georgia"/>
                <a:cs typeface="Georgia"/>
                <a:hlinkClick r:id="rId2"/>
              </a:rPr>
              <a:t> </a:t>
            </a:r>
            <a:r>
              <a:rPr sz="1000" spc="-15" dirty="0">
                <a:latin typeface="Georgia"/>
                <a:cs typeface="Georgia"/>
                <a:hlinkClick r:id="rId2"/>
              </a:rPr>
              <a:t>https://seer.cancer.gov/statfacts/html/prost.html</a:t>
            </a:r>
            <a:r>
              <a:rPr sz="1000" spc="-15" dirty="0">
                <a:latin typeface="Georgia"/>
                <a:cs typeface="Georgia"/>
              </a:rPr>
              <a:t>. Retrieved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5" dirty="0">
                <a:latin typeface="Georgia"/>
                <a:cs typeface="Georgia"/>
              </a:rPr>
              <a:t>13</a:t>
            </a:r>
            <a:endParaRPr sz="1000" dirty="0">
              <a:latin typeface="Georgia"/>
              <a:cs typeface="Georgia"/>
            </a:endParaRPr>
          </a:p>
          <a:p>
            <a:pPr marL="189230">
              <a:lnSpc>
                <a:spcPts val="1150"/>
              </a:lnSpc>
            </a:pPr>
            <a:r>
              <a:rPr sz="1000" spc="-35" dirty="0">
                <a:latin typeface="Georgia"/>
                <a:cs typeface="Georgia"/>
              </a:rPr>
              <a:t>November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40" dirty="0">
                <a:latin typeface="Georgia"/>
                <a:cs typeface="Georgia"/>
              </a:rPr>
              <a:t>2018.</a:t>
            </a:r>
            <a:endParaRPr sz="1000" dirty="0">
              <a:latin typeface="Georgia"/>
              <a:cs typeface="Georgia"/>
            </a:endParaRPr>
          </a:p>
          <a:p>
            <a:pPr marL="189230" marR="440055" indent="-168275">
              <a:lnSpc>
                <a:spcPts val="1200"/>
              </a:lnSpc>
              <a:spcBef>
                <a:spcPts val="35"/>
              </a:spcBef>
            </a:pPr>
            <a:r>
              <a:rPr sz="1500" spc="157" baseline="5555" dirty="0">
                <a:solidFill>
                  <a:srgbClr val="58180C"/>
                </a:solidFill>
                <a:latin typeface="Arial Black"/>
                <a:cs typeface="Arial Black"/>
              </a:rPr>
              <a:t>e </a:t>
            </a:r>
            <a:r>
              <a:rPr sz="1000" spc="5" dirty="0">
                <a:latin typeface="Georgia"/>
                <a:cs typeface="Georgia"/>
              </a:rPr>
              <a:t>“Prostate </a:t>
            </a:r>
            <a:r>
              <a:rPr sz="1000" spc="-10" dirty="0">
                <a:latin typeface="Georgia"/>
                <a:cs typeface="Georgia"/>
              </a:rPr>
              <a:t>Cancer </a:t>
            </a:r>
            <a:r>
              <a:rPr sz="1000" spc="-25" dirty="0">
                <a:latin typeface="Georgia"/>
                <a:cs typeface="Georgia"/>
              </a:rPr>
              <a:t>Treatment”. </a:t>
            </a:r>
            <a:r>
              <a:rPr sz="1000" spc="-15" dirty="0">
                <a:latin typeface="Georgia"/>
                <a:cs typeface="Georgia"/>
              </a:rPr>
              <a:t>National </a:t>
            </a:r>
            <a:r>
              <a:rPr sz="1000" spc="-10" dirty="0">
                <a:latin typeface="Georgia"/>
                <a:cs typeface="Georgia"/>
              </a:rPr>
              <a:t>Cancer </a:t>
            </a:r>
            <a:r>
              <a:rPr sz="1000" spc="-5" dirty="0">
                <a:latin typeface="Georgia"/>
                <a:cs typeface="Georgia"/>
              </a:rPr>
              <a:t>Institute. </a:t>
            </a:r>
            <a:r>
              <a:rPr sz="1000" spc="-5" dirty="0">
                <a:latin typeface="Georgia"/>
                <a:cs typeface="Georgia"/>
                <a:hlinkClick r:id="rId3"/>
              </a:rPr>
              <a:t> </a:t>
            </a:r>
            <a:r>
              <a:rPr sz="1000" spc="-15" dirty="0">
                <a:latin typeface="Georgia"/>
                <a:cs typeface="Georgia"/>
                <a:hlinkClick r:id="rId3"/>
              </a:rPr>
              <a:t>https://www.cancer.gov/types/</a:t>
            </a:r>
            <a:endParaRPr sz="1000" dirty="0">
              <a:latin typeface="Georgia"/>
              <a:cs typeface="Georgia"/>
            </a:endParaRPr>
          </a:p>
          <a:p>
            <a:pPr marL="189230">
              <a:lnSpc>
                <a:spcPts val="1150"/>
              </a:lnSpc>
            </a:pPr>
            <a:r>
              <a:rPr sz="1000" spc="-15" dirty="0">
                <a:latin typeface="Georgia"/>
                <a:cs typeface="Georgia"/>
              </a:rPr>
              <a:t>prostate/patient/prostate-treatment. Retrieved </a:t>
            </a:r>
            <a:r>
              <a:rPr sz="1000" spc="5" dirty="0">
                <a:latin typeface="Georgia"/>
                <a:cs typeface="Georgia"/>
              </a:rPr>
              <a:t>13</a:t>
            </a:r>
            <a:r>
              <a:rPr sz="1000" spc="-35" dirty="0">
                <a:latin typeface="Georgia"/>
                <a:cs typeface="Georgia"/>
              </a:rPr>
              <a:t> November</a:t>
            </a:r>
            <a:endParaRPr sz="1000" dirty="0">
              <a:latin typeface="Georgia"/>
              <a:cs typeface="Georgia"/>
            </a:endParaRPr>
          </a:p>
          <a:p>
            <a:pPr marL="186055">
              <a:lnSpc>
                <a:spcPts val="1195"/>
              </a:lnSpc>
            </a:pPr>
            <a:r>
              <a:rPr sz="1000" spc="-40" dirty="0">
                <a:latin typeface="Georgia"/>
                <a:cs typeface="Georgia"/>
              </a:rPr>
              <a:t>2018.</a:t>
            </a:r>
            <a:endParaRPr sz="1000" dirty="0">
              <a:latin typeface="Georgia"/>
              <a:cs typeface="Georgia"/>
            </a:endParaRPr>
          </a:p>
          <a:p>
            <a:pPr marL="189230" marR="5080" indent="-168275">
              <a:lnSpc>
                <a:spcPts val="1200"/>
              </a:lnSpc>
              <a:spcBef>
                <a:spcPts val="40"/>
              </a:spcBef>
            </a:pPr>
            <a:r>
              <a:rPr sz="1500" spc="157" baseline="5555" dirty="0">
                <a:solidFill>
                  <a:srgbClr val="58180C"/>
                </a:solidFill>
                <a:latin typeface="Arial Black"/>
                <a:cs typeface="Arial Black"/>
              </a:rPr>
              <a:t>e </a:t>
            </a:r>
            <a:r>
              <a:rPr sz="1000" spc="-25" dirty="0">
                <a:latin typeface="Georgia"/>
                <a:cs typeface="Georgia"/>
              </a:rPr>
              <a:t>Ruddon, </a:t>
            </a:r>
            <a:r>
              <a:rPr sz="1000" spc="-20" dirty="0">
                <a:latin typeface="Georgia"/>
                <a:cs typeface="Georgia"/>
              </a:rPr>
              <a:t>Raymond </a:t>
            </a:r>
            <a:r>
              <a:rPr sz="1000" spc="25" dirty="0">
                <a:latin typeface="Georgia"/>
                <a:cs typeface="Georgia"/>
              </a:rPr>
              <a:t>W. </a:t>
            </a:r>
            <a:r>
              <a:rPr sz="1000" spc="-45" dirty="0">
                <a:latin typeface="Georgia"/>
                <a:cs typeface="Georgia"/>
              </a:rPr>
              <a:t>(2007). </a:t>
            </a:r>
            <a:r>
              <a:rPr sz="1000" spc="-10" dirty="0">
                <a:latin typeface="Georgia"/>
                <a:cs typeface="Georgia"/>
              </a:rPr>
              <a:t>Cancer </a:t>
            </a:r>
            <a:r>
              <a:rPr sz="1000" spc="-20" dirty="0">
                <a:latin typeface="Georgia"/>
                <a:cs typeface="Georgia"/>
              </a:rPr>
              <a:t>biology </a:t>
            </a:r>
            <a:r>
              <a:rPr sz="1000" spc="-15" dirty="0">
                <a:latin typeface="Georgia"/>
                <a:cs typeface="Georgia"/>
              </a:rPr>
              <a:t>(4th </a:t>
            </a:r>
            <a:r>
              <a:rPr sz="1000" spc="-10" dirty="0">
                <a:latin typeface="Georgia"/>
                <a:cs typeface="Georgia"/>
              </a:rPr>
              <a:t>ed.). </a:t>
            </a:r>
            <a:r>
              <a:rPr sz="1000" spc="-15" dirty="0">
                <a:latin typeface="Georgia"/>
                <a:cs typeface="Georgia"/>
              </a:rPr>
              <a:t>Oxford:  Oxford University Press. </a:t>
            </a:r>
            <a:r>
              <a:rPr sz="1000" spc="-10" dirty="0">
                <a:latin typeface="Georgia"/>
                <a:cs typeface="Georgia"/>
              </a:rPr>
              <a:t>p. </a:t>
            </a:r>
            <a:r>
              <a:rPr sz="1000" spc="-45" dirty="0">
                <a:latin typeface="Georgia"/>
                <a:cs typeface="Georgia"/>
              </a:rPr>
              <a:t>223. </a:t>
            </a:r>
            <a:r>
              <a:rPr sz="1000" spc="-5" dirty="0">
                <a:latin typeface="Georgia"/>
                <a:cs typeface="Georgia"/>
              </a:rPr>
              <a:t>ISBN</a:t>
            </a:r>
            <a:r>
              <a:rPr sz="1000" spc="-2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9780195175431.</a:t>
            </a:r>
            <a:endParaRPr sz="1000" dirty="0">
              <a:latin typeface="Georgia"/>
              <a:cs typeface="Georgia"/>
            </a:endParaRPr>
          </a:p>
          <a:p>
            <a:pPr marL="21590">
              <a:lnSpc>
                <a:spcPts val="1150"/>
              </a:lnSpc>
            </a:pPr>
            <a:r>
              <a:rPr sz="1500" spc="157" baseline="5555" dirty="0">
                <a:solidFill>
                  <a:srgbClr val="58180C"/>
                </a:solidFill>
                <a:latin typeface="Arial Black"/>
                <a:cs typeface="Arial Black"/>
              </a:rPr>
              <a:t>e </a:t>
            </a:r>
            <a:r>
              <a:rPr sz="1000" spc="-5" dirty="0">
                <a:latin typeface="Georgia"/>
                <a:cs typeface="Georgia"/>
              </a:rPr>
              <a:t>Clinical </a:t>
            </a:r>
            <a:r>
              <a:rPr sz="1000" spc="-25" dirty="0">
                <a:latin typeface="Georgia"/>
                <a:cs typeface="Georgia"/>
              </a:rPr>
              <a:t>and </a:t>
            </a:r>
            <a:r>
              <a:rPr sz="1000" spc="-20" dirty="0">
                <a:latin typeface="Georgia"/>
                <a:cs typeface="Georgia"/>
              </a:rPr>
              <a:t>pathological </a:t>
            </a:r>
            <a:r>
              <a:rPr sz="1000" spc="-25" dirty="0">
                <a:latin typeface="Georgia"/>
                <a:cs typeface="Georgia"/>
              </a:rPr>
              <a:t>significance </a:t>
            </a:r>
            <a:r>
              <a:rPr sz="1000" spc="-35" dirty="0">
                <a:latin typeface="Georgia"/>
                <a:cs typeface="Georgia"/>
              </a:rPr>
              <a:t>of </a:t>
            </a:r>
            <a:r>
              <a:rPr sz="1000" spc="-15" dirty="0">
                <a:latin typeface="Georgia"/>
                <a:cs typeface="Georgia"/>
              </a:rPr>
              <a:t>the </a:t>
            </a:r>
            <a:r>
              <a:rPr sz="1000" spc="-25" dirty="0">
                <a:latin typeface="Georgia"/>
                <a:cs typeface="Georgia"/>
              </a:rPr>
              <a:t>level and </a:t>
            </a:r>
            <a:r>
              <a:rPr sz="1000" spc="-10" dirty="0">
                <a:latin typeface="Georgia"/>
                <a:cs typeface="Georgia"/>
              </a:rPr>
              <a:t>extent</a:t>
            </a:r>
            <a:r>
              <a:rPr sz="1000" spc="4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of</a:t>
            </a:r>
            <a:endParaRPr sz="1000" dirty="0">
              <a:latin typeface="Georgia"/>
              <a:cs typeface="Georgia"/>
            </a:endParaRPr>
          </a:p>
          <a:p>
            <a:pPr marL="182880" marR="250190" indent="6350">
              <a:lnSpc>
                <a:spcPts val="1200"/>
              </a:lnSpc>
              <a:spcBef>
                <a:spcPts val="40"/>
              </a:spcBef>
            </a:pPr>
            <a:r>
              <a:rPr sz="1000" spc="-20" dirty="0">
                <a:latin typeface="Georgia"/>
                <a:cs typeface="Georgia"/>
              </a:rPr>
              <a:t>capsular </a:t>
            </a:r>
            <a:r>
              <a:rPr sz="1000" spc="-35" dirty="0">
                <a:latin typeface="Georgia"/>
                <a:cs typeface="Georgia"/>
              </a:rPr>
              <a:t>invasion </a:t>
            </a:r>
            <a:r>
              <a:rPr sz="1000" spc="-30" dirty="0">
                <a:latin typeface="Georgia"/>
                <a:cs typeface="Georgia"/>
              </a:rPr>
              <a:t>in </a:t>
            </a:r>
            <a:r>
              <a:rPr sz="1000" spc="-15" dirty="0">
                <a:latin typeface="Georgia"/>
                <a:cs typeface="Georgia"/>
              </a:rPr>
              <a:t>clinical stage </a:t>
            </a:r>
            <a:r>
              <a:rPr sz="1000" spc="-10" dirty="0">
                <a:latin typeface="Georgia"/>
                <a:cs typeface="Georgia"/>
              </a:rPr>
              <a:t>T1–2 </a:t>
            </a:r>
            <a:r>
              <a:rPr sz="1000" spc="-15" dirty="0">
                <a:latin typeface="Georgia"/>
                <a:cs typeface="Georgia"/>
              </a:rPr>
              <a:t>prostate </a:t>
            </a:r>
            <a:r>
              <a:rPr sz="1000" spc="-20" dirty="0">
                <a:latin typeface="Georgia"/>
                <a:cs typeface="Georgia"/>
              </a:rPr>
              <a:t>cancer. </a:t>
            </a:r>
            <a:r>
              <a:rPr sz="1000" spc="40" dirty="0">
                <a:latin typeface="Georgia"/>
                <a:cs typeface="Georgia"/>
              </a:rPr>
              <a:t>TM  </a:t>
            </a:r>
            <a:r>
              <a:rPr sz="1000" spc="-20" dirty="0">
                <a:latin typeface="Georgia"/>
                <a:cs typeface="Georgia"/>
              </a:rPr>
              <a:t>Wheeler, </a:t>
            </a:r>
            <a:r>
              <a:rPr sz="1000" spc="30" dirty="0">
                <a:latin typeface="Georgia"/>
                <a:cs typeface="Georgia"/>
              </a:rPr>
              <a:t>O </a:t>
            </a:r>
            <a:r>
              <a:rPr sz="1000" spc="-20" dirty="0">
                <a:latin typeface="Georgia"/>
                <a:cs typeface="Georgia"/>
              </a:rPr>
              <a:t>Dillioglugil, </a:t>
            </a:r>
            <a:r>
              <a:rPr sz="1000" spc="10" dirty="0">
                <a:latin typeface="Georgia"/>
                <a:cs typeface="Georgia"/>
              </a:rPr>
              <a:t>MW Kattan, </a:t>
            </a:r>
            <a:r>
              <a:rPr sz="1000" spc="75" dirty="0">
                <a:latin typeface="Georgia"/>
                <a:cs typeface="Georgia"/>
              </a:rPr>
              <a:t>A </a:t>
            </a:r>
            <a:r>
              <a:rPr sz="1000" spc="-5" dirty="0">
                <a:latin typeface="Georgia"/>
                <a:cs typeface="Georgia"/>
              </a:rPr>
              <a:t>Arakawa. </a:t>
            </a:r>
            <a:r>
              <a:rPr sz="1000" spc="-45" dirty="0">
                <a:latin typeface="Georgia"/>
                <a:cs typeface="Georgia"/>
              </a:rPr>
              <a:t>- </a:t>
            </a:r>
            <a:r>
              <a:rPr sz="1000" spc="-40" dirty="0">
                <a:latin typeface="Georgia"/>
                <a:cs typeface="Georgia"/>
              </a:rPr>
              <a:t>Human  </a:t>
            </a:r>
            <a:r>
              <a:rPr sz="1000" spc="-20" dirty="0">
                <a:latin typeface="Georgia"/>
                <a:cs typeface="Georgia"/>
              </a:rPr>
              <a:t>pathology,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1998.</a:t>
            </a:r>
            <a:endParaRPr sz="1000" dirty="0">
              <a:latin typeface="Georgia"/>
              <a:cs typeface="Georgia"/>
            </a:endParaRPr>
          </a:p>
          <a:p>
            <a:pPr marL="21590">
              <a:lnSpc>
                <a:spcPts val="1145"/>
              </a:lnSpc>
            </a:pPr>
            <a:r>
              <a:rPr sz="1500" spc="157" baseline="5555" dirty="0">
                <a:solidFill>
                  <a:srgbClr val="58180C"/>
                </a:solidFill>
                <a:latin typeface="Arial Black"/>
                <a:cs typeface="Arial Black"/>
              </a:rPr>
              <a:t>e </a:t>
            </a:r>
            <a:r>
              <a:rPr sz="1000" spc="-20" dirty="0">
                <a:latin typeface="Georgia"/>
                <a:cs typeface="Georgia"/>
              </a:rPr>
              <a:t>“Interpreting Diagnostic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Tests”.</a:t>
            </a:r>
            <a:endParaRPr sz="1000" dirty="0">
              <a:latin typeface="Georgia"/>
              <a:cs typeface="Georgia"/>
            </a:endParaRPr>
          </a:p>
          <a:p>
            <a:pPr marL="186055" marR="63500" indent="2540" algn="just">
              <a:lnSpc>
                <a:spcPts val="1200"/>
              </a:lnSpc>
              <a:spcBef>
                <a:spcPts val="35"/>
              </a:spcBef>
            </a:pPr>
            <a:r>
              <a:rPr sz="1000" spc="-15" dirty="0">
                <a:latin typeface="Georgia"/>
                <a:cs typeface="Georgia"/>
                <a:hlinkClick r:id="rId4"/>
              </a:rPr>
              <a:t>http://gim.unmc.edu/dxtests/roc3.htm</a:t>
            </a:r>
            <a:r>
              <a:rPr sz="1000" spc="-15" dirty="0">
                <a:latin typeface="Georgia"/>
                <a:cs typeface="Georgia"/>
              </a:rPr>
              <a:t>. </a:t>
            </a:r>
            <a:r>
              <a:rPr sz="1000" spc="-5" dirty="0">
                <a:latin typeface="Georgia"/>
                <a:cs typeface="Georgia"/>
              </a:rPr>
              <a:t>Tape, </a:t>
            </a:r>
            <a:r>
              <a:rPr sz="1000" spc="-15" dirty="0">
                <a:latin typeface="Georgia"/>
                <a:cs typeface="Georgia"/>
              </a:rPr>
              <a:t>Thomas </a:t>
            </a:r>
            <a:r>
              <a:rPr sz="1000" spc="25" dirty="0">
                <a:latin typeface="Georgia"/>
                <a:cs typeface="Georgia"/>
              </a:rPr>
              <a:t>G. </a:t>
            </a:r>
            <a:r>
              <a:rPr sz="1000" spc="-5" dirty="0">
                <a:latin typeface="Georgia"/>
                <a:cs typeface="Georgia"/>
              </a:rPr>
              <a:t>MD.  </a:t>
            </a:r>
            <a:r>
              <a:rPr sz="1000" spc="-15" dirty="0">
                <a:latin typeface="Georgia"/>
                <a:cs typeface="Georgia"/>
              </a:rPr>
              <a:t>University </a:t>
            </a:r>
            <a:r>
              <a:rPr sz="1000" spc="-35" dirty="0">
                <a:latin typeface="Georgia"/>
                <a:cs typeface="Georgia"/>
              </a:rPr>
              <a:t>of </a:t>
            </a:r>
            <a:r>
              <a:rPr sz="1000" spc="-20" dirty="0">
                <a:latin typeface="Georgia"/>
                <a:cs typeface="Georgia"/>
              </a:rPr>
              <a:t>Nebraska </a:t>
            </a:r>
            <a:r>
              <a:rPr sz="1000" spc="-25" dirty="0">
                <a:latin typeface="Georgia"/>
                <a:cs typeface="Georgia"/>
              </a:rPr>
              <a:t>Medical </a:t>
            </a:r>
            <a:r>
              <a:rPr sz="1000" spc="-10" dirty="0">
                <a:latin typeface="Georgia"/>
                <a:cs typeface="Georgia"/>
              </a:rPr>
              <a:t>Center. </a:t>
            </a:r>
            <a:r>
              <a:rPr sz="1000" spc="-15" dirty="0">
                <a:latin typeface="Georgia"/>
                <a:cs typeface="Georgia"/>
              </a:rPr>
              <a:t>Retrieved </a:t>
            </a:r>
            <a:r>
              <a:rPr sz="1000" spc="5" dirty="0">
                <a:latin typeface="Georgia"/>
                <a:cs typeface="Georgia"/>
              </a:rPr>
              <a:t>13 </a:t>
            </a:r>
            <a:r>
              <a:rPr sz="1000" spc="-35" dirty="0">
                <a:latin typeface="Georgia"/>
                <a:cs typeface="Georgia"/>
              </a:rPr>
              <a:t>November  </a:t>
            </a:r>
            <a:r>
              <a:rPr sz="1000" spc="-40" dirty="0">
                <a:latin typeface="Georgia"/>
                <a:cs typeface="Georgia"/>
              </a:rPr>
              <a:t>2018.</a:t>
            </a:r>
            <a:endParaRPr sz="10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21180"/>
            <a:ext cx="6102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2</a:t>
            </a:fld>
            <a:r>
              <a:rPr spc="20" dirty="0"/>
              <a:t>/15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1221954"/>
            <a:ext cx="1924685" cy="880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165" baseline="5050" dirty="0">
                <a:solidFill>
                  <a:srgbClr val="58180C"/>
                </a:solidFill>
                <a:latin typeface="Arial Black"/>
                <a:cs typeface="Arial Black"/>
              </a:rPr>
              <a:t>e</a:t>
            </a:r>
            <a:r>
              <a:rPr sz="1650" spc="247" baseline="5050" dirty="0">
                <a:solidFill>
                  <a:srgbClr val="58180C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latin typeface="Georgia"/>
                <a:cs typeface="Georgia"/>
              </a:rPr>
              <a:t>Introduction/</a:t>
            </a:r>
            <a:r>
              <a:rPr lang="en-US" sz="1100" spc="-25" dirty="0">
                <a:latin typeface="Georgia"/>
                <a:cs typeface="Georgia"/>
              </a:rPr>
              <a:t>Methods</a:t>
            </a:r>
            <a:endParaRPr sz="1100" dirty="0">
              <a:latin typeface="Georgia"/>
              <a:cs typeface="Georgia"/>
            </a:endParaRPr>
          </a:p>
          <a:p>
            <a:pPr marL="12700" marR="5080">
              <a:lnSpc>
                <a:spcPct val="102600"/>
              </a:lnSpc>
            </a:pPr>
            <a:r>
              <a:rPr sz="1650" spc="165" baseline="5050" dirty="0">
                <a:solidFill>
                  <a:srgbClr val="58180C"/>
                </a:solidFill>
                <a:latin typeface="Arial Black"/>
                <a:cs typeface="Arial Black"/>
              </a:rPr>
              <a:t>e </a:t>
            </a:r>
            <a:r>
              <a:rPr lang="en-US" sz="1100" spc="-10" dirty="0">
                <a:latin typeface="Georgia"/>
                <a:cs typeface="Georgia"/>
              </a:rPr>
              <a:t>Design of Experiment</a:t>
            </a:r>
          </a:p>
          <a:p>
            <a:pPr marL="12700" marR="5080">
              <a:lnSpc>
                <a:spcPct val="102600"/>
              </a:lnSpc>
            </a:pPr>
            <a:r>
              <a:rPr sz="1650" spc="165" baseline="5050" dirty="0">
                <a:solidFill>
                  <a:srgbClr val="58180C"/>
                </a:solidFill>
                <a:latin typeface="Arial Black"/>
                <a:cs typeface="Arial Black"/>
              </a:rPr>
              <a:t>e </a:t>
            </a:r>
            <a:r>
              <a:rPr sz="1100" spc="-30" dirty="0">
                <a:latin typeface="Georgia"/>
                <a:cs typeface="Georgia"/>
              </a:rPr>
              <a:t>Model </a:t>
            </a:r>
            <a:r>
              <a:rPr sz="1100" spc="-25" dirty="0">
                <a:latin typeface="Georgia"/>
                <a:cs typeface="Georgia"/>
              </a:rPr>
              <a:t>Selection/Diagnostics </a:t>
            </a:r>
            <a:r>
              <a:rPr sz="1650" spc="-37" baseline="5050" dirty="0">
                <a:solidFill>
                  <a:srgbClr val="58180C"/>
                </a:solidFill>
                <a:latin typeface="Georgia"/>
                <a:cs typeface="Georgia"/>
              </a:rPr>
              <a:t> </a:t>
            </a:r>
            <a:r>
              <a:rPr sz="1650" spc="165" baseline="5050" dirty="0">
                <a:solidFill>
                  <a:srgbClr val="58180C"/>
                </a:solidFill>
                <a:latin typeface="Arial Black"/>
                <a:cs typeface="Arial Black"/>
              </a:rPr>
              <a:t>e</a:t>
            </a:r>
            <a:r>
              <a:rPr sz="1650" spc="254" baseline="5050" dirty="0">
                <a:solidFill>
                  <a:srgbClr val="58180C"/>
                </a:solidFill>
                <a:latin typeface="Arial Black"/>
                <a:cs typeface="Arial Black"/>
              </a:rPr>
              <a:t> </a:t>
            </a:r>
            <a:r>
              <a:rPr lang="en-US" sz="1100" spc="-40" dirty="0">
                <a:latin typeface="Georgia"/>
                <a:cs typeface="Georgia"/>
              </a:rPr>
              <a:t>Results</a:t>
            </a:r>
            <a:endParaRPr sz="11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50" spc="165" baseline="5050" dirty="0">
                <a:solidFill>
                  <a:srgbClr val="58180C"/>
                </a:solidFill>
                <a:latin typeface="Arial Black"/>
                <a:cs typeface="Arial Black"/>
              </a:rPr>
              <a:t>e</a:t>
            </a:r>
            <a:r>
              <a:rPr sz="1650" spc="254" baseline="5050" dirty="0">
                <a:solidFill>
                  <a:srgbClr val="58180C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latin typeface="Georgia"/>
                <a:cs typeface="Georgia"/>
              </a:rPr>
              <a:t>Conclusion</a:t>
            </a:r>
            <a:endParaRPr sz="11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21180"/>
            <a:ext cx="10020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15264" y="1004036"/>
            <a:ext cx="3977640" cy="192405"/>
          </a:xfrm>
          <a:custGeom>
            <a:avLst/>
            <a:gdLst/>
            <a:ahLst/>
            <a:cxnLst/>
            <a:rect l="l" t="t" r="r" b="b"/>
            <a:pathLst>
              <a:path w="3977640" h="192405">
                <a:moveTo>
                  <a:pt x="0" y="192036"/>
                </a:moveTo>
                <a:lnTo>
                  <a:pt x="3977474" y="192036"/>
                </a:lnTo>
                <a:lnTo>
                  <a:pt x="3977474" y="0"/>
                </a:lnTo>
                <a:lnTo>
                  <a:pt x="0" y="0"/>
                </a:lnTo>
                <a:lnTo>
                  <a:pt x="0" y="192036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15264" y="1196073"/>
            <a:ext cx="3977640" cy="1296302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32726" y="1186444"/>
            <a:ext cx="3942715" cy="1185261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490"/>
              </a:spcBef>
            </a:pPr>
            <a:r>
              <a:rPr sz="1200" spc="-30" dirty="0">
                <a:solidFill>
                  <a:srgbClr val="58180C"/>
                </a:solidFill>
                <a:latin typeface="Palatino Linotype"/>
                <a:cs typeface="Palatino Linotype"/>
              </a:rPr>
              <a:t>Problem</a:t>
            </a:r>
            <a:endParaRPr sz="1200" dirty="0">
              <a:latin typeface="Palatino Linotype"/>
              <a:cs typeface="Palatino Linotype"/>
            </a:endParaRPr>
          </a:p>
          <a:p>
            <a:pPr marL="184150" marR="5080" indent="-171450">
              <a:lnSpc>
                <a:spcPct val="1026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1100" spc="-15" dirty="0">
                <a:latin typeface="Georgia"/>
                <a:cs typeface="Georgia"/>
              </a:rPr>
              <a:t>Titleist is suing a small business that is refurbishing used Titleist golf balls and selling them as new.</a:t>
            </a:r>
          </a:p>
          <a:p>
            <a:pPr marL="184150" marR="5080" indent="-171450">
              <a:lnSpc>
                <a:spcPct val="1026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1100" spc="-15" dirty="0">
                <a:latin typeface="Georgia"/>
                <a:cs typeface="Georgia"/>
              </a:rPr>
              <a:t>The company claims that since the balls are practically new that there is no difference in performance between new Titleist balls and the refurbished ones.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3</a:t>
            </a:fld>
            <a:r>
              <a:rPr spc="2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6" y="121180"/>
            <a:ext cx="18773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5" dirty="0"/>
              <a:t>Design of Experiment</a:t>
            </a:r>
            <a:endParaRPr spc="-15" dirty="0"/>
          </a:p>
        </p:txBody>
      </p:sp>
      <p:sp>
        <p:nvSpPr>
          <p:cNvPr id="3" name="object 3"/>
          <p:cNvSpPr/>
          <p:nvPr/>
        </p:nvSpPr>
        <p:spPr>
          <a:xfrm>
            <a:off x="315264" y="1004036"/>
            <a:ext cx="3977640" cy="192405"/>
          </a:xfrm>
          <a:custGeom>
            <a:avLst/>
            <a:gdLst/>
            <a:ahLst/>
            <a:cxnLst/>
            <a:rect l="l" t="t" r="r" b="b"/>
            <a:pathLst>
              <a:path w="3977640" h="192405">
                <a:moveTo>
                  <a:pt x="0" y="192036"/>
                </a:moveTo>
                <a:lnTo>
                  <a:pt x="3977474" y="192036"/>
                </a:lnTo>
                <a:lnTo>
                  <a:pt x="3977474" y="0"/>
                </a:lnTo>
                <a:lnTo>
                  <a:pt x="0" y="0"/>
                </a:lnTo>
                <a:lnTo>
                  <a:pt x="0" y="192036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15264" y="1196073"/>
            <a:ext cx="3977640" cy="1104265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13227" y="1149025"/>
            <a:ext cx="3968648" cy="10493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490"/>
              </a:spcBef>
            </a:pPr>
            <a:endParaRPr spc="-30" dirty="0"/>
          </a:p>
          <a:p>
            <a:pPr marL="210185" marR="5080" indent="-171450">
              <a:lnSpc>
                <a:spcPct val="1026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1100" spc="-15" dirty="0">
                <a:solidFill>
                  <a:srgbClr val="000000"/>
                </a:solidFill>
                <a:latin typeface="Georgia"/>
                <a:cs typeface="Georgia"/>
              </a:rPr>
              <a:t>Prostatic capsule penetration is an important indicator</a:t>
            </a:r>
          </a:p>
          <a:p>
            <a:pPr marL="210185" marR="5080" indent="-171450">
              <a:lnSpc>
                <a:spcPct val="1026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1100" spc="-15" dirty="0">
                <a:solidFill>
                  <a:srgbClr val="000000"/>
                </a:solidFill>
                <a:latin typeface="Georgia"/>
                <a:cs typeface="Georgia"/>
              </a:rPr>
              <a:t>10-year survival rate of patients with tumor-free capsule in 1995: 79%</a:t>
            </a:r>
          </a:p>
          <a:p>
            <a:pPr marL="210185" marR="5080" indent="-171450">
              <a:lnSpc>
                <a:spcPct val="1026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1100" spc="-15" dirty="0">
                <a:solidFill>
                  <a:srgbClr val="000000"/>
                </a:solidFill>
                <a:latin typeface="Georgia"/>
                <a:cs typeface="Georgia"/>
              </a:rPr>
              <a:t>10-year survival rate of patients with capsule penetration: 58%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4</a:t>
            </a:fld>
            <a:r>
              <a:rPr spc="2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21180"/>
            <a:ext cx="7169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Data</a:t>
            </a:r>
            <a:r>
              <a:rPr spc="50" dirty="0"/>
              <a:t> </a:t>
            </a:r>
            <a:r>
              <a:rPr spc="25" dirty="0"/>
              <a:t>Set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5</a:t>
            </a:fld>
            <a:r>
              <a:rPr spc="20" dirty="0"/>
              <a:t>/15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058C9368-2471-2E4C-9085-74638B2B96CE}"/>
              </a:ext>
            </a:extLst>
          </p:cNvPr>
          <p:cNvSpPr/>
          <p:nvPr/>
        </p:nvSpPr>
        <p:spPr>
          <a:xfrm>
            <a:off x="315264" y="1004036"/>
            <a:ext cx="3977640" cy="192405"/>
          </a:xfrm>
          <a:custGeom>
            <a:avLst/>
            <a:gdLst/>
            <a:ahLst/>
            <a:cxnLst/>
            <a:rect l="l" t="t" r="r" b="b"/>
            <a:pathLst>
              <a:path w="3977640" h="192405">
                <a:moveTo>
                  <a:pt x="0" y="192036"/>
                </a:moveTo>
                <a:lnTo>
                  <a:pt x="3977474" y="192036"/>
                </a:lnTo>
                <a:lnTo>
                  <a:pt x="3977474" y="0"/>
                </a:lnTo>
                <a:lnTo>
                  <a:pt x="0" y="0"/>
                </a:lnTo>
                <a:lnTo>
                  <a:pt x="0" y="192036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A876D753-88D1-BB43-A9CA-90BADC2FA1F8}"/>
              </a:ext>
            </a:extLst>
          </p:cNvPr>
          <p:cNvSpPr/>
          <p:nvPr/>
        </p:nvSpPr>
        <p:spPr>
          <a:xfrm>
            <a:off x="315264" y="1196073"/>
            <a:ext cx="3977640" cy="1104265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2271" y="1394192"/>
            <a:ext cx="3603625" cy="71917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3515" marR="5080" indent="-1714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1100" spc="5" dirty="0">
                <a:latin typeface="Georgia"/>
                <a:cs typeface="Georgia"/>
              </a:rPr>
              <a:t>Ohio State University Comprehensive Cancer Center</a:t>
            </a:r>
          </a:p>
          <a:p>
            <a:pPr marL="183515" marR="5080" indent="-1714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1100" spc="5" dirty="0">
                <a:latin typeface="Georgia"/>
                <a:cs typeface="Georgia"/>
              </a:rPr>
              <a:t>380 Observations of subjects with preliminary signs of abnormal prostate function</a:t>
            </a:r>
          </a:p>
          <a:p>
            <a:pPr marL="183515" marR="5080" indent="-1714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1100" spc="5" dirty="0">
                <a:latin typeface="Georgia"/>
                <a:cs typeface="Georgia"/>
              </a:rPr>
              <a:t>No longitudinal data on subjects 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FD8B-61B7-CC4F-85D2-541C1DC9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97" y="121180"/>
            <a:ext cx="4059504" cy="215444"/>
          </a:xfrm>
        </p:spPr>
        <p:txBody>
          <a:bodyPr/>
          <a:lstStyle/>
          <a:p>
            <a:r>
              <a:rPr lang="en-US" dirty="0"/>
              <a:t>Variable Descriptions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8F619-F1B1-D74F-BB4E-DD5095299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0" y="968375"/>
            <a:ext cx="4078111" cy="152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4F9C69-B28C-5B4D-8013-CBA7BC40D84C}"/>
              </a:ext>
            </a:extLst>
          </p:cNvPr>
          <p:cNvSpPr/>
          <p:nvPr/>
        </p:nvSpPr>
        <p:spPr>
          <a:xfrm>
            <a:off x="1543050" y="2568575"/>
            <a:ext cx="230505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spc="-25" dirty="0">
                <a:solidFill>
                  <a:srgbClr val="58180C"/>
                </a:solidFill>
                <a:latin typeface="Georgia"/>
                <a:cs typeface="Georgia"/>
              </a:rPr>
              <a:t>Description </a:t>
            </a:r>
            <a:r>
              <a:rPr lang="en-US" sz="1000" spc="-35" dirty="0">
                <a:solidFill>
                  <a:srgbClr val="58180C"/>
                </a:solidFill>
                <a:latin typeface="Georgia"/>
                <a:cs typeface="Georgia"/>
              </a:rPr>
              <a:t>of</a:t>
            </a:r>
            <a:r>
              <a:rPr lang="en-US" sz="1000" dirty="0">
                <a:solidFill>
                  <a:srgbClr val="58180C"/>
                </a:solidFill>
                <a:latin typeface="Georgia"/>
                <a:cs typeface="Georgia"/>
              </a:rPr>
              <a:t> </a:t>
            </a:r>
            <a:r>
              <a:rPr lang="en-US" sz="1000" spc="-20" dirty="0">
                <a:solidFill>
                  <a:srgbClr val="58180C"/>
                </a:solidFill>
                <a:latin typeface="Georgia"/>
                <a:cs typeface="Georgia"/>
              </a:rPr>
              <a:t>Variables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953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21180"/>
            <a:ext cx="21196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solidFill>
                  <a:srgbClr val="58180C"/>
                </a:solidFill>
                <a:latin typeface="Palatino Linotype"/>
                <a:cs typeface="Palatino Linotype"/>
              </a:rPr>
              <a:t>Exploratory </a:t>
            </a:r>
            <a:r>
              <a:rPr sz="1400" spc="15" dirty="0">
                <a:solidFill>
                  <a:srgbClr val="58180C"/>
                </a:solidFill>
                <a:latin typeface="Palatino Linotype"/>
                <a:cs typeface="Palatino Linotype"/>
              </a:rPr>
              <a:t>Data</a:t>
            </a:r>
            <a:r>
              <a:rPr sz="1400" spc="190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400" spc="-30" dirty="0">
                <a:solidFill>
                  <a:srgbClr val="58180C"/>
                </a:solidFill>
                <a:latin typeface="Palatino Linotype"/>
                <a:cs typeface="Palatino Linotype"/>
              </a:rPr>
              <a:t>Analysis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5297" y="511175"/>
            <a:ext cx="3977640" cy="227965"/>
          </a:xfrm>
          <a:custGeom>
            <a:avLst/>
            <a:gdLst/>
            <a:ahLst/>
            <a:cxnLst/>
            <a:rect l="l" t="t" r="r" b="b"/>
            <a:pathLst>
              <a:path w="3977640" h="227964">
                <a:moveTo>
                  <a:pt x="0" y="227876"/>
                </a:moveTo>
                <a:lnTo>
                  <a:pt x="3977474" y="227876"/>
                </a:lnTo>
                <a:lnTo>
                  <a:pt x="3977474" y="0"/>
                </a:lnTo>
                <a:lnTo>
                  <a:pt x="0" y="0"/>
                </a:lnTo>
                <a:lnTo>
                  <a:pt x="0" y="227876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07327" y="495970"/>
            <a:ext cx="14751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58180C"/>
                </a:solidFill>
                <a:latin typeface="Palatino Linotype"/>
                <a:cs typeface="Palatino Linotype"/>
              </a:rPr>
              <a:t>Categorical</a:t>
            </a:r>
            <a:r>
              <a:rPr sz="1200" spc="30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200" spc="-20" dirty="0">
                <a:solidFill>
                  <a:srgbClr val="58180C"/>
                </a:solidFill>
                <a:latin typeface="Palatino Linotype"/>
                <a:cs typeface="Palatino Linotype"/>
              </a:rPr>
              <a:t>Predictors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5264" y="1681156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471" y="0"/>
                </a:lnTo>
              </a:path>
            </a:pathLst>
          </a:custGeom>
          <a:ln w="44742">
            <a:solidFill>
              <a:srgbClr val="F7F2E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7</a:t>
            </a:fld>
            <a:r>
              <a:rPr spc="20" dirty="0"/>
              <a:t>/15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8F93D4-F397-C549-B18E-E6C2492B1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" y="0"/>
            <a:ext cx="4601657" cy="3460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10B15E-1ADF-B749-A754-5887D8621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44" y="976022"/>
            <a:ext cx="4231944" cy="192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21180"/>
            <a:ext cx="21196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solidFill>
                  <a:srgbClr val="58180C"/>
                </a:solidFill>
                <a:latin typeface="Palatino Linotype"/>
                <a:cs typeface="Palatino Linotype"/>
              </a:rPr>
              <a:t>Exploratory </a:t>
            </a:r>
            <a:r>
              <a:rPr sz="1400" spc="15" dirty="0">
                <a:solidFill>
                  <a:srgbClr val="58180C"/>
                </a:solidFill>
                <a:latin typeface="Palatino Linotype"/>
                <a:cs typeface="Palatino Linotype"/>
              </a:rPr>
              <a:t>Data</a:t>
            </a:r>
            <a:r>
              <a:rPr sz="1400" spc="190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400" spc="-30" dirty="0">
                <a:solidFill>
                  <a:srgbClr val="58180C"/>
                </a:solidFill>
                <a:latin typeface="Palatino Linotype"/>
                <a:cs typeface="Palatino Linotype"/>
              </a:rPr>
              <a:t>Analysis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5297" y="511175"/>
            <a:ext cx="3977640" cy="227965"/>
          </a:xfrm>
          <a:custGeom>
            <a:avLst/>
            <a:gdLst/>
            <a:ahLst/>
            <a:cxnLst/>
            <a:rect l="l" t="t" r="r" b="b"/>
            <a:pathLst>
              <a:path w="3977640" h="227964">
                <a:moveTo>
                  <a:pt x="0" y="227876"/>
                </a:moveTo>
                <a:lnTo>
                  <a:pt x="3977474" y="227876"/>
                </a:lnTo>
                <a:lnTo>
                  <a:pt x="3977474" y="0"/>
                </a:lnTo>
                <a:lnTo>
                  <a:pt x="0" y="0"/>
                </a:lnTo>
                <a:lnTo>
                  <a:pt x="0" y="227876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07327" y="495970"/>
            <a:ext cx="14751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58180C"/>
                </a:solidFill>
                <a:latin typeface="Palatino Linotype"/>
                <a:cs typeface="Palatino Linotype"/>
              </a:rPr>
              <a:t>Categorical</a:t>
            </a:r>
            <a:r>
              <a:rPr sz="1200" spc="30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200" spc="-20" dirty="0">
                <a:solidFill>
                  <a:srgbClr val="58180C"/>
                </a:solidFill>
                <a:latin typeface="Palatino Linotype"/>
                <a:cs typeface="Palatino Linotype"/>
              </a:rPr>
              <a:t>Predictors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5264" y="1681156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471" y="0"/>
                </a:lnTo>
              </a:path>
            </a:pathLst>
          </a:custGeom>
          <a:ln w="44742">
            <a:solidFill>
              <a:srgbClr val="F7F2E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8</a:t>
            </a:fld>
            <a:r>
              <a:rPr spc="20" dirty="0"/>
              <a:t>/15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8F93D4-F397-C549-B18E-E6C2492B1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" y="0"/>
            <a:ext cx="4601657" cy="3460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D15D9-AE3D-A945-8D7B-7A56E90A9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972886"/>
            <a:ext cx="4142907" cy="174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00919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21180"/>
            <a:ext cx="21196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solidFill>
                  <a:srgbClr val="58180C"/>
                </a:solidFill>
                <a:latin typeface="Palatino Linotype"/>
                <a:cs typeface="Palatino Linotype"/>
              </a:rPr>
              <a:t>Exploratory </a:t>
            </a:r>
            <a:r>
              <a:rPr sz="1400" spc="15" dirty="0">
                <a:solidFill>
                  <a:srgbClr val="58180C"/>
                </a:solidFill>
                <a:latin typeface="Palatino Linotype"/>
                <a:cs typeface="Palatino Linotype"/>
              </a:rPr>
              <a:t>Data</a:t>
            </a:r>
            <a:r>
              <a:rPr sz="1400" spc="190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400" spc="-30" dirty="0">
                <a:solidFill>
                  <a:srgbClr val="58180C"/>
                </a:solidFill>
                <a:latin typeface="Palatino Linotype"/>
                <a:cs typeface="Palatino Linotype"/>
              </a:rPr>
              <a:t>Analysis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321" y="494845"/>
            <a:ext cx="3977640" cy="198755"/>
          </a:xfrm>
          <a:custGeom>
            <a:avLst/>
            <a:gdLst/>
            <a:ahLst/>
            <a:cxnLst/>
            <a:rect l="l" t="t" r="r" b="b"/>
            <a:pathLst>
              <a:path w="3977640" h="198755">
                <a:moveTo>
                  <a:pt x="0" y="198361"/>
                </a:moveTo>
                <a:lnTo>
                  <a:pt x="3977474" y="198361"/>
                </a:lnTo>
                <a:lnTo>
                  <a:pt x="3977474" y="0"/>
                </a:lnTo>
                <a:lnTo>
                  <a:pt x="0" y="0"/>
                </a:lnTo>
                <a:lnTo>
                  <a:pt x="0" y="198361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41769" y="482859"/>
            <a:ext cx="14751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58180C"/>
                </a:solidFill>
                <a:latin typeface="Palatino Linotype"/>
                <a:cs typeface="Palatino Linotype"/>
              </a:rPr>
              <a:t>Continuous</a:t>
            </a:r>
            <a:r>
              <a:rPr sz="1200" spc="35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200" spc="-20" dirty="0">
                <a:solidFill>
                  <a:srgbClr val="58180C"/>
                </a:solidFill>
                <a:latin typeface="Palatino Linotype"/>
                <a:cs typeface="Palatino Linotype"/>
              </a:rPr>
              <a:t>Predictors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9</a:t>
            </a:fld>
            <a:r>
              <a:rPr spc="20" dirty="0"/>
              <a:t>/15</a:t>
            </a:r>
          </a:p>
        </p:txBody>
      </p:sp>
      <p:sp>
        <p:nvSpPr>
          <p:cNvPr id="8" name="object 4"/>
          <p:cNvSpPr/>
          <p:nvPr/>
        </p:nvSpPr>
        <p:spPr>
          <a:xfrm>
            <a:off x="217320" y="817881"/>
            <a:ext cx="3989747" cy="983109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2-sample T-test for difference between means of two 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relationship between PSA value and tumor penetration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Cohen’s D used to corroborate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was of negligible effect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PSA was of moderate effect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6" name="Picture 3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893501"/>
            <a:ext cx="3276600" cy="135252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635</Words>
  <Application>Microsoft Macintosh PowerPoint</Application>
  <PresentationFormat>Custom</PresentationFormat>
  <Paragraphs>116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Bookman Old Style</vt:lpstr>
      <vt:lpstr>Calibri</vt:lpstr>
      <vt:lpstr>Georgia</vt:lpstr>
      <vt:lpstr>Palatino Linotype</vt:lpstr>
      <vt:lpstr>Times New Roman</vt:lpstr>
      <vt:lpstr>Office Theme</vt:lpstr>
      <vt:lpstr>Titleist Golf Project</vt:lpstr>
      <vt:lpstr>Outline</vt:lpstr>
      <vt:lpstr>Introduction</vt:lpstr>
      <vt:lpstr>Design of Experiment</vt:lpstr>
      <vt:lpstr>Data Set</vt:lpstr>
      <vt:lpstr>Variable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Tumor Penetration of the Prostatic Capsule</dc:title>
  <dc:creator>Brian Rouse</dc:creator>
  <cp:lastModifiedBy>Joshua Gloyd</cp:lastModifiedBy>
  <cp:revision>16</cp:revision>
  <dcterms:created xsi:type="dcterms:W3CDTF">2018-12-03T01:50:34Z</dcterms:created>
  <dcterms:modified xsi:type="dcterms:W3CDTF">2018-12-10T21:41:24Z</dcterms:modified>
</cp:coreProperties>
</file>