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79" r:id="rId5"/>
    <p:sldId id="260" r:id="rId6"/>
    <p:sldId id="280" r:id="rId7"/>
    <p:sldId id="281" r:id="rId8"/>
    <p:sldId id="282" r:id="rId9"/>
    <p:sldId id="261" r:id="rId10"/>
    <p:sldId id="264" r:id="rId11"/>
    <p:sldId id="274" r:id="rId12"/>
    <p:sldId id="272" r:id="rId13"/>
    <p:sldId id="273" r:id="rId14"/>
    <p:sldId id="266" r:id="rId15"/>
    <p:sldId id="275" r:id="rId16"/>
    <p:sldId id="267" r:id="rId17"/>
    <p:sldId id="277" r:id="rId18"/>
    <p:sldId id="268" r:id="rId19"/>
    <p:sldId id="269" r:id="rId20"/>
    <p:sldId id="270" r:id="rId2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1"/>
    <p:restoredTop sz="94648"/>
  </p:normalViewPr>
  <p:slideViewPr>
    <p:cSldViewPr>
      <p:cViewPr>
        <p:scale>
          <a:sx n="211" d="100"/>
          <a:sy n="211" d="100"/>
        </p:scale>
        <p:origin x="2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3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3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4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4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29:4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37:32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1757 403 24575,'-16'0'0,"1"-6"0,6 0 0,-2-4 0,1-1 0,-5 4 0,5-4 0,-2 7 0,4-4 0,2 5 0,-6-3 0,3-3 0,-3 0 0,1 0 0,-5-6 0,3 5 0,-10-4 0,6-1 0,-3 4 0,-4-9 0,7 6 0,-10-3 0,3 4 0,0-1 0,-3 1 0,7 3 0,-3-3 0,4 3 0,0 0 0,0-2 0,-1 5 0,1-2 0,0-1 0,3 3 0,-3-2 0,3 0 0,-3 2 0,0-2 0,0 2 0,3 1 0,-3 0 0,7 2 0,-1 1 0,2 3 0,5 0 0,-5 0 0,4 0 0,-1 0 0,0 0 0,2 0 0,-2 0 0,2 0 0,-2 0 0,-4 0 0,-4 0 0,0 0 0,-3 0 0,7 0 0,-7 3 0,7-2 0,-4 4 0,4-4 0,3 4 0,-2-4 0,5 3 0,-5-3 0,2 4 0,0-4 0,-3 4 0,3-4 0,-5 4 0,4-2 0,-3 2 0,7-1 0,-6 1 0,3-2 0,-3 3 0,1 0 0,-1 0 0,0 0 0,0-3 0,0 2 0,3-2 0,-2 3 0,4-3 0,-1 2 0,3-2 0,-1 0 0,1 2 0,-1-4 0,1 4 0,-1-5 0,0 5 0,1-4 0,-1 4 0,1-2 0,-1 0 0,1 2 0,-3-2 0,-2 2 0,-7 4 0,-7 3 0,4-2 0,-3 1 0,14-5 0,1-1 0,-1 1 0,3-1 0,-5 1 0,5 0 0,-3-1 0,4 1 0,-1-1 0,-2 1 0,2-1 0,0 1 0,1-3 0,2 0 0,-3-1 0,1 1 0,-1 3 0,1-3 0,-1 1 0,1-1 0,-3 3 0,1 0 0,-4-1 0,5 1 0,-2 0 0,2-1 0,0-2 0,1 2 0,-1-2 0,1 0 0,-1 2 0,1-5 0,-1 5 0,3-2 0,-2 0 0,2 2 0,-2-2 0,-1 0 0,3 2 0,-2-4 0,5 4 0,-5-2 0,2 2 0,-3 1 0,1-3 0,2 1 0,-2-3 0,4 4 0,-4-5 0,5 5 0,-5-2 0,4 3 0,-4-1 0,5 1 0,-5-3 0,2-1 0,-3-2 0,1 0 0,-1 0 0,0-5 0,3 1 0,-5-7 0,4 2 0,-4-3 0,2 0 0,0 0 0,0 0 0,0-3 0,0 2 0,-1-5 0,1 5 0,0-2 0,3 6 0,-3-2 0,6 5 0,-6-3 0,6 4 0,-3-1 0,1 1 0,1 4 0,-1 2 0,4 4 0,1 1 0,3-1 0,-1 0 0,1 1 0,-1-1 0,1 4 0,0 0 0,-1 0 0,1 2 0,0-5 0,-1 2 0,1-2 0,-3-1 0,-1 1 0,-2-1 0,0 0 0,0 1 0,0-1 0,0 1 0,0-1 0,0 1 0,0-1 0,3-2 0,-3 2 0,3-2 0,-1 0 0,-1 2 0,4-4 0,-5 3 0,5-1 0,-2 0 0,2 2 0,-2-2 0,2 0 0,-4 2 0,4-4 0,-5 4 0,3-2 0,-3 2 0,2-2 0,-1 2 0,4-4 0,-5 4 0,5-5 0,-2 3 0,3-3 0,-1 0 0,1 0 0,-1 0 0,0 0 0,4 0 0,0 0 0,3 0 0,3 0 0,-3 0 0,7 0 0,-7 0 0,7 0 0,-3 0 0,0 0 0,2 0 0,-2 0 0,3 0 0,-3 0 0,2 0 0,-5 0 0,2 0 0,-3 0 0,-3 0 0,-1 0 0,-2 0 0,-1 0 0,0 0 0,1 0 0,-3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2-10T22:37:3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362 24575,'-15'-5'0,"3"-2"0,-15-3 0,5-6 0,-11 0 0,-4-6 0,3 3 0,-12-4 0,4 7 0,-1-6 0,-3 6 0,-1-3 0,8 4 0,-16-5 0,24 11 0,-18-9 0,15 13 0,-22-11 0,23 8 0,-21-4 0,28 6 0,-14 1 0,11-1 0,-2 2 0,7-2 0,-3-1 0,7 3 0,-7-2 0,4 2 0,-1-2 0,-3 2 0,7 1 0,-3 3 0,4-3 0,3 2 0,-3-2 0,7 3 0,-1 0 0,2 0 0,-1 0 0,-1 0 0,-5 0 0,2 0 0,-7 0 0,3 0 0,-7 0 0,3 0 0,0 0 0,1 0 0,4 0 0,3 0 0,-2 0 0,5 0 0,-2 3 0,6-2 0,-3 4 0,3-4 0,0 4 0,-2-2 0,5 0 0,-5 2 0,-2-1 0,1-1 0,-7 3 0,7-3 0,-7 3 0,3-2 0,0 1 0,1-1 0,3 1 0,-3-1 0,2 1 0,-2-2 0,3 3 0,0-3 0,0 3 0,1-3 0,-1 3 0,0-3 0,3 2 0,-3-2 0,3 3 0,0-3 0,-2 3 0,2-3 0,0 3 0,-2-3 0,2 2 0,0-2 0,-2 0 0,4 2 0,-4-2 0,5 0 0,-2 3 0,2-3 0,1 0 0,-1 1 0,1-1 0,-4 3 0,3 0 0,-2-3 0,2 2 0,1-5 0,-1 5 0,3-2 0,-2 0 0,2 2 0,-3-2 0,1 3 0,-1-1 0,1 0 0,-1 1 0,1-1 0,-1-2 0,1 2 0,-1-2 0,3 3 0,-2-1 0,2 1 0,0-1 0,-2 1 0,2-1 0,0 0 0,-2 1 0,2-1 0,-2 1 0,-1-1 0,1 1 0,2-1 0,0 1 0,1-1 0,-1 1 0,0-1 0,-2-2 0,4 2 0,-4-5 0,4 5 0,-3-4 0,3 4 0,-1-2 0,2 2 0,0 1 0,-3-3 0,0-1 0,-3-2 0,1 0 0,-1 0 0,1-5 0,2 1 0,-3-4 0,6-1 0,-5 3 0,2-2 0,0-1 0,-2 3 0,4-5 0,-4 5 0,5-5 0,-5 4 0,4-1 0,-1 3 0,-1-4 0,2 3 0,-1-2 0,2 2 0,0-2 0,0 2 0,0-3 0,0 4 0,0-1 0,0 1 0,-3-1 0,3 1 0,-3 4 0,3 4 0,0 3 0,0 2 0,0-3 0,0 1 0,0-1 0,0 1 0,0-1 0,0 1 0,0-1 0,3 0 0,0 1 0,2-1 0,1 4 0,0 0 0,-1 0 0,1 2 0,0-2 0,0 0 0,-1-1 0,1-2 0,-1-1 0,-2 0 0,0 1 0,-3-1 0,2 1 0,-1-1 0,3-2 0,-3 2 0,4-2 0,-2 3 0,2-1 0,-2 1 0,2-1 0,-2 0 0,0 1 0,0-1 0,-1 1 0,1-3 0,3-1 0,-1-2 0,1-2 0,-1 1 0,1-4 0,-1 5 0,0-5 0,1 2 0,2 0 0,4-3 0,1 6 0,2-6 0,-3 3 0,3-3 0,-2 2 0,2-1 0,-3 1 0,-1-2 0,1 3 0,-3-2 0,0 4 0,-4-1 0,3-1 0,-2 3 0,3-3 0,-4 3 0,1-3 0,-1 3 0,1-3 0,-1 3 0,0 0 0,1 0 0,-1 0 0,1 0 0,-3-2 0,2 1 0,-2-1 0,2 2 0,1 0 0,-1 0 0,1 0 0,-1 0 0,0 0 0,-1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47E1B-2DB8-1D43-86C2-7DA5B5272031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3A804-C849-BD47-A700-B9B71871D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5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3A804-C849-BD47-A700-B9B71871DC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3A804-C849-BD47-A700-B9B71871DC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868" y="898574"/>
            <a:ext cx="3774363" cy="191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92333"/>
          </a:xfrm>
        </p:spPr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spcBef>
                <a:spcPts val="170"/>
              </a:spcBef>
            </a:pPr>
            <a:r>
              <a:rPr lang="en-US" spc="80" dirty="0"/>
              <a:t>Stat 795</a:t>
            </a:r>
            <a:r>
              <a:rPr lang="en-US"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46857" y="38005"/>
            <a:ext cx="1509674" cy="303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251993" y="396003"/>
            <a:ext cx="3996054" cy="0"/>
          </a:xfrm>
          <a:custGeom>
            <a:avLst/>
            <a:gdLst/>
            <a:ahLst/>
            <a:cxnLst/>
            <a:rect l="l" t="t" r="r" b="b"/>
            <a:pathLst>
              <a:path w="3996054">
                <a:moveTo>
                  <a:pt x="0" y="0"/>
                </a:moveTo>
                <a:lnTo>
                  <a:pt x="3996052" y="0"/>
                </a:lnTo>
              </a:path>
            </a:pathLst>
          </a:custGeom>
          <a:ln w="10079">
            <a:solidFill>
              <a:srgbClr val="B89A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297" y="121180"/>
            <a:ext cx="405950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725" y="938562"/>
            <a:ext cx="3968648" cy="1330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58180C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66374" y="3232972"/>
            <a:ext cx="210820" cy="9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‹#›</a:t>
            </a:fld>
            <a:r>
              <a:rPr spc="20" dirty="0"/>
              <a:t>/15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types/" TargetMode="External"/><Relationship Id="rId2" Type="http://schemas.openxmlformats.org/officeDocument/2006/relationships/hyperlink" Target="https://seer.cancer.gov/statfacts/html/pro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m.unmc.edu/dxtests/roc3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17868" y="898574"/>
            <a:ext cx="377436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5925" algn="ctr">
              <a:lnSpc>
                <a:spcPct val="100000"/>
              </a:lnSpc>
              <a:spcBef>
                <a:spcPts val="90"/>
              </a:spcBef>
            </a:pPr>
            <a:r>
              <a:rPr lang="en-US" spc="-15" dirty="0"/>
              <a:t>Titleist Golf Project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632" y="1100119"/>
            <a:ext cx="21628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95"/>
              </a:spcBef>
            </a:pPr>
            <a:r>
              <a:rPr sz="900" i="1" spc="25" dirty="0">
                <a:latin typeface="Palatino Linotype"/>
                <a:cs typeface="Palatino Linotype"/>
              </a:rPr>
              <a:t>Stat </a:t>
            </a:r>
            <a:r>
              <a:rPr lang="en-US" sz="900" i="1" spc="20" dirty="0">
                <a:latin typeface="Palatino Linotype"/>
                <a:cs typeface="Palatino Linotype"/>
              </a:rPr>
              <a:t>795</a:t>
            </a:r>
            <a:r>
              <a:rPr sz="900" i="1" spc="20" dirty="0">
                <a:latin typeface="Palatino Linotype"/>
                <a:cs typeface="Palatino Linotype"/>
              </a:rPr>
              <a:t> </a:t>
            </a:r>
            <a:r>
              <a:rPr lang="en-US" sz="900" i="1" spc="25" dirty="0">
                <a:latin typeface="Palatino Linotype"/>
                <a:cs typeface="Palatino Linotype"/>
              </a:rPr>
              <a:t>Final Project</a:t>
            </a:r>
            <a:endParaRPr sz="900" dirty="0"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lang="en-US" sz="1100" spc="-10" dirty="0">
                <a:latin typeface="Georgia"/>
                <a:cs typeface="Georgia"/>
              </a:rPr>
              <a:t>Aditya, Josh, Kelso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2119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58180C"/>
                </a:solidFill>
                <a:latin typeface="Palatino Linotype"/>
                <a:cs typeface="Palatino Linotype"/>
              </a:rPr>
              <a:t>Exploratory </a:t>
            </a:r>
            <a:r>
              <a:rPr sz="1400" spc="15" dirty="0">
                <a:solidFill>
                  <a:srgbClr val="58180C"/>
                </a:solidFill>
                <a:latin typeface="Palatino Linotype"/>
                <a:cs typeface="Palatino Linotype"/>
              </a:rPr>
              <a:t>Data</a:t>
            </a:r>
            <a:r>
              <a:rPr sz="1400" spc="19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Analysis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321" y="494845"/>
            <a:ext cx="3977640" cy="19875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1769" y="482859"/>
            <a:ext cx="1475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58180C"/>
                </a:solidFill>
                <a:latin typeface="Palatino Linotype"/>
                <a:cs typeface="Palatino Linotype"/>
              </a:rPr>
              <a:t>Continuous</a:t>
            </a:r>
            <a:r>
              <a:rPr sz="1200" spc="3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Predictors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10</a:t>
            </a:fld>
            <a:r>
              <a:rPr spc="20" dirty="0"/>
              <a:t>/15</a:t>
            </a:r>
          </a:p>
        </p:txBody>
      </p:sp>
      <p:sp>
        <p:nvSpPr>
          <p:cNvPr id="8" name="object 4"/>
          <p:cNvSpPr/>
          <p:nvPr/>
        </p:nvSpPr>
        <p:spPr>
          <a:xfrm>
            <a:off x="217320" y="817881"/>
            <a:ext cx="3989747" cy="983109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2-sample T-test for difference between means of two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relationship between PSA value and tumor penetration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Cohen’s D used to corroborate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was of negligible effect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PSA was of moderate 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6" name="Picture 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893501"/>
            <a:ext cx="3276600" cy="13525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5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58180C"/>
                </a:solidFill>
                <a:latin typeface="Palatino Linotype"/>
                <a:cs typeface="Palatino Linotype"/>
              </a:rPr>
              <a:t>Selection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297" y="479317"/>
            <a:ext cx="3977640" cy="20337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15264" y="479317"/>
            <a:ext cx="38185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35" dirty="0">
                <a:solidFill>
                  <a:srgbClr val="58180C"/>
                </a:solidFill>
                <a:latin typeface="Palatino Linotype"/>
                <a:cs typeface="Palatino Linotype"/>
              </a:rPr>
              <a:t>Reduced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lang="en-US"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 after Backward Selection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5264" y="164219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11</a:t>
            </a:fld>
            <a:r>
              <a:rPr spc="20" dirty="0"/>
              <a:t>/15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48AE03-09A2-714E-9B93-83BF7157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64" y="810223"/>
            <a:ext cx="3972508" cy="21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887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5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58180C"/>
                </a:solidFill>
                <a:latin typeface="Palatino Linotype"/>
                <a:cs typeface="Palatino Linotype"/>
              </a:rPr>
              <a:t>Selection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835" y="496540"/>
            <a:ext cx="3977640" cy="19875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296" y="486740"/>
            <a:ext cx="248695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50" dirty="0">
                <a:solidFill>
                  <a:srgbClr val="58180C"/>
                </a:solidFill>
                <a:latin typeface="Palatino Linotype"/>
                <a:cs typeface="Palatino Linotype"/>
              </a:rPr>
              <a:t>Interaction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lang="en-US"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 (Candidate 1) 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315264" y="1596473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12</a:t>
            </a:fld>
            <a:r>
              <a:rPr spc="20" dirty="0"/>
              <a:t>/15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6437C-B3DF-214F-B612-21AF1E5C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5" y="1011577"/>
            <a:ext cx="4246230" cy="14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573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5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58180C"/>
                </a:solidFill>
                <a:latin typeface="Palatino Linotype"/>
                <a:cs typeface="Palatino Linotype"/>
              </a:rPr>
              <a:t>Selection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321" y="486740"/>
            <a:ext cx="3977640" cy="19875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75296" y="486740"/>
            <a:ext cx="218215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58180C"/>
                </a:solidFill>
                <a:latin typeface="Palatino Linotype"/>
                <a:cs typeface="Palatino Linotype"/>
              </a:rPr>
              <a:t>Reduced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lang="en-US"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 (Candidate 2)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315264" y="1596473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13</a:t>
            </a:fld>
            <a:r>
              <a:rPr spc="20" dirty="0"/>
              <a:t>/15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FA99F2-6BCE-2348-93CE-202D7770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9" y="1247775"/>
            <a:ext cx="4122783" cy="965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D7CEA2-71A8-C244-B299-C21EB227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1" y="1247775"/>
            <a:ext cx="4122783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351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264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5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10" dirty="0">
                <a:solidFill>
                  <a:srgbClr val="58180C"/>
                </a:solidFill>
                <a:latin typeface="Palatino Linotype"/>
                <a:cs typeface="Palatino Linotype"/>
              </a:rPr>
              <a:t>Selection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455" y="505396"/>
            <a:ext cx="3977640" cy="198755"/>
          </a:xfrm>
          <a:custGeom>
            <a:avLst/>
            <a:gdLst/>
            <a:ahLst/>
            <a:cxnLst/>
            <a:rect l="l" t="t" r="r" b="b"/>
            <a:pathLst>
              <a:path w="3977640" h="198755">
                <a:moveTo>
                  <a:pt x="0" y="198361"/>
                </a:moveTo>
                <a:lnTo>
                  <a:pt x="3977474" y="198361"/>
                </a:lnTo>
                <a:lnTo>
                  <a:pt x="3977474" y="0"/>
                </a:lnTo>
                <a:lnTo>
                  <a:pt x="0" y="0"/>
                </a:lnTo>
                <a:lnTo>
                  <a:pt x="0" y="198361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15264" y="485875"/>
            <a:ext cx="10350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58180C"/>
                </a:solidFill>
                <a:latin typeface="Palatino Linotype"/>
                <a:cs typeface="Palatino Linotype"/>
              </a:rPr>
              <a:t>Reduced</a:t>
            </a:r>
            <a:r>
              <a:rPr sz="1200" spc="30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200" spc="-5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endParaRPr sz="1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 flipV="1">
            <a:off x="315264" y="1596473"/>
            <a:ext cx="45719" cy="45719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471" y="0"/>
                </a:lnTo>
              </a:path>
            </a:pathLst>
          </a:custGeom>
          <a:ln w="44742">
            <a:solidFill>
              <a:srgbClr val="F7F2E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14</a:t>
            </a:fld>
            <a:r>
              <a:rPr spc="20" dirty="0"/>
              <a:t>/15</a:t>
            </a:r>
          </a:p>
        </p:txBody>
      </p:sp>
      <p:sp>
        <p:nvSpPr>
          <p:cNvPr id="8" name="object 4"/>
          <p:cNvSpPr/>
          <p:nvPr/>
        </p:nvSpPr>
        <p:spPr>
          <a:xfrm>
            <a:off x="260101" y="684796"/>
            <a:ext cx="3989747" cy="911677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candidate reduced models done by stepwise model selection with AIC and p-value analysis,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shows that both models are significantly different from full model, but not significantly different from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reduced model without interaction terms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462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6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Diagnostics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15</a:t>
            </a:fld>
            <a:r>
              <a:rPr spc="20" dirty="0"/>
              <a:t>/15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703E2D0-A5A1-4992-A00E-5FF627788C81}"/>
              </a:ext>
            </a:extLst>
          </p:cNvPr>
          <p:cNvSpPr/>
          <p:nvPr/>
        </p:nvSpPr>
        <p:spPr>
          <a:xfrm>
            <a:off x="171450" y="663575"/>
            <a:ext cx="3989747" cy="2209800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model diagnostic analysis, PSA was converted to a categorical variable by binning the values into 8 categories.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of measures of influence depicted potential outliers. 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 outliers displayed multiple measures of influence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of their respectable cutoffs. Therefore, no data were removed.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the final model requires consideration of the odds ratios for each predictor in relation to detection of capsular penetration.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9553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1462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6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Diagnostics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16</a:t>
            </a:fld>
            <a:r>
              <a:rPr spc="20" dirty="0"/>
              <a:t>/15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70F9B-C5FB-4673-9F30-79CF438BF3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935" y="434975"/>
            <a:ext cx="3282315" cy="27695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9EB904-3463-D945-A3F7-1EFDAE943A02}"/>
              </a:ext>
            </a:extLst>
          </p:cNvPr>
          <p:cNvSpPr txBox="1"/>
          <p:nvPr/>
        </p:nvSpPr>
        <p:spPr>
          <a:xfrm>
            <a:off x="275297" y="121180"/>
            <a:ext cx="1462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58180C"/>
                </a:solidFill>
                <a:latin typeface="Palatino Linotype"/>
                <a:cs typeface="Palatino Linotype"/>
              </a:rPr>
              <a:t>Model</a:t>
            </a:r>
            <a:r>
              <a:rPr sz="1400" spc="65" dirty="0">
                <a:solidFill>
                  <a:srgbClr val="58180C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58180C"/>
                </a:solidFill>
                <a:latin typeface="Palatino Linotype"/>
                <a:cs typeface="Palatino Linotype"/>
              </a:rPr>
              <a:t>Diagnostics</a:t>
            </a:r>
            <a:endParaRPr sz="1400" dirty="0">
              <a:latin typeface="Palatino Linotype"/>
              <a:cs typeface="Palatino Linotyp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CEE44-2852-B04B-8CA4-4E928F5A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930275"/>
            <a:ext cx="4241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7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/>
          <p:cNvSpPr/>
          <p:nvPr/>
        </p:nvSpPr>
        <p:spPr>
          <a:xfrm>
            <a:off x="158416" y="635158"/>
            <a:ext cx="4351697" cy="2569397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5297" y="121180"/>
            <a:ext cx="800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Inferences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18</a:t>
            </a:fld>
            <a:r>
              <a:rPr spc="20" dirty="0"/>
              <a:t>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52" y="892175"/>
            <a:ext cx="4275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Odds ratio for each predictor is calculated by transforming the respective coefficient estimates by </a:t>
            </a:r>
            <a:r>
              <a:rPr lang="en-US" sz="1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sz="1100" spc="-67" baseline="277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1100" spc="-67" baseline="277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84584-94FE-854C-88B8-FB303C5B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01" y="1706285"/>
            <a:ext cx="4122783" cy="965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121180"/>
            <a:ext cx="879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58180C"/>
                </a:solidFill>
                <a:latin typeface="Palatino Linotype"/>
                <a:cs typeface="Palatino Linotype"/>
              </a:rPr>
              <a:t>Conclusion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19</a:t>
            </a:fld>
            <a:r>
              <a:rPr spc="20" dirty="0"/>
              <a:t>/15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535C72F-B68D-4A0C-940D-5079E7FC4077}"/>
              </a:ext>
            </a:extLst>
          </p:cNvPr>
          <p:cNvSpPr/>
          <p:nvPr/>
        </p:nvSpPr>
        <p:spPr>
          <a:xfrm>
            <a:off x="129201" y="587375"/>
            <a:ext cx="4351697" cy="2569397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DA184-B9D7-4FF3-A380-DA2E53D12E99}"/>
              </a:ext>
            </a:extLst>
          </p:cNvPr>
          <p:cNvSpPr txBox="1"/>
          <p:nvPr/>
        </p:nvSpPr>
        <p:spPr>
          <a:xfrm>
            <a:off x="129201" y="663575"/>
            <a:ext cx="41992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Analysis of the final reduced model shows a sensitivity of 0.77 and specificity 0.78.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Higher sensitivity is preferred over specificity, in this case.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Verifies that model has highest chance of properly predicting capsular penetration based on baseline diagnostic measurements.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Limitations: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Sample size limits ability to improve variability of model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 important variables (i.e. diet, exercise, smoking, etc.) would help improve the model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610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2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1221954"/>
            <a:ext cx="192468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47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latin typeface="Georgia"/>
                <a:cs typeface="Georgia"/>
              </a:rPr>
              <a:t>Introduction/</a:t>
            </a:r>
            <a:r>
              <a:rPr lang="en-US" sz="1100" spc="-25" dirty="0">
                <a:latin typeface="Georgia"/>
                <a:cs typeface="Georgia"/>
              </a:rPr>
              <a:t>Methods</a:t>
            </a:r>
            <a:endParaRPr sz="1100" dirty="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lang="en-US" sz="1100" spc="-10" dirty="0">
                <a:latin typeface="Georgia"/>
                <a:cs typeface="Georgia"/>
              </a:rPr>
              <a:t>Design of Experiment</a:t>
            </a:r>
          </a:p>
          <a:p>
            <a:pPr marL="12700" marR="5080">
              <a:lnSpc>
                <a:spcPct val="102600"/>
              </a:lnSpc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100" spc="-30" dirty="0">
                <a:latin typeface="Georgia"/>
                <a:cs typeface="Georgia"/>
              </a:rPr>
              <a:t>Model </a:t>
            </a:r>
            <a:r>
              <a:rPr sz="1100" spc="-25" dirty="0">
                <a:latin typeface="Georgia"/>
                <a:cs typeface="Georgia"/>
              </a:rPr>
              <a:t>Selection/Diagnostics </a:t>
            </a:r>
            <a:r>
              <a:rPr sz="1650" spc="-37" baseline="5050" dirty="0">
                <a:solidFill>
                  <a:srgbClr val="58180C"/>
                </a:solidFill>
                <a:latin typeface="Georgia"/>
                <a:cs typeface="Georgia"/>
              </a:rPr>
              <a:t> </a:t>
            </a: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54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lang="en-US" sz="1100" spc="-40" dirty="0">
                <a:latin typeface="Georgia"/>
                <a:cs typeface="Georgia"/>
              </a:rPr>
              <a:t>Results</a:t>
            </a:r>
            <a:endParaRPr sz="11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</a:t>
            </a:r>
            <a:r>
              <a:rPr sz="1650" spc="254" baseline="5050" dirty="0">
                <a:solidFill>
                  <a:srgbClr val="58180C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latin typeface="Georgia"/>
                <a:cs typeface="Georgia"/>
              </a:rPr>
              <a:t>Conclusion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84581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spc="65" dirty="0"/>
              <a:t>680A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20</a:t>
            </a:fld>
            <a:r>
              <a:rPr spc="20" dirty="0"/>
              <a:t>/15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57" y="513409"/>
            <a:ext cx="3802379" cy="26187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9230" marR="55244" indent="-177165">
              <a:lnSpc>
                <a:spcPts val="1200"/>
              </a:lnSpc>
              <a:spcBef>
                <a:spcPts val="229"/>
              </a:spcBef>
            </a:pPr>
            <a:r>
              <a:rPr sz="1650" spc="165" baseline="5050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25" dirty="0">
                <a:latin typeface="Georgia"/>
                <a:cs typeface="Georgia"/>
              </a:rPr>
              <a:t>“SEER </a:t>
            </a:r>
            <a:r>
              <a:rPr sz="1000" spc="-10" dirty="0">
                <a:latin typeface="Georgia"/>
                <a:cs typeface="Georgia"/>
              </a:rPr>
              <a:t>Cancer </a:t>
            </a:r>
            <a:r>
              <a:rPr sz="1000" spc="-5" dirty="0">
                <a:latin typeface="Georgia"/>
                <a:cs typeface="Georgia"/>
              </a:rPr>
              <a:t>Fact </a:t>
            </a:r>
            <a:r>
              <a:rPr sz="1000" spc="-25" dirty="0">
                <a:latin typeface="Georgia"/>
                <a:cs typeface="Georgia"/>
              </a:rPr>
              <a:t>Sheet: </a:t>
            </a:r>
            <a:r>
              <a:rPr sz="1000" spc="-5" dirty="0">
                <a:latin typeface="Georgia"/>
                <a:cs typeface="Georgia"/>
              </a:rPr>
              <a:t>Prostate </a:t>
            </a:r>
            <a:r>
              <a:rPr sz="1000" spc="-15" dirty="0">
                <a:latin typeface="Georgia"/>
                <a:cs typeface="Georgia"/>
              </a:rPr>
              <a:t>Cancer”. </a:t>
            </a:r>
            <a:r>
              <a:rPr sz="1000" spc="-30" dirty="0">
                <a:latin typeface="Georgia"/>
                <a:cs typeface="Georgia"/>
              </a:rPr>
              <a:t>NIH. </a:t>
            </a:r>
            <a:r>
              <a:rPr sz="1000" spc="-30" dirty="0">
                <a:latin typeface="Georgia"/>
                <a:cs typeface="Georgia"/>
                <a:hlinkClick r:id="rId2"/>
              </a:rPr>
              <a:t> </a:t>
            </a:r>
            <a:r>
              <a:rPr sz="1000" spc="-15" dirty="0">
                <a:latin typeface="Georgia"/>
                <a:cs typeface="Georgia"/>
                <a:hlinkClick r:id="rId2"/>
              </a:rPr>
              <a:t>https://seer.cancer.gov/statfacts/html/prost.html</a:t>
            </a:r>
            <a:r>
              <a:rPr sz="1000" spc="-15" dirty="0">
                <a:latin typeface="Georgia"/>
                <a:cs typeface="Georgia"/>
              </a:rPr>
              <a:t>. Retrieved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13</a:t>
            </a:r>
            <a:endParaRPr sz="1000" dirty="0">
              <a:latin typeface="Georgia"/>
              <a:cs typeface="Georgia"/>
            </a:endParaRPr>
          </a:p>
          <a:p>
            <a:pPr marL="189230">
              <a:lnSpc>
                <a:spcPts val="1150"/>
              </a:lnSpc>
            </a:pPr>
            <a:r>
              <a:rPr sz="1000" spc="-35" dirty="0">
                <a:latin typeface="Georgia"/>
                <a:cs typeface="Georgia"/>
              </a:rPr>
              <a:t>November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2018.</a:t>
            </a:r>
            <a:endParaRPr sz="1000" dirty="0">
              <a:latin typeface="Georgia"/>
              <a:cs typeface="Georgia"/>
            </a:endParaRPr>
          </a:p>
          <a:p>
            <a:pPr marL="189230" marR="440055" indent="-168275">
              <a:lnSpc>
                <a:spcPts val="1200"/>
              </a:lnSpc>
              <a:spcBef>
                <a:spcPts val="35"/>
              </a:spcBef>
            </a:pPr>
            <a:r>
              <a:rPr sz="1500" spc="157" baseline="5555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5" dirty="0">
                <a:latin typeface="Georgia"/>
                <a:cs typeface="Georgia"/>
              </a:rPr>
              <a:t>“Prostate </a:t>
            </a:r>
            <a:r>
              <a:rPr sz="1000" spc="-10" dirty="0">
                <a:latin typeface="Georgia"/>
                <a:cs typeface="Georgia"/>
              </a:rPr>
              <a:t>Cancer </a:t>
            </a:r>
            <a:r>
              <a:rPr sz="1000" spc="-25" dirty="0">
                <a:latin typeface="Georgia"/>
                <a:cs typeface="Georgia"/>
              </a:rPr>
              <a:t>Treatment”. </a:t>
            </a:r>
            <a:r>
              <a:rPr sz="1000" spc="-15" dirty="0">
                <a:latin typeface="Georgia"/>
                <a:cs typeface="Georgia"/>
              </a:rPr>
              <a:t>National </a:t>
            </a:r>
            <a:r>
              <a:rPr sz="1000" spc="-10" dirty="0">
                <a:latin typeface="Georgia"/>
                <a:cs typeface="Georgia"/>
              </a:rPr>
              <a:t>Cancer </a:t>
            </a:r>
            <a:r>
              <a:rPr sz="1000" spc="-5" dirty="0">
                <a:latin typeface="Georgia"/>
                <a:cs typeface="Georgia"/>
              </a:rPr>
              <a:t>Institute. </a:t>
            </a:r>
            <a:r>
              <a:rPr sz="1000" spc="-5" dirty="0">
                <a:latin typeface="Georgia"/>
                <a:cs typeface="Georgia"/>
                <a:hlinkClick r:id="rId3"/>
              </a:rPr>
              <a:t> </a:t>
            </a:r>
            <a:r>
              <a:rPr sz="1000" spc="-15" dirty="0">
                <a:latin typeface="Georgia"/>
                <a:cs typeface="Georgia"/>
                <a:hlinkClick r:id="rId3"/>
              </a:rPr>
              <a:t>https://www.cancer.gov/types/</a:t>
            </a:r>
            <a:endParaRPr sz="1000" dirty="0">
              <a:latin typeface="Georgia"/>
              <a:cs typeface="Georgia"/>
            </a:endParaRPr>
          </a:p>
          <a:p>
            <a:pPr marL="189230">
              <a:lnSpc>
                <a:spcPts val="1150"/>
              </a:lnSpc>
            </a:pPr>
            <a:r>
              <a:rPr sz="1000" spc="-15" dirty="0">
                <a:latin typeface="Georgia"/>
                <a:cs typeface="Georgia"/>
              </a:rPr>
              <a:t>prostate/patient/prostate-treatment. Retrieved </a:t>
            </a:r>
            <a:r>
              <a:rPr sz="1000" spc="5" dirty="0">
                <a:latin typeface="Georgia"/>
                <a:cs typeface="Georgia"/>
              </a:rPr>
              <a:t>13</a:t>
            </a:r>
            <a:r>
              <a:rPr sz="1000" spc="-35" dirty="0">
                <a:latin typeface="Georgia"/>
                <a:cs typeface="Georgia"/>
              </a:rPr>
              <a:t> November</a:t>
            </a:r>
            <a:endParaRPr sz="1000" dirty="0">
              <a:latin typeface="Georgia"/>
              <a:cs typeface="Georgia"/>
            </a:endParaRPr>
          </a:p>
          <a:p>
            <a:pPr marL="186055">
              <a:lnSpc>
                <a:spcPts val="1195"/>
              </a:lnSpc>
            </a:pPr>
            <a:r>
              <a:rPr sz="1000" spc="-40" dirty="0">
                <a:latin typeface="Georgia"/>
                <a:cs typeface="Georgia"/>
              </a:rPr>
              <a:t>2018.</a:t>
            </a:r>
            <a:endParaRPr sz="1000" dirty="0">
              <a:latin typeface="Georgia"/>
              <a:cs typeface="Georgia"/>
            </a:endParaRPr>
          </a:p>
          <a:p>
            <a:pPr marL="189230" marR="5080" indent="-168275">
              <a:lnSpc>
                <a:spcPts val="1200"/>
              </a:lnSpc>
              <a:spcBef>
                <a:spcPts val="40"/>
              </a:spcBef>
            </a:pPr>
            <a:r>
              <a:rPr sz="1500" spc="157" baseline="5555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-25" dirty="0">
                <a:latin typeface="Georgia"/>
                <a:cs typeface="Georgia"/>
              </a:rPr>
              <a:t>Ruddon, </a:t>
            </a:r>
            <a:r>
              <a:rPr sz="1000" spc="-20" dirty="0">
                <a:latin typeface="Georgia"/>
                <a:cs typeface="Georgia"/>
              </a:rPr>
              <a:t>Raymond </a:t>
            </a:r>
            <a:r>
              <a:rPr sz="1000" spc="25" dirty="0">
                <a:latin typeface="Georgia"/>
                <a:cs typeface="Georgia"/>
              </a:rPr>
              <a:t>W. </a:t>
            </a:r>
            <a:r>
              <a:rPr sz="1000" spc="-45" dirty="0">
                <a:latin typeface="Georgia"/>
                <a:cs typeface="Georgia"/>
              </a:rPr>
              <a:t>(2007). </a:t>
            </a:r>
            <a:r>
              <a:rPr sz="1000" spc="-10" dirty="0">
                <a:latin typeface="Georgia"/>
                <a:cs typeface="Georgia"/>
              </a:rPr>
              <a:t>Cancer </a:t>
            </a:r>
            <a:r>
              <a:rPr sz="1000" spc="-20" dirty="0">
                <a:latin typeface="Georgia"/>
                <a:cs typeface="Georgia"/>
              </a:rPr>
              <a:t>biology </a:t>
            </a:r>
            <a:r>
              <a:rPr sz="1000" spc="-15" dirty="0">
                <a:latin typeface="Georgia"/>
                <a:cs typeface="Georgia"/>
              </a:rPr>
              <a:t>(4th </a:t>
            </a:r>
            <a:r>
              <a:rPr sz="1000" spc="-10" dirty="0">
                <a:latin typeface="Georgia"/>
                <a:cs typeface="Georgia"/>
              </a:rPr>
              <a:t>ed.). </a:t>
            </a:r>
            <a:r>
              <a:rPr sz="1000" spc="-15" dirty="0">
                <a:latin typeface="Georgia"/>
                <a:cs typeface="Georgia"/>
              </a:rPr>
              <a:t>Oxford:  Oxford University Press. </a:t>
            </a:r>
            <a:r>
              <a:rPr sz="1000" spc="-10" dirty="0">
                <a:latin typeface="Georgia"/>
                <a:cs typeface="Georgia"/>
              </a:rPr>
              <a:t>p. </a:t>
            </a:r>
            <a:r>
              <a:rPr sz="1000" spc="-45" dirty="0">
                <a:latin typeface="Georgia"/>
                <a:cs typeface="Georgia"/>
              </a:rPr>
              <a:t>223. </a:t>
            </a:r>
            <a:r>
              <a:rPr sz="1000" spc="-5" dirty="0">
                <a:latin typeface="Georgia"/>
                <a:cs typeface="Georgia"/>
              </a:rPr>
              <a:t>ISBN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9780195175431.</a:t>
            </a:r>
            <a:endParaRPr sz="1000" dirty="0">
              <a:latin typeface="Georgia"/>
              <a:cs typeface="Georgia"/>
            </a:endParaRPr>
          </a:p>
          <a:p>
            <a:pPr marL="21590">
              <a:lnSpc>
                <a:spcPts val="1150"/>
              </a:lnSpc>
            </a:pPr>
            <a:r>
              <a:rPr sz="1500" spc="157" baseline="5555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-5" dirty="0">
                <a:latin typeface="Georgia"/>
                <a:cs typeface="Georgia"/>
              </a:rPr>
              <a:t>Clinical </a:t>
            </a:r>
            <a:r>
              <a:rPr sz="1000" spc="-25" dirty="0">
                <a:latin typeface="Georgia"/>
                <a:cs typeface="Georgia"/>
              </a:rPr>
              <a:t>and </a:t>
            </a:r>
            <a:r>
              <a:rPr sz="1000" spc="-20" dirty="0">
                <a:latin typeface="Georgia"/>
                <a:cs typeface="Georgia"/>
              </a:rPr>
              <a:t>pathological </a:t>
            </a:r>
            <a:r>
              <a:rPr sz="1000" spc="-25" dirty="0">
                <a:latin typeface="Georgia"/>
                <a:cs typeface="Georgia"/>
              </a:rPr>
              <a:t>significance </a:t>
            </a:r>
            <a:r>
              <a:rPr sz="1000" spc="-35" dirty="0">
                <a:latin typeface="Georgia"/>
                <a:cs typeface="Georgia"/>
              </a:rPr>
              <a:t>of </a:t>
            </a:r>
            <a:r>
              <a:rPr sz="1000" spc="-15" dirty="0">
                <a:latin typeface="Georgia"/>
                <a:cs typeface="Georgia"/>
              </a:rPr>
              <a:t>the </a:t>
            </a:r>
            <a:r>
              <a:rPr sz="1000" spc="-25" dirty="0">
                <a:latin typeface="Georgia"/>
                <a:cs typeface="Georgia"/>
              </a:rPr>
              <a:t>level and </a:t>
            </a:r>
            <a:r>
              <a:rPr sz="1000" spc="-10" dirty="0">
                <a:latin typeface="Georgia"/>
                <a:cs typeface="Georgia"/>
              </a:rPr>
              <a:t>extent</a:t>
            </a:r>
            <a:r>
              <a:rPr sz="1000" spc="4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of</a:t>
            </a:r>
            <a:endParaRPr sz="1000" dirty="0">
              <a:latin typeface="Georgia"/>
              <a:cs typeface="Georgia"/>
            </a:endParaRPr>
          </a:p>
          <a:p>
            <a:pPr marL="182880" marR="250190" indent="6350">
              <a:lnSpc>
                <a:spcPts val="1200"/>
              </a:lnSpc>
              <a:spcBef>
                <a:spcPts val="40"/>
              </a:spcBef>
            </a:pPr>
            <a:r>
              <a:rPr sz="1000" spc="-20" dirty="0">
                <a:latin typeface="Georgia"/>
                <a:cs typeface="Georgia"/>
              </a:rPr>
              <a:t>capsular </a:t>
            </a:r>
            <a:r>
              <a:rPr sz="1000" spc="-35" dirty="0">
                <a:latin typeface="Georgia"/>
                <a:cs typeface="Georgia"/>
              </a:rPr>
              <a:t>invasion </a:t>
            </a:r>
            <a:r>
              <a:rPr sz="1000" spc="-30" dirty="0">
                <a:latin typeface="Georgia"/>
                <a:cs typeface="Georgia"/>
              </a:rPr>
              <a:t>in </a:t>
            </a:r>
            <a:r>
              <a:rPr sz="1000" spc="-15" dirty="0">
                <a:latin typeface="Georgia"/>
                <a:cs typeface="Georgia"/>
              </a:rPr>
              <a:t>clinical stage </a:t>
            </a:r>
            <a:r>
              <a:rPr sz="1000" spc="-10" dirty="0">
                <a:latin typeface="Georgia"/>
                <a:cs typeface="Georgia"/>
              </a:rPr>
              <a:t>T1–2 </a:t>
            </a:r>
            <a:r>
              <a:rPr sz="1000" spc="-15" dirty="0">
                <a:latin typeface="Georgia"/>
                <a:cs typeface="Georgia"/>
              </a:rPr>
              <a:t>prostate </a:t>
            </a:r>
            <a:r>
              <a:rPr sz="1000" spc="-20" dirty="0">
                <a:latin typeface="Georgia"/>
                <a:cs typeface="Georgia"/>
              </a:rPr>
              <a:t>cancer. </a:t>
            </a:r>
            <a:r>
              <a:rPr sz="1000" spc="40" dirty="0">
                <a:latin typeface="Georgia"/>
                <a:cs typeface="Georgia"/>
              </a:rPr>
              <a:t>TM  </a:t>
            </a:r>
            <a:r>
              <a:rPr sz="1000" spc="-20" dirty="0">
                <a:latin typeface="Georgia"/>
                <a:cs typeface="Georgia"/>
              </a:rPr>
              <a:t>Wheeler, </a:t>
            </a:r>
            <a:r>
              <a:rPr sz="1000" spc="30" dirty="0">
                <a:latin typeface="Georgia"/>
                <a:cs typeface="Georgia"/>
              </a:rPr>
              <a:t>O </a:t>
            </a:r>
            <a:r>
              <a:rPr sz="1000" spc="-20" dirty="0">
                <a:latin typeface="Georgia"/>
                <a:cs typeface="Georgia"/>
              </a:rPr>
              <a:t>Dillioglugil, </a:t>
            </a:r>
            <a:r>
              <a:rPr sz="1000" spc="10" dirty="0">
                <a:latin typeface="Georgia"/>
                <a:cs typeface="Georgia"/>
              </a:rPr>
              <a:t>MW Kattan, </a:t>
            </a:r>
            <a:r>
              <a:rPr sz="1000" spc="75" dirty="0">
                <a:latin typeface="Georgia"/>
                <a:cs typeface="Georgia"/>
              </a:rPr>
              <a:t>A </a:t>
            </a:r>
            <a:r>
              <a:rPr sz="1000" spc="-5" dirty="0">
                <a:latin typeface="Georgia"/>
                <a:cs typeface="Georgia"/>
              </a:rPr>
              <a:t>Arakawa. </a:t>
            </a:r>
            <a:r>
              <a:rPr sz="1000" spc="-45" dirty="0">
                <a:latin typeface="Georgia"/>
                <a:cs typeface="Georgia"/>
              </a:rPr>
              <a:t>- </a:t>
            </a:r>
            <a:r>
              <a:rPr sz="1000" spc="-40" dirty="0">
                <a:latin typeface="Georgia"/>
                <a:cs typeface="Georgia"/>
              </a:rPr>
              <a:t>Human  </a:t>
            </a:r>
            <a:r>
              <a:rPr sz="1000" spc="-20" dirty="0">
                <a:latin typeface="Georgia"/>
                <a:cs typeface="Georgia"/>
              </a:rPr>
              <a:t>pathology,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1998.</a:t>
            </a:r>
            <a:endParaRPr sz="1000" dirty="0">
              <a:latin typeface="Georgia"/>
              <a:cs typeface="Georgia"/>
            </a:endParaRPr>
          </a:p>
          <a:p>
            <a:pPr marL="21590">
              <a:lnSpc>
                <a:spcPts val="1145"/>
              </a:lnSpc>
            </a:pPr>
            <a:r>
              <a:rPr sz="1500" spc="157" baseline="5555" dirty="0">
                <a:solidFill>
                  <a:srgbClr val="58180C"/>
                </a:solidFill>
                <a:latin typeface="Arial Black"/>
                <a:cs typeface="Arial Black"/>
              </a:rPr>
              <a:t>e </a:t>
            </a:r>
            <a:r>
              <a:rPr sz="1000" spc="-20" dirty="0">
                <a:latin typeface="Georgia"/>
                <a:cs typeface="Georgia"/>
              </a:rPr>
              <a:t>“Interpreting Diagnostic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Tests”.</a:t>
            </a:r>
            <a:endParaRPr sz="1000" dirty="0">
              <a:latin typeface="Georgia"/>
              <a:cs typeface="Georgia"/>
            </a:endParaRPr>
          </a:p>
          <a:p>
            <a:pPr marL="186055" marR="63500" indent="2540" algn="just">
              <a:lnSpc>
                <a:spcPts val="1200"/>
              </a:lnSpc>
              <a:spcBef>
                <a:spcPts val="35"/>
              </a:spcBef>
            </a:pPr>
            <a:r>
              <a:rPr sz="1000" spc="-15" dirty="0">
                <a:latin typeface="Georgia"/>
                <a:cs typeface="Georgia"/>
                <a:hlinkClick r:id="rId4"/>
              </a:rPr>
              <a:t>http://gim.unmc.edu/dxtests/roc3.htm</a:t>
            </a:r>
            <a:r>
              <a:rPr sz="1000" spc="-15" dirty="0">
                <a:latin typeface="Georgia"/>
                <a:cs typeface="Georgia"/>
              </a:rPr>
              <a:t>. </a:t>
            </a:r>
            <a:r>
              <a:rPr sz="1000" spc="-5" dirty="0">
                <a:latin typeface="Georgia"/>
                <a:cs typeface="Georgia"/>
              </a:rPr>
              <a:t>Tape, </a:t>
            </a:r>
            <a:r>
              <a:rPr sz="1000" spc="-15" dirty="0">
                <a:latin typeface="Georgia"/>
                <a:cs typeface="Georgia"/>
              </a:rPr>
              <a:t>Thomas </a:t>
            </a:r>
            <a:r>
              <a:rPr sz="1000" spc="25" dirty="0">
                <a:latin typeface="Georgia"/>
                <a:cs typeface="Georgia"/>
              </a:rPr>
              <a:t>G. </a:t>
            </a:r>
            <a:r>
              <a:rPr sz="1000" spc="-5" dirty="0">
                <a:latin typeface="Georgia"/>
                <a:cs typeface="Georgia"/>
              </a:rPr>
              <a:t>MD.  </a:t>
            </a:r>
            <a:r>
              <a:rPr sz="1000" spc="-15" dirty="0">
                <a:latin typeface="Georgia"/>
                <a:cs typeface="Georgia"/>
              </a:rPr>
              <a:t>University </a:t>
            </a:r>
            <a:r>
              <a:rPr sz="1000" spc="-35" dirty="0">
                <a:latin typeface="Georgia"/>
                <a:cs typeface="Georgia"/>
              </a:rPr>
              <a:t>of </a:t>
            </a:r>
            <a:r>
              <a:rPr sz="1000" spc="-20" dirty="0">
                <a:latin typeface="Georgia"/>
                <a:cs typeface="Georgia"/>
              </a:rPr>
              <a:t>Nebraska </a:t>
            </a:r>
            <a:r>
              <a:rPr sz="1000" spc="-25" dirty="0">
                <a:latin typeface="Georgia"/>
                <a:cs typeface="Georgia"/>
              </a:rPr>
              <a:t>Medical </a:t>
            </a:r>
            <a:r>
              <a:rPr sz="1000" spc="-10" dirty="0">
                <a:latin typeface="Georgia"/>
                <a:cs typeface="Georgia"/>
              </a:rPr>
              <a:t>Center. </a:t>
            </a:r>
            <a:r>
              <a:rPr sz="1000" spc="-15" dirty="0">
                <a:latin typeface="Georgia"/>
                <a:cs typeface="Georgia"/>
              </a:rPr>
              <a:t>Retrieved </a:t>
            </a:r>
            <a:r>
              <a:rPr sz="1000" spc="5" dirty="0">
                <a:latin typeface="Georgia"/>
                <a:cs typeface="Georgia"/>
              </a:rPr>
              <a:t>13 </a:t>
            </a:r>
            <a:r>
              <a:rPr sz="1000" spc="-35" dirty="0">
                <a:latin typeface="Georgia"/>
                <a:cs typeface="Georgia"/>
              </a:rPr>
              <a:t>November  </a:t>
            </a:r>
            <a:r>
              <a:rPr sz="1000" spc="-40" dirty="0">
                <a:latin typeface="Georgia"/>
                <a:cs typeface="Georgia"/>
              </a:rPr>
              <a:t>2018.</a:t>
            </a:r>
            <a:endParaRPr sz="1000" dirty="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2963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2726" y="1186444"/>
            <a:ext cx="3942715" cy="118526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90"/>
              </a:spcBef>
            </a:pPr>
            <a:r>
              <a:rPr sz="12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Problem</a:t>
            </a:r>
            <a:endParaRPr sz="1200" dirty="0">
              <a:latin typeface="Palatino Linotype"/>
              <a:cs typeface="Palatino Linotype"/>
            </a:endParaRP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Titleist is suing a small business that is refurbishing used Titleist golf balls and selling them as new.</a:t>
            </a: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The company claims that since the balls are practically new that there is no difference in performance between new Titleist balls and the refurbished ones.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3</a:t>
            </a:fld>
            <a:r>
              <a:rPr spc="2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2963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32726" y="1186444"/>
            <a:ext cx="3942715" cy="101091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90"/>
              </a:spcBef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  <a:cs typeface="Palatino Linotype"/>
              </a:rPr>
              <a:t>Goal</a:t>
            </a:r>
            <a:endParaRPr sz="1200" dirty="0">
              <a:latin typeface="Palatino Linotype"/>
              <a:cs typeface="Palatino Linotype"/>
            </a:endParaRP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We want to show that that there is a measurable difference in the performance of the different golf ball types</a:t>
            </a:r>
          </a:p>
          <a:p>
            <a:pPr marL="184150" marR="5080" indent="-171450">
              <a:lnSpc>
                <a:spcPct val="1026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1100" spc="-15" dirty="0">
                <a:latin typeface="Georgia"/>
                <a:cs typeface="Georgia"/>
              </a:rPr>
              <a:t>Showing a difference in a single metric constitutes a difference among ball types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4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8315012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4"/>
            <a:ext cx="3977640" cy="1491434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13227" y="1149025"/>
            <a:ext cx="3968648" cy="149143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Randomization is key to any Experimental Design</a:t>
            </a:r>
          </a:p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Power of .95 used to determine optimal sample size</a:t>
            </a:r>
          </a:p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Primary golf ball characteristics of note:</a:t>
            </a:r>
          </a:p>
          <a:p>
            <a:pPr marL="667385" lvl="2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Distance</a:t>
            </a:r>
          </a:p>
          <a:p>
            <a:pPr marL="667385" lvl="2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Accuracy</a:t>
            </a:r>
          </a:p>
          <a:p>
            <a:pPr marL="667385" lvl="2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spc="-30" dirty="0">
                <a:solidFill>
                  <a:srgbClr val="58180C"/>
                </a:solidFill>
                <a:latin typeface="Palatino Linotype"/>
              </a:rPr>
              <a:t>Control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5</a:t>
            </a:fld>
            <a:r>
              <a:rPr spc="20" dirty="0"/>
              <a:t>/15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4"/>
            <a:ext cx="3977640" cy="1491434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13227" y="1149025"/>
            <a:ext cx="3968648" cy="4321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0185" indent="-171450">
              <a:lnSpc>
                <a:spcPct val="10000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pc="-30" dirty="0"/>
              <a:t>We will first check distance, and then go from there if there is no measurable difference among ball types.</a:t>
            </a:r>
            <a:endParaRPr lang="en-US" sz="1200" spc="-30" dirty="0">
              <a:solidFill>
                <a:srgbClr val="58180C"/>
              </a:solidFill>
              <a:latin typeface="Palatino Linotyp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6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9672602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3" name="object 3"/>
          <p:cNvSpPr/>
          <p:nvPr/>
        </p:nvSpPr>
        <p:spPr>
          <a:xfrm>
            <a:off x="315264" y="1004036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15264" y="1196073"/>
            <a:ext cx="3977640" cy="1982102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3227" y="1149025"/>
                <a:ext cx="3968648" cy="1982722"/>
              </a:xfrm>
              <a:prstGeom prst="rect">
                <a:avLst/>
              </a:prstGeom>
            </p:spPr>
            <p:txBody>
              <a:bodyPr vert="horz" wrap="square" lIns="0" tIns="62230" rIns="0" bIns="0" rtlCol="0">
                <a:spAutoFit/>
              </a:bodyPr>
              <a:lstStyle/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:r>
                  <a:rPr lang="en-US" spc="-30" dirty="0"/>
                  <a:t>Randomized Complete Block Design ANCOVA</a:t>
                </a:r>
              </a:p>
              <a:p>
                <a:pPr marL="38735">
                  <a:lnSpc>
                    <a:spcPct val="100000"/>
                  </a:lnSpc>
                  <a:spcBef>
                    <a:spcPts val="4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pc="-30" smtClean="0">
                                  <a:solidFill>
                                    <a:srgbClr val="58180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e>
                      </m:d>
                      <m:r>
                        <a:rPr lang="en-US" sz="1200" b="0" i="1" spc="-30" smtClean="0">
                          <a:solidFill>
                            <a:srgbClr val="58180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pc="-30" smtClean="0">
                              <a:solidFill>
                                <a:srgbClr val="58180C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200" spc="-30" dirty="0">
                  <a:solidFill>
                    <a:srgbClr val="58180C"/>
                  </a:solidFill>
                  <a:latin typeface="Palatino Linotype"/>
                </a:endParaRP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pc="-30" smtClean="0">
                        <a:solidFill>
                          <a:srgbClr val="58180C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General Mean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Treatment  Effect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Blocking  Effect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pc="-30" smtClean="0">
                        <a:solidFill>
                          <a:srgbClr val="58180C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Regression Slope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</a:t>
                </a:r>
                <a:r>
                  <a:rPr lang="en-US" sz="1200" spc="-30" dirty="0" err="1">
                    <a:solidFill>
                      <a:srgbClr val="58180C"/>
                    </a:solidFill>
                    <a:latin typeface="Palatino Linotype"/>
                  </a:rPr>
                  <a:t>iid</a:t>
                </a:r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Random </a:t>
                </a:r>
                <a:r>
                  <a:rPr lang="en-US" spc="-30" dirty="0"/>
                  <a:t>E</a:t>
                </a:r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rrors</a:t>
                </a:r>
              </a:p>
              <a:p>
                <a:pPr marL="210185" indent="-171450">
                  <a:lnSpc>
                    <a:spcPct val="100000"/>
                  </a:lnSpc>
                  <a:spcBef>
                    <a:spcPts val="49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pc="-30" smtClean="0">
                            <a:solidFill>
                              <a:srgbClr val="58180C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spc="-30" dirty="0">
                    <a:solidFill>
                      <a:srgbClr val="58180C"/>
                    </a:solidFill>
                    <a:latin typeface="Palatino Linotype"/>
                  </a:rPr>
                  <a:t> – Covariate 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227" y="1149025"/>
                <a:ext cx="3968648" cy="1982722"/>
              </a:xfrm>
              <a:prstGeom prst="rect">
                <a:avLst/>
              </a:prstGeom>
              <a:blipFill>
                <a:blip r:embed="rId2"/>
                <a:stretch>
                  <a:fillRect l="-958" b="-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7</a:t>
            </a:fld>
            <a:r>
              <a:rPr spc="20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63947315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6" y="121180"/>
            <a:ext cx="18773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5" dirty="0"/>
              <a:t>Design of Experiment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8</a:t>
            </a:fld>
            <a:r>
              <a:rPr spc="20" dirty="0"/>
              <a:t>/15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40DE80-48B1-F347-BD15-F78AF735C671}"/>
              </a:ext>
            </a:extLst>
          </p:cNvPr>
          <p:cNvSpPr/>
          <p:nvPr/>
        </p:nvSpPr>
        <p:spPr>
          <a:xfrm>
            <a:off x="933450" y="892175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DFECA-DAB7-7E43-8E38-A2534D2FE74A}"/>
              </a:ext>
            </a:extLst>
          </p:cNvPr>
          <p:cNvSpPr txBox="1"/>
          <p:nvPr/>
        </p:nvSpPr>
        <p:spPr>
          <a:xfrm>
            <a:off x="962593" y="898009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00525F-151A-F240-BD70-191FBE5F41F2}"/>
              </a:ext>
            </a:extLst>
          </p:cNvPr>
          <p:cNvSpPr txBox="1"/>
          <p:nvPr/>
        </p:nvSpPr>
        <p:spPr>
          <a:xfrm>
            <a:off x="1306250" y="901237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9D1F5-8CF4-3742-BD4A-AF55C0E955D6}"/>
              </a:ext>
            </a:extLst>
          </p:cNvPr>
          <p:cNvSpPr txBox="1"/>
          <p:nvPr/>
        </p:nvSpPr>
        <p:spPr>
          <a:xfrm>
            <a:off x="1641707" y="898631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BB81E-1915-364E-8C29-D1E0AD647D57}"/>
              </a:ext>
            </a:extLst>
          </p:cNvPr>
          <p:cNvSpPr txBox="1"/>
          <p:nvPr/>
        </p:nvSpPr>
        <p:spPr>
          <a:xfrm>
            <a:off x="2001764" y="892175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287194-5B16-714D-B82C-F7B0715BB7D6}"/>
              </a:ext>
            </a:extLst>
          </p:cNvPr>
          <p:cNvSpPr txBox="1"/>
          <p:nvPr/>
        </p:nvSpPr>
        <p:spPr>
          <a:xfrm>
            <a:off x="2374564" y="892175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5808B-2992-6E4A-8717-38525F63A015}"/>
              </a:ext>
            </a:extLst>
          </p:cNvPr>
          <p:cNvSpPr txBox="1"/>
          <p:nvPr/>
        </p:nvSpPr>
        <p:spPr>
          <a:xfrm>
            <a:off x="2726421" y="892175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57F380-C51E-484A-88F0-9827393F644A}"/>
              </a:ext>
            </a:extLst>
          </p:cNvPr>
          <p:cNvSpPr/>
          <p:nvPr/>
        </p:nvSpPr>
        <p:spPr>
          <a:xfrm>
            <a:off x="943291" y="1433020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6B5FA6-753C-ED45-87CB-4C185E0C112C}"/>
              </a:ext>
            </a:extLst>
          </p:cNvPr>
          <p:cNvSpPr txBox="1"/>
          <p:nvPr/>
        </p:nvSpPr>
        <p:spPr>
          <a:xfrm>
            <a:off x="972434" y="143885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213A7-7739-414D-B48C-85DAAC46EF53}"/>
              </a:ext>
            </a:extLst>
          </p:cNvPr>
          <p:cNvSpPr txBox="1"/>
          <p:nvPr/>
        </p:nvSpPr>
        <p:spPr>
          <a:xfrm>
            <a:off x="1316091" y="1442082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FDF90-3A3F-CF43-8E37-89E59ABD7B99}"/>
              </a:ext>
            </a:extLst>
          </p:cNvPr>
          <p:cNvSpPr txBox="1"/>
          <p:nvPr/>
        </p:nvSpPr>
        <p:spPr>
          <a:xfrm>
            <a:off x="1651548" y="1439476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252483-F51B-E04D-8858-12C3C2AC904C}"/>
              </a:ext>
            </a:extLst>
          </p:cNvPr>
          <p:cNvSpPr txBox="1"/>
          <p:nvPr/>
        </p:nvSpPr>
        <p:spPr>
          <a:xfrm>
            <a:off x="2011605" y="143302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5D3D05-196E-1D40-ADD5-9D5F58BFB2A4}"/>
              </a:ext>
            </a:extLst>
          </p:cNvPr>
          <p:cNvSpPr txBox="1"/>
          <p:nvPr/>
        </p:nvSpPr>
        <p:spPr>
          <a:xfrm>
            <a:off x="2384405" y="143302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C12C4A-E42F-3C44-9069-6FAE7ACB6C73}"/>
              </a:ext>
            </a:extLst>
          </p:cNvPr>
          <p:cNvSpPr txBox="1"/>
          <p:nvPr/>
        </p:nvSpPr>
        <p:spPr>
          <a:xfrm>
            <a:off x="2736262" y="143302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7BBA9E-CECF-F84B-8E9F-DD5DA3534BE2}"/>
              </a:ext>
            </a:extLst>
          </p:cNvPr>
          <p:cNvSpPr/>
          <p:nvPr/>
        </p:nvSpPr>
        <p:spPr>
          <a:xfrm>
            <a:off x="959691" y="2355584"/>
            <a:ext cx="2209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24A4C-F3E1-EF49-AA81-BD23F325264E}"/>
              </a:ext>
            </a:extLst>
          </p:cNvPr>
          <p:cNvSpPr txBox="1"/>
          <p:nvPr/>
        </p:nvSpPr>
        <p:spPr>
          <a:xfrm>
            <a:off x="988834" y="2361418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75441-AE0F-F94E-924C-EAC1D40E2967}"/>
              </a:ext>
            </a:extLst>
          </p:cNvPr>
          <p:cNvSpPr txBox="1"/>
          <p:nvPr/>
        </p:nvSpPr>
        <p:spPr>
          <a:xfrm>
            <a:off x="1332491" y="2364646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971307-5FFF-2A4F-97A3-D4B8610337B5}"/>
              </a:ext>
            </a:extLst>
          </p:cNvPr>
          <p:cNvSpPr txBox="1"/>
          <p:nvPr/>
        </p:nvSpPr>
        <p:spPr>
          <a:xfrm>
            <a:off x="1667948" y="2362040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2FE38-8081-9C4D-A3F0-018E104AE3DA}"/>
              </a:ext>
            </a:extLst>
          </p:cNvPr>
          <p:cNvSpPr txBox="1"/>
          <p:nvPr/>
        </p:nvSpPr>
        <p:spPr>
          <a:xfrm>
            <a:off x="2028005" y="235558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63CE49-31C1-534F-9072-231192EF1DF4}"/>
              </a:ext>
            </a:extLst>
          </p:cNvPr>
          <p:cNvSpPr txBox="1"/>
          <p:nvPr/>
        </p:nvSpPr>
        <p:spPr>
          <a:xfrm>
            <a:off x="2400805" y="235558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A72CD9-369A-8143-A917-6144E1F13D5F}"/>
              </a:ext>
            </a:extLst>
          </p:cNvPr>
          <p:cNvSpPr txBox="1"/>
          <p:nvPr/>
        </p:nvSpPr>
        <p:spPr>
          <a:xfrm>
            <a:off x="2752662" y="2355584"/>
            <a:ext cx="3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6E0E69-A7F0-6B47-B49D-8DF00117783B}"/>
              </a:ext>
            </a:extLst>
          </p:cNvPr>
          <p:cNvSpPr txBox="1"/>
          <p:nvPr/>
        </p:nvSpPr>
        <p:spPr>
          <a:xfrm>
            <a:off x="3295650" y="984508"/>
            <a:ext cx="66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Block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B2DE8E-45FB-C245-880E-9D2AF60DCDCA}"/>
              </a:ext>
            </a:extLst>
          </p:cNvPr>
          <p:cNvSpPr txBox="1"/>
          <p:nvPr/>
        </p:nvSpPr>
        <p:spPr>
          <a:xfrm>
            <a:off x="3295650" y="1525353"/>
            <a:ext cx="665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Block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6A51CB-B482-2B42-98DE-58156DED3A84}"/>
              </a:ext>
            </a:extLst>
          </p:cNvPr>
          <p:cNvSpPr txBox="1"/>
          <p:nvPr/>
        </p:nvSpPr>
        <p:spPr>
          <a:xfrm>
            <a:off x="3317446" y="2476431"/>
            <a:ext cx="740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Block 42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B087947-23FF-1349-A06B-DF095B424518}"/>
                  </a:ext>
                </a:extLst>
              </p14:cNvPr>
              <p14:cNvContentPartPr/>
              <p14:nvPr/>
            </p14:nvContentPartPr>
            <p14:xfrm>
              <a:off x="1996357" y="1971105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B087947-23FF-1349-A06B-DF095B4245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357" y="19624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BBF970D-E92E-2246-A677-B1A1AE120D23}"/>
                  </a:ext>
                </a:extLst>
              </p14:cNvPr>
              <p14:cNvContentPartPr/>
              <p14:nvPr/>
            </p14:nvContentPartPr>
            <p14:xfrm>
              <a:off x="1999597" y="209026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BBF970D-E92E-2246-A677-B1A1AE120D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597" y="20812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05595B-EEF8-AE40-BE1B-E5A6F6BE4031}"/>
                  </a:ext>
                </a:extLst>
              </p14:cNvPr>
              <p14:cNvContentPartPr/>
              <p14:nvPr/>
            </p14:nvContentPartPr>
            <p14:xfrm>
              <a:off x="1999597" y="220114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05595B-EEF8-AE40-BE1B-E5A6F6BE4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597" y="21921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B31CA5E-CBEF-C744-A1B0-41641F804417}"/>
                  </a:ext>
                </a:extLst>
              </p14:cNvPr>
              <p14:cNvContentPartPr/>
              <p14:nvPr/>
            </p14:nvContentPartPr>
            <p14:xfrm>
              <a:off x="3610597" y="1967505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B31CA5E-CBEF-C744-A1B0-41641F8044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1597" y="195886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F96769C-E889-C145-A64C-7394339898FE}"/>
                  </a:ext>
                </a:extLst>
              </p14:cNvPr>
              <p14:cNvContentPartPr/>
              <p14:nvPr/>
            </p14:nvContentPartPr>
            <p14:xfrm>
              <a:off x="3609517" y="2087025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F96769C-E889-C145-A64C-739433989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877" y="20780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30815E9-972D-0A4C-90EF-DFAEAD182628}"/>
                  </a:ext>
                </a:extLst>
              </p14:cNvPr>
              <p14:cNvContentPartPr/>
              <p14:nvPr/>
            </p14:nvContentPartPr>
            <p14:xfrm>
              <a:off x="3609517" y="2212665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30815E9-972D-0A4C-90EF-DFAEAD1826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0877" y="220366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1035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121180"/>
            <a:ext cx="716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Data</a:t>
            </a:r>
            <a:r>
              <a:rPr spc="50" dirty="0"/>
              <a:t> </a:t>
            </a:r>
            <a:r>
              <a:rPr spc="25" dirty="0"/>
              <a:t>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716874" y="3204555"/>
            <a:ext cx="978535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80" dirty="0"/>
              <a:t>Stat </a:t>
            </a:r>
            <a:r>
              <a:rPr lang="en-US" spc="65" dirty="0"/>
              <a:t>795</a:t>
            </a:r>
            <a:r>
              <a:rPr spc="55" dirty="0"/>
              <a:t> 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20" dirty="0"/>
              <a:t>9</a:t>
            </a:fld>
            <a:r>
              <a:rPr spc="20" dirty="0"/>
              <a:t>/15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58C9368-2471-2E4C-9085-74638B2B96CE}"/>
              </a:ext>
            </a:extLst>
          </p:cNvPr>
          <p:cNvSpPr/>
          <p:nvPr/>
        </p:nvSpPr>
        <p:spPr>
          <a:xfrm>
            <a:off x="275297" y="587375"/>
            <a:ext cx="3977640" cy="192405"/>
          </a:xfrm>
          <a:custGeom>
            <a:avLst/>
            <a:gdLst/>
            <a:ahLst/>
            <a:cxnLst/>
            <a:rect l="l" t="t" r="r" b="b"/>
            <a:pathLst>
              <a:path w="3977640" h="192405">
                <a:moveTo>
                  <a:pt x="0" y="192036"/>
                </a:moveTo>
                <a:lnTo>
                  <a:pt x="3977474" y="192036"/>
                </a:lnTo>
                <a:lnTo>
                  <a:pt x="3977474" y="0"/>
                </a:lnTo>
                <a:lnTo>
                  <a:pt x="0" y="0"/>
                </a:lnTo>
                <a:lnTo>
                  <a:pt x="0" y="192036"/>
                </a:lnTo>
                <a:close/>
              </a:path>
            </a:pathLst>
          </a:custGeom>
          <a:solidFill>
            <a:srgbClr val="DBE4E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876D753-88D1-BB43-A9CA-90BADC2FA1F8}"/>
              </a:ext>
            </a:extLst>
          </p:cNvPr>
          <p:cNvSpPr/>
          <p:nvPr/>
        </p:nvSpPr>
        <p:spPr>
          <a:xfrm>
            <a:off x="275297" y="779413"/>
            <a:ext cx="3977640" cy="247504"/>
          </a:xfrm>
          <a:custGeom>
            <a:avLst/>
            <a:gdLst/>
            <a:ahLst/>
            <a:cxnLst/>
            <a:rect l="l" t="t" r="r" b="b"/>
            <a:pathLst>
              <a:path w="3977640" h="1104264">
                <a:moveTo>
                  <a:pt x="0" y="1104125"/>
                </a:moveTo>
                <a:lnTo>
                  <a:pt x="3977474" y="1104125"/>
                </a:lnTo>
                <a:lnTo>
                  <a:pt x="3977474" y="0"/>
                </a:lnTo>
                <a:lnTo>
                  <a:pt x="0" y="0"/>
                </a:lnTo>
                <a:lnTo>
                  <a:pt x="0" y="1104125"/>
                </a:lnTo>
                <a:close/>
              </a:path>
            </a:pathLst>
          </a:custGeom>
          <a:solidFill>
            <a:srgbClr val="F7F2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F7D7C5F-8B1C-C847-B685-C5FEFB2CEC59}"/>
              </a:ext>
            </a:extLst>
          </p:cNvPr>
          <p:cNvSpPr txBox="1">
            <a:spLocks/>
          </p:cNvSpPr>
          <p:nvPr/>
        </p:nvSpPr>
        <p:spPr>
          <a:xfrm>
            <a:off x="273260" y="732364"/>
            <a:ext cx="3968648" cy="2475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10185" indent="-171450"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lang="en-US" sz="1200" kern="0" spc="-30" dirty="0">
                <a:solidFill>
                  <a:srgbClr val="58180C"/>
                </a:solidFill>
                <a:latin typeface="Palatino Linotype"/>
              </a:rPr>
              <a:t>Multiple measurements taken for each shot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AB9054-B2AA-7D40-B909-7DEB2D316C62}"/>
              </a:ext>
            </a:extLst>
          </p:cNvPr>
          <p:cNvCxnSpPr>
            <a:cxnSpLocks/>
          </p:cNvCxnSpPr>
          <p:nvPr/>
        </p:nvCxnSpPr>
        <p:spPr>
          <a:xfrm>
            <a:off x="2000250" y="1806575"/>
            <a:ext cx="0" cy="11430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9E53AC-853A-FC44-9847-ACF40EBB81C8}"/>
              </a:ext>
            </a:extLst>
          </p:cNvPr>
          <p:cNvCxnSpPr>
            <a:cxnSpLocks/>
          </p:cNvCxnSpPr>
          <p:nvPr/>
        </p:nvCxnSpPr>
        <p:spPr>
          <a:xfrm flipH="1">
            <a:off x="2000250" y="1806575"/>
            <a:ext cx="457200" cy="114300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BF995-D6AC-464E-ACD1-DE1388076A47}"/>
              </a:ext>
            </a:extLst>
          </p:cNvPr>
          <p:cNvCxnSpPr>
            <a:cxnSpLocks/>
          </p:cNvCxnSpPr>
          <p:nvPr/>
        </p:nvCxnSpPr>
        <p:spPr>
          <a:xfrm>
            <a:off x="2000250" y="1425575"/>
            <a:ext cx="0" cy="381000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175C8A-0F4F-3547-B439-A780B4553993}"/>
              </a:ext>
            </a:extLst>
          </p:cNvPr>
          <p:cNvSpPr txBox="1"/>
          <p:nvPr/>
        </p:nvSpPr>
        <p:spPr>
          <a:xfrm>
            <a:off x="1019323" y="1838526"/>
            <a:ext cx="978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Carry Distance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DF801-AEFE-9248-AD55-4C7EA058D622}"/>
              </a:ext>
            </a:extLst>
          </p:cNvPr>
          <p:cNvSpPr txBox="1"/>
          <p:nvPr/>
        </p:nvSpPr>
        <p:spPr>
          <a:xfrm>
            <a:off x="985526" y="1346577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Total Distance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297F29-C175-4946-A4AE-1681357BFA04}"/>
              </a:ext>
            </a:extLst>
          </p:cNvPr>
          <p:cNvCxnSpPr/>
          <p:nvPr/>
        </p:nvCxnSpPr>
        <p:spPr>
          <a:xfrm>
            <a:off x="2053741" y="1882775"/>
            <a:ext cx="304800" cy="0"/>
          </a:xfrm>
          <a:prstGeom prst="line">
            <a:avLst/>
          </a:prstGeom>
          <a:ln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1C85D7-1BD6-134E-8A37-6AA14AD1BEA4}"/>
              </a:ext>
            </a:extLst>
          </p:cNvPr>
          <p:cNvCxnSpPr>
            <a:cxnSpLocks/>
          </p:cNvCxnSpPr>
          <p:nvPr/>
        </p:nvCxnSpPr>
        <p:spPr>
          <a:xfrm flipH="1">
            <a:off x="2457450" y="1425575"/>
            <a:ext cx="152400" cy="357723"/>
          </a:xfrm>
          <a:prstGeom prst="line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D1ADA0-0C78-0945-A1B5-343B93C954E1}"/>
              </a:ext>
            </a:extLst>
          </p:cNvPr>
          <p:cNvCxnSpPr>
            <a:cxnSpLocks/>
          </p:cNvCxnSpPr>
          <p:nvPr/>
        </p:nvCxnSpPr>
        <p:spPr>
          <a:xfrm>
            <a:off x="2053741" y="1469687"/>
            <a:ext cx="479909" cy="0"/>
          </a:xfrm>
          <a:prstGeom prst="line">
            <a:avLst/>
          </a:prstGeom>
          <a:ln>
            <a:prstDash val="sysDot"/>
            <a:headEnd type="arrow" w="sm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E9D20B-1D0A-F54E-B790-CD9DCA8AF672}"/>
              </a:ext>
            </a:extLst>
          </p:cNvPr>
          <p:cNvSpPr txBox="1"/>
          <p:nvPr/>
        </p:nvSpPr>
        <p:spPr>
          <a:xfrm>
            <a:off x="2657940" y="134657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Total Dispersion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F198C-EEF6-8A4F-8998-031A62998DCC}"/>
              </a:ext>
            </a:extLst>
          </p:cNvPr>
          <p:cNvSpPr txBox="1"/>
          <p:nvPr/>
        </p:nvSpPr>
        <p:spPr>
          <a:xfrm>
            <a:off x="2695409" y="1746404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Carry Dispersion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318A640-69BE-DB42-8C5D-BBA88E6EDD7C}"/>
                  </a:ext>
                </a:extLst>
              </p14:cNvPr>
              <p14:cNvContentPartPr/>
              <p14:nvPr/>
            </p14:nvContentPartPr>
            <p14:xfrm>
              <a:off x="2301997" y="1233105"/>
              <a:ext cx="632520" cy="162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318A640-69BE-DB42-8C5D-BBA88E6ED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3357" y="1224105"/>
                <a:ext cx="650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8DD576-33C5-DC45-A077-D8B456A3F670}"/>
                  </a:ext>
                </a:extLst>
              </p14:cNvPr>
              <p14:cNvContentPartPr/>
              <p14:nvPr/>
            </p14:nvContentPartPr>
            <p14:xfrm>
              <a:off x="2204797" y="1672305"/>
              <a:ext cx="794520" cy="158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8DD576-33C5-DC45-A077-D8B456A3F6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5797" y="1663305"/>
                <a:ext cx="812160" cy="17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745</Words>
  <Application>Microsoft Macintosh PowerPoint</Application>
  <PresentationFormat>Custom</PresentationFormat>
  <Paragraphs>154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Bookman Old Style</vt:lpstr>
      <vt:lpstr>Calibri</vt:lpstr>
      <vt:lpstr>Cambria Math</vt:lpstr>
      <vt:lpstr>Georgia</vt:lpstr>
      <vt:lpstr>Palatino Linotype</vt:lpstr>
      <vt:lpstr>Times New Roman</vt:lpstr>
      <vt:lpstr>Office Theme</vt:lpstr>
      <vt:lpstr>Titleist Golf Project</vt:lpstr>
      <vt:lpstr>Outline</vt:lpstr>
      <vt:lpstr>Introduction</vt:lpstr>
      <vt:lpstr>Introduction</vt:lpstr>
      <vt:lpstr>Design of Experiment</vt:lpstr>
      <vt:lpstr>Design of Experiment</vt:lpstr>
      <vt:lpstr>Design of Experiment</vt:lpstr>
      <vt:lpstr>Design of Experiment</vt:lpstr>
      <vt:lpstr>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Tumor Penetration of the Prostatic Capsule</dc:title>
  <dc:creator>Brian Rouse</dc:creator>
  <cp:lastModifiedBy>Joshua Gloyd</cp:lastModifiedBy>
  <cp:revision>24</cp:revision>
  <dcterms:created xsi:type="dcterms:W3CDTF">2018-12-03T01:50:34Z</dcterms:created>
  <dcterms:modified xsi:type="dcterms:W3CDTF">2018-12-10T22:41:26Z</dcterms:modified>
</cp:coreProperties>
</file>