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79" r:id="rId5"/>
    <p:sldId id="260" r:id="rId6"/>
    <p:sldId id="280" r:id="rId7"/>
    <p:sldId id="281" r:id="rId8"/>
    <p:sldId id="282" r:id="rId9"/>
    <p:sldId id="261" r:id="rId10"/>
    <p:sldId id="283" r:id="rId11"/>
    <p:sldId id="284" r:id="rId12"/>
    <p:sldId id="285" r:id="rId13"/>
    <p:sldId id="286" r:id="rId14"/>
    <p:sldId id="287" r:id="rId15"/>
    <p:sldId id="288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1"/>
    <p:restoredTop sz="94648"/>
  </p:normalViewPr>
  <p:slideViewPr>
    <p:cSldViewPr>
      <p:cViewPr>
        <p:scale>
          <a:sx n="211" d="100"/>
          <a:sy n="211" d="100"/>
        </p:scale>
        <p:origin x="2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3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4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4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4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37:32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1757 403 24575,'-16'0'0,"1"-6"0,6 0 0,-2-4 0,1-1 0,-5 4 0,5-4 0,-2 7 0,4-4 0,2 5 0,-6-3 0,3-3 0,-3 0 0,1 0 0,-5-6 0,3 5 0,-10-4 0,6-1 0,-3 4 0,-4-9 0,7 6 0,-10-3 0,3 4 0,0-1 0,-3 1 0,7 3 0,-3-3 0,4 3 0,0 0 0,0-2 0,-1 5 0,1-2 0,0-1 0,3 3 0,-3-2 0,3 0 0,-3 2 0,0-2 0,0 2 0,3 1 0,-3 0 0,7 2 0,-1 1 0,2 3 0,5 0 0,-5 0 0,4 0 0,-1 0 0,0 0 0,2 0 0,-2 0 0,2 0 0,-2 0 0,-4 0 0,-4 0 0,0 0 0,-3 0 0,7 0 0,-7 3 0,7-2 0,-4 4 0,4-4 0,3 4 0,-2-4 0,5 3 0,-5-3 0,2 4 0,0-4 0,-3 4 0,3-4 0,-5 4 0,4-2 0,-3 2 0,7-1 0,-6 1 0,3-2 0,-3 3 0,1 0 0,-1 0 0,0 0 0,0-3 0,0 2 0,3-2 0,-2 3 0,4-3 0,-1 2 0,3-2 0,-1 0 0,1 2 0,-1-4 0,1 4 0,-1-5 0,0 5 0,1-4 0,-1 4 0,1-2 0,-1 0 0,1 2 0,-3-2 0,-2 2 0,-7 4 0,-7 3 0,4-2 0,-3 1 0,14-5 0,1-1 0,-1 1 0,3-1 0,-5 1 0,5 0 0,-3-1 0,4 1 0,-1-1 0,-2 1 0,2-1 0,0 1 0,1-3 0,2 0 0,-3-1 0,1 1 0,-1 3 0,1-3 0,-1 1 0,1-1 0,-3 3 0,1 0 0,-4-1 0,5 1 0,-2 0 0,2-1 0,0-2 0,1 2 0,-1-2 0,1 0 0,-1 2 0,1-5 0,-1 5 0,3-2 0,-2 0 0,2 2 0,-2-2 0,-1 0 0,3 2 0,-2-4 0,5 4 0,-5-2 0,2 2 0,-3 1 0,1-3 0,2 1 0,-2-3 0,4 4 0,-4-5 0,5 5 0,-5-2 0,4 3 0,-4-1 0,5 1 0,-5-3 0,2-1 0,-3-2 0,1 0 0,-1 0 0,0-5 0,3 1 0,-5-7 0,4 2 0,-4-3 0,2 0 0,0 0 0,0 0 0,0-3 0,0 2 0,-1-5 0,1 5 0,0-2 0,3 6 0,-3-2 0,6 5 0,-6-3 0,6 4 0,-3-1 0,1 1 0,1 4 0,-1 2 0,4 4 0,1 1 0,3-1 0,-1 0 0,1 1 0,-1-1 0,1 4 0,0 0 0,-1 0 0,1 2 0,0-5 0,-1 2 0,1-2 0,-3-1 0,-1 1 0,-2-1 0,0 0 0,0 1 0,0-1 0,0 1 0,0-1 0,0 1 0,0-1 0,3-2 0,-3 2 0,3-2 0,-1 0 0,-1 2 0,4-4 0,-5 3 0,5-1 0,-2 0 0,2 2 0,-2-2 0,2 0 0,-4 2 0,4-4 0,-5 4 0,3-2 0,-3 2 0,2-2 0,-1 2 0,4-4 0,-5 4 0,5-5 0,-2 3 0,3-3 0,-1 0 0,1 0 0,-1 0 0,0 0 0,4 0 0,0 0 0,3 0 0,3 0 0,-3 0 0,7 0 0,-7 0 0,7 0 0,-3 0 0,0 0 0,2 0 0,-2 0 0,3 0 0,-3 0 0,2 0 0,-5 0 0,2 0 0,-3 0 0,-3 0 0,-1 0 0,-2 0 0,-1 0 0,0 0 0,1 0 0,-3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37:3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362 24575,'-15'-5'0,"3"-2"0,-15-3 0,5-6 0,-11 0 0,-4-6 0,3 3 0,-12-4 0,4 7 0,-1-6 0,-3 6 0,-1-3 0,8 4 0,-16-5 0,24 11 0,-18-9 0,15 13 0,-22-11 0,23 8 0,-21-4 0,28 6 0,-14 1 0,11-1 0,-2 2 0,7-2 0,-3-1 0,7 3 0,-7-2 0,4 2 0,-1-2 0,-3 2 0,7 1 0,-3 3 0,4-3 0,3 2 0,-3-2 0,7 3 0,-1 0 0,2 0 0,-1 0 0,-1 0 0,-5 0 0,2 0 0,-7 0 0,3 0 0,-7 0 0,3 0 0,0 0 0,1 0 0,4 0 0,3 0 0,-2 0 0,5 0 0,-2 3 0,6-2 0,-3 4 0,3-4 0,0 4 0,-2-2 0,5 0 0,-5 2 0,-2-1 0,1-1 0,-7 3 0,7-3 0,-7 3 0,3-2 0,0 1 0,1-1 0,3 1 0,-3-1 0,2 1 0,-2-2 0,3 3 0,0-3 0,0 3 0,1-3 0,-1 3 0,0-3 0,3 2 0,-3-2 0,3 3 0,0-3 0,-2 3 0,2-3 0,0 3 0,-2-3 0,2 2 0,0-2 0,-2 0 0,4 2 0,-4-2 0,5 0 0,-2 3 0,2-3 0,1 0 0,-1 1 0,1-1 0,-4 3 0,3 0 0,-2-3 0,2 2 0,1-5 0,-1 5 0,3-2 0,-2 0 0,2 2 0,-3-2 0,1 3 0,-1-1 0,1 0 0,-1 1 0,1-1 0,-1-2 0,1 2 0,-1-2 0,3 3 0,-2-1 0,2 1 0,0-1 0,-2 1 0,2-1 0,0 0 0,-2 1 0,2-1 0,-2 1 0,-1-1 0,1 1 0,2-1 0,0 1 0,1-1 0,-1 1 0,0-1 0,-2-2 0,4 2 0,-4-5 0,4 5 0,-3-4 0,3 4 0,-1-2 0,2 2 0,0 1 0,-3-3 0,0-1 0,-3-2 0,1 0 0,-1 0 0,1-5 0,2 1 0,-3-4 0,6-1 0,-5 3 0,2-2 0,0-1 0,-2 3 0,4-5 0,-4 5 0,5-5 0,-5 4 0,4-1 0,-1 3 0,-1-4 0,2 3 0,-1-2 0,2 2 0,0-2 0,0 2 0,0-3 0,0 4 0,0-1 0,0 1 0,-3-1 0,3 1 0,-3 4 0,3 4 0,0 3 0,0 2 0,0-3 0,0 1 0,0-1 0,0 1 0,0-1 0,0 1 0,0-1 0,3 0 0,0 1 0,2-1 0,1 4 0,0 0 0,-1 0 0,1 2 0,0-2 0,0 0 0,-1-1 0,1-2 0,-1-1 0,-2 0 0,0 1 0,-3-1 0,2 1 0,-1-1 0,3-2 0,-3 2 0,4-2 0,-2 3 0,2-1 0,-2 1 0,2-1 0,-2 0 0,0 1 0,0-1 0,-1 1 0,1-3 0,3-1 0,-1-2 0,1-2 0,-1 1 0,1-4 0,-1 5 0,0-5 0,1 2 0,2 0 0,4-3 0,1 6 0,2-6 0,-3 3 0,3-3 0,-2 2 0,2-1 0,-3 1 0,-1-2 0,1 3 0,-3-2 0,0 4 0,-4-1 0,3-1 0,-2 3 0,3-3 0,-4 3 0,1-3 0,-1 3 0,1-3 0,-1 3 0,0 0 0,1 0 0,-1 0 0,1 0 0,-3-2 0,2 1 0,-2-1 0,2 2 0,1 0 0,-1 0 0,1 0 0,-1 0 0,0 0 0,-1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7E1B-2DB8-1D43-86C2-7DA5B527203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3A804-C849-BD47-A700-B9B71871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5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868" y="898574"/>
            <a:ext cx="3774363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92333"/>
          </a:xfrm>
        </p:spPr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en-US" spc="80" dirty="0"/>
              <a:t>Stat 795</a:t>
            </a:r>
            <a:r>
              <a:rPr lang="en-US"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46857" y="38005"/>
            <a:ext cx="1509674" cy="303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51993" y="396003"/>
            <a:ext cx="3996054" cy="0"/>
          </a:xfrm>
          <a:custGeom>
            <a:avLst/>
            <a:gdLst/>
            <a:ahLst/>
            <a:cxnLst/>
            <a:rect l="l" t="t" r="r" b="b"/>
            <a:pathLst>
              <a:path w="3996054">
                <a:moveTo>
                  <a:pt x="0" y="0"/>
                </a:moveTo>
                <a:lnTo>
                  <a:pt x="3996052" y="0"/>
                </a:lnTo>
              </a:path>
            </a:pathLst>
          </a:custGeom>
          <a:ln w="10079">
            <a:solidFill>
              <a:srgbClr val="B89A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297" y="121180"/>
            <a:ext cx="405950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725" y="938562"/>
            <a:ext cx="3968648" cy="1330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6374" y="3232972"/>
            <a:ext cx="210820" cy="9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17868" y="898574"/>
            <a:ext cx="377436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5925" algn="ctr">
              <a:lnSpc>
                <a:spcPct val="100000"/>
              </a:lnSpc>
              <a:spcBef>
                <a:spcPts val="90"/>
              </a:spcBef>
            </a:pPr>
            <a:r>
              <a:rPr lang="en-US" spc="-15" dirty="0"/>
              <a:t>Titleist Golf Project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632" y="1100119"/>
            <a:ext cx="21628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95"/>
              </a:spcBef>
            </a:pPr>
            <a:r>
              <a:rPr sz="900" i="1" spc="25" dirty="0">
                <a:latin typeface="Palatino Linotype"/>
                <a:cs typeface="Palatino Linotype"/>
              </a:rPr>
              <a:t>Stat </a:t>
            </a:r>
            <a:r>
              <a:rPr lang="en-US" sz="900" i="1" spc="20" dirty="0">
                <a:latin typeface="Palatino Linotype"/>
                <a:cs typeface="Palatino Linotype"/>
              </a:rPr>
              <a:t>795</a:t>
            </a:r>
            <a:r>
              <a:rPr sz="900" i="1" spc="20" dirty="0">
                <a:latin typeface="Palatino Linotype"/>
                <a:cs typeface="Palatino Linotype"/>
              </a:rPr>
              <a:t> </a:t>
            </a:r>
            <a:r>
              <a:rPr lang="en-US" sz="900" i="1" spc="25" dirty="0">
                <a:latin typeface="Palatino Linotype"/>
                <a:cs typeface="Palatino Linotype"/>
              </a:rPr>
              <a:t>Final Project</a:t>
            </a:r>
            <a:endParaRPr sz="900" dirty="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lang="en-US" sz="1100" spc="-10" dirty="0">
                <a:latin typeface="Georgia"/>
                <a:cs typeface="Georgia"/>
              </a:rPr>
              <a:t>Aditya, Josh, Kelso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EDA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10</a:t>
            </a:fld>
            <a:r>
              <a:rPr spc="20" dirty="0"/>
              <a:t>/15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4F5AC7-498B-1E45-8783-749EAA820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3" y="349373"/>
            <a:ext cx="4222381" cy="26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421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EDA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11</a:t>
            </a:fld>
            <a:r>
              <a:rPr spc="20" dirty="0"/>
              <a:t>/15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35D46-01C8-8F43-A1B5-38231B13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" y="443296"/>
            <a:ext cx="4362450" cy="27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394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ANCOVA Model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12</a:t>
            </a:fld>
            <a:r>
              <a:rPr spc="20" dirty="0"/>
              <a:t>/15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F20D7-4631-F042-93B7-4290C349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375"/>
            <a:ext cx="4610100" cy="1794772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754A14FF-0DE7-7D4F-8789-DF0D81A91E92}"/>
              </a:ext>
            </a:extLst>
          </p:cNvPr>
          <p:cNvSpPr txBox="1">
            <a:spLocks/>
          </p:cNvSpPr>
          <p:nvPr/>
        </p:nvSpPr>
        <p:spPr>
          <a:xfrm>
            <a:off x="275296" y="464421"/>
            <a:ext cx="24869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58180C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kern="0" spc="-15" dirty="0"/>
              <a:t>Type III SS for Carry Distance</a:t>
            </a:r>
          </a:p>
        </p:txBody>
      </p:sp>
    </p:spTree>
    <p:extLst>
      <p:ext uri="{BB962C8B-B14F-4D97-AF65-F5344CB8AC3E}">
        <p14:creationId xmlns:p14="http://schemas.microsoft.com/office/powerpoint/2010/main" val="2941610143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ANCOVA Diagnostics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13</a:t>
            </a:fld>
            <a:r>
              <a:rPr spc="20" dirty="0"/>
              <a:t>/15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45392-F743-984A-B7F1-7BB3DECA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3" y="434975"/>
            <a:ext cx="3099934" cy="29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375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Results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14</a:t>
            </a:fld>
            <a:r>
              <a:rPr spc="20" dirty="0"/>
              <a:t>/15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F126F-B4D2-F44C-8729-46532F3B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76"/>
            <a:ext cx="2305050" cy="897386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3375309D-8B6F-954A-BC8A-B3B59D6E58C5}"/>
              </a:ext>
            </a:extLst>
          </p:cNvPr>
          <p:cNvSpPr txBox="1">
            <a:spLocks/>
          </p:cNvSpPr>
          <p:nvPr/>
        </p:nvSpPr>
        <p:spPr>
          <a:xfrm>
            <a:off x="95250" y="1408562"/>
            <a:ext cx="9906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58180C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000" kern="0" spc="-15" dirty="0"/>
              <a:t>Carry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A5962-BA2B-0148-BA5F-77A5E36B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9223"/>
            <a:ext cx="2305050" cy="924911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BA156503-CA3D-9E47-ABAE-B50906872B40}"/>
              </a:ext>
            </a:extLst>
          </p:cNvPr>
          <p:cNvSpPr txBox="1">
            <a:spLocks/>
          </p:cNvSpPr>
          <p:nvPr/>
        </p:nvSpPr>
        <p:spPr>
          <a:xfrm>
            <a:off x="95250" y="2603595"/>
            <a:ext cx="9906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58180C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000" kern="0" spc="-15" dirty="0"/>
              <a:t>Carry Dispersion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F386D-1F2A-DC4A-BCF0-7B74A6AD2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846" y="532999"/>
            <a:ext cx="2309254" cy="875563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4A3AC342-F55B-9646-982C-F32B623BFD9F}"/>
              </a:ext>
            </a:extLst>
          </p:cNvPr>
          <p:cNvSpPr txBox="1">
            <a:spLocks/>
          </p:cNvSpPr>
          <p:nvPr/>
        </p:nvSpPr>
        <p:spPr>
          <a:xfrm>
            <a:off x="2300846" y="1428974"/>
            <a:ext cx="9906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58180C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000" kern="0" spc="-15" dirty="0"/>
              <a:t>Total Distance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E2FC6-3570-754B-B32A-38E03251F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846" y="1687507"/>
            <a:ext cx="2309254" cy="911357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059F271A-875F-0B44-96A3-8E0E2A006B1A}"/>
              </a:ext>
            </a:extLst>
          </p:cNvPr>
          <p:cNvSpPr txBox="1">
            <a:spLocks/>
          </p:cNvSpPr>
          <p:nvPr/>
        </p:nvSpPr>
        <p:spPr>
          <a:xfrm>
            <a:off x="2300846" y="2603595"/>
            <a:ext cx="9906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58180C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000" kern="0" spc="-15" dirty="0"/>
              <a:t>Total Dispersion</a:t>
            </a:r>
          </a:p>
        </p:txBody>
      </p:sp>
    </p:spTree>
    <p:extLst>
      <p:ext uri="{BB962C8B-B14F-4D97-AF65-F5344CB8AC3E}">
        <p14:creationId xmlns:p14="http://schemas.microsoft.com/office/powerpoint/2010/main" val="11902693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Conclusion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9821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13227" y="1149025"/>
            <a:ext cx="3968648" cy="105028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Both measures of distance (carry and total) had treatment effects that were highly significant.</a:t>
            </a:r>
          </a:p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Measures of dispersion depended on the blocks they were placed in. This indicates wind had a significant impact on dispersion more so than the ball type used. </a:t>
            </a:r>
            <a:endParaRPr lang="en-US" sz="1200" spc="-30" dirty="0">
              <a:solidFill>
                <a:srgbClr val="58180C"/>
              </a:solidFill>
              <a:latin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15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94396314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610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2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221954"/>
            <a:ext cx="192468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47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latin typeface="Georgia"/>
                <a:cs typeface="Georgia"/>
              </a:rPr>
              <a:t>Introduction/</a:t>
            </a:r>
            <a:r>
              <a:rPr lang="en-US" sz="1100" spc="-25" dirty="0">
                <a:latin typeface="Georgia"/>
                <a:cs typeface="Georgia"/>
              </a:rPr>
              <a:t>Methods</a:t>
            </a:r>
            <a:endParaRPr sz="1100" dirty="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lang="en-US" sz="1100" spc="-10" dirty="0">
                <a:latin typeface="Georgia"/>
                <a:cs typeface="Georgia"/>
              </a:rPr>
              <a:t>Design of Experiment</a:t>
            </a:r>
          </a:p>
          <a:p>
            <a:pPr marL="12700" marR="5080">
              <a:lnSpc>
                <a:spcPct val="102600"/>
              </a:lnSpc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100" spc="-30" dirty="0">
                <a:latin typeface="Georgia"/>
                <a:cs typeface="Georgia"/>
              </a:rPr>
              <a:t>Model </a:t>
            </a:r>
            <a:r>
              <a:rPr sz="1100" spc="-25" dirty="0">
                <a:latin typeface="Georgia"/>
                <a:cs typeface="Georgia"/>
              </a:rPr>
              <a:t>Selection/Diagnostics </a:t>
            </a:r>
            <a:r>
              <a:rPr sz="1650" spc="-37" baseline="5050" dirty="0">
                <a:solidFill>
                  <a:srgbClr val="58180C"/>
                </a:solidFill>
                <a:latin typeface="Georgia"/>
                <a:cs typeface="Georgia"/>
              </a:rPr>
              <a:t> </a:t>
            </a: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54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lang="en-US" sz="1100" spc="-40" dirty="0">
                <a:latin typeface="Georgia"/>
                <a:cs typeface="Georgia"/>
              </a:rPr>
              <a:t>Results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54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latin typeface="Georgia"/>
                <a:cs typeface="Georgia"/>
              </a:rPr>
              <a:t>Conclusion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2963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2726" y="1186444"/>
            <a:ext cx="3942715" cy="118526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90"/>
              </a:spcBef>
            </a:pPr>
            <a:r>
              <a:rPr sz="12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Problem</a:t>
            </a:r>
            <a:endParaRPr sz="1200" dirty="0">
              <a:latin typeface="Palatino Linotype"/>
              <a:cs typeface="Palatino Linotype"/>
            </a:endParaRP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Titleist is suing a small business that is refurbishing used Titleist golf balls and selling them as new.</a:t>
            </a: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The company claims that since the balls are practically new that there is no difference in performance between new Titleist balls and the refurbished ones.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3</a:t>
            </a:fld>
            <a:r>
              <a:rPr spc="2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2963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2726" y="1186444"/>
            <a:ext cx="3942715" cy="101091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90"/>
              </a:spcBef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Goal</a:t>
            </a:r>
            <a:endParaRPr sz="1200" dirty="0">
              <a:latin typeface="Palatino Linotype"/>
              <a:cs typeface="Palatino Linotype"/>
            </a:endParaRP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We want to show that that there is a measurable difference in the performance of the different golf ball types</a:t>
            </a: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Showing a difference in a single metric constitutes a difference among ball types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4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8315012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4"/>
            <a:ext cx="3977640" cy="1491434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13227" y="1149025"/>
            <a:ext cx="3968648" cy="149143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Randomization is key to any Experimental Design</a:t>
            </a:r>
          </a:p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Power of .95 used to determine optimal sample size</a:t>
            </a:r>
          </a:p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Primary golf ball characteristics of note:</a:t>
            </a:r>
          </a:p>
          <a:p>
            <a:pPr marL="667385" lvl="2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Distance</a:t>
            </a:r>
          </a:p>
          <a:p>
            <a:pPr marL="667385" lvl="2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Accuracy</a:t>
            </a:r>
          </a:p>
          <a:p>
            <a:pPr marL="667385" lvl="2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Control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5</a:t>
            </a:fld>
            <a:r>
              <a:rPr spc="2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4"/>
            <a:ext cx="3977640" cy="1491434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13227" y="1149025"/>
            <a:ext cx="3968648" cy="4321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We will first check distance, and then go from there if there is no measurable difference among ball types.</a:t>
            </a:r>
            <a:endParaRPr lang="en-US" sz="1200" spc="-30" dirty="0">
              <a:solidFill>
                <a:srgbClr val="58180C"/>
              </a:solidFill>
              <a:latin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6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9672602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9821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3227" y="1149025"/>
                <a:ext cx="3968648" cy="1982722"/>
              </a:xfrm>
              <a:prstGeom prst="rect">
                <a:avLst/>
              </a:prstGeom>
            </p:spPr>
            <p:txBody>
              <a:bodyPr vert="horz" wrap="square" lIns="0" tIns="62230" rIns="0" bIns="0" rtlCol="0">
                <a:spAutoFit/>
              </a:bodyPr>
              <a:lstStyle/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:r>
                  <a:rPr lang="en-US" spc="-30" dirty="0"/>
                  <a:t>Randomized Complete Block Design ANCOVA</a:t>
                </a:r>
              </a:p>
              <a:p>
                <a:pPr marL="38735">
                  <a:lnSpc>
                    <a:spcPct val="100000"/>
                  </a:lnSpc>
                  <a:spcBef>
                    <a:spcPts val="4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e>
                      </m:d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200" spc="-30" dirty="0">
                  <a:solidFill>
                    <a:srgbClr val="58180C"/>
                  </a:solidFill>
                  <a:latin typeface="Palatino Linotype"/>
                </a:endParaRP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pc="-30" smtClean="0">
                        <a:solidFill>
                          <a:srgbClr val="58180C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General Mean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Treatment  Effect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Blocking  Effect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pc="-30" smtClean="0">
                        <a:solidFill>
                          <a:srgbClr val="58180C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Regression Slope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</a:t>
                </a:r>
                <a:r>
                  <a:rPr lang="en-US" sz="1200" spc="-30" dirty="0" err="1">
                    <a:solidFill>
                      <a:srgbClr val="58180C"/>
                    </a:solidFill>
                    <a:latin typeface="Palatino Linotype"/>
                  </a:rPr>
                  <a:t>iid</a:t>
                </a:r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Random </a:t>
                </a:r>
                <a:r>
                  <a:rPr lang="en-US" spc="-30" dirty="0"/>
                  <a:t>E</a:t>
                </a:r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rrors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Covariate 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227" y="1149025"/>
                <a:ext cx="3968648" cy="1982722"/>
              </a:xfrm>
              <a:prstGeom prst="rect">
                <a:avLst/>
              </a:prstGeom>
              <a:blipFill>
                <a:blip r:embed="rId2"/>
                <a:stretch>
                  <a:fillRect l="-958" b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7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63947315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8</a:t>
            </a:fld>
            <a:r>
              <a:rPr spc="20" dirty="0"/>
              <a:t>/15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0DE80-48B1-F347-BD15-F78AF735C671}"/>
              </a:ext>
            </a:extLst>
          </p:cNvPr>
          <p:cNvSpPr/>
          <p:nvPr/>
        </p:nvSpPr>
        <p:spPr>
          <a:xfrm>
            <a:off x="933450" y="892175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DFECA-DAB7-7E43-8E38-A2534D2FE74A}"/>
              </a:ext>
            </a:extLst>
          </p:cNvPr>
          <p:cNvSpPr txBox="1"/>
          <p:nvPr/>
        </p:nvSpPr>
        <p:spPr>
          <a:xfrm>
            <a:off x="962593" y="898009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00525F-151A-F240-BD70-191FBE5F41F2}"/>
              </a:ext>
            </a:extLst>
          </p:cNvPr>
          <p:cNvSpPr txBox="1"/>
          <p:nvPr/>
        </p:nvSpPr>
        <p:spPr>
          <a:xfrm>
            <a:off x="1306250" y="901237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9D1F5-8CF4-3742-BD4A-AF55C0E955D6}"/>
              </a:ext>
            </a:extLst>
          </p:cNvPr>
          <p:cNvSpPr txBox="1"/>
          <p:nvPr/>
        </p:nvSpPr>
        <p:spPr>
          <a:xfrm>
            <a:off x="1641707" y="898631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BB81E-1915-364E-8C29-D1E0AD647D57}"/>
              </a:ext>
            </a:extLst>
          </p:cNvPr>
          <p:cNvSpPr txBox="1"/>
          <p:nvPr/>
        </p:nvSpPr>
        <p:spPr>
          <a:xfrm>
            <a:off x="2001764" y="892175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287194-5B16-714D-B82C-F7B0715BB7D6}"/>
              </a:ext>
            </a:extLst>
          </p:cNvPr>
          <p:cNvSpPr txBox="1"/>
          <p:nvPr/>
        </p:nvSpPr>
        <p:spPr>
          <a:xfrm>
            <a:off x="2374564" y="892175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5808B-2992-6E4A-8717-38525F63A015}"/>
              </a:ext>
            </a:extLst>
          </p:cNvPr>
          <p:cNvSpPr txBox="1"/>
          <p:nvPr/>
        </p:nvSpPr>
        <p:spPr>
          <a:xfrm>
            <a:off x="2726421" y="892175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57F380-C51E-484A-88F0-9827393F644A}"/>
              </a:ext>
            </a:extLst>
          </p:cNvPr>
          <p:cNvSpPr/>
          <p:nvPr/>
        </p:nvSpPr>
        <p:spPr>
          <a:xfrm>
            <a:off x="943291" y="1433020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6B5FA6-753C-ED45-87CB-4C185E0C112C}"/>
              </a:ext>
            </a:extLst>
          </p:cNvPr>
          <p:cNvSpPr txBox="1"/>
          <p:nvPr/>
        </p:nvSpPr>
        <p:spPr>
          <a:xfrm>
            <a:off x="972434" y="143885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213A7-7739-414D-B48C-85DAAC46EF53}"/>
              </a:ext>
            </a:extLst>
          </p:cNvPr>
          <p:cNvSpPr txBox="1"/>
          <p:nvPr/>
        </p:nvSpPr>
        <p:spPr>
          <a:xfrm>
            <a:off x="1316091" y="1442082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FDF90-3A3F-CF43-8E37-89E59ABD7B99}"/>
              </a:ext>
            </a:extLst>
          </p:cNvPr>
          <p:cNvSpPr txBox="1"/>
          <p:nvPr/>
        </p:nvSpPr>
        <p:spPr>
          <a:xfrm>
            <a:off x="1651548" y="1439476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52483-F51B-E04D-8858-12C3C2AC904C}"/>
              </a:ext>
            </a:extLst>
          </p:cNvPr>
          <p:cNvSpPr txBox="1"/>
          <p:nvPr/>
        </p:nvSpPr>
        <p:spPr>
          <a:xfrm>
            <a:off x="2011605" y="143302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5D3D05-196E-1D40-ADD5-9D5F58BFB2A4}"/>
              </a:ext>
            </a:extLst>
          </p:cNvPr>
          <p:cNvSpPr txBox="1"/>
          <p:nvPr/>
        </p:nvSpPr>
        <p:spPr>
          <a:xfrm>
            <a:off x="2384405" y="143302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C12C4A-E42F-3C44-9069-6FAE7ACB6C73}"/>
              </a:ext>
            </a:extLst>
          </p:cNvPr>
          <p:cNvSpPr txBox="1"/>
          <p:nvPr/>
        </p:nvSpPr>
        <p:spPr>
          <a:xfrm>
            <a:off x="2736262" y="143302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7BBA9E-CECF-F84B-8E9F-DD5DA3534BE2}"/>
              </a:ext>
            </a:extLst>
          </p:cNvPr>
          <p:cNvSpPr/>
          <p:nvPr/>
        </p:nvSpPr>
        <p:spPr>
          <a:xfrm>
            <a:off x="959691" y="2355584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24A4C-F3E1-EF49-AA81-BD23F325264E}"/>
              </a:ext>
            </a:extLst>
          </p:cNvPr>
          <p:cNvSpPr txBox="1"/>
          <p:nvPr/>
        </p:nvSpPr>
        <p:spPr>
          <a:xfrm>
            <a:off x="988834" y="2361418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75441-AE0F-F94E-924C-EAC1D40E2967}"/>
              </a:ext>
            </a:extLst>
          </p:cNvPr>
          <p:cNvSpPr txBox="1"/>
          <p:nvPr/>
        </p:nvSpPr>
        <p:spPr>
          <a:xfrm>
            <a:off x="1332491" y="2364646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971307-5FFF-2A4F-97A3-D4B8610337B5}"/>
              </a:ext>
            </a:extLst>
          </p:cNvPr>
          <p:cNvSpPr txBox="1"/>
          <p:nvPr/>
        </p:nvSpPr>
        <p:spPr>
          <a:xfrm>
            <a:off x="1667948" y="236204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2FE38-8081-9C4D-A3F0-018E104AE3DA}"/>
              </a:ext>
            </a:extLst>
          </p:cNvPr>
          <p:cNvSpPr txBox="1"/>
          <p:nvPr/>
        </p:nvSpPr>
        <p:spPr>
          <a:xfrm>
            <a:off x="2028005" y="235558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63CE49-31C1-534F-9072-231192EF1DF4}"/>
              </a:ext>
            </a:extLst>
          </p:cNvPr>
          <p:cNvSpPr txBox="1"/>
          <p:nvPr/>
        </p:nvSpPr>
        <p:spPr>
          <a:xfrm>
            <a:off x="2400805" y="235558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A72CD9-369A-8143-A917-6144E1F13D5F}"/>
              </a:ext>
            </a:extLst>
          </p:cNvPr>
          <p:cNvSpPr txBox="1"/>
          <p:nvPr/>
        </p:nvSpPr>
        <p:spPr>
          <a:xfrm>
            <a:off x="2752662" y="235558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E0E69-A7F0-6B47-B49D-8DF00117783B}"/>
              </a:ext>
            </a:extLst>
          </p:cNvPr>
          <p:cNvSpPr txBox="1"/>
          <p:nvPr/>
        </p:nvSpPr>
        <p:spPr>
          <a:xfrm>
            <a:off x="3295650" y="984508"/>
            <a:ext cx="66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Block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B2DE8E-45FB-C245-880E-9D2AF60DCDCA}"/>
              </a:ext>
            </a:extLst>
          </p:cNvPr>
          <p:cNvSpPr txBox="1"/>
          <p:nvPr/>
        </p:nvSpPr>
        <p:spPr>
          <a:xfrm>
            <a:off x="3295650" y="1525353"/>
            <a:ext cx="66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Block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6A51CB-B482-2B42-98DE-58156DED3A84}"/>
              </a:ext>
            </a:extLst>
          </p:cNvPr>
          <p:cNvSpPr txBox="1"/>
          <p:nvPr/>
        </p:nvSpPr>
        <p:spPr>
          <a:xfrm>
            <a:off x="3317446" y="2476431"/>
            <a:ext cx="74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Block 42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B087947-23FF-1349-A06B-DF095B424518}"/>
                  </a:ext>
                </a:extLst>
              </p14:cNvPr>
              <p14:cNvContentPartPr/>
              <p14:nvPr/>
            </p14:nvContentPartPr>
            <p14:xfrm>
              <a:off x="1996357" y="197110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B087947-23FF-1349-A06B-DF095B4245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357" y="19624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BBF970D-E92E-2246-A677-B1A1AE120D23}"/>
                  </a:ext>
                </a:extLst>
              </p14:cNvPr>
              <p14:cNvContentPartPr/>
              <p14:nvPr/>
            </p14:nvContentPartPr>
            <p14:xfrm>
              <a:off x="1999597" y="209026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BBF970D-E92E-2246-A677-B1A1AE120D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597" y="2081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05595B-EEF8-AE40-BE1B-E5A6F6BE4031}"/>
                  </a:ext>
                </a:extLst>
              </p14:cNvPr>
              <p14:cNvContentPartPr/>
              <p14:nvPr/>
            </p14:nvContentPartPr>
            <p14:xfrm>
              <a:off x="1999597" y="220114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05595B-EEF8-AE40-BE1B-E5A6F6BE4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597" y="21921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B31CA5E-CBEF-C744-A1B0-41641F804417}"/>
                  </a:ext>
                </a:extLst>
              </p14:cNvPr>
              <p14:cNvContentPartPr/>
              <p14:nvPr/>
            </p14:nvContentPartPr>
            <p14:xfrm>
              <a:off x="3610597" y="1967505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B31CA5E-CBEF-C744-A1B0-41641F804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597" y="19588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F96769C-E889-C145-A64C-7394339898FE}"/>
                  </a:ext>
                </a:extLst>
              </p14:cNvPr>
              <p14:cNvContentPartPr/>
              <p14:nvPr/>
            </p14:nvContentPartPr>
            <p14:xfrm>
              <a:off x="3609517" y="2087025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F96769C-E889-C145-A64C-739433989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877" y="20780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30815E9-972D-0A4C-90EF-DFAEAD182628}"/>
                  </a:ext>
                </a:extLst>
              </p14:cNvPr>
              <p14:cNvContentPartPr/>
              <p14:nvPr/>
            </p14:nvContentPartPr>
            <p14:xfrm>
              <a:off x="3609517" y="2212665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30815E9-972D-0A4C-90EF-DFAEAD1826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877" y="22036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1035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716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Data</a:t>
            </a:r>
            <a:r>
              <a:rPr spc="50" dirty="0"/>
              <a:t> </a:t>
            </a:r>
            <a:r>
              <a:rPr spc="25" dirty="0"/>
              <a:t>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9</a:t>
            </a:fld>
            <a:r>
              <a:rPr spc="20" dirty="0"/>
              <a:t>/15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58C9368-2471-2E4C-9085-74638B2B96CE}"/>
              </a:ext>
            </a:extLst>
          </p:cNvPr>
          <p:cNvSpPr/>
          <p:nvPr/>
        </p:nvSpPr>
        <p:spPr>
          <a:xfrm>
            <a:off x="275297" y="587375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876D753-88D1-BB43-A9CA-90BADC2FA1F8}"/>
              </a:ext>
            </a:extLst>
          </p:cNvPr>
          <p:cNvSpPr/>
          <p:nvPr/>
        </p:nvSpPr>
        <p:spPr>
          <a:xfrm>
            <a:off x="275297" y="779413"/>
            <a:ext cx="3977640" cy="247504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F7D7C5F-8B1C-C847-B685-C5FEFB2CEC59}"/>
              </a:ext>
            </a:extLst>
          </p:cNvPr>
          <p:cNvSpPr txBox="1">
            <a:spLocks/>
          </p:cNvSpPr>
          <p:nvPr/>
        </p:nvSpPr>
        <p:spPr>
          <a:xfrm>
            <a:off x="273260" y="732364"/>
            <a:ext cx="3968648" cy="2475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10185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kern="0" spc="-30" dirty="0">
                <a:solidFill>
                  <a:srgbClr val="58180C"/>
                </a:solidFill>
                <a:latin typeface="Palatino Linotype"/>
              </a:rPr>
              <a:t>Multiple measurements taken for each shot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AB9054-B2AA-7D40-B909-7DEB2D316C62}"/>
              </a:ext>
            </a:extLst>
          </p:cNvPr>
          <p:cNvCxnSpPr>
            <a:cxnSpLocks/>
          </p:cNvCxnSpPr>
          <p:nvPr/>
        </p:nvCxnSpPr>
        <p:spPr>
          <a:xfrm>
            <a:off x="2000250" y="1806575"/>
            <a:ext cx="0" cy="11430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9E53AC-853A-FC44-9847-ACF40EBB81C8}"/>
              </a:ext>
            </a:extLst>
          </p:cNvPr>
          <p:cNvCxnSpPr>
            <a:cxnSpLocks/>
          </p:cNvCxnSpPr>
          <p:nvPr/>
        </p:nvCxnSpPr>
        <p:spPr>
          <a:xfrm flipH="1">
            <a:off x="2000250" y="1806575"/>
            <a:ext cx="457200" cy="11430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BF995-D6AC-464E-ACD1-DE1388076A47}"/>
              </a:ext>
            </a:extLst>
          </p:cNvPr>
          <p:cNvCxnSpPr>
            <a:cxnSpLocks/>
          </p:cNvCxnSpPr>
          <p:nvPr/>
        </p:nvCxnSpPr>
        <p:spPr>
          <a:xfrm>
            <a:off x="2000250" y="1425575"/>
            <a:ext cx="0" cy="381000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175C8A-0F4F-3547-B439-A780B4553993}"/>
              </a:ext>
            </a:extLst>
          </p:cNvPr>
          <p:cNvSpPr txBox="1"/>
          <p:nvPr/>
        </p:nvSpPr>
        <p:spPr>
          <a:xfrm>
            <a:off x="1019323" y="1838526"/>
            <a:ext cx="978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Carry Distance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DF801-AEFE-9248-AD55-4C7EA058D622}"/>
              </a:ext>
            </a:extLst>
          </p:cNvPr>
          <p:cNvSpPr txBox="1"/>
          <p:nvPr/>
        </p:nvSpPr>
        <p:spPr>
          <a:xfrm>
            <a:off x="985526" y="13465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Total Distance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297F29-C175-4946-A4AE-1681357BFA04}"/>
              </a:ext>
            </a:extLst>
          </p:cNvPr>
          <p:cNvCxnSpPr/>
          <p:nvPr/>
        </p:nvCxnSpPr>
        <p:spPr>
          <a:xfrm>
            <a:off x="2053741" y="1882775"/>
            <a:ext cx="304800" cy="0"/>
          </a:xfrm>
          <a:prstGeom prst="line">
            <a:avLst/>
          </a:prstGeom>
          <a:ln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1C85D7-1BD6-134E-8A37-6AA14AD1BEA4}"/>
              </a:ext>
            </a:extLst>
          </p:cNvPr>
          <p:cNvCxnSpPr>
            <a:cxnSpLocks/>
          </p:cNvCxnSpPr>
          <p:nvPr/>
        </p:nvCxnSpPr>
        <p:spPr>
          <a:xfrm flipH="1">
            <a:off x="2457450" y="1425575"/>
            <a:ext cx="152400" cy="357723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D1ADA0-0C78-0945-A1B5-343B93C954E1}"/>
              </a:ext>
            </a:extLst>
          </p:cNvPr>
          <p:cNvCxnSpPr>
            <a:cxnSpLocks/>
          </p:cNvCxnSpPr>
          <p:nvPr/>
        </p:nvCxnSpPr>
        <p:spPr>
          <a:xfrm>
            <a:off x="2053741" y="1469687"/>
            <a:ext cx="479909" cy="0"/>
          </a:xfrm>
          <a:prstGeom prst="line">
            <a:avLst/>
          </a:prstGeom>
          <a:ln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E9D20B-1D0A-F54E-B790-CD9DCA8AF672}"/>
              </a:ext>
            </a:extLst>
          </p:cNvPr>
          <p:cNvSpPr txBox="1"/>
          <p:nvPr/>
        </p:nvSpPr>
        <p:spPr>
          <a:xfrm>
            <a:off x="2657940" y="134657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Total Dispersion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F198C-EEF6-8A4F-8998-031A62998DCC}"/>
              </a:ext>
            </a:extLst>
          </p:cNvPr>
          <p:cNvSpPr txBox="1"/>
          <p:nvPr/>
        </p:nvSpPr>
        <p:spPr>
          <a:xfrm>
            <a:off x="2695409" y="1746404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Carry Dispersion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18A640-69BE-DB42-8C5D-BBA88E6EDD7C}"/>
                  </a:ext>
                </a:extLst>
              </p14:cNvPr>
              <p14:cNvContentPartPr/>
              <p14:nvPr/>
            </p14:nvContentPartPr>
            <p14:xfrm>
              <a:off x="2301997" y="1233105"/>
              <a:ext cx="632520" cy="162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18A640-69BE-DB42-8C5D-BBA88E6ED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3357" y="1224105"/>
                <a:ext cx="650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8DD576-33C5-DC45-A077-D8B456A3F670}"/>
                  </a:ext>
                </a:extLst>
              </p14:cNvPr>
              <p14:cNvContentPartPr/>
              <p14:nvPr/>
            </p14:nvContentPartPr>
            <p14:xfrm>
              <a:off x="2204797" y="1672305"/>
              <a:ext cx="794520" cy="158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8DD576-33C5-DC45-A077-D8B456A3F6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5797" y="1663305"/>
                <a:ext cx="812160" cy="17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381</Words>
  <Application>Microsoft Macintosh PowerPoint</Application>
  <PresentationFormat>Custom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Bookman Old Style</vt:lpstr>
      <vt:lpstr>Calibri</vt:lpstr>
      <vt:lpstr>Cambria Math</vt:lpstr>
      <vt:lpstr>Georgia</vt:lpstr>
      <vt:lpstr>Palatino Linotype</vt:lpstr>
      <vt:lpstr>Office Theme</vt:lpstr>
      <vt:lpstr>Titleist Golf Project</vt:lpstr>
      <vt:lpstr>Outline</vt:lpstr>
      <vt:lpstr>Introduction</vt:lpstr>
      <vt:lpstr>Introduction</vt:lpstr>
      <vt:lpstr>Design of Experiment</vt:lpstr>
      <vt:lpstr>Design of Experiment</vt:lpstr>
      <vt:lpstr>Design of Experiment</vt:lpstr>
      <vt:lpstr>Design of Experiment</vt:lpstr>
      <vt:lpstr>Data Set</vt:lpstr>
      <vt:lpstr>EDA</vt:lpstr>
      <vt:lpstr>EDA</vt:lpstr>
      <vt:lpstr>ANCOVA Model</vt:lpstr>
      <vt:lpstr>ANCOVA Diagnostics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Tumor Penetration of the Prostatic Capsule</dc:title>
  <dc:creator>Brian Rouse</dc:creator>
  <cp:lastModifiedBy>Joshua Gloyd</cp:lastModifiedBy>
  <cp:revision>31</cp:revision>
  <dcterms:created xsi:type="dcterms:W3CDTF">2018-12-03T01:50:34Z</dcterms:created>
  <dcterms:modified xsi:type="dcterms:W3CDTF">2018-12-11T00:45:28Z</dcterms:modified>
</cp:coreProperties>
</file>