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4"/>
  </p:notesMasterIdLst>
  <p:sldIdLst>
    <p:sldId id="256" r:id="rId2"/>
    <p:sldId id="273" r:id="rId3"/>
    <p:sldId id="276" r:id="rId4"/>
    <p:sldId id="275" r:id="rId5"/>
    <p:sldId id="277" r:id="rId6"/>
    <p:sldId id="278" r:id="rId7"/>
    <p:sldId id="262" r:id="rId8"/>
    <p:sldId id="261" r:id="rId9"/>
    <p:sldId id="263" r:id="rId10"/>
    <p:sldId id="314" r:id="rId11"/>
    <p:sldId id="333" r:id="rId12"/>
    <p:sldId id="265" r:id="rId13"/>
    <p:sldId id="266" r:id="rId14"/>
    <p:sldId id="269" r:id="rId15"/>
    <p:sldId id="315" r:id="rId16"/>
    <p:sldId id="313" r:id="rId17"/>
    <p:sldId id="331" r:id="rId18"/>
    <p:sldId id="316" r:id="rId19"/>
    <p:sldId id="317" r:id="rId20"/>
    <p:sldId id="332" r:id="rId21"/>
    <p:sldId id="319" r:id="rId22"/>
    <p:sldId id="320" r:id="rId23"/>
    <p:sldId id="322" r:id="rId24"/>
    <p:sldId id="323" r:id="rId25"/>
    <p:sldId id="324" r:id="rId26"/>
    <p:sldId id="325" r:id="rId27"/>
    <p:sldId id="326" r:id="rId28"/>
    <p:sldId id="327" r:id="rId29"/>
    <p:sldId id="328" r:id="rId30"/>
    <p:sldId id="329" r:id="rId31"/>
    <p:sldId id="330" r:id="rId32"/>
    <p:sldId id="334" r:id="rId33"/>
  </p:sldIdLst>
  <p:sldSz cx="9144000" cy="5143500" type="screen16x9"/>
  <p:notesSz cx="6858000" cy="9144000"/>
  <p:embeddedFontLst>
    <p:embeddedFont>
      <p:font typeface="Bebas Neue" panose="020B0606020202050201" pitchFamily="34" charset="0"/>
      <p:regular r:id="rId35"/>
    </p:embeddedFont>
    <p:embeddedFont>
      <p:font typeface="Chakra Petch Medium" pitchFamily="2" charset="-34"/>
      <p:regular r:id="rId36"/>
      <p:bold r:id="rId37"/>
      <p:italic r:id="rId38"/>
      <p:boldItalic r:id="rId39"/>
    </p:embeddedFont>
    <p:embeddedFont>
      <p:font typeface="Fira Code" panose="020B0809050000020004" pitchFamily="49" charset="0"/>
      <p:regular r:id="rId40"/>
      <p:bold r:id="rId41"/>
    </p:embeddedFont>
    <p:embeddedFont>
      <p:font typeface="Poppins"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A42982-92F2-44AD-B70F-3AE7CDE983F6}">
  <a:tblStyle styleId="{13A42982-92F2-44AD-B70F-3AE7CDE983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65903" autoAdjust="0"/>
  </p:normalViewPr>
  <p:slideViewPr>
    <p:cSldViewPr snapToGrid="0">
      <p:cViewPr varScale="1">
        <p:scale>
          <a:sx n="107" d="100"/>
          <a:sy n="107" d="100"/>
        </p:scale>
        <p:origin x="2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61526d799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161526d799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54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61526d799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161526d799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87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17030f7ab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17030f7ab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7030f7a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7030f7a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首先我们看一个例子，这是一个矩阵相乘算法。三个矩阵中的块重用的时间不同。</a:t>
            </a:r>
            <a:endParaRPr lang="en-US" altLang="zh-CN" dirty="0"/>
          </a:p>
          <a:p>
            <a:pPr marL="0" lvl="0" indent="0" algn="l" rtl="0">
              <a:spcBef>
                <a:spcPts val="0"/>
              </a:spcBef>
              <a:spcAft>
                <a:spcPts val="0"/>
              </a:spcAft>
              <a:buNone/>
            </a:pPr>
            <a:r>
              <a:rPr lang="zh-CN" altLang="en-US" dirty="0"/>
              <a:t>通过矩阵相乘的规则不难得出，第二个矩阵中的元素具有在长时间间隔里才会被重用。最后一个矩阵在很短的时间间隔内会一直被重用。</a:t>
            </a:r>
            <a:endParaRPr lang="en-US" altLang="zh-CN" dirty="0"/>
          </a:p>
          <a:p>
            <a:pPr marL="0" lvl="0" indent="0" algn="l" rtl="0">
              <a:spcBef>
                <a:spcPts val="0"/>
              </a:spcBef>
              <a:spcAft>
                <a:spcPts val="0"/>
              </a:spcAft>
              <a:buNone/>
            </a:pPr>
            <a:r>
              <a:rPr lang="zh-CN" altLang="en-US" dirty="0"/>
              <a:t>从结果中可以看出，现有的一些启发式的替换策略可以捕捉到一些可用的重用的子集，但只有</a:t>
            </a:r>
            <a:r>
              <a:rPr lang="en-US" altLang="zh-CN" dirty="0" err="1"/>
              <a:t>Belady</a:t>
            </a:r>
            <a:r>
              <a:rPr lang="zh-CN" altLang="en-US" dirty="0"/>
              <a:t>的算法</a:t>
            </a:r>
            <a:r>
              <a:rPr lang="en-US" altLang="zh-CN" dirty="0"/>
              <a:t>[2]</a:t>
            </a:r>
            <a:r>
              <a:rPr lang="zh-CN" altLang="en-US" dirty="0"/>
              <a:t>可以有效利用所有三种形式的重用。</a:t>
            </a:r>
            <a:endParaRPr lang="en-US" altLang="zh-CN" dirty="0"/>
          </a:p>
          <a:p>
            <a:pPr marL="0" lvl="0" indent="0" algn="l" rtl="0">
              <a:spcBef>
                <a:spcPts val="0"/>
              </a:spcBef>
              <a:spcAft>
                <a:spcPts val="0"/>
              </a:spcAft>
              <a:buNone/>
            </a:pPr>
            <a:r>
              <a:rPr lang="en-US" altLang="zh-CN" dirty="0" err="1"/>
              <a:t>Belady</a:t>
            </a:r>
            <a:r>
              <a:rPr lang="zh-CN" altLang="en-US" dirty="0"/>
              <a:t>的算法对所有的程序都有最好的效果，所以本文主要模仿贝拉迪，因此也是所有程序通用的。</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7030f7a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7030f7a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t>Belady</a:t>
            </a:r>
            <a:r>
              <a:rPr lang="zh-CN" altLang="en-US" dirty="0"/>
              <a:t>的算法是最优的替换算法，但实际上，它是不可行的，因为它需要预知未来。</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虽然我们不可能预知未来来做出替换决策，但可以向后看，通过过去足够长的内存访问历史来学习和模仿最佳行为。</a:t>
            </a:r>
            <a:endParaRPr lang="en-US" altLang="zh-CN" dirty="0"/>
          </a:p>
          <a:p>
            <a:pPr marL="0" lvl="0" indent="0" algn="l" rtl="0">
              <a:spcBef>
                <a:spcPts val="0"/>
              </a:spcBef>
              <a:spcAft>
                <a:spcPts val="0"/>
              </a:spcAft>
              <a:buNone/>
            </a:pPr>
            <a:r>
              <a:rPr lang="zh-CN" altLang="en-US" dirty="0"/>
              <a:t>本文提出的算法：将</a:t>
            </a:r>
            <a:r>
              <a:rPr lang="en-US" dirty="0" err="1"/>
              <a:t>Belady</a:t>
            </a:r>
            <a:r>
              <a:rPr lang="zh-CN" altLang="en-US" dirty="0"/>
              <a:t>算法应用于过去的高速缓存访问，为未来的高速缓存替换决策提供参考。</a:t>
            </a:r>
            <a:endParaRPr dirty="0"/>
          </a:p>
        </p:txBody>
      </p:sp>
    </p:spTree>
    <p:extLst>
      <p:ext uri="{BB962C8B-B14F-4D97-AF65-F5344CB8AC3E}">
        <p14:creationId xmlns:p14="http://schemas.microsoft.com/office/powerpoint/2010/main" val="29399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7030f7a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7030f7a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err="1"/>
              <a:t>OPTgen</a:t>
            </a:r>
            <a:r>
              <a:rPr lang="en-US" dirty="0" err="1"/>
              <a:t>来</a:t>
            </a:r>
            <a:r>
              <a:rPr lang="zh-CN" altLang="en-US" dirty="0"/>
              <a:t>确定对于</a:t>
            </a:r>
            <a:r>
              <a:rPr lang="zh-CN" altLang="en-US" b="1" dirty="0"/>
              <a:t>过去</a:t>
            </a:r>
            <a:r>
              <a:rPr lang="zh-CN" altLang="en-US" dirty="0"/>
              <a:t>的高速缓存访问，如果使用了</a:t>
            </a:r>
            <a:r>
              <a:rPr lang="en-US" dirty="0"/>
              <a:t>OPT</a:t>
            </a:r>
            <a:r>
              <a:rPr lang="zh-CN" altLang="en-US" dirty="0"/>
              <a:t>策略，会有什么被缓存。他是通过几个</a:t>
            </a:r>
            <a:endParaRPr lang="en-US" altLang="zh-CN" dirty="0"/>
          </a:p>
          <a:p>
            <a:pPr marL="0" lvl="0" indent="0" algn="l" rtl="0">
              <a:spcBef>
                <a:spcPts val="0"/>
              </a:spcBef>
              <a:spcAft>
                <a:spcPts val="0"/>
              </a:spcAft>
              <a:buNone/>
            </a:pPr>
            <a:r>
              <a:rPr lang="zh-CN" altLang="en-US" dirty="0"/>
              <a:t>（如果我们进一步将缓存行的有效性间隔定义为该行在</a:t>
            </a:r>
            <a:r>
              <a:rPr lang="en-US" altLang="zh-CN" dirty="0"/>
              <a:t>OPT</a:t>
            </a:r>
            <a:r>
              <a:rPr lang="zh-CN" altLang="en-US" dirty="0"/>
              <a:t>策略下驻留在缓存中的时间段，那么如果在其使用间隔的任何一点上，重叠的有效性间隔的数量与缓存的容量相符，那么</a:t>
            </a:r>
            <a:r>
              <a:rPr lang="en-US" altLang="zh-CN" dirty="0"/>
              <a:t>X</a:t>
            </a:r>
            <a:r>
              <a:rPr lang="zh-CN" altLang="en-US" dirty="0"/>
              <a:t>将是一个缓存缺失。否则，</a:t>
            </a:r>
            <a:r>
              <a:rPr lang="en-US" altLang="zh-CN" dirty="0"/>
              <a:t>X</a:t>
            </a:r>
            <a:r>
              <a:rPr lang="zh-CN" altLang="en-US" dirty="0"/>
              <a:t>将是一个高速缓存命中。）</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r>
              <a:rPr lang="zh-CN" altLang="en-US" b="1" u="sng" dirty="0">
                <a:effectLst/>
              </a:rPr>
              <a:t>预测器 </a:t>
            </a:r>
            <a:r>
              <a:rPr lang="en-US" dirty="0"/>
              <a:t>builds on the observation that the majority of OPT’s decisions for loads by a given PC are similar and therefore predictable.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论文中介绍的是</a:t>
            </a:r>
            <a:r>
              <a:rPr lang="zh-CN" altLang="en-US" dirty="0">
                <a:solidFill>
                  <a:srgbClr val="000000"/>
                </a:solidFill>
                <a:effectLst/>
                <a:latin typeface="Helvetica Neue" panose="02000503000000020004" pitchFamily="2" charset="0"/>
              </a:rPr>
              <a:t>，同一台</a:t>
            </a:r>
            <a:r>
              <a:rPr lang="en-US" altLang="zh-CN" dirty="0">
                <a:solidFill>
                  <a:srgbClr val="000000"/>
                </a:solidFill>
                <a:effectLst/>
                <a:latin typeface="Helvetica Neue" panose="02000503000000020004" pitchFamily="2" charset="0"/>
              </a:rPr>
              <a:t>PC</a:t>
            </a:r>
            <a:r>
              <a:rPr lang="zh-CN" altLang="en-US" dirty="0">
                <a:solidFill>
                  <a:srgbClr val="000000"/>
                </a:solidFill>
                <a:effectLst/>
                <a:latin typeface="Helvetica Neue" panose="02000503000000020004" pitchFamily="2" charset="0"/>
              </a:rPr>
              <a:t>的加载具有与</a:t>
            </a:r>
            <a:r>
              <a:rPr lang="en-US" altLang="zh-CN" dirty="0">
                <a:solidFill>
                  <a:srgbClr val="000000"/>
                </a:solidFill>
                <a:effectLst/>
                <a:latin typeface="Helvetica Neue" panose="02000503000000020004" pitchFamily="2" charset="0"/>
              </a:rPr>
              <a:t>OPT</a:t>
            </a:r>
            <a:r>
              <a:rPr lang="zh-CN" altLang="en-US" dirty="0">
                <a:solidFill>
                  <a:srgbClr val="000000"/>
                </a:solidFill>
                <a:effectLst/>
                <a:latin typeface="Helvetica Neue" panose="02000503000000020004" pitchFamily="2" charset="0"/>
              </a:rPr>
              <a:t>相同的缓存行为的概率为</a:t>
            </a:r>
            <a:r>
              <a:rPr lang="en-US" altLang="zh-CN" dirty="0">
                <a:solidFill>
                  <a:srgbClr val="000000"/>
                </a:solidFill>
                <a:effectLst/>
                <a:latin typeface="Helvetica Neue" panose="02000503000000020004" pitchFamily="2" charset="0"/>
              </a:rPr>
              <a:t>90.4%</a:t>
            </a:r>
            <a:r>
              <a:rPr lang="zh-CN" altLang="en-US" dirty="0">
                <a:solidFill>
                  <a:srgbClr val="000000"/>
                </a:solidFill>
                <a:effectLst/>
                <a:latin typeface="Helvetica Neue" panose="02000503000000020004" pitchFamily="2" charset="0"/>
              </a:rPr>
              <a:t>。（</a:t>
            </a:r>
            <a:r>
              <a:rPr lang="en-US" altLang="zh-CN" dirty="0">
                <a:solidFill>
                  <a:srgbClr val="000000"/>
                </a:solidFill>
                <a:effectLst/>
                <a:latin typeface="Helvetica Neue" panose="02000503000000020004" pitchFamily="2" charset="0"/>
              </a:rPr>
              <a:t>Hawkeye</a:t>
            </a:r>
            <a:r>
              <a:rPr lang="zh-CN" altLang="en-US" dirty="0">
                <a:solidFill>
                  <a:srgbClr val="000000"/>
                </a:solidFill>
                <a:effectLst/>
                <a:latin typeface="Helvetica Neue" panose="02000503000000020004" pitchFamily="2" charset="0"/>
              </a:rPr>
              <a:t>使用 </a:t>
            </a:r>
            <a:r>
              <a:rPr lang="en-US" altLang="zh-CN" dirty="0">
                <a:solidFill>
                  <a:srgbClr val="000000"/>
                </a:solidFill>
                <a:effectLst/>
                <a:latin typeface="Helvetica Neue" panose="02000503000000020004" pitchFamily="2" charset="0"/>
              </a:rPr>
              <a:t>RRIP </a:t>
            </a:r>
            <a:r>
              <a:rPr lang="zh-CN" altLang="en-US" dirty="0">
                <a:solidFill>
                  <a:srgbClr val="000000"/>
                </a:solidFill>
                <a:effectLst/>
                <a:latin typeface="Helvetica Neue" panose="02000503000000020004" pitchFamily="2" charset="0"/>
              </a:rPr>
              <a:t>计数器去表征一个</a:t>
            </a:r>
            <a:r>
              <a:rPr lang="en-US" altLang="zh-CN" dirty="0">
                <a:solidFill>
                  <a:srgbClr val="000000"/>
                </a:solidFill>
                <a:effectLst/>
                <a:latin typeface="Helvetica Neue" panose="02000503000000020004" pitchFamily="2" charset="0"/>
              </a:rPr>
              <a:t>cache line </a:t>
            </a:r>
            <a:r>
              <a:rPr lang="zh-CN" altLang="en-US" dirty="0">
                <a:solidFill>
                  <a:srgbClr val="000000"/>
                </a:solidFill>
                <a:effectLst/>
                <a:latin typeface="Helvetica Neue" panose="02000503000000020004" pitchFamily="2" charset="0"/>
              </a:rPr>
              <a:t>是 </a:t>
            </a:r>
            <a:r>
              <a:rPr lang="en-US" altLang="zh-CN" dirty="0">
                <a:solidFill>
                  <a:srgbClr val="000000"/>
                </a:solidFill>
                <a:effectLst/>
                <a:latin typeface="Helvetica Neue" panose="02000503000000020004" pitchFamily="2" charset="0"/>
              </a:rPr>
              <a:t>friendly </a:t>
            </a:r>
            <a:r>
              <a:rPr lang="zh-CN" altLang="en-US" dirty="0">
                <a:solidFill>
                  <a:srgbClr val="000000"/>
                </a:solidFill>
                <a:effectLst/>
                <a:latin typeface="Helvetica Neue" panose="02000503000000020004" pitchFamily="2" charset="0"/>
              </a:rPr>
              <a:t>还是 </a:t>
            </a:r>
            <a:r>
              <a:rPr lang="en-US" altLang="zh-CN" dirty="0">
                <a:solidFill>
                  <a:srgbClr val="000000"/>
                </a:solidFill>
                <a:effectLst/>
                <a:latin typeface="Helvetica Neue" panose="02000503000000020004" pitchFamily="2" charset="0"/>
              </a:rPr>
              <a:t>averse</a:t>
            </a:r>
            <a:r>
              <a:rPr lang="zh-CN" altLang="en-US" dirty="0">
                <a:solidFill>
                  <a:srgbClr val="000000"/>
                </a:solidFill>
                <a:effectLst/>
                <a:latin typeface="Helvetica Neue" panose="02000503000000020004" pitchFamily="2" charset="0"/>
              </a:rPr>
              <a:t>，以及一个</a:t>
            </a:r>
            <a:r>
              <a:rPr lang="en-US" altLang="zh-CN" dirty="0">
                <a:solidFill>
                  <a:srgbClr val="000000"/>
                </a:solidFill>
                <a:effectLst/>
                <a:latin typeface="Helvetica Neue" panose="02000503000000020004" pitchFamily="2" charset="0"/>
              </a:rPr>
              <a:t>cache line </a:t>
            </a:r>
            <a:r>
              <a:rPr lang="zh-CN" altLang="en-US" dirty="0">
                <a:solidFill>
                  <a:srgbClr val="000000"/>
                </a:solidFill>
                <a:effectLst/>
                <a:latin typeface="Helvetica Neue" panose="02000503000000020004" pitchFamily="2" charset="0"/>
              </a:rPr>
              <a:t>的 </a:t>
            </a:r>
            <a:r>
              <a:rPr lang="en-US" altLang="zh-CN" dirty="0">
                <a:solidFill>
                  <a:srgbClr val="000000"/>
                </a:solidFill>
                <a:effectLst/>
                <a:latin typeface="Helvetica Neue" panose="02000503000000020004" pitchFamily="2" charset="0"/>
              </a:rPr>
              <a:t>age</a:t>
            </a:r>
            <a:r>
              <a:rPr lang="zh-CN" altLang="en-US" dirty="0">
                <a:solidFill>
                  <a:srgbClr val="000000"/>
                </a:solidFill>
                <a:effectLst/>
                <a:latin typeface="Helvetica Neue" panose="02000503000000020004" pitchFamily="2" charset="0"/>
              </a:rPr>
              <a:t>。对于每一个要访问的 </a:t>
            </a:r>
            <a:r>
              <a:rPr lang="en-US" altLang="zh-CN" dirty="0">
                <a:solidFill>
                  <a:srgbClr val="000000"/>
                </a:solidFill>
                <a:effectLst/>
                <a:latin typeface="Helvetica Neue" panose="02000503000000020004" pitchFamily="2" charset="0"/>
              </a:rPr>
              <a:t>cache line</a:t>
            </a:r>
            <a:r>
              <a:rPr lang="zh-CN" altLang="en-US" dirty="0">
                <a:solidFill>
                  <a:srgbClr val="000000"/>
                </a:solidFill>
                <a:effectLst/>
                <a:latin typeface="Helvetica Neue" panose="02000503000000020004" pitchFamily="2" charset="0"/>
              </a:rPr>
              <a:t>，</a:t>
            </a:r>
            <a:r>
              <a:rPr lang="en-US" altLang="zh-CN" dirty="0">
                <a:solidFill>
                  <a:srgbClr val="000000"/>
                </a:solidFill>
                <a:effectLst/>
                <a:latin typeface="Helvetica Neue" panose="02000503000000020004" pitchFamily="2" charset="0"/>
              </a:rPr>
              <a:t>Hawkeye </a:t>
            </a:r>
            <a:r>
              <a:rPr lang="zh-CN" altLang="en-US" dirty="0">
                <a:solidFill>
                  <a:srgbClr val="000000"/>
                </a:solidFill>
                <a:effectLst/>
                <a:latin typeface="Helvetica Neue" panose="02000503000000020004" pitchFamily="2" charset="0"/>
              </a:rPr>
              <a:t>预测器都会去预测该 </a:t>
            </a:r>
            <a:r>
              <a:rPr lang="en-US" altLang="zh-CN" dirty="0">
                <a:solidFill>
                  <a:srgbClr val="000000"/>
                </a:solidFill>
                <a:effectLst/>
                <a:latin typeface="Helvetica Neue" panose="02000503000000020004" pitchFamily="2" charset="0"/>
              </a:rPr>
              <a:t>line </a:t>
            </a:r>
            <a:r>
              <a:rPr lang="zh-CN" altLang="en-US" dirty="0">
                <a:solidFill>
                  <a:srgbClr val="000000"/>
                </a:solidFill>
                <a:effectLst/>
                <a:latin typeface="Helvetica Neue" panose="02000503000000020004" pitchFamily="2" charset="0"/>
              </a:rPr>
              <a:t>是 </a:t>
            </a:r>
            <a:r>
              <a:rPr lang="en-US" altLang="zh-CN" dirty="0">
                <a:solidFill>
                  <a:srgbClr val="000000"/>
                </a:solidFill>
                <a:effectLst/>
                <a:latin typeface="Helvetica Neue" panose="02000503000000020004" pitchFamily="2" charset="0"/>
              </a:rPr>
              <a:t>cache-friendly </a:t>
            </a:r>
            <a:r>
              <a:rPr lang="zh-CN" altLang="en-US" dirty="0">
                <a:solidFill>
                  <a:srgbClr val="000000"/>
                </a:solidFill>
                <a:effectLst/>
                <a:latin typeface="Helvetica Neue" panose="02000503000000020004" pitchFamily="2" charset="0"/>
              </a:rPr>
              <a:t>还是 </a:t>
            </a:r>
            <a:r>
              <a:rPr lang="en-US" altLang="zh-CN" dirty="0">
                <a:solidFill>
                  <a:srgbClr val="000000"/>
                </a:solidFill>
                <a:effectLst/>
                <a:latin typeface="Helvetica Neue" panose="02000503000000020004" pitchFamily="2" charset="0"/>
              </a:rPr>
              <a:t>cache-averse</a:t>
            </a:r>
            <a:r>
              <a:rPr lang="zh-CN" altLang="en-US" dirty="0">
                <a:solidFill>
                  <a:srgbClr val="000000"/>
                </a:solidFill>
                <a:effectLst/>
                <a:latin typeface="Helvetica Neue" panose="02000503000000020004" pitchFamily="2" charset="0"/>
              </a:rPr>
              <a:t>，然后通过相应规则去更新 </a:t>
            </a:r>
            <a:r>
              <a:rPr lang="en-US" altLang="zh-CN" dirty="0">
                <a:solidFill>
                  <a:srgbClr val="000000"/>
                </a:solidFill>
                <a:effectLst/>
                <a:latin typeface="Helvetica Neue" panose="02000503000000020004" pitchFamily="2" charset="0"/>
              </a:rPr>
              <a:t>RRIP </a:t>
            </a:r>
            <a:r>
              <a:rPr lang="zh-CN" altLang="en-US" dirty="0">
                <a:solidFill>
                  <a:srgbClr val="000000"/>
                </a:solidFill>
                <a:effectLst/>
                <a:latin typeface="Helvetica Neue" panose="02000503000000020004" pitchFamily="2" charset="0"/>
              </a:rPr>
              <a:t>的值。）</a:t>
            </a:r>
            <a:endParaRPr lang="en-US" altLang="zh-CN"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1" dirty="0">
                <a:solidFill>
                  <a:srgbClr val="000000"/>
                </a:solidFill>
                <a:effectLst/>
                <a:latin typeface="Helvetica Neue" panose="02000503000000020004" pitchFamily="2" charset="0"/>
              </a:rPr>
              <a:t>如果过去的行为是未来行为的良好预测，那么我们的替换策略将接近</a:t>
            </a:r>
            <a:r>
              <a:rPr lang="en-US" altLang="zh-CN" b="1" dirty="0" err="1">
                <a:solidFill>
                  <a:srgbClr val="000000"/>
                </a:solidFill>
                <a:effectLst/>
                <a:latin typeface="Helvetica Neue" panose="02000503000000020004" pitchFamily="2" charset="0"/>
              </a:rPr>
              <a:t>Belady</a:t>
            </a:r>
            <a:r>
              <a:rPr lang="zh-CN" altLang="en-US" b="1" dirty="0">
                <a:solidFill>
                  <a:srgbClr val="000000"/>
                </a:solidFill>
                <a:effectLst/>
                <a:latin typeface="Helvetica Neue" panose="02000503000000020004" pitchFamily="2" charset="0"/>
              </a:rPr>
              <a:t>算法的行为。</a:t>
            </a:r>
            <a:endParaRPr lang="en-US" altLang="zh-CN" b="1"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dirty="0">
                <a:solidFill>
                  <a:srgbClr val="000000"/>
                </a:solidFill>
                <a:effectLst/>
                <a:latin typeface="Helvetica Neue" panose="02000503000000020004" pitchFamily="2" charset="0"/>
              </a:rPr>
              <a:t>引入了一种高效模拟</a:t>
            </a:r>
            <a:r>
              <a:rPr lang="en-US" altLang="zh-CN" dirty="0" err="1">
                <a:solidFill>
                  <a:srgbClr val="000000"/>
                </a:solidFill>
                <a:effectLst/>
                <a:latin typeface="Helvetica Neue" panose="02000503000000020004" pitchFamily="2" charset="0"/>
              </a:rPr>
              <a:t>Belady</a:t>
            </a:r>
            <a:r>
              <a:rPr lang="zh-CN" altLang="en-US" dirty="0">
                <a:solidFill>
                  <a:srgbClr val="000000"/>
                </a:solidFill>
                <a:effectLst/>
                <a:latin typeface="Helvetica Neue" panose="02000503000000020004" pitchFamily="2" charset="0"/>
              </a:rPr>
              <a:t>行为的新方法，并且我们使用已知的采样技术来紧凑地表示高精度所需的长期历史信息。对于一个</a:t>
            </a:r>
            <a:r>
              <a:rPr lang="en-US" altLang="zh-CN" dirty="0">
                <a:solidFill>
                  <a:srgbClr val="000000"/>
                </a:solidFill>
                <a:effectLst/>
                <a:latin typeface="Helvetica Neue" panose="02000503000000020004" pitchFamily="2" charset="0"/>
              </a:rPr>
              <a:t>2MB</a:t>
            </a:r>
            <a:r>
              <a:rPr lang="zh-CN" altLang="en-US" dirty="0">
                <a:solidFill>
                  <a:srgbClr val="000000"/>
                </a:solidFill>
                <a:effectLst/>
                <a:latin typeface="Helvetica Neue" panose="02000503000000020004" pitchFamily="2" charset="0"/>
              </a:rPr>
              <a:t>的</a:t>
            </a:r>
            <a:r>
              <a:rPr lang="en-US" altLang="zh-CN" dirty="0">
                <a:solidFill>
                  <a:srgbClr val="000000"/>
                </a:solidFill>
                <a:effectLst/>
                <a:latin typeface="Helvetica Neue" panose="02000503000000020004" pitchFamily="2" charset="0"/>
              </a:rPr>
              <a:t>LLC</a:t>
            </a:r>
            <a:r>
              <a:rPr lang="zh-CN" altLang="en-US" dirty="0">
                <a:solidFill>
                  <a:srgbClr val="000000"/>
                </a:solidFill>
                <a:effectLst/>
                <a:latin typeface="Helvetica Neue" panose="02000503000000020004" pitchFamily="2" charset="0"/>
              </a:rPr>
              <a:t>，我们的解决方案使用了</a:t>
            </a:r>
            <a:r>
              <a:rPr lang="en-US" altLang="zh-CN" dirty="0">
                <a:solidFill>
                  <a:srgbClr val="000000"/>
                </a:solidFill>
                <a:effectLst/>
                <a:latin typeface="Helvetica Neue" panose="02000503000000020004" pitchFamily="2" charset="0"/>
              </a:rPr>
              <a:t>16KB</a:t>
            </a:r>
            <a:r>
              <a:rPr lang="zh-CN" altLang="en-US" dirty="0">
                <a:solidFill>
                  <a:srgbClr val="000000"/>
                </a:solidFill>
                <a:effectLst/>
                <a:latin typeface="Helvetica Neue" panose="02000503000000020004" pitchFamily="2" charset="0"/>
              </a:rPr>
              <a:t>的硬件预算（不包括标签阵列中的替换状态）。当应用于</a:t>
            </a:r>
            <a:r>
              <a:rPr lang="en-US" altLang="zh-CN" dirty="0">
                <a:solidFill>
                  <a:srgbClr val="000000"/>
                </a:solidFill>
                <a:effectLst/>
                <a:latin typeface="Helvetica Neue" panose="02000503000000020004" pitchFamily="2" charset="0"/>
              </a:rPr>
              <a:t>SPEC 2006 CPU</a:t>
            </a:r>
            <a:r>
              <a:rPr lang="zh-CN" altLang="en-US" dirty="0">
                <a:solidFill>
                  <a:srgbClr val="000000"/>
                </a:solidFill>
                <a:effectLst/>
                <a:latin typeface="Helvetica Neue" panose="02000503000000020004" pitchFamily="2" charset="0"/>
              </a:rPr>
              <a:t>基准的内存密集型子集时，我们的解决方案比</a:t>
            </a:r>
            <a:r>
              <a:rPr lang="en-US" altLang="zh-CN" dirty="0">
                <a:solidFill>
                  <a:srgbClr val="000000"/>
                </a:solidFill>
                <a:effectLst/>
                <a:latin typeface="Helvetica Neue" panose="02000503000000020004" pitchFamily="2" charset="0"/>
              </a:rPr>
              <a:t>LRU</a:t>
            </a:r>
            <a:r>
              <a:rPr lang="zh-CN" altLang="en-US" dirty="0">
                <a:solidFill>
                  <a:srgbClr val="000000"/>
                </a:solidFill>
                <a:effectLst/>
                <a:latin typeface="Helvetica Neue" panose="02000503000000020004" pitchFamily="2" charset="0"/>
              </a:rPr>
              <a:t>的性能提高了</a:t>
            </a:r>
            <a:r>
              <a:rPr lang="en-US" altLang="zh-CN" dirty="0">
                <a:solidFill>
                  <a:srgbClr val="000000"/>
                </a:solidFill>
                <a:effectLst/>
                <a:latin typeface="Helvetica Neue" panose="02000503000000020004" pitchFamily="2" charset="0"/>
              </a:rPr>
              <a:t>8.4%</a:t>
            </a:r>
            <a:r>
              <a:rPr lang="zh-CN" altLang="en-US" dirty="0">
                <a:solidFill>
                  <a:srgbClr val="000000"/>
                </a:solidFill>
                <a:effectLst/>
                <a:latin typeface="Helvetica Neue" panose="02000503000000020004" pitchFamily="2" charset="0"/>
              </a:rPr>
              <a:t>，而以前的最先进的解决方案则是</a:t>
            </a:r>
            <a:r>
              <a:rPr lang="en-US" altLang="zh-CN" dirty="0">
                <a:solidFill>
                  <a:srgbClr val="000000"/>
                </a:solidFill>
                <a:effectLst/>
                <a:latin typeface="Helvetica Neue" panose="02000503000000020004" pitchFamily="2" charset="0"/>
              </a:rPr>
              <a:t>6.2%</a:t>
            </a:r>
            <a:r>
              <a:rPr lang="zh-CN" altLang="en-US" dirty="0">
                <a:solidFill>
                  <a:srgbClr val="000000"/>
                </a:solidFill>
                <a:effectLst/>
                <a:latin typeface="Helvetica Neue" panose="02000503000000020004" pitchFamily="2" charset="0"/>
              </a:rPr>
              <a:t>。对于一个拥有</a:t>
            </a:r>
            <a:r>
              <a:rPr lang="en-US" altLang="zh-CN" dirty="0">
                <a:solidFill>
                  <a:srgbClr val="000000"/>
                </a:solidFill>
                <a:effectLst/>
                <a:latin typeface="Helvetica Neue" panose="02000503000000020004" pitchFamily="2" charset="0"/>
              </a:rPr>
              <a:t>8MB</a:t>
            </a:r>
            <a:r>
              <a:rPr lang="zh-CN" altLang="en-US" dirty="0">
                <a:solidFill>
                  <a:srgbClr val="000000"/>
                </a:solidFill>
                <a:effectLst/>
                <a:latin typeface="Helvetica Neue" panose="02000503000000020004" pitchFamily="2" charset="0"/>
              </a:rPr>
              <a:t>共享</a:t>
            </a:r>
            <a:r>
              <a:rPr lang="en-US" altLang="zh-CN" dirty="0">
                <a:solidFill>
                  <a:srgbClr val="000000"/>
                </a:solidFill>
                <a:effectLst/>
                <a:latin typeface="Helvetica Neue" panose="02000503000000020004" pitchFamily="2" charset="0"/>
              </a:rPr>
              <a:t>LLC</a:t>
            </a:r>
            <a:r>
              <a:rPr lang="zh-CN" altLang="en-US" dirty="0">
                <a:solidFill>
                  <a:srgbClr val="000000"/>
                </a:solidFill>
                <a:effectLst/>
                <a:latin typeface="Helvetica Neue" panose="02000503000000020004" pitchFamily="2" charset="0"/>
              </a:rPr>
              <a:t>的</a:t>
            </a:r>
            <a:r>
              <a:rPr lang="en-US" altLang="zh-CN" dirty="0">
                <a:solidFill>
                  <a:srgbClr val="000000"/>
                </a:solidFill>
                <a:effectLst/>
                <a:latin typeface="Helvetica Neue" panose="02000503000000020004" pitchFamily="2" charset="0"/>
              </a:rPr>
              <a:t>4</a:t>
            </a:r>
            <a:r>
              <a:rPr lang="zh-CN" altLang="en-US" dirty="0">
                <a:solidFill>
                  <a:srgbClr val="000000"/>
                </a:solidFill>
                <a:effectLst/>
                <a:latin typeface="Helvetica Neue" panose="02000503000000020004" pitchFamily="2" charset="0"/>
              </a:rPr>
              <a:t>核系统，我们的解决方案将性能提高了</a:t>
            </a:r>
            <a:r>
              <a:rPr lang="en-US" altLang="zh-CN" dirty="0">
                <a:solidFill>
                  <a:srgbClr val="000000"/>
                </a:solidFill>
                <a:effectLst/>
                <a:latin typeface="Helvetica Neue" panose="02000503000000020004" pitchFamily="2" charset="0"/>
              </a:rPr>
              <a:t>15.0%</a:t>
            </a:r>
            <a:r>
              <a:rPr lang="zh-CN" altLang="en-US" dirty="0">
                <a:solidFill>
                  <a:srgbClr val="000000"/>
                </a:solidFill>
                <a:effectLst/>
                <a:latin typeface="Helvetica Neue" panose="02000503000000020004" pitchFamily="2" charset="0"/>
              </a:rPr>
              <a:t>，而以前的最先进的解决方案则为</a:t>
            </a:r>
            <a:r>
              <a:rPr lang="en-US" altLang="zh-CN" dirty="0">
                <a:solidFill>
                  <a:srgbClr val="000000"/>
                </a:solidFill>
                <a:effectLst/>
                <a:latin typeface="Helvetica Neue" panose="02000503000000020004" pitchFamily="2" charset="0"/>
              </a:rPr>
              <a:t>12.0%</a:t>
            </a:r>
            <a:r>
              <a:rPr lang="zh-CN" altLang="en-US" dirty="0">
                <a:solidFill>
                  <a:srgbClr val="000000"/>
                </a:solidFill>
                <a:effectLst/>
                <a:latin typeface="Helvetica Neue" panose="02000503000000020004" pitchFamily="2" charset="0"/>
              </a:rPr>
              <a:t>。</a:t>
            </a:r>
            <a:endParaRPr lang="en-US" altLang="zh-CN" dirty="0">
              <a:solidFill>
                <a:srgbClr val="000000"/>
              </a:solidFill>
              <a:effectLst/>
              <a:latin typeface="Helvetica Neue" panose="02000503000000020004" pitchFamily="2"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8365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dirty="0">
                <a:solidFill>
                  <a:srgbClr val="000000"/>
                </a:solidFill>
                <a:effectLst/>
                <a:latin typeface="Helvetica Neue" panose="02000503000000020004" pitchFamily="2" charset="0"/>
              </a:rPr>
              <a:t>最后一级缓存和内存延迟之间的差异激发了对高效缓存管理策略的搜索。最近在预测缓存块重用方面的工作大大提高了缓存性能和效率。然而，预测机制的准确性限制了优化的范围。本文提出了</a:t>
            </a:r>
            <a:r>
              <a:rPr lang="zh-CN" altLang="en-US" dirty="0"/>
              <a:t>使用感知器学习进行重用预测（以下简称感知器）驱动旁路和替换优化</a:t>
            </a:r>
            <a:endParaRPr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81037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dirty="0">
                <a:solidFill>
                  <a:srgbClr val="000000"/>
                </a:solidFill>
                <a:effectLst/>
                <a:latin typeface="Helvetica Neue" panose="02000503000000020004" pitchFamily="2" charset="0"/>
              </a:rPr>
              <a:t>最后一级缓存和内存延迟之间的差异激发了对高效缓存管理策略的搜索。最近在预测缓存块重用方面的工作实现了优化，大大提高了缓存性能和效率。然而，预测机制的准确性限制了优化的范围。本文提出了感知器学习用于重用预测。</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预测器考虑了多种特征，每个特征都被用来索引一个不同的饱和计数器（以下简称权重）表，然后进行加总。如果总和超过了某个阈值，那么预测被访问的区块不会被重复使用。</a:t>
            </a:r>
          </a:p>
          <a:p>
            <a:endParaRPr kumimoji="1" lang="en-US" altLang="zh-CN" dirty="0"/>
          </a:p>
          <a:p>
            <a:endParaRPr kumimoji="1" lang="zh-CN" altLang="en-US" dirty="0"/>
          </a:p>
        </p:txBody>
      </p:sp>
    </p:spTree>
    <p:extLst>
      <p:ext uri="{BB962C8B-B14F-4D97-AF65-F5344CB8AC3E}">
        <p14:creationId xmlns:p14="http://schemas.microsoft.com/office/powerpoint/2010/main" val="165534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7030f7a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7030f7a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CN" altLang="en-US" dirty="0">
                <a:solidFill>
                  <a:schemeClr val="tx1"/>
                </a:solidFill>
              </a:rPr>
              <a:t>对内存访问指令的跟踪</a:t>
            </a:r>
            <a:r>
              <a:rPr kumimoji="1" lang="en-US" altLang="zh-CN" dirty="0">
                <a:solidFill>
                  <a:schemeClr val="tx1"/>
                </a:solidFill>
              </a:rPr>
              <a:t>(</a:t>
            </a:r>
            <a:r>
              <a:rPr lang="zh-CN" altLang="en-US" b="0" i="0" u="none" strike="noStrike" dirty="0">
                <a:solidFill>
                  <a:schemeClr val="tx1"/>
                </a:solidFill>
                <a:effectLst/>
                <a:latin typeface="-apple-system"/>
              </a:rPr>
              <a:t>从</a:t>
            </a:r>
            <a:r>
              <a:rPr lang="en-US" altLang="zh-CN" b="0" i="0" u="none" strike="noStrike" dirty="0">
                <a:solidFill>
                  <a:schemeClr val="tx1"/>
                </a:solidFill>
                <a:effectLst/>
                <a:latin typeface="-apple-system"/>
              </a:rPr>
              <a:t>block</a:t>
            </a:r>
            <a:r>
              <a:rPr lang="zh-CN" altLang="en-US" b="0" i="0" u="none" strike="noStrike" dirty="0">
                <a:solidFill>
                  <a:schemeClr val="tx1"/>
                </a:solidFill>
                <a:effectLst/>
                <a:latin typeface="-apple-system"/>
              </a:rPr>
              <a:t>放入</a:t>
            </a:r>
            <a:r>
              <a:rPr lang="en-US" altLang="zh-CN" b="0" i="0" u="none" strike="noStrike" dirty="0">
                <a:solidFill>
                  <a:schemeClr val="tx1"/>
                </a:solidFill>
                <a:effectLst/>
                <a:latin typeface="-apple-system"/>
              </a:rPr>
              <a:t>cache</a:t>
            </a:r>
            <a:r>
              <a:rPr lang="zh-CN" altLang="en-US" b="0" i="0" u="none" strike="noStrike" dirty="0">
                <a:solidFill>
                  <a:schemeClr val="tx1"/>
                </a:solidFill>
                <a:effectLst/>
                <a:latin typeface="-apple-system"/>
              </a:rPr>
              <a:t>之后开始，到</a:t>
            </a:r>
            <a:r>
              <a:rPr lang="en-US" altLang="zh-CN" b="0" i="0" u="none" strike="noStrike" dirty="0">
                <a:solidFill>
                  <a:schemeClr val="tx1"/>
                </a:solidFill>
                <a:effectLst/>
                <a:latin typeface="-apple-system"/>
              </a:rPr>
              <a:t>block</a:t>
            </a:r>
            <a:r>
              <a:rPr lang="zh-CN" altLang="en-US" b="0" i="0" u="none" strike="noStrike" dirty="0">
                <a:solidFill>
                  <a:schemeClr val="tx1"/>
                </a:solidFill>
                <a:effectLst/>
                <a:latin typeface="-apple-system"/>
              </a:rPr>
              <a:t>被替换出</a:t>
            </a:r>
            <a:r>
              <a:rPr lang="en-US" altLang="zh-CN" b="0" i="0" u="none" strike="noStrike" dirty="0">
                <a:solidFill>
                  <a:schemeClr val="tx1"/>
                </a:solidFill>
                <a:effectLst/>
                <a:latin typeface="-apple-system"/>
              </a:rPr>
              <a:t>cache</a:t>
            </a:r>
            <a:r>
              <a:rPr lang="zh-CN" altLang="en-US" b="0" i="0" u="none" strike="noStrike" dirty="0">
                <a:solidFill>
                  <a:schemeClr val="tx1"/>
                </a:solidFill>
                <a:effectLst/>
                <a:latin typeface="-apple-system"/>
              </a:rPr>
              <a:t>之后的</a:t>
            </a:r>
            <a:r>
              <a:rPr kumimoji="1" lang="en-US" altLang="zh-CN" dirty="0">
                <a:solidFill>
                  <a:schemeClr val="tx1"/>
                </a:solidFill>
              </a:rPr>
              <a:t>)</a:t>
            </a:r>
            <a:r>
              <a:rPr kumimoji="1" lang="zh-CN" altLang="en-US" dirty="0">
                <a:solidFill>
                  <a:schemeClr val="tx1"/>
                </a:solidFill>
              </a:rPr>
              <a:t>，</a:t>
            </a:r>
            <a:r>
              <a:rPr lang="zh-CN" altLang="en-US" dirty="0">
                <a:solidFill>
                  <a:schemeClr val="tx1"/>
                </a:solidFill>
                <a:effectLst/>
                <a:latin typeface="Helvetica Neue" panose="02000503000000020004" pitchFamily="2" charset="0"/>
              </a:rPr>
              <a:t>数据本身的压缩表示，时间</a:t>
            </a:r>
            <a:r>
              <a:rPr lang="en-US" altLang="zh-CN" dirty="0">
                <a:solidFill>
                  <a:schemeClr val="tx1"/>
                </a:solidFill>
                <a:effectLst/>
                <a:latin typeface="Helvetica Neue" panose="02000503000000020004" pitchFamily="2" charset="0"/>
              </a:rPr>
              <a:t>/</a:t>
            </a:r>
            <a:r>
              <a:rPr lang="zh-CN" altLang="en-US" dirty="0">
                <a:solidFill>
                  <a:schemeClr val="tx1"/>
                </a:solidFill>
                <a:effectLst/>
                <a:latin typeface="Helvetica Neue" panose="02000503000000020004" pitchFamily="2" charset="0"/>
              </a:rPr>
              <a:t>参考计数 等信息</a:t>
            </a:r>
            <a:endParaRPr lang="en-US" altLang="zh-CN" dirty="0">
              <a:solidFill>
                <a:schemeClr val="tx1"/>
              </a:solidFill>
              <a:effectLst/>
              <a:latin typeface="Helvetica Neue" panose="02000503000000020004" pitchFamily="2"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chemeClr val="tx1"/>
              </a:solidFill>
              <a:effectLst/>
              <a:latin typeface="Helvetica Neue" panose="02000503000000020004" pitchFamily="2"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chemeClr val="tx1"/>
                </a:solidFill>
                <a:effectLst/>
                <a:latin typeface="Helvetica Neue" panose="02000503000000020004" pitchFamily="2" charset="0"/>
              </a:rPr>
              <a:t>the trace of memory access instruction</a:t>
            </a:r>
            <a:r>
              <a:rPr lang="zh-CN" altLang="en-US" dirty="0">
                <a:solidFill>
                  <a:schemeClr val="tx1"/>
                </a:solidFill>
                <a:effectLst/>
                <a:latin typeface="Helvetica Neue" panose="02000503000000020004" pitchFamily="2" charset="0"/>
              </a:rPr>
              <a:t>（</a:t>
            </a:r>
            <a:r>
              <a:rPr lang="en-US" altLang="zh-CN" dirty="0">
                <a:solidFill>
                  <a:schemeClr val="tx1"/>
                </a:solidFill>
                <a:effectLst/>
                <a:latin typeface="Helvetica Neue" panose="02000503000000020004" pitchFamily="2" charset="0"/>
              </a:rPr>
              <a:t>PCs</a:t>
            </a:r>
            <a:r>
              <a:rPr lang="zh-CN" altLang="en-US" dirty="0">
                <a:solidFill>
                  <a:schemeClr val="tx1"/>
                </a:solidFill>
                <a:effectLst/>
                <a:latin typeface="Helvetica Neue" panose="02000503000000020004" pitchFamily="2" charset="0"/>
              </a:rPr>
              <a:t>）：从</a:t>
            </a:r>
            <a:r>
              <a:rPr lang="en-US" altLang="zh-CN" dirty="0">
                <a:solidFill>
                  <a:schemeClr val="tx1"/>
                </a:solidFill>
                <a:effectLst/>
                <a:latin typeface="Helvetica Neue" panose="02000503000000020004" pitchFamily="2" charset="0"/>
              </a:rPr>
              <a:t>block</a:t>
            </a:r>
            <a:r>
              <a:rPr lang="zh-CN" altLang="en-US" dirty="0">
                <a:solidFill>
                  <a:schemeClr val="tx1"/>
                </a:solidFill>
                <a:effectLst/>
                <a:latin typeface="Helvetica Neue" panose="02000503000000020004" pitchFamily="2" charset="0"/>
              </a:rPr>
              <a:t>放入</a:t>
            </a:r>
            <a:r>
              <a:rPr lang="en-US" altLang="zh-CN" dirty="0">
                <a:solidFill>
                  <a:schemeClr val="tx1"/>
                </a:solidFill>
                <a:effectLst/>
                <a:latin typeface="Helvetica Neue" panose="02000503000000020004" pitchFamily="2" charset="0"/>
              </a:rPr>
              <a:t>cache</a:t>
            </a:r>
            <a:r>
              <a:rPr lang="zh-CN" altLang="en-US" dirty="0">
                <a:solidFill>
                  <a:schemeClr val="tx1"/>
                </a:solidFill>
                <a:effectLst/>
                <a:latin typeface="Helvetica Neue" panose="02000503000000020004" pitchFamily="2" charset="0"/>
              </a:rPr>
              <a:t>之后开始，到</a:t>
            </a:r>
            <a:r>
              <a:rPr lang="en-US" altLang="zh-CN" dirty="0">
                <a:solidFill>
                  <a:schemeClr val="tx1"/>
                </a:solidFill>
                <a:effectLst/>
                <a:latin typeface="Helvetica Neue" panose="02000503000000020004" pitchFamily="2" charset="0"/>
              </a:rPr>
              <a:t>block</a:t>
            </a:r>
            <a:r>
              <a:rPr lang="zh-CN" altLang="en-US" dirty="0">
                <a:solidFill>
                  <a:schemeClr val="tx1"/>
                </a:solidFill>
                <a:effectLst/>
                <a:latin typeface="Helvetica Neue" panose="02000503000000020004" pitchFamily="2" charset="0"/>
              </a:rPr>
              <a:t>被替换出</a:t>
            </a:r>
            <a:r>
              <a:rPr lang="en-US" altLang="zh-CN" dirty="0">
                <a:solidFill>
                  <a:schemeClr val="tx1"/>
                </a:solidFill>
                <a:effectLst/>
                <a:latin typeface="Helvetica Neue" panose="02000503000000020004" pitchFamily="2" charset="0"/>
              </a:rPr>
              <a:t>cache</a:t>
            </a:r>
            <a:r>
              <a:rPr lang="zh-CN" altLang="en-US" dirty="0">
                <a:solidFill>
                  <a:schemeClr val="tx1"/>
                </a:solidFill>
                <a:effectLst/>
                <a:latin typeface="Helvetica Neue" panose="02000503000000020004" pitchFamily="2" charset="0"/>
              </a:rPr>
              <a:t>之后的纪录。使用时不再放在一起使用，而是分开每一个</a:t>
            </a:r>
            <a:r>
              <a:rPr lang="en-US" altLang="zh-CN" dirty="0">
                <a:solidFill>
                  <a:schemeClr val="tx1"/>
                </a:solidFill>
                <a:effectLst/>
                <a:latin typeface="Helvetica Neue" panose="02000503000000020004" pitchFamily="2" charset="0"/>
              </a:rPr>
              <a:t>PC</a:t>
            </a:r>
            <a:r>
              <a:rPr lang="zh-CN" altLang="en-US" dirty="0">
                <a:solidFill>
                  <a:schemeClr val="tx1"/>
                </a:solidFill>
                <a:effectLst/>
                <a:latin typeface="Helvetica Neue" panose="02000503000000020004" pitchFamily="2" charset="0"/>
              </a:rPr>
              <a:t>单独使用</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chemeClr val="tx1"/>
                </a:solidFill>
                <a:effectLst/>
                <a:latin typeface="Helvetica Neue" panose="02000503000000020004" pitchFamily="2" charset="0"/>
              </a:rPr>
              <a:t>the PC of the memory instruction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chemeClr val="tx1"/>
                </a:solidFill>
                <a:effectLst/>
                <a:latin typeface="Helvetica Neue" panose="02000503000000020004" pitchFamily="2" charset="0"/>
              </a:rPr>
              <a:t>bits from the memory address</a:t>
            </a:r>
            <a:r>
              <a:rPr lang="zh-CN" altLang="en-US" dirty="0">
                <a:solidFill>
                  <a:schemeClr val="tx1"/>
                </a:solidFill>
                <a:effectLst/>
                <a:latin typeface="Helvetica Neue" panose="02000503000000020004" pitchFamily="2" charset="0"/>
              </a:rPr>
              <a:t>：地址中的</a:t>
            </a:r>
            <a:r>
              <a:rPr lang="en-US" altLang="zh-CN" dirty="0">
                <a:solidFill>
                  <a:schemeClr val="tx1"/>
                </a:solidFill>
                <a:effectLst/>
                <a:latin typeface="Helvetica Neue" panose="02000503000000020004" pitchFamily="2" charset="0"/>
              </a:rPr>
              <a:t>page number</a:t>
            </a:r>
            <a:r>
              <a:rPr lang="zh-CN" altLang="en-US" dirty="0">
                <a:solidFill>
                  <a:schemeClr val="tx1"/>
                </a:solidFill>
                <a:effectLst/>
                <a:latin typeface="Helvetica Neue" panose="02000503000000020004" pitchFamily="2" charset="0"/>
              </a:rPr>
              <a:t>或者是</a:t>
            </a:r>
            <a:r>
              <a:rPr lang="en-US" altLang="zh-CN" dirty="0">
                <a:solidFill>
                  <a:schemeClr val="tx1"/>
                </a:solidFill>
                <a:effectLst/>
                <a:latin typeface="Helvetica Neue" panose="02000503000000020004" pitchFamily="2" charset="0"/>
              </a:rPr>
              <a:t>tag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chemeClr val="tx1">
                    <a:lumMod val="50000"/>
                    <a:lumOff val="50000"/>
                  </a:schemeClr>
                </a:solidFill>
                <a:effectLst/>
                <a:latin typeface="Helvetica Neue" panose="02000503000000020004" pitchFamily="2" charset="0"/>
              </a:rPr>
              <a:t>a compressed representation of </a:t>
            </a:r>
            <a:r>
              <a:rPr lang="zh-CN" altLang="en-US" dirty="0">
                <a:solidFill>
                  <a:schemeClr val="tx1">
                    <a:lumMod val="50000"/>
                    <a:lumOff val="50000"/>
                  </a:schemeClr>
                </a:solidFill>
                <a:effectLst/>
                <a:latin typeface="Helvetica Neue" panose="02000503000000020004" pitchFamily="2" charset="0"/>
              </a:rPr>
              <a:t>数据。</a:t>
            </a:r>
            <a:r>
              <a:rPr lang="en-US" altLang="zh-CN" dirty="0">
                <a:solidFill>
                  <a:schemeClr val="tx1">
                    <a:lumMod val="50000"/>
                    <a:lumOff val="50000"/>
                  </a:schemeClr>
                </a:solidFill>
                <a:effectLst/>
                <a:latin typeface="Helvetica Neue" panose="02000503000000020004" pitchFamily="2" charset="0"/>
              </a:rPr>
              <a:t>block</a:t>
            </a:r>
            <a:r>
              <a:rPr lang="zh-CN" altLang="en-US" dirty="0">
                <a:solidFill>
                  <a:schemeClr val="tx1">
                    <a:lumMod val="50000"/>
                    <a:lumOff val="50000"/>
                  </a:schemeClr>
                </a:solidFill>
                <a:effectLst/>
                <a:latin typeface="Helvetica Neue" panose="02000503000000020004" pitchFamily="2" charset="0"/>
              </a:rPr>
              <a:t>中的数据如果类似，行为可能也会类似</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solidFill>
                  <a:schemeClr val="tx1">
                    <a:lumMod val="50000"/>
                    <a:lumOff val="50000"/>
                  </a:schemeClr>
                </a:solidFill>
                <a:effectLst/>
                <a:latin typeface="Helvetica Neue" panose="02000503000000020004" pitchFamily="2" charset="0"/>
              </a:rPr>
              <a:t>time/reference count</a:t>
            </a:r>
            <a:r>
              <a:rPr lang="zh-CN" altLang="en-US" dirty="0">
                <a:solidFill>
                  <a:schemeClr val="tx1">
                    <a:lumMod val="50000"/>
                    <a:lumOff val="50000"/>
                  </a:schemeClr>
                </a:solidFill>
                <a:effectLst/>
                <a:latin typeface="Helvetica Neue" panose="02000503000000020004" pitchFamily="2" charset="0"/>
              </a:rPr>
              <a:t>。</a:t>
            </a:r>
            <a:r>
              <a:rPr lang="en-US" altLang="zh-CN" dirty="0">
                <a:solidFill>
                  <a:schemeClr val="tx1">
                    <a:lumMod val="50000"/>
                    <a:lumOff val="50000"/>
                  </a:schemeClr>
                </a:solidFill>
                <a:effectLst/>
                <a:latin typeface="Helvetica Neue" panose="02000503000000020004" pitchFamily="2" charset="0"/>
              </a:rPr>
              <a:t>block</a:t>
            </a:r>
            <a:r>
              <a:rPr lang="zh-CN" altLang="en-US" dirty="0">
                <a:solidFill>
                  <a:schemeClr val="tx1">
                    <a:lumMod val="50000"/>
                    <a:lumOff val="50000"/>
                  </a:schemeClr>
                </a:solidFill>
                <a:effectLst/>
                <a:latin typeface="Helvetica Neue" panose="02000503000000020004" pitchFamily="2" charset="0"/>
              </a:rPr>
              <a:t>被访问的次数。可能一个</a:t>
            </a:r>
            <a:r>
              <a:rPr lang="en-US" altLang="zh-CN" dirty="0">
                <a:solidFill>
                  <a:schemeClr val="tx1">
                    <a:lumMod val="50000"/>
                    <a:lumOff val="50000"/>
                  </a:schemeClr>
                </a:solidFill>
                <a:effectLst/>
                <a:latin typeface="Helvetica Neue" panose="02000503000000020004" pitchFamily="2" charset="0"/>
              </a:rPr>
              <a:t>block</a:t>
            </a:r>
            <a:r>
              <a:rPr lang="zh-CN" altLang="en-US" dirty="0">
                <a:solidFill>
                  <a:schemeClr val="tx1">
                    <a:lumMod val="50000"/>
                    <a:lumOff val="50000"/>
                  </a:schemeClr>
                </a:solidFill>
                <a:effectLst/>
                <a:latin typeface="Helvetica Neue" panose="02000503000000020004" pitchFamily="2" charset="0"/>
              </a:rPr>
              <a:t>每次访问固定次数后就不会再被访问</a:t>
            </a:r>
          </a:p>
        </p:txBody>
      </p:sp>
    </p:spTree>
    <p:extLst>
      <p:ext uri="{BB962C8B-B14F-4D97-AF65-F5344CB8AC3E}">
        <p14:creationId xmlns:p14="http://schemas.microsoft.com/office/powerpoint/2010/main" val="147937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文章提出了一个基于强化学习</a:t>
            </a:r>
            <a:r>
              <a:rPr lang="en-US" altLang="zh-CN" dirty="0"/>
              <a:t>RL</a:t>
            </a:r>
            <a:r>
              <a:rPr lang="zh-CN" altLang="en-US" dirty="0"/>
              <a:t>的置换策略。</a:t>
            </a:r>
            <a:endParaRPr lang="en-US" altLang="zh-CN" dirty="0"/>
          </a:p>
          <a:p>
            <a:endParaRPr lang="zh-CN" altLang="en-US" dirty="0"/>
          </a:p>
          <a:p>
            <a:r>
              <a:rPr lang="zh-CN" altLang="en-US" dirty="0"/>
              <a:t>整体流程图如图</a:t>
            </a:r>
            <a:r>
              <a:rPr lang="en-US" altLang="zh-CN" dirty="0"/>
              <a:t>2</a:t>
            </a:r>
            <a:r>
              <a:rPr lang="zh-CN" altLang="en-US" dirty="0"/>
              <a:t>所示：</a:t>
            </a:r>
          </a:p>
          <a:p>
            <a:pPr>
              <a:buFont typeface="+mj-lt"/>
              <a:buAutoNum type="arabicPeriod"/>
            </a:pPr>
            <a:r>
              <a:rPr lang="zh-CN" altLang="en-US" dirty="0"/>
              <a:t>命中的话，就进行下一次迭代</a:t>
            </a:r>
          </a:p>
          <a:p>
            <a:pPr>
              <a:buFont typeface="+mj-lt"/>
              <a:buAutoNum type="arabicPeriod"/>
            </a:pPr>
            <a:r>
              <a:rPr lang="zh-CN" altLang="en-US" dirty="0"/>
              <a:t>未命中的话，</a:t>
            </a:r>
            <a:r>
              <a:rPr lang="en-US" altLang="zh-CN" dirty="0"/>
              <a:t>cache simulator</a:t>
            </a:r>
            <a:r>
              <a:rPr lang="zh-CN" altLang="en-US" dirty="0"/>
              <a:t>就会和</a:t>
            </a:r>
            <a:r>
              <a:rPr lang="en-US" altLang="zh-CN" dirty="0"/>
              <a:t>agent</a:t>
            </a:r>
            <a:r>
              <a:rPr lang="zh-CN" altLang="en-US" dirty="0"/>
              <a:t>交互，来进行一次缓存置换</a:t>
            </a:r>
          </a:p>
          <a:p>
            <a:pPr>
              <a:buFont typeface="+mj-lt"/>
              <a:buAutoNum type="arabicPeriod"/>
            </a:pPr>
            <a:r>
              <a:rPr lang="zh-CN" altLang="en-US" dirty="0"/>
              <a:t>关于未命中的而信息以及命中集合的信息都被通过</a:t>
            </a:r>
            <a:r>
              <a:rPr lang="en-US" altLang="zh-CN" dirty="0"/>
              <a:t>state vector</a:t>
            </a:r>
            <a:r>
              <a:rPr lang="zh-CN" altLang="en-US" dirty="0"/>
              <a:t>的方式送给</a:t>
            </a:r>
            <a:r>
              <a:rPr lang="en-US" altLang="zh-CN" dirty="0"/>
              <a:t>agent</a:t>
            </a:r>
          </a:p>
          <a:p>
            <a:pPr>
              <a:buFont typeface="+mj-lt"/>
              <a:buAutoNum type="arabicPeriod"/>
            </a:pPr>
            <a:r>
              <a:rPr lang="en-US" altLang="zh-CN" dirty="0"/>
              <a:t>agent</a:t>
            </a:r>
            <a:r>
              <a:rPr lang="zh-CN" altLang="en-US" dirty="0"/>
              <a:t>会评估</a:t>
            </a:r>
            <a:r>
              <a:rPr lang="en-US" altLang="zh-CN" dirty="0"/>
              <a:t>state vector</a:t>
            </a:r>
            <a:r>
              <a:rPr lang="zh-CN" altLang="en-US" dirty="0"/>
              <a:t>并为</a:t>
            </a:r>
            <a:r>
              <a:rPr lang="en-US" altLang="zh-CN" dirty="0"/>
              <a:t>n</a:t>
            </a:r>
            <a:r>
              <a:rPr lang="zh-CN" altLang="en-US" dirty="0"/>
              <a:t>路关联缓存生成一个</a:t>
            </a:r>
            <a:r>
              <a:rPr lang="en-US" altLang="zh-CN" dirty="0"/>
              <a:t>n</a:t>
            </a:r>
            <a:r>
              <a:rPr lang="zh-CN" altLang="en-US" dirty="0"/>
              <a:t>维的输出向量，其中的每一维向量表示一个</a:t>
            </a:r>
            <a:r>
              <a:rPr lang="en-US" altLang="zh-CN" dirty="0"/>
              <a:t>cache set</a:t>
            </a:r>
            <a:r>
              <a:rPr lang="zh-CN" altLang="en-US" dirty="0"/>
              <a:t>的通路，他的值反应其重要性。</a:t>
            </a:r>
          </a:p>
          <a:p>
            <a:pPr>
              <a:buFont typeface="+mj-lt"/>
              <a:buAutoNum type="arabicPeriod"/>
            </a:pPr>
            <a:r>
              <a:rPr lang="en-US" altLang="zh-CN" dirty="0"/>
              <a:t>cache simulator</a:t>
            </a:r>
            <a:r>
              <a:rPr lang="zh-CN" altLang="en-US" dirty="0"/>
              <a:t>会根据输出向量进行一个置换策略，同时一个反馈会被发送给</a:t>
            </a:r>
            <a:r>
              <a:rPr lang="en-US" altLang="zh-CN" dirty="0"/>
              <a:t>agent</a:t>
            </a:r>
            <a:r>
              <a:rPr lang="zh-CN" altLang="en-US" dirty="0"/>
              <a:t>。反馈的评价指标是选择换出的内存在短期内是否会被调用。</a:t>
            </a:r>
            <a:endParaRPr lang="en-US" altLang="zh-CN" dirty="0"/>
          </a:p>
          <a:p>
            <a:pPr>
              <a:buFont typeface="+mj-lt"/>
              <a:buAutoNum type="arabicPeriod"/>
            </a:pPr>
            <a:endParaRPr lang="zh-CN" altLang="en-US" dirty="0"/>
          </a:p>
        </p:txBody>
      </p:sp>
    </p:spTree>
    <p:extLst>
      <p:ext uri="{BB962C8B-B14F-4D97-AF65-F5344CB8AC3E}">
        <p14:creationId xmlns:p14="http://schemas.microsoft.com/office/powerpoint/2010/main" val="1157980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b="1" u="sng" dirty="0">
                <a:solidFill>
                  <a:srgbClr val="C00000"/>
                </a:solidFill>
                <a:highlight>
                  <a:srgbClr val="FFFF00"/>
                </a:highlight>
              </a:rPr>
              <a:t>第一幅图：之前的预测器都是使用一个单一的特征被用来索引一个权重表以进行预测。</a:t>
            </a:r>
            <a:endParaRPr kumimoji="1" lang="en-US" altLang="zh-CN" b="1" u="sng" dirty="0">
              <a:solidFill>
                <a:srgbClr val="C00000"/>
              </a:solidFill>
              <a:highlight>
                <a:srgbClr val="FFFF00"/>
              </a:highligh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zh-CN" altLang="en-US" b="1" u="sng" dirty="0">
                <a:solidFill>
                  <a:srgbClr val="C00000"/>
                </a:solidFill>
                <a:highlight>
                  <a:srgbClr val="FFFF00"/>
                </a:highlight>
              </a:rPr>
              <a:t>第二幅图：基于感知器的重用预测器的组织结构。</a:t>
            </a:r>
            <a:r>
              <a:rPr lang="zh-CN" altLang="en-US" b="1" u="sng" dirty="0">
                <a:solidFill>
                  <a:srgbClr val="C00000"/>
                </a:solidFill>
                <a:highlight>
                  <a:srgbClr val="FFFF00"/>
                </a:highlight>
              </a:rPr>
              <a:t>预测器考虑了多种特征，</a:t>
            </a:r>
            <a:r>
              <a:rPr kumimoji="1" lang="zh-CN" altLang="en-US" b="1" u="sng" dirty="0">
                <a:solidFill>
                  <a:srgbClr val="C00000"/>
                </a:solidFill>
                <a:highlight>
                  <a:srgbClr val="FFFF00"/>
                </a:highlight>
              </a:rPr>
              <a:t>每个特征都被散列，然后与</a:t>
            </a:r>
            <a:r>
              <a:rPr kumimoji="1" lang="en-US" altLang="zh-CN" b="1" u="sng" dirty="0">
                <a:solidFill>
                  <a:srgbClr val="C00000"/>
                </a:solidFill>
                <a:highlight>
                  <a:srgbClr val="FFFF00"/>
                </a:highlight>
              </a:rPr>
              <a:t>PC</a:t>
            </a:r>
            <a:r>
              <a:rPr kumimoji="1" lang="zh-CN" altLang="en-US" b="1" u="sng" dirty="0">
                <a:solidFill>
                  <a:srgbClr val="C00000"/>
                </a:solidFill>
                <a:highlight>
                  <a:srgbClr val="FFFF00"/>
                </a:highlight>
              </a:rPr>
              <a:t>进行</a:t>
            </a:r>
            <a:r>
              <a:rPr kumimoji="1" lang="en-US" altLang="zh-CN" b="1" u="sng" dirty="0">
                <a:solidFill>
                  <a:srgbClr val="C00000"/>
                </a:solidFill>
                <a:highlight>
                  <a:srgbClr val="FFFF00"/>
                </a:highlight>
              </a:rPr>
              <a:t>XOR</a:t>
            </a:r>
            <a:r>
              <a:rPr kumimoji="1" lang="zh-CN" altLang="en-US" b="1" u="sng" dirty="0">
                <a:solidFill>
                  <a:srgbClr val="C00000"/>
                </a:solidFill>
                <a:highlight>
                  <a:srgbClr val="FFFF00"/>
                </a:highlight>
              </a:rPr>
              <a:t>，以索引一个单独的权重表格。相应的权重被相加，得到一个总的预测。</a:t>
            </a:r>
            <a:r>
              <a:rPr kumimoji="1" lang="zh-CN" altLang="en-US" dirty="0"/>
              <a:t>（</a:t>
            </a:r>
            <a:r>
              <a:rPr lang="zh-CN" altLang="en-US" dirty="0"/>
              <a:t>如果总和超过了某个阈值，那么预测被访问的区块不会被重复使用。</a:t>
            </a:r>
            <a:r>
              <a:rPr kumimoji="1" lang="zh-CN" altLang="en-US" dirty="0"/>
              <a:t>）</a:t>
            </a:r>
            <a:endParaRPr kumimoji="1" lang="en-US" altLang="zh-CN" dirty="0"/>
          </a:p>
          <a:p>
            <a:endParaRPr kumimoji="1" lang="zh-CN" altLang="en-US" dirty="0"/>
          </a:p>
        </p:txBody>
      </p:sp>
    </p:spTree>
    <p:extLst>
      <p:ext uri="{BB962C8B-B14F-4D97-AF65-F5344CB8AC3E}">
        <p14:creationId xmlns:p14="http://schemas.microsoft.com/office/powerpoint/2010/main" val="40007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kumimoji="1" lang="zh-CN" altLang="en-US" dirty="0"/>
              <a:t>为什么基于感知器的重用预测器准确度会更高？ 举一个例子，假设我们必须设计一个由内存指令的</a:t>
            </a:r>
            <a:r>
              <a:rPr kumimoji="1" lang="en-US" altLang="zh-CN" dirty="0"/>
              <a:t>PC</a:t>
            </a:r>
            <a:r>
              <a:rPr kumimoji="1" lang="zh-CN" altLang="en-US" dirty="0"/>
              <a:t>、内存访问的页数或两者的组合来索引的重用预测器。</a:t>
            </a:r>
            <a:endParaRPr kumimoji="1" lang="en-US" altLang="zh-CN" dirty="0"/>
          </a:p>
          <a:p>
            <a:pPr marL="158750" indent="0">
              <a:buNone/>
            </a:pPr>
            <a:r>
              <a:rPr kumimoji="1" lang="zh-CN" altLang="en-US" dirty="0"/>
              <a:t>这里有两条指令：</a:t>
            </a:r>
            <a:endParaRPr kumimoji="1" lang="en-US" altLang="zh-CN" dirty="0"/>
          </a:p>
          <a:p>
            <a:pPr marL="615950" lvl="1" indent="0">
              <a:buNone/>
            </a:pPr>
            <a:r>
              <a:rPr kumimoji="1" lang="en-US" altLang="zh-CN" dirty="0"/>
              <a:t>Load</a:t>
            </a:r>
            <a:r>
              <a:rPr kumimoji="1" lang="zh-CN" altLang="en-US" dirty="0"/>
              <a:t> </a:t>
            </a:r>
            <a:r>
              <a:rPr kumimoji="1" lang="en-US" altLang="zh-CN" dirty="0"/>
              <a:t>A</a:t>
            </a:r>
            <a:r>
              <a:rPr kumimoji="1" lang="zh-CN" altLang="en-US" dirty="0"/>
              <a:t>指令随机地访问了数千页的缓存块，但是这些块在被</a:t>
            </a:r>
            <a:r>
              <a:rPr kumimoji="1" lang="en-US" altLang="zh-CN" dirty="0"/>
              <a:t>Load</a:t>
            </a:r>
            <a:r>
              <a:rPr kumimoji="1" lang="zh-CN" altLang="en-US" dirty="0"/>
              <a:t> </a:t>
            </a:r>
            <a:r>
              <a:rPr kumimoji="1" lang="en-US" altLang="zh-CN" dirty="0"/>
              <a:t>A</a:t>
            </a:r>
            <a:r>
              <a:rPr kumimoji="1" lang="zh-CN" altLang="en-US" dirty="0"/>
              <a:t>访问后几乎没有重用</a:t>
            </a:r>
            <a:endParaRPr kumimoji="1" lang="en-US" altLang="zh-CN" dirty="0"/>
          </a:p>
          <a:p>
            <a:pPr marL="615950" lvl="1" indent="0">
              <a:buNone/>
            </a:pPr>
            <a:r>
              <a:rPr kumimoji="1" lang="en-US" altLang="zh-CN" dirty="0"/>
              <a:t>Load</a:t>
            </a:r>
            <a:r>
              <a:rPr kumimoji="1" lang="zh-CN" altLang="en-US" dirty="0"/>
              <a:t> </a:t>
            </a:r>
            <a:r>
              <a:rPr kumimoji="1" lang="en-US" altLang="zh-CN" dirty="0"/>
              <a:t>B</a:t>
            </a:r>
            <a:r>
              <a:rPr kumimoji="1" lang="zh-CN" altLang="en-US" dirty="0"/>
              <a:t>指令在少量的相近的页面，具有良好空间局部性。</a:t>
            </a:r>
            <a:r>
              <a:rPr kumimoji="1" lang="en-US" altLang="zh-CN" dirty="0"/>
              <a:t>Load</a:t>
            </a:r>
            <a:r>
              <a:rPr kumimoji="1" lang="zh-CN" altLang="en-US" dirty="0"/>
              <a:t> </a:t>
            </a:r>
            <a:r>
              <a:rPr kumimoji="1" lang="en-US" altLang="zh-CN" dirty="0"/>
              <a:t>B</a:t>
            </a:r>
            <a:r>
              <a:rPr kumimoji="1" lang="zh-CN" altLang="en-US" dirty="0"/>
              <a:t>在某一组页面上访问的缓存块有很多次重用，但在另一组页面上的重用很少。</a:t>
            </a:r>
            <a:endParaRPr kumimoji="1" lang="en-US" altLang="zh-CN"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CN" altLang="en-US" b="1" dirty="0"/>
              <a:t>传统的预测器只考虑一个特征。如果是基于</a:t>
            </a:r>
            <a:r>
              <a:rPr kumimoji="1" lang="en-US" altLang="zh-CN" b="1" dirty="0"/>
              <a:t>PC</a:t>
            </a:r>
            <a:r>
              <a:rPr kumimoji="1" lang="zh-CN" altLang="en-US" b="1" dirty="0"/>
              <a:t>的预测器</a:t>
            </a:r>
            <a:r>
              <a:rPr kumimoji="1" lang="zh-CN" altLang="en-US" dirty="0"/>
              <a:t>可以很好地预测</a:t>
            </a:r>
            <a:r>
              <a:rPr kumimoji="1" lang="en-US" altLang="zh-CN" dirty="0"/>
              <a:t>Load</a:t>
            </a:r>
            <a:r>
              <a:rPr kumimoji="1" lang="zh-CN" altLang="en-US" dirty="0"/>
              <a:t> </a:t>
            </a:r>
            <a:r>
              <a:rPr kumimoji="1" lang="en-US" altLang="zh-CN" dirty="0"/>
              <a:t>A</a:t>
            </a:r>
            <a:r>
              <a:rPr kumimoji="1" lang="zh-CN" altLang="en-US" dirty="0"/>
              <a:t>，对</a:t>
            </a:r>
            <a:r>
              <a:rPr kumimoji="1" lang="en-US" altLang="zh-CN" dirty="0"/>
              <a:t>Load</a:t>
            </a:r>
            <a:r>
              <a:rPr kumimoji="1" lang="zh-CN" altLang="en-US" dirty="0"/>
              <a:t> </a:t>
            </a:r>
            <a:r>
              <a:rPr kumimoji="1" lang="en-US" altLang="zh-CN" dirty="0"/>
              <a:t>B</a:t>
            </a:r>
            <a:r>
              <a:rPr kumimoji="1" lang="zh-CN" altLang="en-US" dirty="0"/>
              <a:t>的预测会很差。</a:t>
            </a:r>
            <a:r>
              <a:rPr kumimoji="1" lang="zh-CN" altLang="en-US" b="1" dirty="0"/>
              <a:t>基于页面的预测器</a:t>
            </a:r>
            <a:r>
              <a:rPr kumimoji="1" lang="zh-CN" altLang="en-US" dirty="0"/>
              <a:t>对负载</a:t>
            </a:r>
            <a:r>
              <a:rPr kumimoji="1" lang="en-US" altLang="zh-CN" dirty="0"/>
              <a:t>A</a:t>
            </a:r>
            <a:r>
              <a:rPr kumimoji="1" lang="zh-CN" altLang="en-US" dirty="0"/>
              <a:t>的预测很差，</a:t>
            </a:r>
            <a:r>
              <a:rPr kumimoji="1" lang="zh-CN" altLang="en-US" strike="sngStrike" dirty="0"/>
              <a:t>因为数以千计的页面引用会导致预测表中的别名（即碰撞），</a:t>
            </a:r>
            <a:r>
              <a:rPr kumimoji="1" lang="zh-CN" altLang="en-US" dirty="0"/>
              <a:t>而基于页面的预测器对负载</a:t>
            </a:r>
            <a:r>
              <a:rPr kumimoji="1" lang="en-US" altLang="zh-CN" dirty="0"/>
              <a:t>B</a:t>
            </a:r>
            <a:r>
              <a:rPr kumimoji="1" lang="zh-CN" altLang="en-US" dirty="0"/>
              <a:t>的预测可能更好，因为其行为是基于页面的。</a:t>
            </a:r>
            <a:r>
              <a:rPr lang="zh-CN" altLang="en-US" b="1" dirty="0">
                <a:solidFill>
                  <a:srgbClr val="000000"/>
                </a:solidFill>
                <a:effectLst/>
                <a:latin typeface="Helvetica Neue" panose="02000503000000020004" pitchFamily="2" charset="0"/>
              </a:rPr>
              <a:t>通过</a:t>
            </a:r>
            <a:r>
              <a:rPr lang="en-US" altLang="zh-CN" b="1" dirty="0">
                <a:solidFill>
                  <a:srgbClr val="000000"/>
                </a:solidFill>
                <a:effectLst/>
                <a:latin typeface="Helvetica Neue" panose="02000503000000020004" pitchFamily="2" charset="0"/>
              </a:rPr>
              <a:t>PC</a:t>
            </a:r>
            <a:r>
              <a:rPr lang="zh-CN" altLang="en-US" b="1" dirty="0">
                <a:solidFill>
                  <a:srgbClr val="000000"/>
                </a:solidFill>
                <a:effectLst/>
                <a:latin typeface="Helvetica Neue" panose="02000503000000020004" pitchFamily="2" charset="0"/>
              </a:rPr>
              <a:t>和页码的组合（</a:t>
            </a:r>
            <a:r>
              <a:rPr lang="zh-CN" altLang="en-US" dirty="0">
                <a:solidFill>
                  <a:srgbClr val="000000"/>
                </a:solidFill>
                <a:effectLst/>
                <a:latin typeface="Helvetica Neue" panose="02000503000000020004" pitchFamily="2" charset="0"/>
              </a:rPr>
              <a:t>例如</a:t>
            </a:r>
            <a:r>
              <a:rPr lang="en-US" altLang="zh-CN" dirty="0">
                <a:solidFill>
                  <a:srgbClr val="000000"/>
                </a:solidFill>
                <a:effectLst/>
                <a:latin typeface="Helvetica Neue" panose="02000503000000020004" pitchFamily="2" charset="0"/>
              </a:rPr>
              <a:t>XOR</a:t>
            </a:r>
            <a:r>
              <a:rPr lang="zh-CN" altLang="en-US" dirty="0">
                <a:solidFill>
                  <a:srgbClr val="000000"/>
                </a:solidFill>
                <a:effectLst/>
                <a:latin typeface="Helvetica Neue" panose="02000503000000020004" pitchFamily="2" charset="0"/>
              </a:rPr>
              <a:t>）对表进行索引，两者都无法预测。</a:t>
            </a:r>
            <a:endParaRPr kumimoji="1" lang="en-US" altLang="zh-CN" dirty="0"/>
          </a:p>
          <a:p>
            <a:pPr marL="158750" lvl="0" indent="0">
              <a:buNone/>
            </a:pPr>
            <a:endParaRPr kumimoji="1" lang="en-US" altLang="zh-CN" dirty="0"/>
          </a:p>
          <a:p>
            <a:pPr marL="158750" lvl="0" indent="0">
              <a:buNone/>
            </a:pPr>
            <a:r>
              <a:rPr kumimoji="1" lang="zh-CN" altLang="en-US" b="1" dirty="0"/>
              <a:t>而感知器学习则将这两个特征分离到两个不同的表中</a:t>
            </a:r>
            <a:r>
              <a:rPr kumimoji="1" lang="zh-CN" altLang="en-US" dirty="0"/>
              <a:t>。如果具</a:t>
            </a:r>
            <a:r>
              <a:rPr kumimoji="1" lang="zh-CN" altLang="en-US" b="1" dirty="0"/>
              <a:t>有相关性，为预测而选择的权重的大小就很高</a:t>
            </a:r>
            <a:r>
              <a:rPr kumimoji="1" lang="zh-CN" altLang="en-US" dirty="0"/>
              <a:t>。</a:t>
            </a:r>
            <a:r>
              <a:rPr kumimoji="1" lang="zh-CN" altLang="en-US" b="1" dirty="0"/>
              <a:t>如果没有相关性</a:t>
            </a:r>
            <a:r>
              <a:rPr kumimoji="1" lang="zh-CN" altLang="en-US" dirty="0"/>
              <a:t>，或者由于混叠导致相关性检测不佳，那么</a:t>
            </a:r>
            <a:r>
              <a:rPr kumimoji="1" lang="zh-CN" altLang="en-US" b="1" dirty="0"/>
              <a:t>权重的大小就会很低。</a:t>
            </a:r>
            <a:endParaRPr kumimoji="1" lang="en-US" altLang="zh-CN" b="1" dirty="0"/>
          </a:p>
          <a:p>
            <a:pPr marL="158750" lvl="0" indent="0">
              <a:buNone/>
            </a:pPr>
            <a:r>
              <a:rPr kumimoji="1" lang="zh-CN" altLang="en-US" b="1" dirty="0"/>
              <a:t>最终的预测是基于权重的总和，因为噪声权重的幅度很低，所以预测结果会更准确。</a:t>
            </a:r>
          </a:p>
          <a:p>
            <a:pPr lvl="0"/>
            <a:endParaRPr kumimoji="1" lang="zh-CN" altLang="en-US" dirty="0"/>
          </a:p>
        </p:txBody>
      </p:sp>
    </p:spTree>
    <p:extLst>
      <p:ext uri="{BB962C8B-B14F-4D97-AF65-F5344CB8AC3E}">
        <p14:creationId xmlns:p14="http://schemas.microsoft.com/office/powerpoint/2010/main" val="819983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r>
              <a:rPr kumimoji="1" lang="zh-CN" altLang="en-US" b="1" dirty="0"/>
              <a:t>这是整个结构的数据通路。具体还包括采样器、训练过程、以及上面所提到的预测器。</a:t>
            </a:r>
            <a:endParaRPr kumimoji="1" lang="en-US" altLang="zh-CN" b="1" dirty="0"/>
          </a:p>
          <a:p>
            <a:pPr marL="158750" indent="0">
              <a:buNone/>
            </a:pPr>
            <a:r>
              <a:rPr kumimoji="1" lang="zh-CN" altLang="en-US" b="1" dirty="0"/>
              <a:t>预测过程：计算权重和输入向量的点积，称为</a:t>
            </a:r>
            <a:r>
              <a:rPr kumimoji="1" lang="en-US" altLang="zh-CN" b="1" dirty="0"/>
              <a:t>y out</a:t>
            </a:r>
            <a:r>
              <a:rPr kumimoji="1" lang="zh-CN" altLang="en-US" b="1" dirty="0"/>
              <a:t>。如果</a:t>
            </a:r>
            <a:r>
              <a:rPr kumimoji="1" lang="en-US" altLang="zh-CN" b="1" dirty="0"/>
              <a:t>y out</a:t>
            </a:r>
            <a:r>
              <a:rPr kumimoji="1" lang="zh-CN" altLang="en-US" b="1" dirty="0"/>
              <a:t>超过某个阈值，</a:t>
            </a:r>
            <a:r>
              <a:rPr lang="zh-CN" altLang="en-US" b="1" dirty="0"/>
              <a:t>则预测所访问的块不会被重用。</a:t>
            </a:r>
            <a:endParaRPr kumimoji="1" lang="en-US" altLang="zh-CN" b="1"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1" dirty="0"/>
              <a:t>预测器更新：使用感知器更新规则对一小部分访问进行采样以更新预测器</a:t>
            </a:r>
            <a:r>
              <a:rPr kumimoji="1" lang="zh-CN" altLang="en-US" b="1" dirty="0"/>
              <a:t>当一个被采样的区块被重新使用或驱逐时，相应的权重会根据感知器的学习规则分别被递减或递增。</a:t>
            </a:r>
            <a:endParaRPr kumimoji="1" lang="en-US" altLang="zh-CN" b="1" dirty="0"/>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a:t>
            </a:r>
            <a:r>
              <a:rPr lang="zh-CN" altLang="en-US" dirty="0"/>
              <a:t>如果预测不正确，或者总和没有超过某个量级，则权重在访问时递减，在逐出时递增。</a:t>
            </a:r>
            <a:r>
              <a:rPr kumimoji="1" lang="zh-CN" altLang="en-US" b="1" dirty="0"/>
              <a:t>如果预测是正确的，并且</a:t>
            </a:r>
            <a:r>
              <a:rPr kumimoji="1" lang="en-US" altLang="zh-CN" b="1" dirty="0"/>
              <a:t>|y out|</a:t>
            </a:r>
            <a:r>
              <a:rPr kumimoji="1" lang="zh-CN" altLang="en-US" b="1" dirty="0"/>
              <a:t>超过阈值</a:t>
            </a:r>
            <a:r>
              <a:rPr kumimoji="1" lang="el-GR" altLang="zh-CN" b="1" dirty="0"/>
              <a:t>θ</a:t>
            </a:r>
            <a:r>
              <a:rPr kumimoji="1" lang="zh-CN" altLang="el-GR" b="1" dirty="0"/>
              <a:t>，</a:t>
            </a:r>
            <a:r>
              <a:rPr kumimoji="1" lang="zh-CN" altLang="en-US" b="1" dirty="0"/>
              <a:t>那么权重就保持不变。否则，输入被用来更新相应的权重。如果输入和事件的结果之间存在正相关，那么相应的权重就会增加；否则就会减少</a:t>
            </a:r>
            <a:r>
              <a:rPr kumimoji="1" lang="zh-CN" altLang="en-US" dirty="0"/>
              <a:t>。</a:t>
            </a:r>
            <a:r>
              <a:rPr kumimoji="1" lang="en-US" altLang="zh-CN" dirty="0"/>
              <a:t>)</a:t>
            </a:r>
          </a:p>
          <a:p>
            <a:pPr marL="158750" indent="0">
              <a:buNone/>
            </a:pPr>
            <a:r>
              <a:rPr kumimoji="1" lang="zh-CN" altLang="en-US" dirty="0"/>
              <a:t>（如果我们将</a:t>
            </a:r>
            <a:r>
              <a:rPr kumimoji="1" lang="en-US" altLang="zh-CN" dirty="0"/>
              <a:t>PC</a:t>
            </a:r>
            <a:r>
              <a:rPr kumimoji="1" lang="zh-CN" altLang="en-US" dirty="0"/>
              <a:t>位和内存地址位通过，比如说，将它们直接相加或</a:t>
            </a:r>
            <a:r>
              <a:rPr kumimoji="1" lang="en-US" altLang="zh-CN" dirty="0"/>
              <a:t>XOR</a:t>
            </a:r>
            <a:r>
              <a:rPr kumimoji="1" lang="zh-CN" altLang="en-US" dirty="0"/>
              <a:t>到一个索引中，预测器必须学习所有可能导致不同行为的模式，才能很好地预测。）</a:t>
            </a:r>
            <a:endParaRPr kumimoji="1" lang="en-US" altLang="zh-CN"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dirty="0">
                <a:solidFill>
                  <a:srgbClr val="000000"/>
                </a:solidFill>
                <a:effectLst/>
                <a:latin typeface="Helvetica Neue" panose="02000503000000020004" pitchFamily="2" charset="0"/>
              </a:rPr>
              <a:t>感知器学习不使用单个特征或特征的散列组合索引单个表，而是允许在与块重用相关的多个特征之间找到独立的相关性。</a:t>
            </a:r>
            <a:r>
              <a:rPr kumimoji="1" lang="zh-CN" altLang="en-US" b="1" dirty="0"/>
              <a:t>使用感知器更新规则使预测器能够适应程序行为的变化。</a:t>
            </a:r>
            <a:r>
              <a:rPr lang="zh-CN" altLang="en-US" b="1" dirty="0">
                <a:solidFill>
                  <a:srgbClr val="000000"/>
                </a:solidFill>
                <a:effectLst/>
                <a:latin typeface="Helvetica Neue" panose="02000503000000020004" pitchFamily="2" charset="0"/>
              </a:rPr>
              <a:t>基于感知器的重用预测的准确性明显优于以前的工作，从而产生了优于最先进缓存替换策略的优化。</a:t>
            </a:r>
            <a:endParaRPr kumimoji="1" lang="en-US" altLang="zh-CN" b="1" dirty="0">
              <a:solidFill>
                <a:srgbClr val="000000"/>
              </a:solidFill>
              <a:effectLst/>
              <a:latin typeface="Helvetica Neue" panose="02000503000000020004" pitchFamily="2"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1" dirty="0">
                <a:solidFill>
                  <a:srgbClr val="000000"/>
                </a:solidFill>
                <a:effectLst/>
                <a:latin typeface="Helvetica Neue" panose="02000503000000020004" pitchFamily="2" charset="0"/>
              </a:rPr>
              <a:t>右图是所有结果中的一个，可以看出，其</a:t>
            </a:r>
            <a:r>
              <a:rPr lang="en-US" altLang="zh-CN" b="1" dirty="0">
                <a:solidFill>
                  <a:srgbClr val="000000"/>
                </a:solidFill>
                <a:effectLst/>
                <a:latin typeface="Helvetica Neue" panose="02000503000000020004" pitchFamily="2" charset="0"/>
              </a:rPr>
              <a:t>cache</a:t>
            </a:r>
            <a:r>
              <a:rPr lang="zh-CN" altLang="en-US" b="1" dirty="0">
                <a:solidFill>
                  <a:srgbClr val="000000"/>
                </a:solidFill>
                <a:effectLst/>
                <a:latin typeface="Helvetica Neue" panose="02000503000000020004" pitchFamily="2" charset="0"/>
              </a:rPr>
              <a:t>缺失的概率</a:t>
            </a:r>
            <a:r>
              <a:rPr lang="zh-CN" altLang="en-US" b="1">
                <a:solidFill>
                  <a:srgbClr val="000000"/>
                </a:solidFill>
                <a:effectLst/>
                <a:latin typeface="Helvetica Neue" panose="02000503000000020004" pitchFamily="2" charset="0"/>
              </a:rPr>
              <a:t>是最低的。</a:t>
            </a:r>
            <a:endParaRPr lang="zh-CN" altLang="en-US" b="1"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3888755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第一篇论文的主要内容有三个：</a:t>
            </a:r>
            <a:endParaRPr lang="en-IE" altLang="zh-CN" dirty="0"/>
          </a:p>
          <a:p>
            <a:r>
              <a:rPr lang="zh-CN" altLang="en-US" dirty="0"/>
              <a:t>说明了为什么，现存的缓存替换策略在图处理方面表现不佳。 </a:t>
            </a:r>
            <a:endParaRPr lang="en-IE" altLang="zh-CN" dirty="0"/>
          </a:p>
          <a:p>
            <a:r>
              <a:rPr lang="en-US" altLang="zh-CN" dirty="0"/>
              <a:t>T-OPT </a:t>
            </a:r>
            <a:r>
              <a:rPr lang="zh-CN" altLang="en-US" dirty="0"/>
              <a:t>可以在不知道未来访问的情况下效仿</a:t>
            </a:r>
            <a:r>
              <a:rPr lang="en-US" altLang="zh-CN" dirty="0"/>
              <a:t>Belady </a:t>
            </a:r>
            <a:r>
              <a:rPr lang="zh-CN" altLang="en-US" dirty="0"/>
              <a:t>的 </a:t>
            </a:r>
            <a:r>
              <a:rPr lang="en-US" altLang="zh-CN" dirty="0"/>
              <a:t>MIN </a:t>
            </a:r>
            <a:r>
              <a:rPr lang="zh-CN" altLang="en-US" dirty="0"/>
              <a:t>策略。</a:t>
            </a:r>
            <a:endParaRPr lang="en-IE" altLang="zh-CN" dirty="0"/>
          </a:p>
          <a:p>
            <a:r>
              <a:rPr lang="en-US" altLang="zh-CN" dirty="0"/>
              <a:t>P-OPT </a:t>
            </a:r>
            <a:r>
              <a:rPr lang="zh-CN" altLang="en-US" dirty="0"/>
              <a:t>采用的</a:t>
            </a:r>
            <a:r>
              <a:rPr lang="en-IE" altLang="zh-CN" dirty="0"/>
              <a:t>R</a:t>
            </a:r>
            <a:r>
              <a:rPr lang="en-US" altLang="zh-CN" dirty="0"/>
              <a:t>ereference Matrix</a:t>
            </a:r>
            <a:r>
              <a:rPr lang="zh-CN" altLang="en-US" dirty="0"/>
              <a:t>结构，允许低成本访问图矩阵的转置，优化了</a:t>
            </a:r>
            <a:r>
              <a:rPr lang="en-IE" altLang="zh-CN" dirty="0"/>
              <a:t>T-OPT</a:t>
            </a:r>
            <a:r>
              <a:rPr lang="zh-CN" altLang="en-US" dirty="0"/>
              <a:t>。</a:t>
            </a:r>
            <a:endParaRPr lang="en-IE" dirty="0"/>
          </a:p>
        </p:txBody>
      </p:sp>
    </p:spTree>
    <p:extLst>
      <p:ext uri="{BB962C8B-B14F-4D97-AF65-F5344CB8AC3E}">
        <p14:creationId xmlns:p14="http://schemas.microsoft.com/office/powerpoint/2010/main" val="163377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图可能有上亿个节点，工作集大小远大于缓存大小，从而导致频繁访问</a:t>
            </a:r>
            <a:r>
              <a:rPr lang="en-US" altLang="zh-CN" dirty="0"/>
              <a:t>DRAM</a:t>
            </a:r>
            <a:r>
              <a:rPr lang="zh-CN" altLang="en-US" dirty="0"/>
              <a:t>。访问</a:t>
            </a:r>
            <a:r>
              <a:rPr lang="en-IE" altLang="zh-CN" dirty="0"/>
              <a:t>DRAM</a:t>
            </a:r>
            <a:r>
              <a:rPr lang="zh-CN" altLang="en-US" dirty="0"/>
              <a:t>造成的延迟在执行时间内通常占主导地位。</a:t>
            </a:r>
            <a:endParaRPr lang="en-IE" altLang="zh-CN" dirty="0"/>
          </a:p>
          <a:p>
            <a:r>
              <a:rPr lang="zh-CN" altLang="en-US" dirty="0"/>
              <a:t>图数据重用是动态变化的和依赖于图结构的，这两个属性没有被现有的替换策略很好地捕捉到。 </a:t>
            </a:r>
            <a:r>
              <a:rPr lang="en-US" altLang="zh-CN" dirty="0"/>
              <a:t>Belady </a:t>
            </a:r>
            <a:r>
              <a:rPr lang="zh-CN" altLang="en-US" dirty="0"/>
              <a:t>的 </a:t>
            </a:r>
            <a:r>
              <a:rPr lang="en-US" altLang="zh-CN" dirty="0"/>
              <a:t>MIN </a:t>
            </a:r>
            <a:r>
              <a:rPr lang="zh-CN" altLang="en-US" dirty="0"/>
              <a:t>替换策略是一个理想的策略，但它需要了解未来是如何访问的，所以无法应用。</a:t>
            </a:r>
            <a:endParaRPr lang="en-IE" dirty="0"/>
          </a:p>
        </p:txBody>
      </p:sp>
    </p:spTree>
    <p:extLst>
      <p:ext uri="{BB962C8B-B14F-4D97-AF65-F5344CB8AC3E}">
        <p14:creationId xmlns:p14="http://schemas.microsoft.com/office/powerpoint/2010/main" val="2184445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稀疏矩阵的两种压缩模式，按列压缩</a:t>
            </a:r>
            <a:r>
              <a:rPr lang="en-IE" altLang="zh-CN" dirty="0"/>
              <a:t>CSC</a:t>
            </a:r>
            <a:r>
              <a:rPr lang="zh-CN" altLang="en-US" dirty="0"/>
              <a:t>，可以快速访问顶点的传入邻居；按行压缩</a:t>
            </a:r>
            <a:r>
              <a:rPr lang="en-IE" dirty="0"/>
              <a:t>CSR</a:t>
            </a:r>
            <a:r>
              <a:rPr lang="zh-CN" altLang="en-US" dirty="0"/>
              <a:t>，可以快速访问顶点的传出邻居。</a:t>
            </a:r>
            <a:endParaRPr lang="en-IE" altLang="zh-CN" dirty="0"/>
          </a:p>
          <a:p>
            <a:r>
              <a:rPr lang="zh-CN" altLang="en-US" dirty="0"/>
              <a:t>首先，</a:t>
            </a:r>
            <a:r>
              <a:rPr lang="en-IE" dirty="0"/>
              <a:t>Pull execution</a:t>
            </a:r>
            <a:r>
              <a:rPr lang="zh-CN" altLang="en-US" dirty="0"/>
              <a:t> 顺序访问每个顶点并处理其所有传入邻居。其次，</a:t>
            </a:r>
            <a:r>
              <a:rPr lang="en-IE" altLang="zh-CN" dirty="0"/>
              <a:t>pull execution </a:t>
            </a:r>
            <a:r>
              <a:rPr lang="zh-CN" altLang="en-US" dirty="0"/>
              <a:t>采用</a:t>
            </a:r>
            <a:r>
              <a:rPr lang="en-US" altLang="zh-CN" dirty="0"/>
              <a:t>CSC </a:t>
            </a:r>
            <a:r>
              <a:rPr lang="zh-CN" altLang="en-US" dirty="0"/>
              <a:t>以快速访问传入邻居，并且图的转置（</a:t>
            </a:r>
            <a:r>
              <a:rPr lang="en-US" altLang="zh-CN" dirty="0"/>
              <a:t>CSR</a:t>
            </a:r>
            <a:r>
              <a:rPr lang="zh-CN" altLang="en-US" dirty="0"/>
              <a:t>）允许快速访问传出邻居。</a:t>
            </a:r>
            <a:endParaRPr lang="en-IE" altLang="zh-C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E" altLang="zh-CN" dirty="0"/>
              <a:t>T-OPT</a:t>
            </a:r>
            <a:r>
              <a:rPr lang="zh-CN" altLang="en-US" dirty="0"/>
              <a:t>的替换策略就是，比较缓存行中所有顶点下一次访问的时间，替换距离下一次访问最远的顶点。</a:t>
            </a:r>
            <a:endParaRPr lang="en-IE" altLang="zh-CN" dirty="0"/>
          </a:p>
          <a:p>
            <a:r>
              <a:rPr lang="zh-CN" altLang="en-US" dirty="0"/>
              <a:t>如何查看下一次访问的时间呢？当处理</a:t>
            </a:r>
            <a:r>
              <a:rPr lang="en-IE" altLang="zh-CN" dirty="0"/>
              <a:t>D0</a:t>
            </a:r>
            <a:r>
              <a:rPr lang="zh-CN" altLang="en-US" dirty="0"/>
              <a:t>的所有传入邻居时，假如访问到了</a:t>
            </a:r>
            <a:r>
              <a:rPr lang="en-IE" altLang="zh-CN" dirty="0"/>
              <a:t>S1</a:t>
            </a:r>
            <a:r>
              <a:rPr lang="zh-CN" altLang="en-US" dirty="0"/>
              <a:t>，通过</a:t>
            </a:r>
            <a:r>
              <a:rPr lang="en-IE" altLang="zh-CN" dirty="0"/>
              <a:t>CSR</a:t>
            </a:r>
            <a:r>
              <a:rPr lang="zh-CN" altLang="en-US" dirty="0"/>
              <a:t>可以快速知道下一次访问是在处理</a:t>
            </a:r>
            <a:r>
              <a:rPr lang="en-IE" altLang="zh-CN" dirty="0"/>
              <a:t>D4</a:t>
            </a:r>
            <a:r>
              <a:rPr lang="zh-CN" altLang="en-US" dirty="0"/>
              <a:t>的传入邻居时。时间复杂度是</a:t>
            </a:r>
            <a:r>
              <a:rPr lang="en-IE" altLang="zh-CN" dirty="0"/>
              <a:t>O(|Out Degree|)</a:t>
            </a:r>
            <a:r>
              <a:rPr lang="zh-CN" altLang="en-US" dirty="0"/>
              <a:t>。</a:t>
            </a:r>
            <a:endParaRPr lang="en-IE" dirty="0"/>
          </a:p>
        </p:txBody>
      </p:sp>
    </p:spTree>
    <p:extLst>
      <p:ext uri="{BB962C8B-B14F-4D97-AF65-F5344CB8AC3E}">
        <p14:creationId xmlns:p14="http://schemas.microsoft.com/office/powerpoint/2010/main" val="401119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但是</a:t>
            </a:r>
            <a:r>
              <a:rPr lang="en-IE" altLang="zh-CN" dirty="0"/>
              <a:t>T-OPT</a:t>
            </a:r>
            <a:r>
              <a:rPr lang="zh-CN" altLang="en-US" dirty="0"/>
              <a:t>存在着两个局限性：</a:t>
            </a:r>
            <a:endParaRPr lang="en-IE" altLang="zh-CN" dirty="0"/>
          </a:p>
          <a:p>
            <a:r>
              <a:rPr lang="zh-CN" altLang="en-US" dirty="0"/>
              <a:t>一是运行时间，当缓存行中有多个顶点时，比较所有顶点的下一次访问时间，开销会很大。</a:t>
            </a:r>
            <a:endParaRPr lang="en-IE" altLang="zh-CN" dirty="0"/>
          </a:p>
          <a:p>
            <a:r>
              <a:rPr lang="zh-CN" altLang="en-US" dirty="0"/>
              <a:t>是会产生缓存竞争，因为缓存中节点的顺序是随机的，当我们使用偏移数组和邻居数组查询邻居时，会导致不规则的内存访问，从而竞争缓存。</a:t>
            </a:r>
            <a:endParaRPr lang="en-IE" dirty="0"/>
          </a:p>
        </p:txBody>
      </p:sp>
    </p:spTree>
    <p:extLst>
      <p:ext uri="{BB962C8B-B14F-4D97-AF65-F5344CB8AC3E}">
        <p14:creationId xmlns:p14="http://schemas.microsoft.com/office/powerpoint/2010/main" val="1826910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所以在</a:t>
            </a:r>
            <a:r>
              <a:rPr lang="en-IE" altLang="zh-CN" dirty="0"/>
              <a:t>T-OPT</a:t>
            </a:r>
            <a:r>
              <a:rPr lang="zh-CN" altLang="en-US" dirty="0"/>
              <a:t>的基础上优化，得到了</a:t>
            </a:r>
            <a:r>
              <a:rPr lang="en-IE" altLang="zh-CN" dirty="0"/>
              <a:t>P-OPT</a:t>
            </a:r>
            <a:r>
              <a:rPr lang="zh-CN" altLang="en-US" dirty="0"/>
              <a:t>。</a:t>
            </a:r>
            <a:endParaRPr lang="en-IE" altLang="zh-CN" dirty="0"/>
          </a:p>
          <a:p>
            <a:r>
              <a:rPr lang="en-IE" altLang="zh-CN" dirty="0"/>
              <a:t>Rereference Matrix</a:t>
            </a:r>
            <a:r>
              <a:rPr lang="zh-CN" altLang="en-US" dirty="0"/>
              <a:t>中的每个值，代表的是当前</a:t>
            </a:r>
            <a:r>
              <a:rPr lang="en-IE" altLang="zh-CN" dirty="0"/>
              <a:t>epoch</a:t>
            </a:r>
            <a:r>
              <a:rPr lang="zh-CN" altLang="en-US" dirty="0"/>
              <a:t>，与下一次访问所在</a:t>
            </a:r>
            <a:r>
              <a:rPr lang="en-IE" altLang="zh-CN" dirty="0"/>
              <a:t>epoch</a:t>
            </a:r>
            <a:r>
              <a:rPr lang="zh-CN" altLang="en-US" dirty="0"/>
              <a:t>之间的距离。</a:t>
            </a:r>
            <a:endParaRPr lang="en-IE" altLang="zh-CN" dirty="0"/>
          </a:p>
          <a:p>
            <a:r>
              <a:rPr lang="zh-CN" altLang="en-US" dirty="0"/>
              <a:t>比如在</a:t>
            </a:r>
            <a:r>
              <a:rPr lang="en-IE" altLang="zh-CN" dirty="0"/>
              <a:t>E0</a:t>
            </a:r>
            <a:r>
              <a:rPr lang="zh-CN" altLang="en-US" dirty="0"/>
              <a:t>这个</a:t>
            </a:r>
            <a:r>
              <a:rPr lang="en-IE" altLang="zh-CN" dirty="0"/>
              <a:t>epoch</a:t>
            </a:r>
            <a:r>
              <a:rPr lang="zh-CN" altLang="en-US" dirty="0"/>
              <a:t>中，</a:t>
            </a:r>
            <a:r>
              <a:rPr lang="en-IE" altLang="zh-CN" dirty="0"/>
              <a:t>C0</a:t>
            </a:r>
            <a:r>
              <a:rPr lang="zh-CN" altLang="en-US" dirty="0"/>
              <a:t>处的值为</a:t>
            </a:r>
            <a:r>
              <a:rPr lang="en-IE" altLang="zh-CN" dirty="0"/>
              <a:t>1</a:t>
            </a:r>
            <a:r>
              <a:rPr lang="zh-CN" altLang="en-US" dirty="0"/>
              <a:t>，代表下一次访问是在</a:t>
            </a:r>
            <a:r>
              <a:rPr lang="en-IE" altLang="zh-CN" dirty="0"/>
              <a:t>E1</a:t>
            </a:r>
            <a:r>
              <a:rPr lang="zh-CN" altLang="en-US" dirty="0"/>
              <a:t>，</a:t>
            </a:r>
            <a:r>
              <a:rPr lang="en-IE" altLang="zh-CN" dirty="0"/>
              <a:t>C1</a:t>
            </a:r>
            <a:r>
              <a:rPr lang="zh-CN" altLang="en-US" dirty="0"/>
              <a:t>处的值为</a:t>
            </a:r>
            <a:r>
              <a:rPr lang="en-IE" altLang="zh-CN" dirty="0"/>
              <a:t>2</a:t>
            </a:r>
            <a:r>
              <a:rPr lang="zh-CN" altLang="en-US" dirty="0"/>
              <a:t>，代表下一次访问是在</a:t>
            </a:r>
            <a:r>
              <a:rPr lang="en-IE" altLang="zh-CN" dirty="0"/>
              <a:t>E2</a:t>
            </a:r>
            <a:r>
              <a:rPr lang="zh-CN" altLang="en-US" dirty="0"/>
              <a:t>。</a:t>
            </a:r>
            <a:endParaRPr lang="en-IE" altLang="zh-CN" dirty="0"/>
          </a:p>
          <a:p>
            <a:r>
              <a:rPr lang="zh-CN" altLang="en-US" dirty="0"/>
              <a:t>运行时间方面，</a:t>
            </a:r>
            <a:r>
              <a:rPr lang="en-IE" altLang="zh-CN" dirty="0"/>
              <a:t>P-OPT</a:t>
            </a:r>
            <a:r>
              <a:rPr lang="zh-CN" altLang="en-US" dirty="0"/>
              <a:t>在</a:t>
            </a:r>
            <a:r>
              <a:rPr lang="en-IE" altLang="zh-CN" dirty="0"/>
              <a:t>Rereference</a:t>
            </a:r>
            <a:r>
              <a:rPr lang="zh-CN" altLang="en-US" dirty="0"/>
              <a:t>矩阵的每一行存储下一次访问的信息，获取这些信息的代价是</a:t>
            </a:r>
            <a:r>
              <a:rPr lang="en-IE" altLang="zh-CN" dirty="0"/>
              <a:t>O(1)</a:t>
            </a:r>
            <a:r>
              <a:rPr lang="zh-CN" altLang="en-US" dirty="0"/>
              <a:t>。</a:t>
            </a:r>
            <a:endParaRPr lang="en-IE" altLang="zh-CN" dirty="0"/>
          </a:p>
          <a:p>
            <a:r>
              <a:rPr lang="zh-CN" altLang="en-US" dirty="0"/>
              <a:t>缓存竞争方面，在每个</a:t>
            </a:r>
            <a:r>
              <a:rPr lang="en-IE" altLang="zh-CN" dirty="0"/>
              <a:t>epoch</a:t>
            </a:r>
            <a:r>
              <a:rPr lang="zh-CN" altLang="en-US" dirty="0"/>
              <a:t>中，我们只要存储矩阵的一列就足够了。</a:t>
            </a:r>
            <a:endParaRPr lang="en-IE" altLang="zh-CN" dirty="0"/>
          </a:p>
          <a:p>
            <a:endParaRPr lang="en-IE" dirty="0"/>
          </a:p>
        </p:txBody>
      </p:sp>
    </p:spTree>
    <p:extLst>
      <p:ext uri="{BB962C8B-B14F-4D97-AF65-F5344CB8AC3E}">
        <p14:creationId xmlns:p14="http://schemas.microsoft.com/office/powerpoint/2010/main" val="2970641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indent="-298450"/>
            <a:r>
              <a:rPr lang="zh-CN" altLang="en-US" dirty="0"/>
              <a:t>论文的问题背景是，现代的数据中心应用具有深度的软件堆栈，经常导致指令缓存未命中，使得执行过程出现明显的停顿。因此提出了一种新的缓存替换策略，</a:t>
            </a:r>
            <a:r>
              <a:rPr lang="en-IE" altLang="zh-CN" dirty="0"/>
              <a:t>R</a:t>
            </a:r>
            <a:r>
              <a:rPr lang="en-US" altLang="zh-CN" dirty="0"/>
              <a:t>ipple</a:t>
            </a:r>
            <a:r>
              <a:rPr lang="zh-CN" altLang="en-US" dirty="0"/>
              <a:t>。</a:t>
            </a:r>
            <a:endParaRPr lang="en-IE" altLang="zh-CN" dirty="0"/>
          </a:p>
          <a:p>
            <a:pPr marL="457200" indent="-298450"/>
            <a:r>
              <a:rPr lang="zh-CN" altLang="en-US" dirty="0"/>
              <a:t>论文的主要内容是两个：</a:t>
            </a:r>
            <a:endParaRPr lang="en-IE" altLang="zh-CN" dirty="0"/>
          </a:p>
          <a:p>
            <a:pPr marL="457200" indent="-298450"/>
            <a:r>
              <a:rPr lang="zh-CN" altLang="en-US" dirty="0"/>
              <a:t>第一个，分析了为什么现有的未命中缓解机制对于数据中心应用，不起作用。</a:t>
            </a:r>
            <a:endParaRPr lang="en-IE" altLang="zh-CN" dirty="0"/>
          </a:p>
          <a:p>
            <a:pPr marL="457200" indent="-298450"/>
            <a:r>
              <a:rPr lang="zh-CN" altLang="en-US" dirty="0"/>
              <a:t>第二个，介绍</a:t>
            </a:r>
            <a:r>
              <a:rPr lang="en-IE" altLang="zh-CN" dirty="0"/>
              <a:t>R</a:t>
            </a:r>
            <a:r>
              <a:rPr lang="en-US" altLang="zh-CN" dirty="0"/>
              <a:t>ipple</a:t>
            </a:r>
            <a:r>
              <a:rPr lang="zh-CN" altLang="en-US" dirty="0"/>
              <a:t>的策略，它基于软件，可以协助硬件中的缓存替换策略。</a:t>
            </a:r>
            <a:endParaRPr lang="en-IE" altLang="zh-CN" dirty="0"/>
          </a:p>
          <a:p>
            <a:pPr marL="457200" indent="-298450"/>
            <a:endParaRPr lang="en-IE" dirty="0"/>
          </a:p>
        </p:txBody>
      </p:sp>
    </p:spTree>
    <p:extLst>
      <p:ext uri="{BB962C8B-B14F-4D97-AF65-F5344CB8AC3E}">
        <p14:creationId xmlns:p14="http://schemas.microsoft.com/office/powerpoint/2010/main" val="533519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现有的未命中缓解机制有分支预测，硬件上的指令预提取。</a:t>
            </a:r>
            <a:endParaRPr lang="en-IE" altLang="zh-CN" dirty="0"/>
          </a:p>
          <a:p>
            <a:r>
              <a:rPr lang="zh-CN" altLang="en-US" dirty="0"/>
              <a:t>这些机制的不足之处：</a:t>
            </a:r>
            <a:endParaRPr lang="en-IE" altLang="zh-CN" dirty="0"/>
          </a:p>
          <a:p>
            <a:r>
              <a:rPr lang="zh-CN" altLang="en-US" dirty="0"/>
              <a:t>一是，如果在现在的处理器上实现，还需要额外的硬件支持。</a:t>
            </a:r>
            <a:endParaRPr lang="en-IE" altLang="zh-CN" dirty="0"/>
          </a:p>
          <a:p>
            <a:r>
              <a:rPr lang="zh-CN" altLang="en-US" dirty="0"/>
              <a:t>二是，未能达到最理想的情况，也就是不会发生指令未命中。</a:t>
            </a:r>
            <a:endParaRPr lang="en-IE" dirty="0"/>
          </a:p>
        </p:txBody>
      </p:sp>
    </p:spTree>
    <p:extLst>
      <p:ext uri="{BB962C8B-B14F-4D97-AF65-F5344CB8AC3E}">
        <p14:creationId xmlns:p14="http://schemas.microsoft.com/office/powerpoint/2010/main" val="106773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主要的几个指标：</a:t>
            </a:r>
          </a:p>
          <a:p>
            <a:pPr>
              <a:buFont typeface="+mj-lt"/>
              <a:buAutoNum type="arabicPeriod"/>
            </a:pPr>
            <a:r>
              <a:rPr lang="en-US" altLang="zh-CN" dirty="0" err="1"/>
              <a:t>Preuse</a:t>
            </a:r>
            <a:r>
              <a:rPr lang="en-US" altLang="zh-CN" dirty="0"/>
              <a:t> Distance: </a:t>
            </a:r>
            <a:r>
              <a:rPr lang="zh-CN" altLang="en-US" dirty="0"/>
              <a:t>上次被调用某个指令到目前所有指令的调用次数</a:t>
            </a:r>
          </a:p>
          <a:p>
            <a:pPr>
              <a:buFont typeface="+mj-lt"/>
              <a:buAutoNum type="arabicPeriod"/>
            </a:pPr>
            <a:r>
              <a:rPr lang="en-US" altLang="zh-CN" dirty="0"/>
              <a:t>Line Last Access Type: </a:t>
            </a:r>
            <a:r>
              <a:rPr lang="zh-CN" altLang="en-US" dirty="0"/>
              <a:t>最后一次调用的指令的类型</a:t>
            </a:r>
          </a:p>
          <a:p>
            <a:pPr>
              <a:buFont typeface="+mj-lt"/>
              <a:buAutoNum type="arabicPeriod"/>
            </a:pPr>
            <a:r>
              <a:rPr lang="en-US" altLang="zh-CN" dirty="0"/>
              <a:t>Line Hits Since Insertion: </a:t>
            </a:r>
            <a:r>
              <a:rPr lang="zh-CN" altLang="en-US" dirty="0"/>
              <a:t>在载入</a:t>
            </a:r>
            <a:r>
              <a:rPr lang="en-US" altLang="zh-CN" dirty="0"/>
              <a:t>cache</a:t>
            </a:r>
            <a:r>
              <a:rPr lang="zh-CN" altLang="en-US" dirty="0"/>
              <a:t>之后，某个指令总的调用的次数</a:t>
            </a:r>
          </a:p>
          <a:p>
            <a:pPr>
              <a:buFont typeface="+mj-lt"/>
              <a:buAutoNum type="arabicPeriod"/>
            </a:pPr>
            <a:r>
              <a:rPr lang="en-US" altLang="zh-CN" dirty="0"/>
              <a:t>Recency: </a:t>
            </a:r>
            <a:r>
              <a:rPr lang="zh-CN" altLang="en-US" dirty="0"/>
              <a:t>某个指令被调用的频率</a:t>
            </a:r>
            <a:endParaRPr lang="en-US" altLang="zh-CN" dirty="0"/>
          </a:p>
          <a:p>
            <a:pPr>
              <a:buFont typeface="+mj-lt"/>
              <a:buAutoNum type="arabicPeriod"/>
            </a:pPr>
            <a:endParaRPr lang="zh-CN" altLang="en-US" dirty="0"/>
          </a:p>
          <a:p>
            <a:r>
              <a:rPr lang="zh-CN" altLang="en-US" dirty="0"/>
              <a:t>几个重要的先验：</a:t>
            </a:r>
          </a:p>
          <a:p>
            <a:pPr>
              <a:buFont typeface="+mj-lt"/>
              <a:buAutoNum type="arabicPeriod"/>
            </a:pPr>
            <a:r>
              <a:rPr lang="en-US" altLang="zh-CN" dirty="0"/>
              <a:t>Age priority: </a:t>
            </a:r>
            <a:r>
              <a:rPr lang="zh-CN" altLang="en-US" dirty="0"/>
              <a:t>自从上一次被调用之后，期间调用指令的总个数如果超过某个阈值（</a:t>
            </a:r>
            <a:r>
              <a:rPr lang="en-US" altLang="zh-CN" dirty="0"/>
              <a:t>reuse distance RD</a:t>
            </a:r>
            <a:r>
              <a:rPr lang="zh-CN" altLang="en-US" dirty="0"/>
              <a:t>）那么为</a:t>
            </a:r>
            <a:r>
              <a:rPr lang="en-US" altLang="zh-CN" dirty="0"/>
              <a:t>1</a:t>
            </a:r>
            <a:r>
              <a:rPr lang="zh-CN" altLang="en-US" dirty="0"/>
              <a:t>，否则为</a:t>
            </a:r>
            <a:r>
              <a:rPr lang="en-US" altLang="zh-CN" dirty="0"/>
              <a:t>0.</a:t>
            </a:r>
          </a:p>
          <a:p>
            <a:pPr>
              <a:buFont typeface="+mj-lt"/>
              <a:buAutoNum type="arabicPeriod"/>
            </a:pPr>
            <a:r>
              <a:rPr lang="en-US" altLang="zh-CN" dirty="0"/>
              <a:t>type priority: </a:t>
            </a:r>
            <a:r>
              <a:rPr lang="zh-CN" altLang="en-US" dirty="0"/>
              <a:t>是否是</a:t>
            </a:r>
            <a:r>
              <a:rPr lang="en-US" altLang="zh-CN" dirty="0"/>
              <a:t>prefetch</a:t>
            </a:r>
            <a:r>
              <a:rPr lang="zh-CN" altLang="en-US" dirty="0"/>
              <a:t>的指令</a:t>
            </a:r>
          </a:p>
          <a:p>
            <a:pPr>
              <a:buFont typeface="+mj-lt"/>
              <a:buAutoNum type="arabicPeriod"/>
            </a:pPr>
            <a:r>
              <a:rPr lang="en-US" altLang="zh-CN" dirty="0"/>
              <a:t>Hit priority: </a:t>
            </a:r>
            <a:r>
              <a:rPr lang="zh-CN" altLang="en-US" dirty="0"/>
              <a:t>是否被使用过</a:t>
            </a:r>
          </a:p>
          <a:p>
            <a:r>
              <a:rPr lang="en-US" altLang="zh-CN" dirty="0"/>
              <a:t>$P_{\text {line }}=8 \</a:t>
            </a:r>
            <a:r>
              <a:rPr lang="en-US" altLang="zh-CN" dirty="0" err="1"/>
              <a:t>cdot</a:t>
            </a:r>
            <a:r>
              <a:rPr lang="en-US" altLang="zh-CN" dirty="0"/>
              <a:t> P_{\text {age }}+P_{\text {type }}+P_{\text {hit }}$</a:t>
            </a:r>
          </a:p>
        </p:txBody>
      </p:sp>
    </p:spTree>
    <p:extLst>
      <p:ext uri="{BB962C8B-B14F-4D97-AF65-F5344CB8AC3E}">
        <p14:creationId xmlns:p14="http://schemas.microsoft.com/office/powerpoint/2010/main" val="4173020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indent="-298450"/>
            <a:r>
              <a:rPr lang="zh-CN" altLang="en-US" sz="1100" dirty="0"/>
              <a:t>第一步，在运行时，使用基于硬件的控制流追踪技术，在线分析程序的基础块执行序列。</a:t>
            </a:r>
            <a:endParaRPr lang="en-IE" altLang="zh-CN" sz="1100" dirty="0"/>
          </a:p>
          <a:p>
            <a:pPr marL="457200" indent="-298450"/>
            <a:r>
              <a:rPr lang="zh-CN" altLang="en-US" sz="1100" dirty="0"/>
              <a:t>第二步，离线分析得到一组基础块，在使用理想的指令缓存替换策略时，这些基础块的执行会使得某些特定的缓存行被替换。我们称这些基础块为线索块。</a:t>
            </a:r>
            <a:endParaRPr lang="en-IE" sz="1100" dirty="0"/>
          </a:p>
          <a:p>
            <a:r>
              <a:rPr lang="zh-CN" altLang="en-US" sz="1100" dirty="0"/>
              <a:t>只要让程序在执行过程中真的替换了这些缓存块，就可以效仿理想的替换策略。</a:t>
            </a:r>
            <a:endParaRPr lang="en-IE" altLang="zh-CN" sz="1100" dirty="0"/>
          </a:p>
          <a:p>
            <a:r>
              <a:rPr lang="zh-CN" altLang="en-US" sz="1100" dirty="0"/>
              <a:t>第三步，在重编译的过程中，在线索块中插入指令，替换那些缓存行。</a:t>
            </a:r>
            <a:endParaRPr lang="en-IE" sz="1100" dirty="0"/>
          </a:p>
        </p:txBody>
      </p:sp>
    </p:spTree>
    <p:extLst>
      <p:ext uri="{BB962C8B-B14F-4D97-AF65-F5344CB8AC3E}">
        <p14:creationId xmlns:p14="http://schemas.microsoft.com/office/powerpoint/2010/main" val="280787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CN" dirty="0"/>
              <a:t>add LSTM into the replacement of cache</a:t>
            </a:r>
          </a:p>
          <a:p>
            <a:r>
              <a:rPr lang="zh-CN" altLang="en-US" dirty="0"/>
              <a:t>文章提出了利用神经网络辅助预测内存交换策略的方法。首先作者根据程序执行流中的</a:t>
            </a:r>
            <a:r>
              <a:rPr lang="en-US" altLang="zh-CN" dirty="0"/>
              <a:t>PC</a:t>
            </a:r>
            <a:r>
              <a:rPr lang="zh-CN" altLang="en-US" dirty="0"/>
              <a:t>信息训练了一个</a:t>
            </a:r>
            <a:r>
              <a:rPr lang="en-US" altLang="zh-CN" dirty="0"/>
              <a:t>LSTM</a:t>
            </a:r>
            <a:r>
              <a:rPr lang="zh-CN" altLang="en-US" dirty="0"/>
              <a:t>来预测下一个指令是否会导致内存置换，然后发现这个开销其实是很大的。作者发现历史的执行流中的</a:t>
            </a:r>
            <a:r>
              <a:rPr lang="en-US" altLang="zh-CN" dirty="0"/>
              <a:t>PC</a:t>
            </a:r>
            <a:r>
              <a:rPr lang="zh-CN" altLang="en-US" dirty="0"/>
              <a:t>顺序对预测的影响其实并不是很大，在打乱这个顺序之后其实也并不会带来太多精度的降低，所以可以简化神经网络为根据最近的</a:t>
            </a:r>
            <a:r>
              <a:rPr lang="en-US" altLang="zh-CN" dirty="0"/>
              <a:t>5</a:t>
            </a:r>
            <a:r>
              <a:rPr lang="zh-CN" altLang="en-US" dirty="0"/>
              <a:t>个输入的</a:t>
            </a:r>
            <a:r>
              <a:rPr lang="en-US" altLang="zh-CN" dirty="0"/>
              <a:t>PC</a:t>
            </a:r>
            <a:r>
              <a:rPr lang="zh-CN" altLang="en-US" dirty="0"/>
              <a:t>的值，去预测下一个输入是否会置换（</a:t>
            </a:r>
            <a:r>
              <a:rPr lang="en-US" altLang="zh-CN" dirty="0"/>
              <a:t>ISVM</a:t>
            </a:r>
            <a:r>
              <a:rPr lang="zh-CN" altLang="en-US" dirty="0"/>
              <a:t>）</a:t>
            </a:r>
            <a:r>
              <a:rPr lang="en-US" altLang="zh-CN" dirty="0"/>
              <a:t>.</a:t>
            </a:r>
            <a:br>
              <a:rPr lang="en-US" altLang="zh-CN" dirty="0"/>
            </a:br>
            <a:r>
              <a:rPr lang="zh-CN" altLang="en-US" dirty="0"/>
              <a:t>模型分为</a:t>
            </a:r>
            <a:r>
              <a:rPr lang="en-US" altLang="zh-CN" dirty="0"/>
              <a:t>3</a:t>
            </a:r>
            <a:r>
              <a:rPr lang="zh-CN" altLang="en-US" dirty="0"/>
              <a:t>部分</a:t>
            </a:r>
            <a:r>
              <a:rPr lang="en-US" altLang="zh-CN" dirty="0"/>
              <a:t>:</a:t>
            </a:r>
          </a:p>
          <a:p>
            <a:pPr>
              <a:buFont typeface="+mj-lt"/>
              <a:buAutoNum type="arabicPeriod"/>
            </a:pPr>
            <a:r>
              <a:rPr lang="zh-CN" altLang="en-US" dirty="0"/>
              <a:t>设计了一个强大的</a:t>
            </a:r>
            <a:r>
              <a:rPr lang="en-US" altLang="zh-CN" dirty="0"/>
              <a:t>RNN</a:t>
            </a:r>
            <a:r>
              <a:rPr lang="zh-CN" altLang="en-US" dirty="0"/>
              <a:t>，在线下</a:t>
            </a:r>
            <a:r>
              <a:rPr lang="en-US" altLang="zh-CN" dirty="0"/>
              <a:t>&amp;</a:t>
            </a:r>
            <a:r>
              <a:rPr lang="zh-CN" altLang="en-US" dirty="0"/>
              <a:t>独立程序上进行训练</a:t>
            </a:r>
          </a:p>
          <a:p>
            <a:pPr>
              <a:buFont typeface="+mj-lt"/>
              <a:buAutoNum type="arabicPeriod"/>
            </a:pPr>
            <a:r>
              <a:rPr lang="zh-CN" altLang="en-US" dirty="0"/>
              <a:t>对离线模型进行翻译，并认为可以对</a:t>
            </a:r>
            <a:r>
              <a:rPr lang="en-US" altLang="zh-CN" dirty="0"/>
              <a:t>cache</a:t>
            </a:r>
            <a:r>
              <a:rPr lang="zh-CN" altLang="en-US" dirty="0"/>
              <a:t>设计者有用</a:t>
            </a:r>
          </a:p>
          <a:p>
            <a:pPr>
              <a:buFont typeface="+mj-lt"/>
              <a:buAutoNum type="arabicPeriod"/>
            </a:pPr>
            <a:r>
              <a:rPr lang="zh-CN" altLang="en-US" dirty="0"/>
              <a:t>设计了一个线上的模型，使得更够有同样的正确率的情况下，开销更小。</a:t>
            </a:r>
            <a:br>
              <a:rPr lang="zh-CN" altLang="en-US" dirty="0"/>
            </a:br>
            <a:endParaRPr lang="zh-CN" altLang="en-US" dirty="0"/>
          </a:p>
        </p:txBody>
      </p:sp>
    </p:spTree>
    <p:extLst>
      <p:ext uri="{BB962C8B-B14F-4D97-AF65-F5344CB8AC3E}">
        <p14:creationId xmlns:p14="http://schemas.microsoft.com/office/powerpoint/2010/main" val="4199850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br>
              <a:rPr lang="zh-CN" altLang="en-US" dirty="0"/>
            </a:br>
            <a:endParaRPr lang="zh-CN" altLang="en-US" dirty="0"/>
          </a:p>
          <a:p>
            <a:r>
              <a:rPr lang="zh-CN" altLang="en-US" dirty="0"/>
              <a:t>缓存决定是依据程序的控制流进行决定的。最优的方法是由控制流中最主要的几个指令决定的。</a:t>
            </a:r>
          </a:p>
          <a:p>
            <a:r>
              <a:rPr lang="zh-CN" altLang="en-US" dirty="0"/>
              <a:t>神经网络的输入是</a:t>
            </a:r>
            <a:r>
              <a:rPr lang="en-US" altLang="zh-CN" dirty="0"/>
              <a:t>PCs</a:t>
            </a:r>
            <a:r>
              <a:rPr lang="zh-CN" altLang="en-US" dirty="0"/>
              <a:t>（</a:t>
            </a:r>
            <a:r>
              <a:rPr lang="en-US" altLang="zh-CN" dirty="0"/>
              <a:t>PCs</a:t>
            </a:r>
            <a:r>
              <a:rPr lang="zh-CN" altLang="en-US" dirty="0"/>
              <a:t>：对应的程序中</a:t>
            </a:r>
            <a:r>
              <a:rPr lang="en-US" altLang="zh-CN" dirty="0"/>
              <a:t>PC</a:t>
            </a:r>
            <a:r>
              <a:rPr lang="zh-CN" altLang="en-US" dirty="0"/>
              <a:t>的个数），目标是预测</a:t>
            </a:r>
            <a:r>
              <a:rPr lang="en-US" altLang="zh-CN" dirty="0"/>
              <a:t>PC</a:t>
            </a:r>
            <a:r>
              <a:rPr lang="zh-CN" altLang="en-US" dirty="0"/>
              <a:t>对应的程序是否认为是</a:t>
            </a:r>
            <a:r>
              <a:rPr lang="en-US" altLang="zh-CN" dirty="0"/>
              <a:t>cache-friendly</a:t>
            </a:r>
            <a:r>
              <a:rPr lang="zh-CN" altLang="en-US" dirty="0"/>
              <a:t>还是</a:t>
            </a:r>
            <a:r>
              <a:rPr lang="en-US" altLang="zh-CN" dirty="0"/>
              <a:t>cache-averse</a:t>
            </a:r>
            <a:r>
              <a:rPr lang="zh-CN" altLang="en-US" dirty="0"/>
              <a:t>。至于选择标志负载不选择内存地址的原因是：</a:t>
            </a:r>
          </a:p>
          <a:p>
            <a:pPr>
              <a:buFont typeface="+mj-lt"/>
              <a:buAutoNum type="arabicPeriod"/>
            </a:pPr>
            <a:r>
              <a:rPr lang="en-US" altLang="zh-CN" dirty="0"/>
              <a:t>PCs</a:t>
            </a:r>
            <a:r>
              <a:rPr lang="zh-CN" altLang="en-US" dirty="0"/>
              <a:t>是相对于内存地址来说是更少的，那么学起来更快</a:t>
            </a:r>
          </a:p>
          <a:p>
            <a:pPr>
              <a:buFont typeface="+mj-lt"/>
              <a:buAutoNum type="arabicPeriod"/>
            </a:pPr>
            <a:r>
              <a:rPr lang="zh-CN" altLang="en-US" dirty="0"/>
              <a:t>使用内存地址会导致</a:t>
            </a:r>
            <a:r>
              <a:rPr lang="en-US" altLang="zh-CN" dirty="0"/>
              <a:t>LSTM</a:t>
            </a:r>
            <a:r>
              <a:rPr lang="zh-CN" altLang="en-US" dirty="0"/>
              <a:t>计算的时间过长。</a:t>
            </a:r>
          </a:p>
        </p:txBody>
      </p:sp>
    </p:spTree>
    <p:extLst>
      <p:ext uri="{BB962C8B-B14F-4D97-AF65-F5344CB8AC3E}">
        <p14:creationId xmlns:p14="http://schemas.microsoft.com/office/powerpoint/2010/main" val="20886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7030f7ab2_0_2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7030f7ab2_0_2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dirty="0"/>
              <a:t>观察到的结论：</a:t>
            </a:r>
          </a:p>
          <a:p>
            <a:pPr>
              <a:buFont typeface="+mj-lt"/>
              <a:buAutoNum type="arabicPeriod"/>
            </a:pPr>
            <a:r>
              <a:rPr lang="zh-CN" altLang="en-US" dirty="0"/>
              <a:t>模型从以前使用过的</a:t>
            </a:r>
            <a:r>
              <a:rPr lang="en-US" altLang="zh-CN" dirty="0"/>
              <a:t>PCs</a:t>
            </a:r>
            <a:r>
              <a:rPr lang="zh-CN" altLang="en-US" dirty="0"/>
              <a:t>历史序列中获得信息</a:t>
            </a:r>
          </a:p>
          <a:p>
            <a:pPr>
              <a:buFont typeface="+mj-lt"/>
              <a:buAutoNum type="arabicPeriod"/>
            </a:pPr>
            <a:r>
              <a:rPr lang="zh-CN" altLang="en-US" dirty="0"/>
              <a:t>模型可以在很少的输入的情况下获得较高的准确率</a:t>
            </a:r>
          </a:p>
          <a:p>
            <a:pPr>
              <a:buFont typeface="+mj-lt"/>
              <a:buAutoNum type="arabicPeriod"/>
            </a:pPr>
            <a:r>
              <a:rPr lang="zh-CN" altLang="en-US" dirty="0"/>
              <a:t>预测的结果对输入序列很敏感</a:t>
            </a:r>
          </a:p>
        </p:txBody>
      </p:sp>
    </p:spTree>
    <p:extLst>
      <p:ext uri="{BB962C8B-B14F-4D97-AF65-F5344CB8AC3E}">
        <p14:creationId xmlns:p14="http://schemas.microsoft.com/office/powerpoint/2010/main" val="29082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7030f7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7030f7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61526d799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161526d799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1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1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78" name="Google Shape;278;p1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1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16"/>
          <p:cNvSpPr txBox="1">
            <a:spLocks noGrp="1"/>
          </p:cNvSpPr>
          <p:nvPr>
            <p:ph type="title"/>
          </p:nvPr>
        </p:nvSpPr>
        <p:spPr>
          <a:xfrm>
            <a:off x="7200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16"/>
          <p:cNvSpPr txBox="1">
            <a:spLocks noGrp="1"/>
          </p:cNvSpPr>
          <p:nvPr>
            <p:ph type="subTitle" idx="1"/>
          </p:nvPr>
        </p:nvSpPr>
        <p:spPr>
          <a:xfrm>
            <a:off x="7200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16"/>
          <p:cNvSpPr txBox="1">
            <a:spLocks noGrp="1"/>
          </p:cNvSpPr>
          <p:nvPr>
            <p:ph type="title" idx="2"/>
          </p:nvPr>
        </p:nvSpPr>
        <p:spPr>
          <a:xfrm>
            <a:off x="34038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1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6"/>
          <p:cNvSpPr txBox="1">
            <a:spLocks noGrp="1"/>
          </p:cNvSpPr>
          <p:nvPr>
            <p:ph type="title" idx="4"/>
          </p:nvPr>
        </p:nvSpPr>
        <p:spPr>
          <a:xfrm>
            <a:off x="60876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16"/>
          <p:cNvSpPr txBox="1">
            <a:spLocks noGrp="1"/>
          </p:cNvSpPr>
          <p:nvPr>
            <p:ph type="subTitle" idx="5"/>
          </p:nvPr>
        </p:nvSpPr>
        <p:spPr>
          <a:xfrm>
            <a:off x="60876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44665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65"/>
        <p:cNvGrpSpPr/>
        <p:nvPr/>
      </p:nvGrpSpPr>
      <p:grpSpPr>
        <a:xfrm>
          <a:off x="0" y="0"/>
          <a:ext cx="0" cy="0"/>
          <a:chOff x="0" y="0"/>
          <a:chExt cx="0" cy="0"/>
        </a:xfrm>
      </p:grpSpPr>
      <p:sp>
        <p:nvSpPr>
          <p:cNvPr id="466" name="Google Shape;466;p24"/>
          <p:cNvSpPr txBox="1">
            <a:spLocks noGrp="1"/>
          </p:cNvSpPr>
          <p:nvPr>
            <p:ph type="subTitle" idx="1"/>
          </p:nvPr>
        </p:nvSpPr>
        <p:spPr>
          <a:xfrm>
            <a:off x="7174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sp>
        <p:nvSpPr>
          <p:cNvPr id="467" name="Google Shape;467;p24"/>
          <p:cNvSpPr txBox="1">
            <a:spLocks noGrp="1"/>
          </p:cNvSpPr>
          <p:nvPr>
            <p:ph type="subTitle" idx="2"/>
          </p:nvPr>
        </p:nvSpPr>
        <p:spPr>
          <a:xfrm>
            <a:off x="46449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grpSp>
        <p:nvGrpSpPr>
          <p:cNvPr id="468" name="Google Shape;468;p24"/>
          <p:cNvGrpSpPr/>
          <p:nvPr/>
        </p:nvGrpSpPr>
        <p:grpSpPr>
          <a:xfrm>
            <a:off x="69150" y="137187"/>
            <a:ext cx="9031450" cy="282372"/>
            <a:chOff x="69150" y="137187"/>
            <a:chExt cx="9031450" cy="282372"/>
          </a:xfrm>
        </p:grpSpPr>
        <p:cxnSp>
          <p:nvCxnSpPr>
            <p:cNvPr id="469" name="Google Shape;469;p2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2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1" name="Google Shape;471;p2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2" name="Google Shape;472;p2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2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74" name="Google Shape;474;p2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4"/>
          <p:cNvGrpSpPr/>
          <p:nvPr/>
        </p:nvGrpSpPr>
        <p:grpSpPr>
          <a:xfrm>
            <a:off x="234375" y="117804"/>
            <a:ext cx="256800" cy="256800"/>
            <a:chOff x="234375" y="110636"/>
            <a:chExt cx="256800" cy="256800"/>
          </a:xfrm>
        </p:grpSpPr>
        <p:sp>
          <p:nvSpPr>
            <p:cNvPr id="476" name="Google Shape;476;p2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2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79" name="Google Shape;479;p24"/>
          <p:cNvGrpSpPr/>
          <p:nvPr/>
        </p:nvGrpSpPr>
        <p:grpSpPr>
          <a:xfrm>
            <a:off x="6760300" y="117804"/>
            <a:ext cx="2161200" cy="256800"/>
            <a:chOff x="6760300" y="96350"/>
            <a:chExt cx="2161200" cy="256800"/>
          </a:xfrm>
        </p:grpSpPr>
        <p:sp>
          <p:nvSpPr>
            <p:cNvPr id="480" name="Google Shape;480;p2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24"/>
            <p:cNvGrpSpPr/>
            <p:nvPr/>
          </p:nvGrpSpPr>
          <p:grpSpPr>
            <a:xfrm>
              <a:off x="8683881" y="115948"/>
              <a:ext cx="159362" cy="217605"/>
              <a:chOff x="2025348" y="3145361"/>
              <a:chExt cx="406327" cy="554831"/>
            </a:xfrm>
          </p:grpSpPr>
          <p:sp>
            <p:nvSpPr>
              <p:cNvPr id="482" name="Google Shape;482;p2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 name="Google Shape;484;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24"/>
          <p:cNvSpPr txBox="1">
            <a:spLocks noGrp="1"/>
          </p:cNvSpPr>
          <p:nvPr>
            <p:ph type="subTitle" idx="3"/>
          </p:nvPr>
        </p:nvSpPr>
        <p:spPr>
          <a:xfrm>
            <a:off x="717400" y="1603700"/>
            <a:ext cx="3785700" cy="50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86" name="Google Shape;486;p24"/>
          <p:cNvSpPr txBox="1">
            <a:spLocks noGrp="1"/>
          </p:cNvSpPr>
          <p:nvPr>
            <p:ph type="subTitle" idx="4"/>
          </p:nvPr>
        </p:nvSpPr>
        <p:spPr>
          <a:xfrm>
            <a:off x="4644900" y="1603700"/>
            <a:ext cx="3785700" cy="5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162904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189" lvl="0" indent="-330192" rtl="0">
              <a:lnSpc>
                <a:spcPct val="100000"/>
              </a:lnSpc>
              <a:spcBef>
                <a:spcPts val="0"/>
              </a:spcBef>
              <a:spcAft>
                <a:spcPts val="0"/>
              </a:spcAft>
              <a:buClr>
                <a:srgbClr val="BA4C96"/>
              </a:buClr>
              <a:buSzPts val="1600"/>
              <a:buFont typeface="Poppins"/>
              <a:buChar char="●"/>
              <a:defRPr sz="1500">
                <a:solidFill>
                  <a:srgbClr val="434343"/>
                </a:solidFill>
              </a:defRPr>
            </a:lvl1pPr>
            <a:lvl2pPr marL="914378" lvl="1" indent="-330192" rtl="0">
              <a:lnSpc>
                <a:spcPct val="115000"/>
              </a:lnSpc>
              <a:spcBef>
                <a:spcPts val="0"/>
              </a:spcBef>
              <a:spcAft>
                <a:spcPts val="0"/>
              </a:spcAft>
              <a:buClr>
                <a:schemeClr val="lt1"/>
              </a:buClr>
              <a:buSzPts val="1600"/>
              <a:buFont typeface="Poppins"/>
              <a:buChar char="○"/>
              <a:defRPr>
                <a:solidFill>
                  <a:srgbClr val="434343"/>
                </a:solidFill>
              </a:defRPr>
            </a:lvl2pPr>
            <a:lvl3pPr marL="1371566" lvl="2" indent="-330192" rtl="0">
              <a:lnSpc>
                <a:spcPct val="115000"/>
              </a:lnSpc>
              <a:spcBef>
                <a:spcPts val="0"/>
              </a:spcBef>
              <a:spcAft>
                <a:spcPts val="0"/>
              </a:spcAft>
              <a:buClr>
                <a:schemeClr val="lt1"/>
              </a:buClr>
              <a:buSzPts val="1600"/>
              <a:buFont typeface="Poppins"/>
              <a:buChar char="■"/>
              <a:defRPr>
                <a:solidFill>
                  <a:srgbClr val="434343"/>
                </a:solidFill>
              </a:defRPr>
            </a:lvl3pPr>
            <a:lvl4pPr marL="1828754" lvl="3" indent="-330192" rtl="0">
              <a:lnSpc>
                <a:spcPct val="115000"/>
              </a:lnSpc>
              <a:spcBef>
                <a:spcPts val="0"/>
              </a:spcBef>
              <a:spcAft>
                <a:spcPts val="0"/>
              </a:spcAft>
              <a:buClr>
                <a:schemeClr val="lt1"/>
              </a:buClr>
              <a:buSzPts val="1600"/>
              <a:buFont typeface="Poppins"/>
              <a:buChar char="●"/>
              <a:defRPr>
                <a:solidFill>
                  <a:srgbClr val="434343"/>
                </a:solidFill>
              </a:defRPr>
            </a:lvl4pPr>
            <a:lvl5pPr marL="2285943" lvl="4" indent="-330192" rtl="0">
              <a:lnSpc>
                <a:spcPct val="115000"/>
              </a:lnSpc>
              <a:spcBef>
                <a:spcPts val="0"/>
              </a:spcBef>
              <a:spcAft>
                <a:spcPts val="0"/>
              </a:spcAft>
              <a:buClr>
                <a:schemeClr val="lt1"/>
              </a:buClr>
              <a:buSzPts val="1600"/>
              <a:buFont typeface="Poppins"/>
              <a:buChar char="○"/>
              <a:defRPr>
                <a:solidFill>
                  <a:srgbClr val="434343"/>
                </a:solidFill>
              </a:defRPr>
            </a:lvl5pPr>
            <a:lvl6pPr marL="2743132" lvl="5" indent="-330192" rtl="0">
              <a:lnSpc>
                <a:spcPct val="115000"/>
              </a:lnSpc>
              <a:spcBef>
                <a:spcPts val="0"/>
              </a:spcBef>
              <a:spcAft>
                <a:spcPts val="0"/>
              </a:spcAft>
              <a:buClr>
                <a:schemeClr val="lt1"/>
              </a:buClr>
              <a:buSzPts val="1600"/>
              <a:buFont typeface="Poppins"/>
              <a:buChar char="■"/>
              <a:defRPr>
                <a:solidFill>
                  <a:srgbClr val="434343"/>
                </a:solidFill>
              </a:defRPr>
            </a:lvl6pPr>
            <a:lvl7pPr marL="3200320" lvl="6" indent="-330192" rtl="0">
              <a:lnSpc>
                <a:spcPct val="115000"/>
              </a:lnSpc>
              <a:spcBef>
                <a:spcPts val="0"/>
              </a:spcBef>
              <a:spcAft>
                <a:spcPts val="0"/>
              </a:spcAft>
              <a:buClr>
                <a:schemeClr val="lt1"/>
              </a:buClr>
              <a:buSzPts val="1600"/>
              <a:buFont typeface="Poppins"/>
              <a:buChar char="●"/>
              <a:defRPr>
                <a:solidFill>
                  <a:srgbClr val="434343"/>
                </a:solidFill>
              </a:defRPr>
            </a:lvl7pPr>
            <a:lvl8pPr marL="3657509" lvl="7" indent="-330192" rtl="0">
              <a:lnSpc>
                <a:spcPct val="115000"/>
              </a:lnSpc>
              <a:spcBef>
                <a:spcPts val="0"/>
              </a:spcBef>
              <a:spcAft>
                <a:spcPts val="0"/>
              </a:spcAft>
              <a:buClr>
                <a:schemeClr val="lt1"/>
              </a:buClr>
              <a:buSzPts val="1600"/>
              <a:buFont typeface="Poppins"/>
              <a:buChar char="○"/>
              <a:defRPr>
                <a:solidFill>
                  <a:srgbClr val="434343"/>
                </a:solidFill>
              </a:defRPr>
            </a:lvl8pPr>
            <a:lvl9pPr marL="4114697" lvl="8" indent="-330192"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extLst>
      <p:ext uri="{BB962C8B-B14F-4D97-AF65-F5344CB8AC3E}">
        <p14:creationId xmlns:p14="http://schemas.microsoft.com/office/powerpoint/2010/main" val="368219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00" name="Google Shape;100;p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03850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1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1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1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1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4" name="Google Shape;244;p1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14"/>
          <p:cNvSpPr txBox="1">
            <a:spLocks noGrp="1"/>
          </p:cNvSpPr>
          <p:nvPr>
            <p:ph type="title"/>
          </p:nvPr>
        </p:nvSpPr>
        <p:spPr>
          <a:xfrm>
            <a:off x="2290050" y="32775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1" name="Google Shape;251;p14"/>
          <p:cNvSpPr txBox="1">
            <a:spLocks noGrp="1"/>
          </p:cNvSpPr>
          <p:nvPr>
            <p:ph type="subTitle" idx="1"/>
          </p:nvPr>
        </p:nvSpPr>
        <p:spPr>
          <a:xfrm>
            <a:off x="715050" y="1334025"/>
            <a:ext cx="7713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9494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74" name="Google Shape;74;p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 name="Google Shape;78;p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5"/>
          <p:cNvSpPr txBox="1">
            <a:spLocks noGrp="1"/>
          </p:cNvSpPr>
          <p:nvPr>
            <p:ph type="subTitle" idx="1"/>
          </p:nvPr>
        </p:nvSpPr>
        <p:spPr>
          <a:xfrm>
            <a:off x="897338" y="1992600"/>
            <a:ext cx="3390600" cy="44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5"/>
          <p:cNvSpPr txBox="1">
            <a:spLocks noGrp="1"/>
          </p:cNvSpPr>
          <p:nvPr>
            <p:ph type="subTitle" idx="2"/>
          </p:nvPr>
        </p:nvSpPr>
        <p:spPr>
          <a:xfrm>
            <a:off x="4856037" y="1992600"/>
            <a:ext cx="33906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 name="Google Shape;86;p5"/>
          <p:cNvSpPr txBox="1">
            <a:spLocks noGrp="1"/>
          </p:cNvSpPr>
          <p:nvPr>
            <p:ph type="subTitle" idx="3"/>
          </p:nvPr>
        </p:nvSpPr>
        <p:spPr>
          <a:xfrm>
            <a:off x="8973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5"/>
          <p:cNvSpPr txBox="1">
            <a:spLocks noGrp="1"/>
          </p:cNvSpPr>
          <p:nvPr>
            <p:ph type="subTitle" idx="4"/>
          </p:nvPr>
        </p:nvSpPr>
        <p:spPr>
          <a:xfrm>
            <a:off x="48560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10413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1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1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59" name="Google Shape;259;p1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1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5"/>
          <p:cNvSpPr txBox="1">
            <a:spLocks noGrp="1"/>
          </p:cNvSpPr>
          <p:nvPr>
            <p:ph type="subTitle" idx="1"/>
          </p:nvPr>
        </p:nvSpPr>
        <p:spPr>
          <a:xfrm>
            <a:off x="1844400" y="2739675"/>
            <a:ext cx="5455200" cy="6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10358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 id="2147483683" r:id="rId5"/>
    <p:sldLayoutId id="2147483684" r:id="rId6"/>
    <p:sldLayoutId id="2147483686" r:id="rId7"/>
    <p:sldLayoutId id="2147483687" r:id="rId8"/>
    <p:sldLayoutId id="2147483688" r:id="rId9"/>
    <p:sldLayoutId id="2147483689" r:id="rId10"/>
    <p:sldLayoutId id="214748369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67273" y="1345165"/>
            <a:ext cx="7609453" cy="13867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4500" dirty="0"/>
              <a:t>Cache Replacement Policy</a:t>
            </a:r>
            <a:endParaRPr sz="3100" dirty="0">
              <a:solidFill>
                <a:schemeClr val="accent1"/>
              </a:solidFill>
            </a:endParaRPr>
          </a:p>
        </p:txBody>
      </p:sp>
      <p:sp>
        <p:nvSpPr>
          <p:cNvPr id="666" name="Google Shape;666;p36"/>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zh-CN" altLang="en-US" dirty="0"/>
              <a:t>万劼，向楚枭，李雨函，史鸿儒</a:t>
            </a:r>
            <a:endParaRPr lang="en-US" altLang="zh-CN" dirty="0"/>
          </a:p>
          <a:p>
            <a:pPr marL="0" lvl="0" indent="0" algn="r" rtl="0">
              <a:spcBef>
                <a:spcPts val="0"/>
              </a:spcBef>
              <a:spcAft>
                <a:spcPts val="0"/>
              </a:spcAft>
              <a:buNone/>
            </a:pPr>
            <a:r>
              <a:rPr lang="en" dirty="0"/>
              <a:t>2022</a:t>
            </a:r>
            <a:r>
              <a:rPr lang="en-US" dirty="0"/>
              <a:t>.11.8</a:t>
            </a:r>
            <a:endParaRPr dirty="0">
              <a:solidFill>
                <a:schemeClr val="lt1"/>
              </a:solidFill>
              <a:highlight>
                <a:schemeClr val="dk1"/>
              </a:highlight>
            </a:endParaRPr>
          </a:p>
        </p:txBody>
      </p:sp>
      <p:grpSp>
        <p:nvGrpSpPr>
          <p:cNvPr id="667" name="Google Shape;667;p36"/>
          <p:cNvGrpSpPr/>
          <p:nvPr/>
        </p:nvGrpSpPr>
        <p:grpSpPr>
          <a:xfrm>
            <a:off x="8187619" y="2663760"/>
            <a:ext cx="326990" cy="518828"/>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6" name="Google Shape;926;p43"/>
          <p:cNvSpPr txBox="1">
            <a:spLocks noGrp="1"/>
          </p:cNvSpPr>
          <p:nvPr>
            <p:ph type="title"/>
          </p:nvPr>
        </p:nvSpPr>
        <p:spPr>
          <a:xfrm>
            <a:off x="720000" y="6169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t>
            </a:r>
            <a:r>
              <a:rPr lang="en-US" altLang="zh-CN" dirty="0"/>
              <a:t>ampler </a:t>
            </a:r>
            <a:r>
              <a:rPr lang="en-US" altLang="zh-CN" dirty="0" err="1"/>
              <a:t>Enrty</a:t>
            </a:r>
            <a:endParaRPr dirty="0"/>
          </a:p>
        </p:txBody>
      </p:sp>
      <p:sp>
        <p:nvSpPr>
          <p:cNvPr id="930" name="Google Shape;930;p43"/>
          <p:cNvSpPr txBox="1">
            <a:spLocks noGrp="1"/>
          </p:cNvSpPr>
          <p:nvPr>
            <p:ph type="subTitle" idx="4"/>
          </p:nvPr>
        </p:nvSpPr>
        <p:spPr>
          <a:xfrm>
            <a:off x="808252" y="1566770"/>
            <a:ext cx="7876091" cy="271541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800" dirty="0">
                <a:latin typeface="+mn-lt"/>
              </a:rPr>
              <a:t>A partial tag used to identify the block.</a:t>
            </a:r>
          </a:p>
          <a:p>
            <a:pPr marL="285750" lvl="0" indent="-285750" algn="l" rtl="0">
              <a:spcBef>
                <a:spcPts val="0"/>
              </a:spcBef>
              <a:spcAft>
                <a:spcPts val="0"/>
              </a:spcAft>
              <a:buFont typeface="Arial" panose="020B0604020202020204" pitchFamily="34" charset="0"/>
              <a:buChar char="•"/>
            </a:pPr>
            <a:endParaRPr lang="en-US" sz="1800" dirty="0">
              <a:latin typeface="+mn-lt"/>
            </a:endParaRPr>
          </a:p>
          <a:p>
            <a:pPr marL="285750" lvl="0" indent="-285750" algn="l" rtl="0">
              <a:spcBef>
                <a:spcPts val="0"/>
              </a:spcBef>
              <a:spcAft>
                <a:spcPts val="0"/>
              </a:spcAft>
              <a:buFont typeface="Arial" panose="020B0604020202020204" pitchFamily="34" charset="0"/>
              <a:buChar char="•"/>
            </a:pPr>
            <a:r>
              <a:rPr lang="en-US" altLang="zh-CN" sz="1800" dirty="0">
                <a:latin typeface="+mn-lt"/>
              </a:rPr>
              <a:t>A 9-bit signed integer giving the most recently computed confidence value for that block.</a:t>
            </a:r>
          </a:p>
          <a:p>
            <a:pPr marL="285750" lvl="0" indent="-285750" algn="l" rtl="0">
              <a:spcBef>
                <a:spcPts val="0"/>
              </a:spcBef>
              <a:spcAft>
                <a:spcPts val="0"/>
              </a:spcAft>
              <a:buFont typeface="Arial" panose="020B0604020202020204" pitchFamily="34" charset="0"/>
              <a:buChar char="•"/>
            </a:pPr>
            <a:endParaRPr lang="en-US" altLang="zh-CN" sz="1800" dirty="0">
              <a:latin typeface="+mn-lt"/>
            </a:endParaRPr>
          </a:p>
          <a:p>
            <a:pPr marL="285750" lvl="0" indent="-285750" algn="l" rtl="0">
              <a:spcBef>
                <a:spcPts val="0"/>
              </a:spcBef>
              <a:spcAft>
                <a:spcPts val="0"/>
              </a:spcAft>
              <a:buFont typeface="Arial" panose="020B0604020202020204" pitchFamily="34" charset="0"/>
              <a:buChar char="•"/>
            </a:pPr>
            <a:r>
              <a:rPr lang="en-US" altLang="zh-CN" sz="1800" dirty="0">
                <a:latin typeface="+mn-lt"/>
              </a:rPr>
              <a:t>The vector of indices into the prediction tables.</a:t>
            </a:r>
          </a:p>
          <a:p>
            <a:pPr marL="285750" lvl="0" indent="-285750" algn="l" rtl="0">
              <a:spcBef>
                <a:spcPts val="0"/>
              </a:spcBef>
              <a:spcAft>
                <a:spcPts val="0"/>
              </a:spcAft>
              <a:buFont typeface="Arial" panose="020B0604020202020204" pitchFamily="34" charset="0"/>
              <a:buChar char="•"/>
            </a:pPr>
            <a:endParaRPr lang="en-US" altLang="zh-CN" sz="1800" dirty="0">
              <a:latin typeface="+mn-lt"/>
            </a:endParaRPr>
          </a:p>
          <a:p>
            <a:pPr marL="285750" lvl="0" indent="-285750" algn="l" rtl="0">
              <a:spcBef>
                <a:spcPts val="0"/>
              </a:spcBef>
              <a:spcAft>
                <a:spcPts val="0"/>
              </a:spcAft>
              <a:buFont typeface="Arial" panose="020B0604020202020204" pitchFamily="34" charset="0"/>
              <a:buChar char="•"/>
            </a:pPr>
            <a:r>
              <a:rPr lang="en-US" altLang="zh-CN" sz="1800" dirty="0">
                <a:latin typeface="+mn-lt"/>
              </a:rPr>
              <a:t>Four bits storing the LRU recency stack position.</a:t>
            </a:r>
          </a:p>
        </p:txBody>
      </p:sp>
      <p:grpSp>
        <p:nvGrpSpPr>
          <p:cNvPr id="931" name="Google Shape;931;p43"/>
          <p:cNvGrpSpPr/>
          <p:nvPr/>
        </p:nvGrpSpPr>
        <p:grpSpPr>
          <a:xfrm>
            <a:off x="8022151" y="4032143"/>
            <a:ext cx="502173" cy="502172"/>
            <a:chOff x="2913983" y="4329790"/>
            <a:chExt cx="591627" cy="591626"/>
          </a:xfrm>
        </p:grpSpPr>
        <p:sp>
          <p:nvSpPr>
            <p:cNvPr id="932" name="Google Shape;932;p4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11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6" name="Google Shape;926;p43"/>
          <p:cNvSpPr txBox="1">
            <a:spLocks noGrp="1"/>
          </p:cNvSpPr>
          <p:nvPr>
            <p:ph type="title"/>
          </p:nvPr>
        </p:nvSpPr>
        <p:spPr>
          <a:xfrm>
            <a:off x="720000" y="6169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
            </a:r>
            <a:r>
              <a:rPr lang="en-US" altLang="zh-CN" dirty="0"/>
              <a:t>redictor</a:t>
            </a:r>
            <a:endParaRPr dirty="0"/>
          </a:p>
        </p:txBody>
      </p:sp>
      <p:sp>
        <p:nvSpPr>
          <p:cNvPr id="930" name="Google Shape;930;p43"/>
          <p:cNvSpPr txBox="1">
            <a:spLocks noGrp="1"/>
          </p:cNvSpPr>
          <p:nvPr>
            <p:ph type="subTitle" idx="4"/>
          </p:nvPr>
        </p:nvSpPr>
        <p:spPr>
          <a:xfrm>
            <a:off x="720000" y="1440721"/>
            <a:ext cx="7647979" cy="2589332"/>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2000" dirty="0">
                <a:latin typeface="+mn-lt"/>
              </a:rPr>
              <a:t>The predictor is organized as a set of independently indexed tables, one per feature. </a:t>
            </a:r>
          </a:p>
          <a:p>
            <a:pPr marL="285750" lvl="0" indent="-285750" algn="l" rtl="0">
              <a:spcBef>
                <a:spcPts val="0"/>
              </a:spcBef>
              <a:spcAft>
                <a:spcPts val="0"/>
              </a:spcAft>
              <a:buFont typeface="Arial" panose="020B0604020202020204" pitchFamily="34" charset="0"/>
              <a:buChar char="•"/>
            </a:pPr>
            <a:endParaRPr lang="en-US" sz="2000" dirty="0">
              <a:latin typeface="+mn-lt"/>
            </a:endParaRPr>
          </a:p>
          <a:p>
            <a:pPr marL="285750" lvl="0" indent="-285750" algn="l" rtl="0">
              <a:spcBef>
                <a:spcPts val="0"/>
              </a:spcBef>
              <a:spcAft>
                <a:spcPts val="0"/>
              </a:spcAft>
              <a:buFont typeface="Arial" panose="020B0604020202020204" pitchFamily="34" charset="0"/>
              <a:buChar char="•"/>
            </a:pPr>
            <a:r>
              <a:rPr lang="en-US" sz="2000" dirty="0">
                <a:latin typeface="+mn-lt"/>
              </a:rPr>
              <a:t>Each table has a small number of weights.</a:t>
            </a:r>
          </a:p>
        </p:txBody>
      </p:sp>
      <p:grpSp>
        <p:nvGrpSpPr>
          <p:cNvPr id="931" name="Google Shape;931;p43"/>
          <p:cNvGrpSpPr/>
          <p:nvPr/>
        </p:nvGrpSpPr>
        <p:grpSpPr>
          <a:xfrm>
            <a:off x="8022151" y="4032143"/>
            <a:ext cx="502173" cy="502172"/>
            <a:chOff x="2913983" y="4329790"/>
            <a:chExt cx="591627" cy="591626"/>
          </a:xfrm>
        </p:grpSpPr>
        <p:sp>
          <p:nvSpPr>
            <p:cNvPr id="932" name="Google Shape;932;p4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345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6" name="Google Shape;976;p45"/>
          <p:cNvSpPr/>
          <p:nvPr/>
        </p:nvSpPr>
        <p:spPr>
          <a:xfrm>
            <a:off x="747719" y="714014"/>
            <a:ext cx="625118" cy="562622"/>
          </a:xfrm>
          <a:custGeom>
            <a:avLst/>
            <a:gdLst/>
            <a:ahLst/>
            <a:cxnLst/>
            <a:rect l="l" t="t" r="r" b="b"/>
            <a:pathLst>
              <a:path w="20015" h="18014" extrusionOk="0">
                <a:moveTo>
                  <a:pt x="13009" y="1969"/>
                </a:moveTo>
                <a:lnTo>
                  <a:pt x="13009" y="2969"/>
                </a:lnTo>
                <a:lnTo>
                  <a:pt x="15011" y="2969"/>
                </a:lnTo>
                <a:lnTo>
                  <a:pt x="15011" y="3970"/>
                </a:lnTo>
                <a:lnTo>
                  <a:pt x="16012" y="3970"/>
                </a:lnTo>
                <a:lnTo>
                  <a:pt x="16012" y="4971"/>
                </a:lnTo>
                <a:lnTo>
                  <a:pt x="17012" y="4971"/>
                </a:lnTo>
                <a:lnTo>
                  <a:pt x="17012" y="5972"/>
                </a:lnTo>
                <a:lnTo>
                  <a:pt x="17012" y="6972"/>
                </a:lnTo>
                <a:lnTo>
                  <a:pt x="18013" y="6972"/>
                </a:lnTo>
                <a:lnTo>
                  <a:pt x="18013" y="7973"/>
                </a:lnTo>
                <a:lnTo>
                  <a:pt x="18013" y="8974"/>
                </a:lnTo>
                <a:lnTo>
                  <a:pt x="18013" y="9974"/>
                </a:lnTo>
                <a:lnTo>
                  <a:pt x="18013" y="10975"/>
                </a:lnTo>
                <a:lnTo>
                  <a:pt x="17012" y="10975"/>
                </a:lnTo>
                <a:lnTo>
                  <a:pt x="17012" y="11976"/>
                </a:lnTo>
                <a:lnTo>
                  <a:pt x="17012" y="12977"/>
                </a:lnTo>
                <a:lnTo>
                  <a:pt x="15011" y="12977"/>
                </a:lnTo>
                <a:lnTo>
                  <a:pt x="15011" y="11976"/>
                </a:lnTo>
                <a:lnTo>
                  <a:pt x="14010" y="11976"/>
                </a:lnTo>
                <a:lnTo>
                  <a:pt x="14010" y="10975"/>
                </a:lnTo>
                <a:lnTo>
                  <a:pt x="13009" y="10975"/>
                </a:lnTo>
                <a:lnTo>
                  <a:pt x="13009" y="9974"/>
                </a:lnTo>
                <a:lnTo>
                  <a:pt x="12009" y="9974"/>
                </a:lnTo>
                <a:lnTo>
                  <a:pt x="12009" y="8974"/>
                </a:lnTo>
                <a:lnTo>
                  <a:pt x="11008" y="8974"/>
                </a:lnTo>
                <a:lnTo>
                  <a:pt x="11008" y="7973"/>
                </a:lnTo>
                <a:lnTo>
                  <a:pt x="10007" y="7973"/>
                </a:lnTo>
                <a:lnTo>
                  <a:pt x="10007" y="7006"/>
                </a:lnTo>
                <a:lnTo>
                  <a:pt x="9007" y="7006"/>
                </a:lnTo>
                <a:lnTo>
                  <a:pt x="9007" y="6005"/>
                </a:lnTo>
                <a:lnTo>
                  <a:pt x="8006" y="6005"/>
                </a:lnTo>
                <a:lnTo>
                  <a:pt x="8006" y="5004"/>
                </a:lnTo>
                <a:lnTo>
                  <a:pt x="7005" y="5004"/>
                </a:lnTo>
                <a:lnTo>
                  <a:pt x="7005" y="4004"/>
                </a:lnTo>
                <a:lnTo>
                  <a:pt x="6004" y="4004"/>
                </a:lnTo>
                <a:lnTo>
                  <a:pt x="6004" y="3003"/>
                </a:lnTo>
                <a:lnTo>
                  <a:pt x="7005" y="3003"/>
                </a:lnTo>
                <a:lnTo>
                  <a:pt x="7005" y="2002"/>
                </a:lnTo>
                <a:lnTo>
                  <a:pt x="8006" y="2002"/>
                </a:lnTo>
                <a:lnTo>
                  <a:pt x="8006" y="1969"/>
                </a:lnTo>
                <a:close/>
                <a:moveTo>
                  <a:pt x="5004" y="5004"/>
                </a:moveTo>
                <a:lnTo>
                  <a:pt x="5004" y="6005"/>
                </a:lnTo>
                <a:lnTo>
                  <a:pt x="6004" y="6005"/>
                </a:lnTo>
                <a:lnTo>
                  <a:pt x="6004" y="7006"/>
                </a:lnTo>
                <a:lnTo>
                  <a:pt x="7005" y="7006"/>
                </a:lnTo>
                <a:lnTo>
                  <a:pt x="7005" y="8006"/>
                </a:lnTo>
                <a:lnTo>
                  <a:pt x="8006" y="8006"/>
                </a:lnTo>
                <a:lnTo>
                  <a:pt x="8006" y="9007"/>
                </a:lnTo>
                <a:lnTo>
                  <a:pt x="9007" y="9007"/>
                </a:lnTo>
                <a:lnTo>
                  <a:pt x="9007" y="10008"/>
                </a:lnTo>
                <a:lnTo>
                  <a:pt x="10007" y="10008"/>
                </a:lnTo>
                <a:lnTo>
                  <a:pt x="10007" y="11009"/>
                </a:lnTo>
                <a:lnTo>
                  <a:pt x="11008" y="11009"/>
                </a:lnTo>
                <a:lnTo>
                  <a:pt x="11008" y="12009"/>
                </a:lnTo>
                <a:lnTo>
                  <a:pt x="12009" y="12009"/>
                </a:lnTo>
                <a:lnTo>
                  <a:pt x="12009" y="13010"/>
                </a:lnTo>
                <a:lnTo>
                  <a:pt x="13009" y="13010"/>
                </a:lnTo>
                <a:lnTo>
                  <a:pt x="13009" y="14011"/>
                </a:lnTo>
                <a:lnTo>
                  <a:pt x="14010" y="14011"/>
                </a:lnTo>
                <a:lnTo>
                  <a:pt x="14010" y="15011"/>
                </a:lnTo>
                <a:lnTo>
                  <a:pt x="13009" y="15011"/>
                </a:lnTo>
                <a:lnTo>
                  <a:pt x="13009" y="16012"/>
                </a:lnTo>
                <a:lnTo>
                  <a:pt x="12042" y="16012"/>
                </a:lnTo>
                <a:lnTo>
                  <a:pt x="12042" y="16045"/>
                </a:lnTo>
                <a:lnTo>
                  <a:pt x="7005" y="16045"/>
                </a:lnTo>
                <a:lnTo>
                  <a:pt x="7005" y="15045"/>
                </a:lnTo>
                <a:lnTo>
                  <a:pt x="5004" y="15045"/>
                </a:lnTo>
                <a:lnTo>
                  <a:pt x="5004" y="14044"/>
                </a:lnTo>
                <a:lnTo>
                  <a:pt x="4003" y="14044"/>
                </a:lnTo>
                <a:lnTo>
                  <a:pt x="4003" y="13043"/>
                </a:lnTo>
                <a:lnTo>
                  <a:pt x="2969" y="13043"/>
                </a:lnTo>
                <a:lnTo>
                  <a:pt x="2969" y="12043"/>
                </a:lnTo>
                <a:lnTo>
                  <a:pt x="2969" y="11042"/>
                </a:lnTo>
                <a:lnTo>
                  <a:pt x="2002" y="11042"/>
                </a:lnTo>
                <a:lnTo>
                  <a:pt x="2002" y="10041"/>
                </a:lnTo>
                <a:lnTo>
                  <a:pt x="2002" y="9040"/>
                </a:lnTo>
                <a:lnTo>
                  <a:pt x="2002" y="8040"/>
                </a:lnTo>
                <a:lnTo>
                  <a:pt x="2002" y="7006"/>
                </a:lnTo>
                <a:lnTo>
                  <a:pt x="3002" y="7006"/>
                </a:lnTo>
                <a:lnTo>
                  <a:pt x="3002" y="6005"/>
                </a:lnTo>
                <a:lnTo>
                  <a:pt x="3002" y="5004"/>
                </a:lnTo>
                <a:close/>
                <a:moveTo>
                  <a:pt x="7005" y="1"/>
                </a:moveTo>
                <a:lnTo>
                  <a:pt x="7005" y="1001"/>
                </a:lnTo>
                <a:lnTo>
                  <a:pt x="4003" y="1001"/>
                </a:lnTo>
                <a:lnTo>
                  <a:pt x="4003" y="2002"/>
                </a:lnTo>
                <a:lnTo>
                  <a:pt x="2969" y="2002"/>
                </a:lnTo>
                <a:lnTo>
                  <a:pt x="2969" y="3003"/>
                </a:lnTo>
                <a:lnTo>
                  <a:pt x="2002" y="3003"/>
                </a:lnTo>
                <a:lnTo>
                  <a:pt x="2002" y="4004"/>
                </a:lnTo>
                <a:lnTo>
                  <a:pt x="1001" y="4004"/>
                </a:lnTo>
                <a:lnTo>
                  <a:pt x="1001" y="5004"/>
                </a:lnTo>
                <a:lnTo>
                  <a:pt x="1001" y="6005"/>
                </a:lnTo>
                <a:lnTo>
                  <a:pt x="0" y="6005"/>
                </a:lnTo>
                <a:lnTo>
                  <a:pt x="0" y="7006"/>
                </a:lnTo>
                <a:lnTo>
                  <a:pt x="0" y="8006"/>
                </a:lnTo>
                <a:lnTo>
                  <a:pt x="0" y="9007"/>
                </a:lnTo>
                <a:lnTo>
                  <a:pt x="0" y="10008"/>
                </a:lnTo>
                <a:lnTo>
                  <a:pt x="0" y="11009"/>
                </a:lnTo>
                <a:lnTo>
                  <a:pt x="0" y="12009"/>
                </a:lnTo>
                <a:lnTo>
                  <a:pt x="1001" y="12009"/>
                </a:lnTo>
                <a:lnTo>
                  <a:pt x="1001" y="13010"/>
                </a:lnTo>
                <a:lnTo>
                  <a:pt x="1001" y="14011"/>
                </a:lnTo>
                <a:lnTo>
                  <a:pt x="2002" y="14011"/>
                </a:lnTo>
                <a:lnTo>
                  <a:pt x="2002" y="15011"/>
                </a:lnTo>
                <a:lnTo>
                  <a:pt x="3002" y="15011"/>
                </a:lnTo>
                <a:lnTo>
                  <a:pt x="3002" y="16012"/>
                </a:lnTo>
                <a:lnTo>
                  <a:pt x="4003" y="16012"/>
                </a:lnTo>
                <a:lnTo>
                  <a:pt x="4003" y="17013"/>
                </a:lnTo>
                <a:lnTo>
                  <a:pt x="7005" y="17013"/>
                </a:lnTo>
                <a:lnTo>
                  <a:pt x="7005" y="18014"/>
                </a:lnTo>
                <a:lnTo>
                  <a:pt x="13009" y="18014"/>
                </a:lnTo>
                <a:lnTo>
                  <a:pt x="13009" y="17013"/>
                </a:lnTo>
                <a:lnTo>
                  <a:pt x="16012" y="17013"/>
                </a:lnTo>
                <a:lnTo>
                  <a:pt x="16012" y="16012"/>
                </a:lnTo>
                <a:lnTo>
                  <a:pt x="17012" y="16012"/>
                </a:lnTo>
                <a:lnTo>
                  <a:pt x="17012" y="15011"/>
                </a:lnTo>
                <a:lnTo>
                  <a:pt x="18013" y="15011"/>
                </a:lnTo>
                <a:lnTo>
                  <a:pt x="18013" y="14011"/>
                </a:lnTo>
                <a:lnTo>
                  <a:pt x="19014" y="14011"/>
                </a:lnTo>
                <a:lnTo>
                  <a:pt x="19014" y="13010"/>
                </a:lnTo>
                <a:lnTo>
                  <a:pt x="19014" y="12009"/>
                </a:lnTo>
                <a:lnTo>
                  <a:pt x="20014" y="12009"/>
                </a:lnTo>
                <a:lnTo>
                  <a:pt x="20014" y="11009"/>
                </a:lnTo>
                <a:lnTo>
                  <a:pt x="20014" y="10008"/>
                </a:lnTo>
                <a:lnTo>
                  <a:pt x="20014" y="9007"/>
                </a:lnTo>
                <a:lnTo>
                  <a:pt x="20014" y="8006"/>
                </a:lnTo>
                <a:lnTo>
                  <a:pt x="20014" y="7006"/>
                </a:lnTo>
                <a:lnTo>
                  <a:pt x="20014" y="6005"/>
                </a:lnTo>
                <a:lnTo>
                  <a:pt x="19080" y="6005"/>
                </a:lnTo>
                <a:lnTo>
                  <a:pt x="19080" y="5004"/>
                </a:lnTo>
                <a:lnTo>
                  <a:pt x="19080" y="4004"/>
                </a:lnTo>
                <a:lnTo>
                  <a:pt x="18080" y="4004"/>
                </a:lnTo>
                <a:lnTo>
                  <a:pt x="18080" y="3003"/>
                </a:lnTo>
                <a:lnTo>
                  <a:pt x="17079" y="3003"/>
                </a:lnTo>
                <a:lnTo>
                  <a:pt x="17079" y="2002"/>
                </a:lnTo>
                <a:lnTo>
                  <a:pt x="16078" y="2002"/>
                </a:lnTo>
                <a:lnTo>
                  <a:pt x="16078" y="1001"/>
                </a:lnTo>
                <a:lnTo>
                  <a:pt x="13076" y="1001"/>
                </a:lnTo>
                <a:lnTo>
                  <a:pt x="13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6;p43">
            <a:extLst>
              <a:ext uri="{FF2B5EF4-FFF2-40B4-BE49-F238E27FC236}">
                <a16:creationId xmlns:a16="http://schemas.microsoft.com/office/drawing/2014/main" id="{29F431AD-5689-A9AA-0DA5-60D474A58B5A}"/>
              </a:ext>
            </a:extLst>
          </p:cNvPr>
          <p:cNvSpPr txBox="1">
            <a:spLocks noGrp="1"/>
          </p:cNvSpPr>
          <p:nvPr>
            <p:ph type="title"/>
          </p:nvPr>
        </p:nvSpPr>
        <p:spPr>
          <a:xfrm>
            <a:off x="720000" y="6169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500" dirty="0"/>
              <a:t>P</a:t>
            </a:r>
            <a:r>
              <a:rPr lang="en-US" altLang="zh-CN" sz="3500" dirty="0"/>
              <a:t>redictor</a:t>
            </a:r>
            <a:endParaRPr sz="3500" dirty="0"/>
          </a:p>
        </p:txBody>
      </p:sp>
      <p:pic>
        <p:nvPicPr>
          <p:cNvPr id="8" name="图片 7">
            <a:extLst>
              <a:ext uri="{FF2B5EF4-FFF2-40B4-BE49-F238E27FC236}">
                <a16:creationId xmlns:a16="http://schemas.microsoft.com/office/drawing/2014/main" id="{95D17114-554C-FB18-D12C-02B36AF652ED}"/>
              </a:ext>
            </a:extLst>
          </p:cNvPr>
          <p:cNvPicPr>
            <a:picLocks noChangeAspect="1"/>
          </p:cNvPicPr>
          <p:nvPr/>
        </p:nvPicPr>
        <p:blipFill>
          <a:blip r:embed="rId3"/>
          <a:stretch>
            <a:fillRect/>
          </a:stretch>
        </p:blipFill>
        <p:spPr>
          <a:xfrm>
            <a:off x="2138457" y="1857626"/>
            <a:ext cx="4867085" cy="2010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66019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Training the Predictor</a:t>
            </a:r>
            <a:endParaRPr dirty="0"/>
          </a:p>
        </p:txBody>
      </p:sp>
      <p:sp>
        <p:nvSpPr>
          <p:cNvPr id="986" name="Google Shape;986;p46"/>
          <p:cNvSpPr txBox="1">
            <a:spLocks noGrp="1"/>
          </p:cNvSpPr>
          <p:nvPr>
            <p:ph type="subTitle" idx="3"/>
          </p:nvPr>
        </p:nvSpPr>
        <p:spPr>
          <a:xfrm>
            <a:off x="1503182" y="1387012"/>
            <a:ext cx="5934939" cy="1918002"/>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en-US" altLang="zh-CN" sz="2000" b="0" i="0" dirty="0">
                <a:effectLst/>
                <a:latin typeface="+mn-lt"/>
              </a:rPr>
              <a:t>training on block placement or reuse</a:t>
            </a:r>
          </a:p>
          <a:p>
            <a:pPr marL="342900" lvl="0" indent="-342900" algn="l" rtl="0">
              <a:spcBef>
                <a:spcPts val="0"/>
              </a:spcBef>
              <a:spcAft>
                <a:spcPts val="0"/>
              </a:spcAft>
              <a:buFont typeface="Arial" panose="020B0604020202020204" pitchFamily="34" charset="0"/>
              <a:buChar char="•"/>
            </a:pPr>
            <a:endParaRPr lang="en-US" sz="2000" dirty="0">
              <a:latin typeface="+mn-lt"/>
            </a:endParaRPr>
          </a:p>
          <a:p>
            <a:pPr marL="342900" lvl="0" indent="-342900" algn="l" rtl="0">
              <a:spcBef>
                <a:spcPts val="0"/>
              </a:spcBef>
              <a:spcAft>
                <a:spcPts val="0"/>
              </a:spcAft>
              <a:buFont typeface="Arial" panose="020B0604020202020204" pitchFamily="34" charset="0"/>
              <a:buChar char="•"/>
            </a:pPr>
            <a:r>
              <a:rPr lang="en-GB" altLang="zh-CN" sz="2000" b="0" i="0" dirty="0">
                <a:effectLst/>
                <a:latin typeface="+mn-lt"/>
              </a:rPr>
              <a:t>training on block demotion</a:t>
            </a:r>
          </a:p>
          <a:p>
            <a:pPr marL="342900" lvl="0" indent="-342900" algn="l" rtl="0">
              <a:spcBef>
                <a:spcPts val="0"/>
              </a:spcBef>
              <a:spcAft>
                <a:spcPts val="0"/>
              </a:spcAft>
              <a:buFont typeface="Arial" panose="020B0604020202020204" pitchFamily="34" charset="0"/>
              <a:buChar char="•"/>
            </a:pPr>
            <a:endParaRPr lang="en-GB" altLang="zh-CN" sz="2000" dirty="0">
              <a:latin typeface="+mn-lt"/>
            </a:endParaRPr>
          </a:p>
          <a:p>
            <a:pPr marL="342900" lvl="0" indent="-342900" algn="l" rtl="0">
              <a:spcBef>
                <a:spcPts val="0"/>
              </a:spcBef>
              <a:spcAft>
                <a:spcPts val="0"/>
              </a:spcAft>
              <a:buFont typeface="Arial" panose="020B0604020202020204" pitchFamily="34" charset="0"/>
              <a:buChar char="•"/>
            </a:pPr>
            <a:r>
              <a:rPr lang="en-GB" altLang="zh-CN" sz="2000" b="0" i="0" dirty="0">
                <a:effectLst/>
                <a:latin typeface="+mn-lt"/>
              </a:rPr>
              <a:t>complexity of training</a:t>
            </a:r>
            <a:endParaRPr lang="en-US" altLang="zh-CN" sz="2000" b="0" i="0" dirty="0">
              <a:effectLst/>
              <a:latin typeface="+mn-lt"/>
            </a:endParaRPr>
          </a:p>
        </p:txBody>
      </p:sp>
      <p:sp>
        <p:nvSpPr>
          <p:cNvPr id="989" name="Google Shape;989;p46"/>
          <p:cNvSpPr/>
          <p:nvPr/>
        </p:nvSpPr>
        <p:spPr>
          <a:xfrm>
            <a:off x="7259484" y="3756488"/>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4306365" y="3756488"/>
            <a:ext cx="356319" cy="36079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a:off x="1348561" y="3756488"/>
            <a:ext cx="361004" cy="357871"/>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9"/>
          <p:cNvSpPr txBox="1">
            <a:spLocks noGrp="1"/>
          </p:cNvSpPr>
          <p:nvPr>
            <p:ph type="title"/>
          </p:nvPr>
        </p:nvSpPr>
        <p:spPr>
          <a:xfrm>
            <a:off x="720000" y="440267"/>
            <a:ext cx="7701511" cy="941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Back to the Future: Leveraging </a:t>
            </a:r>
            <a:r>
              <a:rPr lang="en-US" sz="2800" b="1" dirty="0" err="1"/>
              <a:t>Belady</a:t>
            </a:r>
            <a:r>
              <a:rPr lang="en-US" sz="2800" dirty="0" err="1"/>
              <a:t>’s</a:t>
            </a:r>
            <a:r>
              <a:rPr lang="en-US" sz="2800" dirty="0"/>
              <a:t> Algorithm for Improved Cache Replacement</a:t>
            </a:r>
            <a:endParaRPr sz="2800" dirty="0"/>
          </a:p>
        </p:txBody>
      </p:sp>
      <p:pic>
        <p:nvPicPr>
          <p:cNvPr id="4" name="图片 3">
            <a:extLst>
              <a:ext uri="{FF2B5EF4-FFF2-40B4-BE49-F238E27FC236}">
                <a16:creationId xmlns:a16="http://schemas.microsoft.com/office/drawing/2014/main" id="{EE55C172-7874-B011-8257-1D9612BCBB2E}"/>
              </a:ext>
            </a:extLst>
          </p:cNvPr>
          <p:cNvPicPr>
            <a:picLocks noChangeAspect="1"/>
          </p:cNvPicPr>
          <p:nvPr/>
        </p:nvPicPr>
        <p:blipFill>
          <a:blip r:embed="rId3"/>
          <a:stretch>
            <a:fillRect/>
          </a:stretch>
        </p:blipFill>
        <p:spPr>
          <a:xfrm>
            <a:off x="1962737" y="1586428"/>
            <a:ext cx="5657263" cy="33538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9"/>
          <p:cNvSpPr txBox="1">
            <a:spLocks noGrp="1"/>
          </p:cNvSpPr>
          <p:nvPr>
            <p:ph type="title"/>
          </p:nvPr>
        </p:nvSpPr>
        <p:spPr>
          <a:xfrm>
            <a:off x="720000" y="80900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Back to the Future: Leveraging </a:t>
            </a:r>
            <a:r>
              <a:rPr lang="en-US" sz="2800" dirty="0" err="1"/>
              <a:t>Belady’s</a:t>
            </a:r>
            <a:r>
              <a:rPr lang="en-US" sz="2800" dirty="0"/>
              <a:t> Algorithm for Improved Cache Replacement</a:t>
            </a:r>
            <a:endParaRPr sz="2800" dirty="0"/>
          </a:p>
        </p:txBody>
      </p:sp>
      <p:sp>
        <p:nvSpPr>
          <p:cNvPr id="2" name="文本框 1">
            <a:extLst>
              <a:ext uri="{FF2B5EF4-FFF2-40B4-BE49-F238E27FC236}">
                <a16:creationId xmlns:a16="http://schemas.microsoft.com/office/drawing/2014/main" id="{B89DCCF1-23BF-A181-4F81-CC66CCAD1D81}"/>
              </a:ext>
            </a:extLst>
          </p:cNvPr>
          <p:cNvSpPr txBox="1"/>
          <p:nvPr/>
        </p:nvSpPr>
        <p:spPr>
          <a:xfrm>
            <a:off x="1176533" y="1919449"/>
            <a:ext cx="7098223" cy="1631216"/>
          </a:xfrm>
          <a:prstGeom prst="rect">
            <a:avLst/>
          </a:prstGeom>
          <a:noFill/>
        </p:spPr>
        <p:txBody>
          <a:bodyPr wrap="square" rtlCol="0">
            <a:spAutoFit/>
          </a:bodyPr>
          <a:lstStyle/>
          <a:p>
            <a:pPr marL="285750" indent="-285750">
              <a:buFont typeface="Arial" panose="020B0604020202020204" pitchFamily="34" charset="0"/>
              <a:buChar char="•"/>
            </a:pPr>
            <a:endParaRPr lang="en-US" altLang="zh-CN" sz="2000" dirty="0">
              <a:solidFill>
                <a:schemeClr val="dk1"/>
              </a:solidFill>
              <a:latin typeface="+mn-lt"/>
              <a:cs typeface="Chakra Petch Medium"/>
              <a:sym typeface="Chakra Petch Medium"/>
            </a:endParaRPr>
          </a:p>
          <a:p>
            <a:pPr marL="285750" indent="-285750">
              <a:buFont typeface="Arial" panose="020B0604020202020204" pitchFamily="34" charset="0"/>
              <a:buChar char="•"/>
            </a:pPr>
            <a:r>
              <a:rPr lang="en-US" altLang="zh-CN" sz="2000" dirty="0" err="1">
                <a:solidFill>
                  <a:schemeClr val="dk1"/>
                </a:solidFill>
                <a:latin typeface="+mn-lt"/>
                <a:cs typeface="Chakra Petch Medium"/>
                <a:sym typeface="Chakra Petch Medium"/>
              </a:rPr>
              <a:t>Belady’s</a:t>
            </a:r>
            <a:r>
              <a:rPr lang="en-US" altLang="zh-CN" sz="2000" dirty="0">
                <a:solidFill>
                  <a:schemeClr val="dk1"/>
                </a:solidFill>
                <a:latin typeface="+mn-lt"/>
                <a:cs typeface="Chakra Petch Medium"/>
                <a:sym typeface="Chakra Petch Medium"/>
              </a:rPr>
              <a:t> algorithm is optimal but</a:t>
            </a:r>
            <a:r>
              <a:rPr lang="zh-CN" altLang="en-US" sz="2000" dirty="0">
                <a:solidFill>
                  <a:schemeClr val="dk1"/>
                </a:solidFill>
                <a:latin typeface="+mn-lt"/>
                <a:cs typeface="Chakra Petch Medium"/>
                <a:sym typeface="Chakra Petch Medium"/>
              </a:rPr>
              <a:t> </a:t>
            </a:r>
            <a:r>
              <a:rPr lang="en-US" altLang="zh-CN" sz="2000" dirty="0">
                <a:solidFill>
                  <a:schemeClr val="dk1"/>
                </a:solidFill>
                <a:latin typeface="+mn-lt"/>
                <a:cs typeface="Chakra Petch Medium"/>
                <a:sym typeface="Chakra Petch Medium"/>
              </a:rPr>
              <a:t>infeasible.</a:t>
            </a:r>
          </a:p>
          <a:p>
            <a:pPr marL="285750" indent="-285750">
              <a:buFont typeface="Arial" panose="020B0604020202020204" pitchFamily="34" charset="0"/>
              <a:buChar char="•"/>
            </a:pPr>
            <a:r>
              <a:rPr lang="en-US" altLang="zh-CN" sz="2000" b="1" dirty="0">
                <a:solidFill>
                  <a:schemeClr val="dk1"/>
                </a:solidFill>
                <a:latin typeface="+mn-lt"/>
                <a:cs typeface="Chakra Petch Medium"/>
                <a:sym typeface="Chakra Petch Medium"/>
              </a:rPr>
              <a:t>Learn from </a:t>
            </a:r>
            <a:r>
              <a:rPr lang="en-US" altLang="zh-CN" sz="2000" b="1" dirty="0" err="1">
                <a:solidFill>
                  <a:schemeClr val="dk1"/>
                </a:solidFill>
                <a:latin typeface="+mn-lt"/>
                <a:cs typeface="Chakra Petch Medium"/>
                <a:sym typeface="Chakra Petch Medium"/>
              </a:rPr>
              <a:t>Belady’s</a:t>
            </a:r>
            <a:r>
              <a:rPr lang="en-US" altLang="zh-CN" sz="2000" b="1" dirty="0">
                <a:solidFill>
                  <a:schemeClr val="dk1"/>
                </a:solidFill>
                <a:latin typeface="+mn-lt"/>
                <a:cs typeface="Chakra Petch Medium"/>
                <a:sym typeface="Chakra Petch Medium"/>
              </a:rPr>
              <a:t> algorithm by applying it to past cache accesses to inform future cache replacement decisions.</a:t>
            </a:r>
            <a:endParaRPr lang="zh-CN" altLang="en-US" sz="2000" b="1" dirty="0">
              <a:solidFill>
                <a:schemeClr val="dk1"/>
              </a:solidFill>
              <a:latin typeface="+mn-lt"/>
              <a:cs typeface="Chakra Petch Medium"/>
              <a:sym typeface="Chakra Petch Medium"/>
            </a:endParaRPr>
          </a:p>
        </p:txBody>
      </p:sp>
    </p:spTree>
    <p:extLst>
      <p:ext uri="{BB962C8B-B14F-4D97-AF65-F5344CB8AC3E}">
        <p14:creationId xmlns:p14="http://schemas.microsoft.com/office/powerpoint/2010/main" val="835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9"/>
          <p:cNvSpPr txBox="1">
            <a:spLocks noGrp="1"/>
          </p:cNvSpPr>
          <p:nvPr>
            <p:ph type="title"/>
          </p:nvPr>
        </p:nvSpPr>
        <p:spPr>
          <a:xfrm>
            <a:off x="1109024" y="522659"/>
            <a:ext cx="707768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Back to the Future: Leveraging </a:t>
            </a:r>
            <a:r>
              <a:rPr lang="en-US" sz="1800" dirty="0" err="1"/>
              <a:t>Belady’s</a:t>
            </a:r>
            <a:r>
              <a:rPr lang="en-US" sz="1800" dirty="0"/>
              <a:t> Algorithm for Improved Cache Replacement</a:t>
            </a:r>
            <a:endParaRPr sz="1800" dirty="0"/>
          </a:p>
        </p:txBody>
      </p:sp>
      <p:pic>
        <p:nvPicPr>
          <p:cNvPr id="3" name="图片 2">
            <a:extLst>
              <a:ext uri="{FF2B5EF4-FFF2-40B4-BE49-F238E27FC236}">
                <a16:creationId xmlns:a16="http://schemas.microsoft.com/office/drawing/2014/main" id="{23C46CC8-A797-1AA9-2965-A0B2C666CE3D}"/>
              </a:ext>
            </a:extLst>
          </p:cNvPr>
          <p:cNvPicPr>
            <a:picLocks noChangeAspect="1"/>
          </p:cNvPicPr>
          <p:nvPr/>
        </p:nvPicPr>
        <p:blipFill>
          <a:blip r:embed="rId3"/>
          <a:stretch>
            <a:fillRect/>
          </a:stretch>
        </p:blipFill>
        <p:spPr>
          <a:xfrm>
            <a:off x="223069" y="1095359"/>
            <a:ext cx="8849593" cy="2837463"/>
          </a:xfrm>
          <a:prstGeom prst="rect">
            <a:avLst/>
          </a:prstGeom>
        </p:spPr>
      </p:pic>
      <p:sp>
        <p:nvSpPr>
          <p:cNvPr id="4" name="文本框 3">
            <a:extLst>
              <a:ext uri="{FF2B5EF4-FFF2-40B4-BE49-F238E27FC236}">
                <a16:creationId xmlns:a16="http://schemas.microsoft.com/office/drawing/2014/main" id="{9A49BABB-9CB2-843E-F472-28FFDF89273D}"/>
              </a:ext>
            </a:extLst>
          </p:cNvPr>
          <p:cNvSpPr txBox="1"/>
          <p:nvPr/>
        </p:nvSpPr>
        <p:spPr>
          <a:xfrm>
            <a:off x="553155" y="3932822"/>
            <a:ext cx="6739467" cy="954107"/>
          </a:xfrm>
          <a:prstGeom prst="rect">
            <a:avLst/>
          </a:prstGeom>
          <a:noFill/>
        </p:spPr>
        <p:txBody>
          <a:bodyPr wrap="square" rtlCol="0">
            <a:spAutoFit/>
          </a:bodyPr>
          <a:lstStyle/>
          <a:p>
            <a:r>
              <a:rPr lang="en-US" altLang="zh-CN" b="1" u="sng" dirty="0">
                <a:effectLst/>
              </a:rPr>
              <a:t>Hawkeye</a:t>
            </a:r>
            <a:r>
              <a:rPr lang="zh-CN" altLang="en-US" b="1" u="sng" dirty="0">
                <a:effectLst/>
              </a:rPr>
              <a:t>预测器 </a:t>
            </a:r>
            <a:r>
              <a:rPr lang="zh-CN" altLang="en-US" dirty="0">
                <a:effectLst/>
              </a:rPr>
              <a:t>：</a:t>
            </a:r>
            <a:r>
              <a:rPr kumimoji="1" lang="en-US" altLang="zh-CN" dirty="0"/>
              <a:t>learns OPT’s behavior of past PCs to inform eviction decisions for future loads by the same PCs.</a:t>
            </a:r>
          </a:p>
          <a:p>
            <a:r>
              <a:rPr lang="en-US" altLang="zh-CN" b="1" u="sng" dirty="0" err="1">
                <a:effectLst/>
              </a:rPr>
              <a:t>OPTgen</a:t>
            </a:r>
            <a:r>
              <a:rPr lang="en-US" altLang="zh-CN" dirty="0">
                <a:effectLst/>
              </a:rPr>
              <a:t> </a:t>
            </a:r>
            <a:r>
              <a:rPr lang="zh-CN" altLang="en-US" dirty="0">
                <a:effectLst/>
              </a:rPr>
              <a:t>： </a:t>
            </a:r>
            <a:r>
              <a:rPr kumimoji="1" lang="en-US" altLang="zh-CN" dirty="0"/>
              <a:t>reconstructs </a:t>
            </a:r>
            <a:r>
              <a:rPr kumimoji="1" lang="en-US" altLang="zh-CN" dirty="0" err="1"/>
              <a:t>Belady’s</a:t>
            </a:r>
            <a:r>
              <a:rPr kumimoji="1" lang="en-US" altLang="zh-CN" dirty="0"/>
              <a:t> optimal solution for past cache accesses</a:t>
            </a:r>
            <a:r>
              <a:rPr kumimoji="1" lang="zh-CN" altLang="en-US" dirty="0"/>
              <a:t>，</a:t>
            </a:r>
            <a:r>
              <a:rPr lang="en-US" altLang="zh-CN" dirty="0">
                <a:effectLst/>
              </a:rPr>
              <a:t> produce inputs that train the Hawkeye Predictor</a:t>
            </a:r>
            <a:endParaRPr kumimoji="1" lang="zh-CN" altLang="en-US" dirty="0"/>
          </a:p>
        </p:txBody>
      </p:sp>
    </p:spTree>
    <p:extLst>
      <p:ext uri="{BB962C8B-B14F-4D97-AF65-F5344CB8AC3E}">
        <p14:creationId xmlns:p14="http://schemas.microsoft.com/office/powerpoint/2010/main" val="374217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35565F-F3BE-E075-9BC9-6F5A4EBE3F33}"/>
              </a:ext>
            </a:extLst>
          </p:cNvPr>
          <p:cNvSpPr txBox="1"/>
          <p:nvPr/>
        </p:nvSpPr>
        <p:spPr>
          <a:xfrm>
            <a:off x="1285592" y="1928388"/>
            <a:ext cx="6762939"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solidFill>
                  <a:schemeClr val="dk1"/>
                </a:solidFill>
                <a:latin typeface="+mn-lt"/>
                <a:cs typeface="Chakra Petch Medium"/>
                <a:sym typeface="Chakra Petch Medium"/>
              </a:rPr>
              <a:t>The disparity between last-level cache and memory latencies motivates the search for efﬁcient cache management policies.</a:t>
            </a:r>
          </a:p>
          <a:p>
            <a:pPr marL="285750" indent="-285750">
              <a:buFont typeface="Arial" panose="020B0604020202020204" pitchFamily="34" charset="0"/>
              <a:buChar char="•"/>
            </a:pPr>
            <a:r>
              <a:rPr lang="en-US" altLang="zh-CN" sz="1800" dirty="0">
                <a:solidFill>
                  <a:schemeClr val="dk1"/>
                </a:solidFill>
                <a:latin typeface="+mn-lt"/>
                <a:cs typeface="Chakra Petch Medium"/>
                <a:sym typeface="Chakra Petch Medium"/>
              </a:rPr>
              <a:t>This paper describes reuse prediction based on perceptron learning.</a:t>
            </a:r>
          </a:p>
          <a:p>
            <a:pPr marL="285750" indent="-285750">
              <a:buFont typeface="Arial" panose="020B0604020202020204" pitchFamily="34" charset="0"/>
              <a:buChar char="•"/>
            </a:pPr>
            <a:r>
              <a:rPr lang="en-US" altLang="zh-CN" sz="1800" dirty="0">
                <a:solidFill>
                  <a:schemeClr val="dk1"/>
                </a:solidFill>
                <a:latin typeface="+mn-lt"/>
                <a:cs typeface="Chakra Petch Medium"/>
                <a:sym typeface="Chakra Petch Medium"/>
              </a:rPr>
              <a:t>The accuracy of perceptron-based reuse prediction is signiﬁcantly better than previous work.</a:t>
            </a:r>
            <a:endParaRPr lang="zh-CN" altLang="en-US" sz="1800" dirty="0">
              <a:solidFill>
                <a:schemeClr val="dk1"/>
              </a:solidFill>
              <a:latin typeface="+mn-lt"/>
              <a:cs typeface="Chakra Petch Medium"/>
              <a:sym typeface="Chakra Petch Medium"/>
            </a:endParaRPr>
          </a:p>
        </p:txBody>
      </p:sp>
      <p:sp>
        <p:nvSpPr>
          <p:cNvPr id="7" name="Google Shape;1060;p49">
            <a:extLst>
              <a:ext uri="{FF2B5EF4-FFF2-40B4-BE49-F238E27FC236}">
                <a16:creationId xmlns:a16="http://schemas.microsoft.com/office/drawing/2014/main" id="{02217138-E6D7-8A8E-D523-0180F5ADCA26}"/>
              </a:ext>
            </a:extLst>
          </p:cNvPr>
          <p:cNvSpPr txBox="1">
            <a:spLocks/>
          </p:cNvSpPr>
          <p:nvPr/>
        </p:nvSpPr>
        <p:spPr>
          <a:xfrm>
            <a:off x="720000" y="809009"/>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1pPr>
            <a:lvl2pPr marR="0" lvl="1"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2pPr>
            <a:lvl3pPr marR="0" lvl="2"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3pPr>
            <a:lvl4pPr marR="0" lvl="3"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4pPr>
            <a:lvl5pPr marR="0" lvl="4"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5pPr>
            <a:lvl6pPr marR="0" lvl="5"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6pPr>
            <a:lvl7pPr marR="0" lvl="6"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7pPr>
            <a:lvl8pPr marR="0" lvl="7"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8pPr>
            <a:lvl9pPr marR="0" lvl="8" algn="ctr" rtl="0">
              <a:lnSpc>
                <a:spcPct val="100000"/>
              </a:lnSpc>
              <a:spcBef>
                <a:spcPts val="0"/>
              </a:spcBef>
              <a:spcAft>
                <a:spcPts val="0"/>
              </a:spcAft>
              <a:buClr>
                <a:schemeClr val="dk1"/>
              </a:buClr>
              <a:buSzPts val="3500"/>
              <a:buFont typeface="Chakra Petch Medium"/>
              <a:buNone/>
              <a:defRPr sz="3500" b="0" i="0" u="none" strike="noStrike" cap="none">
                <a:solidFill>
                  <a:schemeClr val="dk1"/>
                </a:solidFill>
                <a:latin typeface="Chakra Petch Medium"/>
                <a:ea typeface="Chakra Petch Medium"/>
                <a:cs typeface="Chakra Petch Medium"/>
                <a:sym typeface="Chakra Petch Medium"/>
              </a:defRPr>
            </a:lvl9pPr>
          </a:lstStyle>
          <a:p>
            <a:r>
              <a:rPr lang="en-US" sz="2800"/>
              <a:t>Perceptron Learning for </a:t>
            </a:r>
            <a:r>
              <a:rPr lang="en-US" sz="2800" b="1"/>
              <a:t>Reuse Prediction</a:t>
            </a:r>
            <a:endParaRPr lang="en-US" sz="2800" b="1" dirty="0"/>
          </a:p>
        </p:txBody>
      </p:sp>
    </p:spTree>
    <p:extLst>
      <p:ext uri="{BB962C8B-B14F-4D97-AF65-F5344CB8AC3E}">
        <p14:creationId xmlns:p14="http://schemas.microsoft.com/office/powerpoint/2010/main" val="75276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0DBC6-1EB5-B4D7-3F2A-610AF28A6D72}"/>
              </a:ext>
            </a:extLst>
          </p:cNvPr>
          <p:cNvSpPr>
            <a:spLocks noGrp="1"/>
          </p:cNvSpPr>
          <p:nvPr>
            <p:ph type="title"/>
          </p:nvPr>
        </p:nvSpPr>
        <p:spPr/>
        <p:txBody>
          <a:bodyPr/>
          <a:lstStyle/>
          <a:p>
            <a:r>
              <a:rPr lang="en-US" altLang="zh-CN" sz="1800" dirty="0"/>
              <a:t>Perceptron Learning for Reuse Prediction</a:t>
            </a:r>
            <a:endParaRPr kumimoji="1" lang="zh-CN" altLang="en-US" sz="1800" dirty="0"/>
          </a:p>
        </p:txBody>
      </p:sp>
      <p:pic>
        <p:nvPicPr>
          <p:cNvPr id="3" name="图片 2">
            <a:extLst>
              <a:ext uri="{FF2B5EF4-FFF2-40B4-BE49-F238E27FC236}">
                <a16:creationId xmlns:a16="http://schemas.microsoft.com/office/drawing/2014/main" id="{7BFD51B4-1574-08A1-8EF6-1172B21412CE}"/>
              </a:ext>
            </a:extLst>
          </p:cNvPr>
          <p:cNvPicPr>
            <a:picLocks noChangeAspect="1"/>
          </p:cNvPicPr>
          <p:nvPr/>
        </p:nvPicPr>
        <p:blipFill>
          <a:blip r:embed="rId3"/>
          <a:stretch>
            <a:fillRect/>
          </a:stretch>
        </p:blipFill>
        <p:spPr>
          <a:xfrm>
            <a:off x="720000" y="1195854"/>
            <a:ext cx="7704000" cy="3263307"/>
          </a:xfrm>
          <a:prstGeom prst="rect">
            <a:avLst/>
          </a:prstGeom>
        </p:spPr>
      </p:pic>
    </p:spTree>
    <p:extLst>
      <p:ext uri="{BB962C8B-B14F-4D97-AF65-F5344CB8AC3E}">
        <p14:creationId xmlns:p14="http://schemas.microsoft.com/office/powerpoint/2010/main" val="1400527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9"/>
          <p:cNvSpPr txBox="1">
            <a:spLocks noGrp="1"/>
          </p:cNvSpPr>
          <p:nvPr>
            <p:ph type="title"/>
          </p:nvPr>
        </p:nvSpPr>
        <p:spPr>
          <a:xfrm>
            <a:off x="720000" y="80900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Perceptron Learning for </a:t>
            </a:r>
            <a:r>
              <a:rPr lang="en-US" sz="2800" b="1" dirty="0"/>
              <a:t>Reuse Prediction</a:t>
            </a:r>
            <a:endParaRPr sz="2800" b="1" dirty="0"/>
          </a:p>
        </p:txBody>
      </p:sp>
      <p:sp>
        <p:nvSpPr>
          <p:cNvPr id="2" name="文本框 1">
            <a:extLst>
              <a:ext uri="{FF2B5EF4-FFF2-40B4-BE49-F238E27FC236}">
                <a16:creationId xmlns:a16="http://schemas.microsoft.com/office/drawing/2014/main" id="{E09FD266-B1E5-4194-977E-DCA90C988CAC}"/>
              </a:ext>
            </a:extLst>
          </p:cNvPr>
          <p:cNvSpPr txBox="1"/>
          <p:nvPr/>
        </p:nvSpPr>
        <p:spPr>
          <a:xfrm>
            <a:off x="1380903" y="1932695"/>
            <a:ext cx="6558845" cy="1938992"/>
          </a:xfrm>
          <a:prstGeom prst="rect">
            <a:avLst/>
          </a:prstGeom>
          <a:noFill/>
        </p:spPr>
        <p:txBody>
          <a:bodyPr wrap="square" rtlCol="0">
            <a:spAutoFit/>
          </a:bodyPr>
          <a:lstStyle/>
          <a:p>
            <a:r>
              <a:rPr lang="en-US" altLang="zh-CN" sz="2000" dirty="0">
                <a:solidFill>
                  <a:schemeClr val="dk1"/>
                </a:solidFill>
                <a:latin typeface="+mn-lt"/>
                <a:cs typeface="Chakra Petch Medium"/>
                <a:sym typeface="Chakra Petch Medium"/>
              </a:rPr>
              <a:t>Features Correlated with Last Access to a Block</a:t>
            </a:r>
            <a:r>
              <a:rPr lang="zh-CN" altLang="en-US" sz="2000" dirty="0">
                <a:solidFill>
                  <a:schemeClr val="dk1"/>
                </a:solidFill>
                <a:latin typeface="+mn-lt"/>
                <a:cs typeface="Chakra Petch Medium"/>
                <a:sym typeface="Chakra Petch Medium"/>
              </a:rPr>
              <a:t>：</a:t>
            </a:r>
            <a:endParaRPr lang="en-US" altLang="zh-CN" sz="2000" dirty="0">
              <a:solidFill>
                <a:schemeClr val="dk1"/>
              </a:solidFill>
              <a:latin typeface="+mn-lt"/>
              <a:cs typeface="Chakra Petch Medium"/>
              <a:sym typeface="Chakra Petch Medium"/>
            </a:endParaRPr>
          </a:p>
          <a:p>
            <a:pPr marL="342900" lvl="4" indent="-342900" algn="just">
              <a:buFont typeface="Arial" panose="020B0604020202020204" pitchFamily="34" charset="0"/>
              <a:buChar char="•"/>
            </a:pPr>
            <a:r>
              <a:rPr lang="en-US" altLang="zh-CN" sz="2000" dirty="0">
                <a:solidFill>
                  <a:schemeClr val="dk1"/>
                </a:solidFill>
                <a:latin typeface="+mn-lt"/>
                <a:cs typeface="Chakra Petch Medium"/>
                <a:sym typeface="Chakra Petch Medium"/>
              </a:rPr>
              <a:t>The trace of memory access instructions (PCs)</a:t>
            </a:r>
          </a:p>
          <a:p>
            <a:pPr marL="342900" lvl="4" indent="-342900" algn="just">
              <a:buFont typeface="Arial" panose="020B0604020202020204" pitchFamily="34" charset="0"/>
              <a:buChar char="•"/>
            </a:pPr>
            <a:r>
              <a:rPr lang="en-US" altLang="zh-CN" sz="2000" dirty="0">
                <a:solidFill>
                  <a:schemeClr val="dk1"/>
                </a:solidFill>
                <a:latin typeface="+mn-lt"/>
                <a:cs typeface="Chakra Petch Medium"/>
                <a:sym typeface="Chakra Petch Medium"/>
              </a:rPr>
              <a:t>The PC of the memory instruction</a:t>
            </a:r>
          </a:p>
          <a:p>
            <a:pPr marL="342900" lvl="4" indent="-342900" algn="just">
              <a:buFont typeface="Arial" panose="020B0604020202020204" pitchFamily="34" charset="0"/>
              <a:buChar char="•"/>
            </a:pPr>
            <a:r>
              <a:rPr lang="en-US" altLang="zh-CN" sz="2000" dirty="0">
                <a:solidFill>
                  <a:schemeClr val="dk1"/>
                </a:solidFill>
                <a:latin typeface="+mn-lt"/>
                <a:cs typeface="Chakra Petch Medium"/>
                <a:sym typeface="Chakra Petch Medium"/>
              </a:rPr>
              <a:t>Bits from the memory address</a:t>
            </a:r>
          </a:p>
          <a:p>
            <a:pPr marL="342900" lvl="4" indent="-342900" algn="just">
              <a:buFont typeface="Arial" panose="020B0604020202020204" pitchFamily="34" charset="0"/>
              <a:buChar char="•"/>
            </a:pPr>
            <a:r>
              <a:rPr lang="en-US" altLang="zh-CN" sz="2000" dirty="0">
                <a:solidFill>
                  <a:schemeClr val="dk1"/>
                </a:solidFill>
                <a:latin typeface="+mn-lt"/>
                <a:cs typeface="Chakra Petch Medium"/>
                <a:sym typeface="Chakra Petch Medium"/>
              </a:rPr>
              <a:t>A compressed representation</a:t>
            </a:r>
            <a:r>
              <a:rPr lang="zh-CN" altLang="en-US" sz="2000" dirty="0">
                <a:solidFill>
                  <a:schemeClr val="dk1"/>
                </a:solidFill>
                <a:latin typeface="+mn-lt"/>
                <a:cs typeface="Chakra Petch Medium"/>
                <a:sym typeface="Chakra Petch Medium"/>
              </a:rPr>
              <a:t> </a:t>
            </a:r>
            <a:r>
              <a:rPr lang="en-US" altLang="zh-CN" sz="2000" dirty="0">
                <a:solidFill>
                  <a:schemeClr val="dk1"/>
                </a:solidFill>
                <a:latin typeface="+mn-lt"/>
                <a:cs typeface="Chakra Petch Medium"/>
                <a:sym typeface="Chakra Petch Medium"/>
              </a:rPr>
              <a:t>of the data itself </a:t>
            </a:r>
          </a:p>
          <a:p>
            <a:pPr marL="342900" lvl="4" indent="-342900" algn="just">
              <a:buFont typeface="Arial" panose="020B0604020202020204" pitchFamily="34" charset="0"/>
              <a:buChar char="•"/>
            </a:pPr>
            <a:r>
              <a:rPr lang="en-US" altLang="zh-CN" sz="2000" dirty="0">
                <a:solidFill>
                  <a:schemeClr val="dk1"/>
                </a:solidFill>
                <a:latin typeface="+mn-lt"/>
                <a:cs typeface="Chakra Petch Medium"/>
                <a:sym typeface="Chakra Petch Medium"/>
              </a:rPr>
              <a:t>Time/reference count.</a:t>
            </a:r>
            <a:endParaRPr lang="zh-CN" altLang="en-US" sz="2000" dirty="0">
              <a:solidFill>
                <a:schemeClr val="dk1"/>
              </a:solidFill>
              <a:latin typeface="+mn-lt"/>
              <a:cs typeface="Chakra Petch Medium"/>
              <a:sym typeface="Chakra Petch Medium"/>
            </a:endParaRPr>
          </a:p>
        </p:txBody>
      </p:sp>
    </p:spTree>
    <p:extLst>
      <p:ext uri="{BB962C8B-B14F-4D97-AF65-F5344CB8AC3E}">
        <p14:creationId xmlns:p14="http://schemas.microsoft.com/office/powerpoint/2010/main" val="24741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53"/>
          <p:cNvSpPr txBox="1">
            <a:spLocks noGrp="1"/>
          </p:cNvSpPr>
          <p:nvPr>
            <p:ph type="title"/>
          </p:nvPr>
        </p:nvSpPr>
        <p:spPr>
          <a:xfrm>
            <a:off x="-168442" y="778427"/>
            <a:ext cx="948088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Designing a Cost-Effective Cache Replacement Policy using Machine Learning</a:t>
            </a:r>
            <a:endParaRPr dirty="0"/>
          </a:p>
        </p:txBody>
      </p:sp>
      <p:pic>
        <p:nvPicPr>
          <p:cNvPr id="21" name="图片 20">
            <a:extLst>
              <a:ext uri="{FF2B5EF4-FFF2-40B4-BE49-F238E27FC236}">
                <a16:creationId xmlns:a16="http://schemas.microsoft.com/office/drawing/2014/main" id="{67F218CD-DB05-547C-AF8F-716C0A0BC381}"/>
              </a:ext>
            </a:extLst>
          </p:cNvPr>
          <p:cNvPicPr>
            <a:picLocks noChangeAspect="1"/>
          </p:cNvPicPr>
          <p:nvPr/>
        </p:nvPicPr>
        <p:blipFill>
          <a:blip r:embed="rId3"/>
          <a:stretch>
            <a:fillRect/>
          </a:stretch>
        </p:blipFill>
        <p:spPr>
          <a:xfrm>
            <a:off x="302816" y="1752747"/>
            <a:ext cx="3554978" cy="3212202"/>
          </a:xfrm>
          <a:prstGeom prst="rect">
            <a:avLst/>
          </a:prstGeom>
        </p:spPr>
      </p:pic>
      <p:pic>
        <p:nvPicPr>
          <p:cNvPr id="23" name="图片 22">
            <a:extLst>
              <a:ext uri="{FF2B5EF4-FFF2-40B4-BE49-F238E27FC236}">
                <a16:creationId xmlns:a16="http://schemas.microsoft.com/office/drawing/2014/main" id="{3C7B7593-EDB4-B475-D27D-9C84672CE693}"/>
              </a:ext>
            </a:extLst>
          </p:cNvPr>
          <p:cNvPicPr>
            <a:picLocks noChangeAspect="1"/>
          </p:cNvPicPr>
          <p:nvPr/>
        </p:nvPicPr>
        <p:blipFill>
          <a:blip r:embed="rId4"/>
          <a:stretch>
            <a:fillRect/>
          </a:stretch>
        </p:blipFill>
        <p:spPr>
          <a:xfrm>
            <a:off x="4289685" y="1888925"/>
            <a:ext cx="4470159" cy="2622493"/>
          </a:xfrm>
          <a:prstGeom prst="rect">
            <a:avLst/>
          </a:prstGeom>
        </p:spPr>
      </p:pic>
    </p:spTree>
    <p:extLst>
      <p:ext uri="{BB962C8B-B14F-4D97-AF65-F5344CB8AC3E}">
        <p14:creationId xmlns:p14="http://schemas.microsoft.com/office/powerpoint/2010/main" val="84869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0DBC6-1EB5-B4D7-3F2A-610AF28A6D72}"/>
              </a:ext>
            </a:extLst>
          </p:cNvPr>
          <p:cNvSpPr>
            <a:spLocks noGrp="1"/>
          </p:cNvSpPr>
          <p:nvPr>
            <p:ph type="title"/>
          </p:nvPr>
        </p:nvSpPr>
        <p:spPr/>
        <p:txBody>
          <a:bodyPr/>
          <a:lstStyle/>
          <a:p>
            <a:r>
              <a:rPr lang="en-US" altLang="zh-CN" sz="1800" dirty="0"/>
              <a:t>Perceptron Learning for Reuse Prediction</a:t>
            </a:r>
            <a:endParaRPr kumimoji="1" lang="zh-CN" altLang="en-US" sz="1800" dirty="0"/>
          </a:p>
        </p:txBody>
      </p:sp>
      <p:pic>
        <p:nvPicPr>
          <p:cNvPr id="3" name="图片 2">
            <a:extLst>
              <a:ext uri="{FF2B5EF4-FFF2-40B4-BE49-F238E27FC236}">
                <a16:creationId xmlns:a16="http://schemas.microsoft.com/office/drawing/2014/main" id="{7BFD51B4-1574-08A1-8EF6-1172B21412CE}"/>
              </a:ext>
            </a:extLst>
          </p:cNvPr>
          <p:cNvPicPr>
            <a:picLocks noChangeAspect="1"/>
          </p:cNvPicPr>
          <p:nvPr/>
        </p:nvPicPr>
        <p:blipFill>
          <a:blip r:embed="rId3"/>
          <a:stretch>
            <a:fillRect/>
          </a:stretch>
        </p:blipFill>
        <p:spPr>
          <a:xfrm>
            <a:off x="436274" y="1017725"/>
            <a:ext cx="8271452" cy="3503672"/>
          </a:xfrm>
          <a:prstGeom prst="rect">
            <a:avLst/>
          </a:prstGeom>
        </p:spPr>
      </p:pic>
    </p:spTree>
    <p:extLst>
      <p:ext uri="{BB962C8B-B14F-4D97-AF65-F5344CB8AC3E}">
        <p14:creationId xmlns:p14="http://schemas.microsoft.com/office/powerpoint/2010/main" val="318982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0DBC6-1EB5-B4D7-3F2A-610AF28A6D72}"/>
              </a:ext>
            </a:extLst>
          </p:cNvPr>
          <p:cNvSpPr>
            <a:spLocks noGrp="1"/>
          </p:cNvSpPr>
          <p:nvPr>
            <p:ph type="title"/>
          </p:nvPr>
        </p:nvSpPr>
        <p:spPr/>
        <p:txBody>
          <a:bodyPr/>
          <a:lstStyle/>
          <a:p>
            <a:r>
              <a:rPr lang="en-US" altLang="zh-CN" sz="1800" dirty="0"/>
              <a:t>Perceptron Learning for Reuse Prediction</a:t>
            </a:r>
            <a:endParaRPr kumimoji="1" lang="zh-CN" altLang="en-US" sz="1800" dirty="0"/>
          </a:p>
        </p:txBody>
      </p:sp>
      <p:pic>
        <p:nvPicPr>
          <p:cNvPr id="4" name="图片 3">
            <a:extLst>
              <a:ext uri="{FF2B5EF4-FFF2-40B4-BE49-F238E27FC236}">
                <a16:creationId xmlns:a16="http://schemas.microsoft.com/office/drawing/2014/main" id="{465F4FDA-932B-FA72-9099-A3537FC7D99D}"/>
              </a:ext>
            </a:extLst>
          </p:cNvPr>
          <p:cNvPicPr>
            <a:picLocks noChangeAspect="1"/>
          </p:cNvPicPr>
          <p:nvPr/>
        </p:nvPicPr>
        <p:blipFill>
          <a:blip r:embed="rId3"/>
          <a:stretch>
            <a:fillRect/>
          </a:stretch>
        </p:blipFill>
        <p:spPr>
          <a:xfrm>
            <a:off x="400295" y="1258264"/>
            <a:ext cx="8343409" cy="2626971"/>
          </a:xfrm>
          <a:prstGeom prst="rect">
            <a:avLst/>
          </a:prstGeom>
        </p:spPr>
      </p:pic>
      <p:sp>
        <p:nvSpPr>
          <p:cNvPr id="5" name="文本框 4">
            <a:extLst>
              <a:ext uri="{FF2B5EF4-FFF2-40B4-BE49-F238E27FC236}">
                <a16:creationId xmlns:a16="http://schemas.microsoft.com/office/drawing/2014/main" id="{77D74D0A-9D95-6F77-6B4C-0E19FCCDD173}"/>
              </a:ext>
            </a:extLst>
          </p:cNvPr>
          <p:cNvSpPr txBox="1"/>
          <p:nvPr/>
        </p:nvSpPr>
        <p:spPr>
          <a:xfrm>
            <a:off x="720000" y="4390698"/>
            <a:ext cx="3445174" cy="307777"/>
          </a:xfrm>
          <a:prstGeom prst="rect">
            <a:avLst/>
          </a:prstGeom>
          <a:noFill/>
        </p:spPr>
        <p:txBody>
          <a:bodyPr wrap="none" rtlCol="0">
            <a:spAutoFit/>
          </a:bodyPr>
          <a:lstStyle/>
          <a:p>
            <a:r>
              <a:rPr kumimoji="1" lang="en-US" altLang="zh-CN" dirty="0"/>
              <a:t>Load</a:t>
            </a:r>
            <a:r>
              <a:rPr kumimoji="1" lang="zh-CN" altLang="en-US" dirty="0"/>
              <a:t> </a:t>
            </a:r>
            <a:r>
              <a:rPr kumimoji="1" lang="en-US" altLang="zh-CN" dirty="0"/>
              <a:t>A</a:t>
            </a:r>
            <a:r>
              <a:rPr kumimoji="1" lang="zh-CN" altLang="en-US" dirty="0"/>
              <a:t>指令随机地访问了数千页的缓存块</a:t>
            </a:r>
          </a:p>
        </p:txBody>
      </p:sp>
      <p:sp>
        <p:nvSpPr>
          <p:cNvPr id="6" name="文本框 5">
            <a:extLst>
              <a:ext uri="{FF2B5EF4-FFF2-40B4-BE49-F238E27FC236}">
                <a16:creationId xmlns:a16="http://schemas.microsoft.com/office/drawing/2014/main" id="{6C3EA25A-7D90-64D1-BE6B-C5EF4192770C}"/>
              </a:ext>
            </a:extLst>
          </p:cNvPr>
          <p:cNvSpPr txBox="1"/>
          <p:nvPr/>
        </p:nvSpPr>
        <p:spPr>
          <a:xfrm>
            <a:off x="4801144" y="4390697"/>
            <a:ext cx="4342856" cy="307777"/>
          </a:xfrm>
          <a:prstGeom prst="rect">
            <a:avLst/>
          </a:prstGeom>
          <a:noFill/>
        </p:spPr>
        <p:txBody>
          <a:bodyPr wrap="none" rtlCol="0">
            <a:spAutoFit/>
          </a:bodyPr>
          <a:lstStyle/>
          <a:p>
            <a:r>
              <a:rPr kumimoji="1" lang="en-US" altLang="zh-CN" dirty="0"/>
              <a:t>Load</a:t>
            </a:r>
            <a:r>
              <a:rPr kumimoji="1" lang="zh-CN" altLang="en-US" dirty="0"/>
              <a:t> </a:t>
            </a:r>
            <a:r>
              <a:rPr kumimoji="1" lang="en-US" altLang="zh-CN" dirty="0"/>
              <a:t>B</a:t>
            </a:r>
            <a:r>
              <a:rPr kumimoji="1" lang="zh-CN" altLang="en-US" dirty="0"/>
              <a:t>指令在少量的页面上访问具有良好空间局部性</a:t>
            </a:r>
          </a:p>
        </p:txBody>
      </p:sp>
    </p:spTree>
    <p:extLst>
      <p:ext uri="{BB962C8B-B14F-4D97-AF65-F5344CB8AC3E}">
        <p14:creationId xmlns:p14="http://schemas.microsoft.com/office/powerpoint/2010/main" val="2345679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7E9A7AC-3ED5-41B3-1C74-C60C7158BB85}"/>
              </a:ext>
            </a:extLst>
          </p:cNvPr>
          <p:cNvPicPr>
            <a:picLocks noChangeAspect="1"/>
          </p:cNvPicPr>
          <p:nvPr/>
        </p:nvPicPr>
        <p:blipFill>
          <a:blip r:embed="rId3"/>
          <a:stretch>
            <a:fillRect/>
          </a:stretch>
        </p:blipFill>
        <p:spPr>
          <a:xfrm>
            <a:off x="338666" y="532249"/>
            <a:ext cx="4452432" cy="4079002"/>
          </a:xfrm>
          <a:prstGeom prst="rect">
            <a:avLst/>
          </a:prstGeom>
        </p:spPr>
      </p:pic>
      <p:pic>
        <p:nvPicPr>
          <p:cNvPr id="4" name="图片 3">
            <a:extLst>
              <a:ext uri="{FF2B5EF4-FFF2-40B4-BE49-F238E27FC236}">
                <a16:creationId xmlns:a16="http://schemas.microsoft.com/office/drawing/2014/main" id="{36CC3D38-1EA7-504F-18B4-89AC41B4BEF2}"/>
              </a:ext>
            </a:extLst>
          </p:cNvPr>
          <p:cNvPicPr>
            <a:picLocks noChangeAspect="1"/>
          </p:cNvPicPr>
          <p:nvPr/>
        </p:nvPicPr>
        <p:blipFill>
          <a:blip r:embed="rId4"/>
          <a:stretch>
            <a:fillRect/>
          </a:stretch>
        </p:blipFill>
        <p:spPr>
          <a:xfrm>
            <a:off x="5003579" y="632176"/>
            <a:ext cx="3801755" cy="3979075"/>
          </a:xfrm>
          <a:prstGeom prst="rect">
            <a:avLst/>
          </a:prstGeom>
        </p:spPr>
      </p:pic>
    </p:spTree>
    <p:extLst>
      <p:ext uri="{BB962C8B-B14F-4D97-AF65-F5344CB8AC3E}">
        <p14:creationId xmlns:p14="http://schemas.microsoft.com/office/powerpoint/2010/main" val="94098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598396B-F4DE-64C5-79FE-A624AB90A398}"/>
              </a:ext>
            </a:extLst>
          </p:cNvPr>
          <p:cNvSpPr>
            <a:spLocks noGrp="1"/>
          </p:cNvSpPr>
          <p:nvPr>
            <p:ph type="title"/>
          </p:nvPr>
        </p:nvSpPr>
        <p:spPr>
          <a:xfrm>
            <a:off x="720000" y="1096646"/>
            <a:ext cx="7704000" cy="572700"/>
          </a:xfrm>
        </p:spPr>
        <p:txBody>
          <a:bodyPr/>
          <a:lstStyle/>
          <a:p>
            <a:r>
              <a:rPr lang="en-IE" dirty="0">
                <a:solidFill>
                  <a:schemeClr val="tx1"/>
                </a:solidFill>
              </a:rPr>
              <a:t>P-OPT: Practical Optimal Cache Replacement for Graph Analytics</a:t>
            </a:r>
            <a:br>
              <a:rPr lang="en-IE" dirty="0">
                <a:solidFill>
                  <a:schemeClr val="tx1"/>
                </a:solidFill>
              </a:rPr>
            </a:br>
            <a:endParaRPr lang="en-IE" dirty="0"/>
          </a:p>
        </p:txBody>
      </p:sp>
      <p:sp>
        <p:nvSpPr>
          <p:cNvPr id="6" name="文本占位符 5">
            <a:extLst>
              <a:ext uri="{FF2B5EF4-FFF2-40B4-BE49-F238E27FC236}">
                <a16:creationId xmlns:a16="http://schemas.microsoft.com/office/drawing/2014/main" id="{2D93A168-CE42-C164-7D99-1457C6C35B4D}"/>
              </a:ext>
            </a:extLst>
          </p:cNvPr>
          <p:cNvSpPr>
            <a:spLocks noGrp="1"/>
          </p:cNvSpPr>
          <p:nvPr>
            <p:ph type="body" idx="1"/>
          </p:nvPr>
        </p:nvSpPr>
        <p:spPr>
          <a:xfrm>
            <a:off x="720001" y="1867220"/>
            <a:ext cx="7348235" cy="2978280"/>
          </a:xfrm>
        </p:spPr>
        <p:txBody>
          <a:bodyPr/>
          <a:lstStyle/>
          <a:p>
            <a:r>
              <a:rPr lang="en-IE" sz="2000" dirty="0">
                <a:latin typeface="+mn-lt"/>
              </a:rPr>
              <a:t>State-of-the-art cache replacement policies are ineffective for graph processing.</a:t>
            </a:r>
          </a:p>
          <a:p>
            <a:r>
              <a:rPr lang="en-IE" sz="2000" b="1" dirty="0">
                <a:latin typeface="+mn-lt"/>
              </a:rPr>
              <a:t>T-OPT</a:t>
            </a:r>
            <a:r>
              <a:rPr lang="en-IE" sz="2000" dirty="0">
                <a:latin typeface="+mn-lt"/>
              </a:rPr>
              <a:t>(</a:t>
            </a:r>
            <a:r>
              <a:rPr lang="en-IE" altLang="zh-CN" sz="2000" dirty="0">
                <a:latin typeface="+mn-lt"/>
              </a:rPr>
              <a:t>Transpose-based Optimal Cache Replacement</a:t>
            </a:r>
            <a:r>
              <a:rPr lang="zh-CN" altLang="en-US" sz="2000" dirty="0">
                <a:latin typeface="+mn-lt"/>
              </a:rPr>
              <a:t>）</a:t>
            </a:r>
            <a:r>
              <a:rPr lang="en-IE" sz="2000" dirty="0">
                <a:latin typeface="+mn-lt"/>
              </a:rPr>
              <a:t> allows emulating Belady’s MIN policy without oracular knowledge of all future accesses.</a:t>
            </a:r>
          </a:p>
          <a:p>
            <a:r>
              <a:rPr lang="en-IE" sz="2000" b="1" dirty="0">
                <a:latin typeface="+mn-lt"/>
              </a:rPr>
              <a:t>P-OPT</a:t>
            </a:r>
            <a:r>
              <a:rPr lang="en-IE" sz="2000" dirty="0">
                <a:latin typeface="+mn-lt"/>
              </a:rPr>
              <a:t>’s quantized Rereference Matrix data structure allows low-cost access to the graph transpose for optimal replacement.</a:t>
            </a:r>
          </a:p>
          <a:p>
            <a:endParaRPr lang="en-IE" sz="1600" dirty="0">
              <a:latin typeface="+mn-lt"/>
            </a:endParaRPr>
          </a:p>
        </p:txBody>
      </p:sp>
    </p:spTree>
    <p:extLst>
      <p:ext uri="{BB962C8B-B14F-4D97-AF65-F5344CB8AC3E}">
        <p14:creationId xmlns:p14="http://schemas.microsoft.com/office/powerpoint/2010/main" val="157226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2C5196-24AD-E6C1-7239-D86C52763DF9}"/>
              </a:ext>
            </a:extLst>
          </p:cNvPr>
          <p:cNvSpPr>
            <a:spLocks noGrp="1"/>
          </p:cNvSpPr>
          <p:nvPr>
            <p:ph type="title"/>
          </p:nvPr>
        </p:nvSpPr>
        <p:spPr/>
        <p:txBody>
          <a:bodyPr/>
          <a:lstStyle/>
          <a:p>
            <a:r>
              <a:rPr lang="en-IE" dirty="0"/>
              <a:t>Graph</a:t>
            </a:r>
            <a:r>
              <a:rPr lang="zh-CN" altLang="en-US" dirty="0"/>
              <a:t> </a:t>
            </a:r>
            <a:r>
              <a:rPr lang="en-IE" altLang="zh-CN" dirty="0"/>
              <a:t>Processing</a:t>
            </a:r>
            <a:endParaRPr lang="en-IE" dirty="0"/>
          </a:p>
        </p:txBody>
      </p:sp>
      <p:sp>
        <p:nvSpPr>
          <p:cNvPr id="6" name="文本占位符 5">
            <a:extLst>
              <a:ext uri="{FF2B5EF4-FFF2-40B4-BE49-F238E27FC236}">
                <a16:creationId xmlns:a16="http://schemas.microsoft.com/office/drawing/2014/main" id="{555B7552-4009-D136-F7E8-64986CB5A5B3}"/>
              </a:ext>
            </a:extLst>
          </p:cNvPr>
          <p:cNvSpPr>
            <a:spLocks noGrp="1"/>
          </p:cNvSpPr>
          <p:nvPr>
            <p:ph type="body" idx="1"/>
          </p:nvPr>
        </p:nvSpPr>
        <p:spPr>
          <a:xfrm>
            <a:off x="1096517" y="1129423"/>
            <a:ext cx="6395415" cy="3416400"/>
          </a:xfrm>
        </p:spPr>
        <p:txBody>
          <a:bodyPr/>
          <a:lstStyle/>
          <a:p>
            <a:r>
              <a:rPr lang="en-IE" altLang="zh-CN" sz="2000" dirty="0">
                <a:latin typeface="+mn-lt"/>
              </a:rPr>
              <a:t>Processing a typical input graph leads to a working set size much larger than the available on-chip cache capacity, leading to many </a:t>
            </a:r>
            <a:r>
              <a:rPr lang="en-IE" altLang="zh-CN" sz="2000" b="1" dirty="0">
                <a:latin typeface="+mn-lt"/>
              </a:rPr>
              <a:t>DRAM</a:t>
            </a:r>
            <a:r>
              <a:rPr lang="en-IE" altLang="zh-CN" sz="2000" dirty="0">
                <a:latin typeface="+mn-lt"/>
              </a:rPr>
              <a:t>(</a:t>
            </a:r>
            <a:r>
              <a:rPr lang="en-IE" sz="2400" dirty="0">
                <a:solidFill>
                  <a:srgbClr val="71777D"/>
                </a:solidFill>
                <a:latin typeface="+mn-lt"/>
              </a:rPr>
              <a:t>Dynamic Random Access Memory</a:t>
            </a:r>
            <a:r>
              <a:rPr lang="en-IE" altLang="zh-CN" sz="2000" dirty="0">
                <a:latin typeface="+mn-lt"/>
              </a:rPr>
              <a:t>) accesses.</a:t>
            </a:r>
          </a:p>
          <a:p>
            <a:pPr marL="126997" indent="0">
              <a:buNone/>
            </a:pPr>
            <a:endParaRPr lang="en-IE" altLang="zh-CN" sz="2000" dirty="0">
              <a:latin typeface="+mn-lt"/>
            </a:endParaRPr>
          </a:p>
          <a:p>
            <a:r>
              <a:rPr lang="en-IE" sz="2000" dirty="0">
                <a:latin typeface="+mn-lt"/>
              </a:rPr>
              <a:t>Graph data reuse is </a:t>
            </a:r>
            <a:r>
              <a:rPr lang="en-IE" sz="2000" b="1" dirty="0">
                <a:latin typeface="+mn-lt"/>
              </a:rPr>
              <a:t>dynamically variable </a:t>
            </a:r>
            <a:r>
              <a:rPr lang="en-IE" sz="2000" dirty="0">
                <a:latin typeface="+mn-lt"/>
              </a:rPr>
              <a:t>and </a:t>
            </a:r>
            <a:r>
              <a:rPr lang="en-IE" sz="2000" b="1" dirty="0">
                <a:latin typeface="+mn-lt"/>
              </a:rPr>
              <a:t>graph-structure-dependent</a:t>
            </a:r>
            <a:r>
              <a:rPr lang="en-IE" sz="2000" dirty="0">
                <a:latin typeface="+mn-lt"/>
              </a:rPr>
              <a:t>, two properties not captured well by existing replacement policies. </a:t>
            </a:r>
          </a:p>
        </p:txBody>
      </p:sp>
    </p:spTree>
    <p:extLst>
      <p:ext uri="{BB962C8B-B14F-4D97-AF65-F5344CB8AC3E}">
        <p14:creationId xmlns:p14="http://schemas.microsoft.com/office/powerpoint/2010/main" val="231988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132A87-099C-572B-10A4-8F81B44C9052}"/>
              </a:ext>
            </a:extLst>
          </p:cNvPr>
          <p:cNvSpPr>
            <a:spLocks noGrp="1"/>
          </p:cNvSpPr>
          <p:nvPr>
            <p:ph type="title"/>
          </p:nvPr>
        </p:nvSpPr>
        <p:spPr>
          <a:xfrm>
            <a:off x="476410" y="445025"/>
            <a:ext cx="8329493" cy="572700"/>
          </a:xfrm>
        </p:spPr>
        <p:txBody>
          <a:bodyPr/>
          <a:lstStyle/>
          <a:p>
            <a:r>
              <a:rPr lang="en-IE" sz="3200" dirty="0"/>
              <a:t>Transpose-based</a:t>
            </a:r>
            <a:r>
              <a:rPr lang="en-IE" dirty="0"/>
              <a:t> Cache Replacement</a:t>
            </a:r>
          </a:p>
        </p:txBody>
      </p:sp>
      <p:pic>
        <p:nvPicPr>
          <p:cNvPr id="6" name="图片 5">
            <a:extLst>
              <a:ext uri="{FF2B5EF4-FFF2-40B4-BE49-F238E27FC236}">
                <a16:creationId xmlns:a16="http://schemas.microsoft.com/office/drawing/2014/main" id="{310C7D97-2F12-A3BA-6EC0-B147442C9ABA}"/>
              </a:ext>
            </a:extLst>
          </p:cNvPr>
          <p:cNvPicPr>
            <a:picLocks noChangeAspect="1"/>
          </p:cNvPicPr>
          <p:nvPr/>
        </p:nvPicPr>
        <p:blipFill>
          <a:blip r:embed="rId3"/>
          <a:stretch>
            <a:fillRect/>
          </a:stretch>
        </p:blipFill>
        <p:spPr>
          <a:xfrm>
            <a:off x="1206900" y="1120374"/>
            <a:ext cx="6168352" cy="2902754"/>
          </a:xfrm>
          <a:prstGeom prst="rect">
            <a:avLst/>
          </a:prstGeom>
        </p:spPr>
      </p:pic>
      <p:pic>
        <p:nvPicPr>
          <p:cNvPr id="8" name="图片 7">
            <a:extLst>
              <a:ext uri="{FF2B5EF4-FFF2-40B4-BE49-F238E27FC236}">
                <a16:creationId xmlns:a16="http://schemas.microsoft.com/office/drawing/2014/main" id="{769709A7-E5E8-8AA4-EBC2-F3F601A6F97D}"/>
              </a:ext>
            </a:extLst>
          </p:cNvPr>
          <p:cNvPicPr>
            <a:picLocks noChangeAspect="1"/>
          </p:cNvPicPr>
          <p:nvPr/>
        </p:nvPicPr>
        <p:blipFill>
          <a:blip r:embed="rId4"/>
          <a:stretch>
            <a:fillRect/>
          </a:stretch>
        </p:blipFill>
        <p:spPr>
          <a:xfrm>
            <a:off x="1768750" y="3959333"/>
            <a:ext cx="4961660" cy="1056415"/>
          </a:xfrm>
          <a:prstGeom prst="rect">
            <a:avLst/>
          </a:prstGeom>
        </p:spPr>
      </p:pic>
    </p:spTree>
    <p:extLst>
      <p:ext uri="{BB962C8B-B14F-4D97-AF65-F5344CB8AC3E}">
        <p14:creationId xmlns:p14="http://schemas.microsoft.com/office/powerpoint/2010/main" val="75979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6EBC2-EB36-DAFF-0267-D6E074B6B2D6}"/>
              </a:ext>
            </a:extLst>
          </p:cNvPr>
          <p:cNvSpPr>
            <a:spLocks noGrp="1"/>
          </p:cNvSpPr>
          <p:nvPr>
            <p:ph type="title"/>
          </p:nvPr>
        </p:nvSpPr>
        <p:spPr/>
        <p:txBody>
          <a:bodyPr/>
          <a:lstStyle/>
          <a:p>
            <a:r>
              <a:rPr lang="en-IE" altLang="zh-CN" sz="3200" dirty="0"/>
              <a:t>L</a:t>
            </a:r>
            <a:r>
              <a:rPr lang="en-US" altLang="zh-CN" sz="3200" dirty="0"/>
              <a:t>imitations</a:t>
            </a:r>
            <a:r>
              <a:rPr lang="en-US" altLang="zh-CN" dirty="0"/>
              <a:t> of T-OPT</a:t>
            </a:r>
            <a:endParaRPr lang="en-IE" dirty="0"/>
          </a:p>
        </p:txBody>
      </p:sp>
      <p:sp>
        <p:nvSpPr>
          <p:cNvPr id="6" name="文本占位符 5">
            <a:extLst>
              <a:ext uri="{FF2B5EF4-FFF2-40B4-BE49-F238E27FC236}">
                <a16:creationId xmlns:a16="http://schemas.microsoft.com/office/drawing/2014/main" id="{FD217D31-3D30-B17F-ED95-941BBB42CF0E}"/>
              </a:ext>
            </a:extLst>
          </p:cNvPr>
          <p:cNvSpPr>
            <a:spLocks noGrp="1"/>
          </p:cNvSpPr>
          <p:nvPr>
            <p:ph type="body" idx="1"/>
          </p:nvPr>
        </p:nvSpPr>
        <p:spPr>
          <a:xfrm>
            <a:off x="720000" y="1152476"/>
            <a:ext cx="7152413" cy="3240931"/>
          </a:xfrm>
        </p:spPr>
        <p:txBody>
          <a:bodyPr/>
          <a:lstStyle/>
          <a:p>
            <a:r>
              <a:rPr lang="en-IE" altLang="zh-CN" sz="2000" dirty="0">
                <a:latin typeface="+mn-lt"/>
              </a:rPr>
              <a:t>The cost of finding the next reference compounds when the granularity of graph data allows </a:t>
            </a:r>
            <a:r>
              <a:rPr lang="en-IE" altLang="zh-CN" sz="2000" b="1" dirty="0">
                <a:latin typeface="+mn-lt"/>
              </a:rPr>
              <a:t>multiple vertices </a:t>
            </a:r>
            <a:r>
              <a:rPr lang="en-IE" altLang="zh-CN" sz="2000" dirty="0">
                <a:latin typeface="+mn-lt"/>
              </a:rPr>
              <a:t>to fit in a cache line.</a:t>
            </a:r>
          </a:p>
          <a:p>
            <a:pPr marL="126997" indent="0">
              <a:buNone/>
            </a:pPr>
            <a:endParaRPr lang="en-IE" altLang="zh-CN" sz="2000" dirty="0">
              <a:latin typeface="+mn-lt"/>
            </a:endParaRPr>
          </a:p>
          <a:p>
            <a:r>
              <a:rPr lang="en-IE" sz="2000" dirty="0">
                <a:latin typeface="+mn-lt"/>
              </a:rPr>
              <a:t>Since the vertices resident in cache can be arbitrary, the neighbour lookups using the Offset Array (OA) and Neighbour Array (NA) incur </a:t>
            </a:r>
            <a:r>
              <a:rPr lang="en-IE" sz="2000" b="1" dirty="0">
                <a:latin typeface="+mn-lt"/>
              </a:rPr>
              <a:t>additional irregular memory accesses</a:t>
            </a:r>
            <a:r>
              <a:rPr lang="en-IE" sz="2000" dirty="0">
                <a:latin typeface="+mn-lt"/>
              </a:rPr>
              <a:t>.</a:t>
            </a:r>
          </a:p>
        </p:txBody>
      </p:sp>
    </p:spTree>
    <p:extLst>
      <p:ext uri="{BB962C8B-B14F-4D97-AF65-F5344CB8AC3E}">
        <p14:creationId xmlns:p14="http://schemas.microsoft.com/office/powerpoint/2010/main" val="279896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C754D-BA8C-33CE-7C14-5CFF461D5965}"/>
              </a:ext>
            </a:extLst>
          </p:cNvPr>
          <p:cNvSpPr>
            <a:spLocks noGrp="1"/>
          </p:cNvSpPr>
          <p:nvPr>
            <p:ph type="title"/>
          </p:nvPr>
        </p:nvSpPr>
        <p:spPr>
          <a:xfrm>
            <a:off x="641419" y="451772"/>
            <a:ext cx="7704000" cy="572700"/>
          </a:xfrm>
        </p:spPr>
        <p:txBody>
          <a:bodyPr/>
          <a:lstStyle/>
          <a:p>
            <a:r>
              <a:rPr lang="en-IE" dirty="0"/>
              <a:t>P-OPT</a:t>
            </a:r>
          </a:p>
        </p:txBody>
      </p:sp>
      <p:pic>
        <p:nvPicPr>
          <p:cNvPr id="5" name="图片 4">
            <a:extLst>
              <a:ext uri="{FF2B5EF4-FFF2-40B4-BE49-F238E27FC236}">
                <a16:creationId xmlns:a16="http://schemas.microsoft.com/office/drawing/2014/main" id="{0C37C2FF-DF2E-B4AC-5124-99D1413D2E09}"/>
              </a:ext>
            </a:extLst>
          </p:cNvPr>
          <p:cNvPicPr>
            <a:picLocks noChangeAspect="1"/>
          </p:cNvPicPr>
          <p:nvPr/>
        </p:nvPicPr>
        <p:blipFill>
          <a:blip r:embed="rId3"/>
          <a:stretch>
            <a:fillRect/>
          </a:stretch>
        </p:blipFill>
        <p:spPr>
          <a:xfrm>
            <a:off x="118571" y="1420536"/>
            <a:ext cx="5054860" cy="2705239"/>
          </a:xfrm>
          <a:prstGeom prst="rect">
            <a:avLst/>
          </a:prstGeom>
        </p:spPr>
      </p:pic>
      <p:sp>
        <p:nvSpPr>
          <p:cNvPr id="9" name="文本占位符 5">
            <a:extLst>
              <a:ext uri="{FF2B5EF4-FFF2-40B4-BE49-F238E27FC236}">
                <a16:creationId xmlns:a16="http://schemas.microsoft.com/office/drawing/2014/main" id="{00AB5D0E-8E49-6081-3320-518FE35BE27D}"/>
              </a:ext>
            </a:extLst>
          </p:cNvPr>
          <p:cNvSpPr>
            <a:spLocks noGrp="1"/>
          </p:cNvSpPr>
          <p:nvPr>
            <p:ph type="body" idx="1"/>
          </p:nvPr>
        </p:nvSpPr>
        <p:spPr>
          <a:xfrm>
            <a:off x="4821382" y="524004"/>
            <a:ext cx="4204047" cy="4536878"/>
          </a:xfrm>
        </p:spPr>
        <p:txBody>
          <a:bodyPr/>
          <a:lstStyle/>
          <a:p>
            <a:r>
              <a:rPr lang="en-IE" altLang="zh-CN" sz="1800" dirty="0">
                <a:latin typeface="+mn-lt"/>
              </a:rPr>
              <a:t>P-OPT stores a next reference per cache line, not per vertex. P-OPT need only look up a single next reference for the </a:t>
            </a:r>
            <a:r>
              <a:rPr lang="en-US" altLang="zh-CN" sz="1800" dirty="0">
                <a:latin typeface="+mn-lt"/>
              </a:rPr>
              <a:t>vertex </a:t>
            </a:r>
            <a:r>
              <a:rPr lang="en-IE" altLang="zh-CN" sz="1800" dirty="0">
                <a:latin typeface="+mn-lt"/>
              </a:rPr>
              <a:t>in O(1)</a:t>
            </a:r>
            <a:r>
              <a:rPr lang="zh-CN" altLang="en-US" sz="1800" dirty="0">
                <a:latin typeface="+mn-lt"/>
              </a:rPr>
              <a:t>。</a:t>
            </a:r>
            <a:endParaRPr lang="en-IE" altLang="zh-CN" sz="1800" dirty="0">
              <a:latin typeface="+mn-lt"/>
            </a:endParaRPr>
          </a:p>
          <a:p>
            <a:r>
              <a:rPr lang="en-IE" altLang="zh-CN" sz="1800" dirty="0">
                <a:latin typeface="+mn-lt"/>
              </a:rPr>
              <a:t>Second, P-OPT reduces cache contention because only a single epoch of the Rereference Matrix needs to be resident in the cache at a time.</a:t>
            </a:r>
          </a:p>
        </p:txBody>
      </p:sp>
    </p:spTree>
    <p:extLst>
      <p:ext uri="{BB962C8B-B14F-4D97-AF65-F5344CB8AC3E}">
        <p14:creationId xmlns:p14="http://schemas.microsoft.com/office/powerpoint/2010/main" val="33667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598396B-F4DE-64C5-79FE-A624AB90A398}"/>
              </a:ext>
            </a:extLst>
          </p:cNvPr>
          <p:cNvSpPr>
            <a:spLocks noGrp="1"/>
          </p:cNvSpPr>
          <p:nvPr>
            <p:ph type="title"/>
          </p:nvPr>
        </p:nvSpPr>
        <p:spPr>
          <a:xfrm>
            <a:off x="267891" y="540889"/>
            <a:ext cx="8608218" cy="1250156"/>
          </a:xfrm>
        </p:spPr>
        <p:txBody>
          <a:bodyPr/>
          <a:lstStyle/>
          <a:p>
            <a:r>
              <a:rPr lang="en-IE" sz="3200" dirty="0"/>
              <a:t>R</a:t>
            </a:r>
            <a:r>
              <a:rPr lang="en-US" altLang="zh-CN" sz="3200" dirty="0"/>
              <a:t>ipple: Profile-Guided Instruction Cache Replacement for Data Center Applications.</a:t>
            </a:r>
            <a:endParaRPr lang="en-IE" sz="3200" dirty="0"/>
          </a:p>
        </p:txBody>
      </p:sp>
      <p:sp>
        <p:nvSpPr>
          <p:cNvPr id="6" name="文本占位符 5">
            <a:extLst>
              <a:ext uri="{FF2B5EF4-FFF2-40B4-BE49-F238E27FC236}">
                <a16:creationId xmlns:a16="http://schemas.microsoft.com/office/drawing/2014/main" id="{2D93A168-CE42-C164-7D99-1457C6C35B4D}"/>
              </a:ext>
            </a:extLst>
          </p:cNvPr>
          <p:cNvSpPr>
            <a:spLocks noGrp="1"/>
          </p:cNvSpPr>
          <p:nvPr>
            <p:ph type="body" idx="1"/>
          </p:nvPr>
        </p:nvSpPr>
        <p:spPr>
          <a:xfrm>
            <a:off x="705713" y="1695770"/>
            <a:ext cx="7348235" cy="2978280"/>
          </a:xfrm>
        </p:spPr>
        <p:txBody>
          <a:bodyPr/>
          <a:lstStyle/>
          <a:p>
            <a:r>
              <a:rPr lang="en-IE" sz="2000" dirty="0">
                <a:latin typeface="+mn-lt"/>
              </a:rPr>
              <a:t>A detailed analysis of why existing instruction cache miss mitigation mechanisms fall short for data center applications.</a:t>
            </a:r>
          </a:p>
          <a:p>
            <a:r>
              <a:rPr lang="en-IE" sz="2000" dirty="0">
                <a:latin typeface="+mn-lt"/>
              </a:rPr>
              <a:t>Ripple: A novel profile-guided instruction cache miss mitigation mechanism that can readily work on any existing replacement policy.</a:t>
            </a:r>
          </a:p>
        </p:txBody>
      </p:sp>
    </p:spTree>
    <p:extLst>
      <p:ext uri="{BB962C8B-B14F-4D97-AF65-F5344CB8AC3E}">
        <p14:creationId xmlns:p14="http://schemas.microsoft.com/office/powerpoint/2010/main" val="4005471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54D00-5CE2-B673-B988-7533FB8B2F37}"/>
              </a:ext>
            </a:extLst>
          </p:cNvPr>
          <p:cNvSpPr>
            <a:spLocks noGrp="1"/>
          </p:cNvSpPr>
          <p:nvPr>
            <p:ph type="title"/>
          </p:nvPr>
        </p:nvSpPr>
        <p:spPr>
          <a:xfrm>
            <a:off x="428625" y="414338"/>
            <a:ext cx="8386763" cy="1200150"/>
          </a:xfrm>
        </p:spPr>
        <p:txBody>
          <a:bodyPr/>
          <a:lstStyle/>
          <a:p>
            <a:r>
              <a:rPr lang="en-IE" sz="3200" dirty="0"/>
              <a:t>Why Do Existing I-Cache Miss Mitigation Techniques Fall Short?</a:t>
            </a:r>
          </a:p>
        </p:txBody>
      </p:sp>
      <p:sp>
        <p:nvSpPr>
          <p:cNvPr id="3" name="文本占位符 2">
            <a:extLst>
              <a:ext uri="{FF2B5EF4-FFF2-40B4-BE49-F238E27FC236}">
                <a16:creationId xmlns:a16="http://schemas.microsoft.com/office/drawing/2014/main" id="{361827EB-51B9-CFD9-5349-7E192C1DBBD3}"/>
              </a:ext>
            </a:extLst>
          </p:cNvPr>
          <p:cNvSpPr>
            <a:spLocks noGrp="1"/>
          </p:cNvSpPr>
          <p:nvPr>
            <p:ph type="body" idx="1"/>
          </p:nvPr>
        </p:nvSpPr>
        <p:spPr>
          <a:xfrm>
            <a:off x="1127953" y="1431082"/>
            <a:ext cx="7151654" cy="3416400"/>
          </a:xfrm>
        </p:spPr>
        <p:txBody>
          <a:bodyPr/>
          <a:lstStyle/>
          <a:p>
            <a:r>
              <a:rPr lang="en-IE" sz="1800" dirty="0">
                <a:latin typeface="+mn-lt"/>
              </a:rPr>
              <a:t>next-line, branch-predictor-guided, history-based hardware instruction prefetchers.</a:t>
            </a:r>
          </a:p>
          <a:p>
            <a:endParaRPr lang="en-IE" sz="1800" dirty="0">
              <a:latin typeface="+mn-lt"/>
            </a:endParaRPr>
          </a:p>
          <a:p>
            <a:r>
              <a:rPr lang="en-IE" sz="1800" dirty="0">
                <a:latin typeface="+mn-lt"/>
              </a:rPr>
              <a:t>Although these techniques are promising, they </a:t>
            </a:r>
          </a:p>
          <a:p>
            <a:pPr marL="469889" indent="-342892">
              <a:buAutoNum type="arabicParenBoth"/>
            </a:pPr>
            <a:r>
              <a:rPr lang="en-IE" sz="1800" dirty="0">
                <a:latin typeface="+mn-lt"/>
              </a:rPr>
              <a:t>require additional hardware support to be implemented on existing processors </a:t>
            </a:r>
          </a:p>
          <a:p>
            <a:pPr marL="469889" indent="-342892">
              <a:buAutoNum type="arabicParenBoth"/>
            </a:pPr>
            <a:r>
              <a:rPr lang="en-IE" sz="1800" dirty="0">
                <a:latin typeface="+mn-lt"/>
              </a:rPr>
              <a:t>fall short of the ideal I-cache behaviour, i.e., an I-cache that incurs no misses.</a:t>
            </a:r>
          </a:p>
        </p:txBody>
      </p:sp>
    </p:spTree>
    <p:extLst>
      <p:ext uri="{BB962C8B-B14F-4D97-AF65-F5344CB8AC3E}">
        <p14:creationId xmlns:p14="http://schemas.microsoft.com/office/powerpoint/2010/main" val="104958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53"/>
          <p:cNvSpPr txBox="1">
            <a:spLocks noGrp="1"/>
          </p:cNvSpPr>
          <p:nvPr>
            <p:ph type="title"/>
          </p:nvPr>
        </p:nvSpPr>
        <p:spPr>
          <a:xfrm>
            <a:off x="-168442" y="778427"/>
            <a:ext cx="948088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Designing a Cost-Effective Cache Replacement Policy using Machine Learning</a:t>
            </a:r>
            <a:endParaRPr dirty="0"/>
          </a:p>
        </p:txBody>
      </p:sp>
      <p:sp>
        <p:nvSpPr>
          <p:cNvPr id="3" name="文本框 2">
            <a:extLst>
              <a:ext uri="{FF2B5EF4-FFF2-40B4-BE49-F238E27FC236}">
                <a16:creationId xmlns:a16="http://schemas.microsoft.com/office/drawing/2014/main" id="{ABD41615-5E19-5F77-F743-B1BB023BD437}"/>
              </a:ext>
            </a:extLst>
          </p:cNvPr>
          <p:cNvSpPr txBox="1"/>
          <p:nvPr/>
        </p:nvSpPr>
        <p:spPr>
          <a:xfrm>
            <a:off x="1448145" y="2176598"/>
            <a:ext cx="6874564" cy="1200329"/>
          </a:xfrm>
          <a:prstGeom prst="rect">
            <a:avLst/>
          </a:prstGeom>
          <a:noFill/>
        </p:spPr>
        <p:txBody>
          <a:bodyPr wrap="square">
            <a:spAutoFit/>
          </a:bodyPr>
          <a:lstStyle/>
          <a:p>
            <a:pPr>
              <a:buFont typeface="+mj-lt"/>
              <a:buAutoNum type="arabicPeriod"/>
            </a:pPr>
            <a:r>
              <a:rPr lang="en-US" altLang="zh-CN" sz="1800" dirty="0" err="1">
                <a:latin typeface="+mn-lt"/>
                <a:cs typeface="Times New Roman" panose="02020603050405020304" pitchFamily="18" charset="0"/>
              </a:rPr>
              <a:t>Preuse</a:t>
            </a:r>
            <a:r>
              <a:rPr lang="en-US" altLang="zh-CN" sz="1800" dirty="0">
                <a:latin typeface="+mn-lt"/>
                <a:cs typeface="Times New Roman" panose="02020603050405020304" pitchFamily="18" charset="0"/>
              </a:rPr>
              <a:t> Distance</a:t>
            </a:r>
          </a:p>
          <a:p>
            <a:pPr>
              <a:buFont typeface="+mj-lt"/>
              <a:buAutoNum type="arabicPeriod"/>
            </a:pPr>
            <a:r>
              <a:rPr lang="en-US" altLang="zh-CN" sz="1800" dirty="0">
                <a:latin typeface="+mn-lt"/>
                <a:cs typeface="Times New Roman" panose="02020603050405020304" pitchFamily="18" charset="0"/>
              </a:rPr>
              <a:t>Line Last Access Type</a:t>
            </a:r>
          </a:p>
          <a:p>
            <a:pPr>
              <a:buFont typeface="+mj-lt"/>
              <a:buAutoNum type="arabicPeriod"/>
            </a:pPr>
            <a:r>
              <a:rPr lang="en-US" altLang="zh-CN" sz="1800" dirty="0">
                <a:latin typeface="+mn-lt"/>
                <a:cs typeface="Times New Roman" panose="02020603050405020304" pitchFamily="18" charset="0"/>
              </a:rPr>
              <a:t>Line Hits Since Insertion</a:t>
            </a:r>
            <a:endParaRPr lang="zh-CN" altLang="en-US" sz="1800" dirty="0">
              <a:latin typeface="+mn-lt"/>
              <a:cs typeface="Times New Roman" panose="02020603050405020304" pitchFamily="18" charset="0"/>
            </a:endParaRPr>
          </a:p>
          <a:p>
            <a:pPr>
              <a:buFont typeface="+mj-lt"/>
              <a:buAutoNum type="arabicPeriod"/>
            </a:pPr>
            <a:r>
              <a:rPr lang="en-US" altLang="zh-CN" sz="1800" dirty="0">
                <a:latin typeface="+mn-lt"/>
                <a:cs typeface="Times New Roman" panose="02020603050405020304" pitchFamily="18" charset="0"/>
              </a:rPr>
              <a:t>Recency</a:t>
            </a:r>
          </a:p>
        </p:txBody>
      </p:sp>
      <p:sp>
        <p:nvSpPr>
          <p:cNvPr id="5" name="文本框 4">
            <a:extLst>
              <a:ext uri="{FF2B5EF4-FFF2-40B4-BE49-F238E27FC236}">
                <a16:creationId xmlns:a16="http://schemas.microsoft.com/office/drawing/2014/main" id="{6F9249F9-7138-AE2A-117D-FF3987DD3BB8}"/>
              </a:ext>
            </a:extLst>
          </p:cNvPr>
          <p:cNvSpPr txBox="1"/>
          <p:nvPr/>
        </p:nvSpPr>
        <p:spPr>
          <a:xfrm>
            <a:off x="5151783" y="2176598"/>
            <a:ext cx="1961536" cy="923330"/>
          </a:xfrm>
          <a:prstGeom prst="rect">
            <a:avLst/>
          </a:prstGeom>
          <a:noFill/>
        </p:spPr>
        <p:txBody>
          <a:bodyPr wrap="square">
            <a:spAutoFit/>
          </a:bodyPr>
          <a:lstStyle/>
          <a:p>
            <a:r>
              <a:rPr lang="en-US" altLang="zh-CN" sz="1800" dirty="0">
                <a:latin typeface="+mn-lt"/>
              </a:rPr>
              <a:t>1. Age priority</a:t>
            </a:r>
          </a:p>
          <a:p>
            <a:r>
              <a:rPr lang="en-US" altLang="zh-CN" sz="1800" dirty="0">
                <a:latin typeface="+mn-lt"/>
              </a:rPr>
              <a:t>2. type priority</a:t>
            </a:r>
          </a:p>
          <a:p>
            <a:r>
              <a:rPr lang="en-US" altLang="zh-CN" sz="1800" dirty="0">
                <a:latin typeface="+mn-lt"/>
              </a:rPr>
              <a:t>3. Hit priority</a:t>
            </a:r>
            <a:endParaRPr lang="zh-CN" altLang="en-US" sz="1800" dirty="0">
              <a:latin typeface="+mn-lt"/>
            </a:endParaRPr>
          </a:p>
        </p:txBody>
      </p:sp>
      <p:pic>
        <p:nvPicPr>
          <p:cNvPr id="7" name="图片 6">
            <a:extLst>
              <a:ext uri="{FF2B5EF4-FFF2-40B4-BE49-F238E27FC236}">
                <a16:creationId xmlns:a16="http://schemas.microsoft.com/office/drawing/2014/main" id="{A8B756A7-65DD-45E8-5751-0FED916AD0CC}"/>
              </a:ext>
            </a:extLst>
          </p:cNvPr>
          <p:cNvPicPr>
            <a:picLocks noChangeAspect="1"/>
          </p:cNvPicPr>
          <p:nvPr/>
        </p:nvPicPr>
        <p:blipFill>
          <a:blip r:embed="rId3"/>
          <a:stretch>
            <a:fillRect/>
          </a:stretch>
        </p:blipFill>
        <p:spPr>
          <a:xfrm>
            <a:off x="4715102" y="3389640"/>
            <a:ext cx="3736860" cy="351093"/>
          </a:xfrm>
          <a:prstGeom prst="rect">
            <a:avLst/>
          </a:prstGeom>
        </p:spPr>
      </p:pic>
    </p:spTree>
    <p:extLst>
      <p:ext uri="{BB962C8B-B14F-4D97-AF65-F5344CB8AC3E}">
        <p14:creationId xmlns:p14="http://schemas.microsoft.com/office/powerpoint/2010/main" val="93441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CAD52-64CE-2330-9C18-7D8777D70FF2}"/>
              </a:ext>
            </a:extLst>
          </p:cNvPr>
          <p:cNvSpPr>
            <a:spLocks noGrp="1"/>
          </p:cNvSpPr>
          <p:nvPr>
            <p:ph type="title"/>
          </p:nvPr>
        </p:nvSpPr>
        <p:spPr/>
        <p:txBody>
          <a:bodyPr/>
          <a:lstStyle/>
          <a:p>
            <a:r>
              <a:rPr lang="en-IE" dirty="0"/>
              <a:t>The Ripple </a:t>
            </a:r>
            <a:r>
              <a:rPr lang="en-IE" sz="3200" dirty="0"/>
              <a:t>Replacement</a:t>
            </a:r>
            <a:r>
              <a:rPr lang="en-IE" dirty="0"/>
              <a:t> Mechanism</a:t>
            </a:r>
          </a:p>
        </p:txBody>
      </p:sp>
      <p:pic>
        <p:nvPicPr>
          <p:cNvPr id="5" name="图片 4">
            <a:extLst>
              <a:ext uri="{FF2B5EF4-FFF2-40B4-BE49-F238E27FC236}">
                <a16:creationId xmlns:a16="http://schemas.microsoft.com/office/drawing/2014/main" id="{B52882BD-C632-4DD3-1748-73374DC4249F}"/>
              </a:ext>
            </a:extLst>
          </p:cNvPr>
          <p:cNvPicPr>
            <a:picLocks noChangeAspect="1"/>
          </p:cNvPicPr>
          <p:nvPr/>
        </p:nvPicPr>
        <p:blipFill>
          <a:blip r:embed="rId3"/>
          <a:stretch>
            <a:fillRect/>
          </a:stretch>
        </p:blipFill>
        <p:spPr>
          <a:xfrm>
            <a:off x="1868364" y="1338185"/>
            <a:ext cx="5275387" cy="3271291"/>
          </a:xfrm>
          <a:prstGeom prst="rect">
            <a:avLst/>
          </a:prstGeom>
        </p:spPr>
      </p:pic>
    </p:spTree>
    <p:extLst>
      <p:ext uri="{BB962C8B-B14F-4D97-AF65-F5344CB8AC3E}">
        <p14:creationId xmlns:p14="http://schemas.microsoft.com/office/powerpoint/2010/main" val="211580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4659D-04FF-D270-91ED-096CA3DDBF27}"/>
              </a:ext>
            </a:extLst>
          </p:cNvPr>
          <p:cNvSpPr>
            <a:spLocks noGrp="1"/>
          </p:cNvSpPr>
          <p:nvPr>
            <p:ph type="title"/>
          </p:nvPr>
        </p:nvSpPr>
        <p:spPr>
          <a:xfrm>
            <a:off x="719999" y="445026"/>
            <a:ext cx="8338275" cy="707450"/>
          </a:xfrm>
        </p:spPr>
        <p:txBody>
          <a:bodyPr/>
          <a:lstStyle/>
          <a:p>
            <a:r>
              <a:rPr lang="en-IE" dirty="0"/>
              <a:t>The Ripple </a:t>
            </a:r>
            <a:r>
              <a:rPr lang="en-IE" sz="3200" dirty="0"/>
              <a:t>Replacement</a:t>
            </a:r>
            <a:r>
              <a:rPr lang="en-IE" dirty="0"/>
              <a:t> Mechanism</a:t>
            </a:r>
          </a:p>
        </p:txBody>
      </p:sp>
      <p:sp>
        <p:nvSpPr>
          <p:cNvPr id="3" name="文本占位符 2">
            <a:extLst>
              <a:ext uri="{FF2B5EF4-FFF2-40B4-BE49-F238E27FC236}">
                <a16:creationId xmlns:a16="http://schemas.microsoft.com/office/drawing/2014/main" id="{79A36337-E284-47AB-9AF1-C351556B01B5}"/>
              </a:ext>
            </a:extLst>
          </p:cNvPr>
          <p:cNvSpPr>
            <a:spLocks noGrp="1"/>
          </p:cNvSpPr>
          <p:nvPr>
            <p:ph type="body" idx="1"/>
          </p:nvPr>
        </p:nvSpPr>
        <p:spPr>
          <a:xfrm>
            <a:off x="1062900" y="1095325"/>
            <a:ext cx="7059544" cy="3416400"/>
          </a:xfrm>
        </p:spPr>
        <p:txBody>
          <a:bodyPr/>
          <a:lstStyle/>
          <a:p>
            <a:r>
              <a:rPr lang="en-IE" sz="1800" dirty="0">
                <a:latin typeface="+mn-lt"/>
              </a:rPr>
              <a:t>First, at run time (online), Ripple profiles a program’s basic block execution sequence.</a:t>
            </a:r>
          </a:p>
          <a:p>
            <a:endParaRPr lang="en-IE" sz="1800" dirty="0">
              <a:latin typeface="+mn-lt"/>
            </a:endParaRPr>
          </a:p>
          <a:p>
            <a:r>
              <a:rPr lang="en-IE" sz="1800" dirty="0">
                <a:latin typeface="+mn-lt"/>
              </a:rPr>
              <a:t>Second, Ripple analyses the program trace offline using the ideal I-cache replacement policy to compute a set of cue blocks.</a:t>
            </a:r>
          </a:p>
          <a:p>
            <a:endParaRPr lang="en-IE" sz="1800" dirty="0">
              <a:latin typeface="+mn-lt"/>
            </a:endParaRPr>
          </a:p>
          <a:p>
            <a:r>
              <a:rPr lang="en-IE" sz="1800" dirty="0">
                <a:latin typeface="+mn-lt"/>
              </a:rPr>
              <a:t>Third, during recompilation, Ripple injects an instruction in the cue block that invalidates the victim line.</a:t>
            </a:r>
          </a:p>
        </p:txBody>
      </p:sp>
    </p:spTree>
    <p:extLst>
      <p:ext uri="{BB962C8B-B14F-4D97-AF65-F5344CB8AC3E}">
        <p14:creationId xmlns:p14="http://schemas.microsoft.com/office/powerpoint/2010/main" val="190017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4C835BB-B24D-6F1C-AC83-E30ADBBAB96C}"/>
              </a:ext>
            </a:extLst>
          </p:cNvPr>
          <p:cNvSpPr txBox="1"/>
          <p:nvPr/>
        </p:nvSpPr>
        <p:spPr>
          <a:xfrm>
            <a:off x="510988" y="1539785"/>
            <a:ext cx="8417860" cy="2554545"/>
          </a:xfrm>
          <a:prstGeom prst="rect">
            <a:avLst/>
          </a:prstGeom>
          <a:noFill/>
        </p:spPr>
        <p:txBody>
          <a:bodyPr wrap="square">
            <a:spAutoFit/>
          </a:bodyPr>
          <a:lstStyle/>
          <a:p>
            <a:r>
              <a:rPr lang="en-US" altLang="zh-CN" sz="1600" dirty="0">
                <a:solidFill>
                  <a:srgbClr val="404040"/>
                </a:solidFill>
                <a:effectLst/>
                <a:latin typeface="+mn-lt"/>
              </a:rPr>
              <a:t>• Perceptron learning for reuse prediction </a:t>
            </a:r>
            <a:endParaRPr lang="en-US" altLang="zh-CN" sz="1600" dirty="0">
              <a:latin typeface="+mn-lt"/>
            </a:endParaRPr>
          </a:p>
          <a:p>
            <a:r>
              <a:rPr lang="en-US" altLang="zh-CN" sz="1600" dirty="0">
                <a:solidFill>
                  <a:srgbClr val="404040"/>
                </a:solidFill>
                <a:effectLst/>
                <a:latin typeface="+mn-lt"/>
              </a:rPr>
              <a:t>• Back to the Future: Leveraging </a:t>
            </a:r>
            <a:r>
              <a:rPr lang="en-US" altLang="zh-CN" sz="1600" dirty="0" err="1">
                <a:solidFill>
                  <a:srgbClr val="404040"/>
                </a:solidFill>
                <a:effectLst/>
                <a:latin typeface="+mn-lt"/>
              </a:rPr>
              <a:t>Belady's</a:t>
            </a:r>
            <a:r>
              <a:rPr lang="en-US" altLang="zh-CN" sz="1600" dirty="0">
                <a:solidFill>
                  <a:srgbClr val="404040"/>
                </a:solidFill>
                <a:effectLst/>
                <a:latin typeface="+mn-lt"/>
              </a:rPr>
              <a:t> Algorithm for Improved Cache Replacement </a:t>
            </a:r>
            <a:endParaRPr lang="en-US" altLang="zh-CN" sz="1600" dirty="0">
              <a:latin typeface="+mn-lt"/>
            </a:endParaRPr>
          </a:p>
          <a:p>
            <a:r>
              <a:rPr lang="en-US" altLang="zh-CN" sz="1600" dirty="0">
                <a:solidFill>
                  <a:srgbClr val="404040"/>
                </a:solidFill>
                <a:effectLst/>
                <a:latin typeface="+mn-lt"/>
              </a:rPr>
              <a:t>• </a:t>
            </a:r>
            <a:r>
              <a:rPr lang="en-US" altLang="zh-CN" sz="1600" dirty="0" err="1">
                <a:solidFill>
                  <a:srgbClr val="404040"/>
                </a:solidFill>
                <a:effectLst/>
                <a:latin typeface="+mn-lt"/>
              </a:rPr>
              <a:t>Multiperspective</a:t>
            </a:r>
            <a:r>
              <a:rPr lang="en-US" altLang="zh-CN" sz="1600" dirty="0">
                <a:solidFill>
                  <a:srgbClr val="404040"/>
                </a:solidFill>
                <a:effectLst/>
                <a:latin typeface="+mn-lt"/>
              </a:rPr>
              <a:t> Reuse Prediction </a:t>
            </a:r>
            <a:endParaRPr lang="en-US" altLang="zh-CN" sz="1600" dirty="0">
              <a:latin typeface="+mn-lt"/>
            </a:endParaRPr>
          </a:p>
          <a:p>
            <a:r>
              <a:rPr lang="en-US" altLang="zh-CN" sz="1600" dirty="0">
                <a:solidFill>
                  <a:srgbClr val="404040"/>
                </a:solidFill>
                <a:effectLst/>
                <a:latin typeface="+mn-lt"/>
              </a:rPr>
              <a:t>• Maximizing Cache Performance Under Uncertainty </a:t>
            </a:r>
            <a:endParaRPr lang="en-US" altLang="zh-CN" sz="1600" dirty="0">
              <a:latin typeface="+mn-lt"/>
            </a:endParaRPr>
          </a:p>
          <a:p>
            <a:r>
              <a:rPr lang="en-US" altLang="zh-CN" sz="1600" dirty="0">
                <a:solidFill>
                  <a:srgbClr val="404040"/>
                </a:solidFill>
                <a:effectLst/>
                <a:latin typeface="+mn-lt"/>
              </a:rPr>
              <a:t>• Exploring Predictive Replacement Policies for Instruction Cache and Branch Target Buffer </a:t>
            </a:r>
            <a:endParaRPr lang="en-US" altLang="zh-CN" sz="1600" dirty="0">
              <a:latin typeface="+mn-lt"/>
            </a:endParaRPr>
          </a:p>
          <a:p>
            <a:r>
              <a:rPr lang="en-US" altLang="zh-CN" sz="1600" dirty="0">
                <a:solidFill>
                  <a:srgbClr val="404040"/>
                </a:solidFill>
                <a:effectLst/>
                <a:latin typeface="+mn-lt"/>
              </a:rPr>
              <a:t>• Applying Deep Learning to the Cache Replacement Problem </a:t>
            </a:r>
            <a:endParaRPr lang="en-US" altLang="zh-CN" sz="1600" dirty="0">
              <a:latin typeface="+mn-lt"/>
            </a:endParaRPr>
          </a:p>
          <a:p>
            <a:r>
              <a:rPr lang="en-US" altLang="zh-CN" sz="1600" dirty="0">
                <a:solidFill>
                  <a:srgbClr val="404040"/>
                </a:solidFill>
                <a:effectLst/>
                <a:latin typeface="+mn-lt"/>
              </a:rPr>
              <a:t>• Designing a Cost-Effective Cache Replacement Policy using Machine Learning </a:t>
            </a:r>
            <a:endParaRPr lang="en-US" altLang="zh-CN" sz="1600" dirty="0">
              <a:latin typeface="+mn-lt"/>
            </a:endParaRPr>
          </a:p>
          <a:p>
            <a:r>
              <a:rPr lang="en-US" altLang="zh-CN" sz="1600" dirty="0">
                <a:solidFill>
                  <a:srgbClr val="404040"/>
                </a:solidFill>
                <a:effectLst/>
                <a:latin typeface="+mn-lt"/>
              </a:rPr>
              <a:t>• P-OPT: Practical Optimal Cache Replacement for Graph Analytics </a:t>
            </a:r>
            <a:endParaRPr lang="en-US" altLang="zh-CN" sz="1600" dirty="0">
              <a:latin typeface="+mn-lt"/>
            </a:endParaRPr>
          </a:p>
          <a:p>
            <a:r>
              <a:rPr lang="en-US" altLang="zh-CN" sz="1600" dirty="0">
                <a:solidFill>
                  <a:srgbClr val="404040"/>
                </a:solidFill>
                <a:effectLst/>
                <a:latin typeface="+mn-lt"/>
              </a:rPr>
              <a:t>• An Imitation Learning Approach for Cache Replacement </a:t>
            </a:r>
            <a:endParaRPr lang="en-US" altLang="zh-CN" sz="1600" dirty="0">
              <a:latin typeface="+mn-lt"/>
            </a:endParaRPr>
          </a:p>
          <a:p>
            <a:r>
              <a:rPr lang="en-US" altLang="zh-CN" sz="1600" dirty="0">
                <a:solidFill>
                  <a:srgbClr val="404040"/>
                </a:solidFill>
                <a:effectLst/>
                <a:latin typeface="+mn-lt"/>
              </a:rPr>
              <a:t>• Ripple: Profile-Guided Instruction Cache Replacement for Data Center Applications </a:t>
            </a:r>
            <a:endParaRPr lang="zh-CN" altLang="en-US" sz="1600" dirty="0">
              <a:latin typeface="+mn-lt"/>
            </a:endParaRPr>
          </a:p>
        </p:txBody>
      </p:sp>
      <p:sp>
        <p:nvSpPr>
          <p:cNvPr id="10" name="标题 1">
            <a:extLst>
              <a:ext uri="{FF2B5EF4-FFF2-40B4-BE49-F238E27FC236}">
                <a16:creationId xmlns:a16="http://schemas.microsoft.com/office/drawing/2014/main" id="{EA452289-EA05-67D5-90E2-8E9D6630D587}"/>
              </a:ext>
            </a:extLst>
          </p:cNvPr>
          <p:cNvSpPr>
            <a:spLocks noGrp="1"/>
          </p:cNvSpPr>
          <p:nvPr>
            <p:ph type="title"/>
          </p:nvPr>
        </p:nvSpPr>
        <p:spPr>
          <a:xfrm>
            <a:off x="743051" y="575654"/>
            <a:ext cx="8338275" cy="707450"/>
          </a:xfrm>
        </p:spPr>
        <p:txBody>
          <a:bodyPr/>
          <a:lstStyle/>
          <a:p>
            <a:pPr algn="l"/>
            <a:r>
              <a:rPr lang="zh-CN" altLang="en-US" dirty="0"/>
              <a:t>参考文献</a:t>
            </a:r>
            <a:endParaRPr lang="en-IE" dirty="0"/>
          </a:p>
        </p:txBody>
      </p:sp>
    </p:spTree>
    <p:extLst>
      <p:ext uri="{BB962C8B-B14F-4D97-AF65-F5344CB8AC3E}">
        <p14:creationId xmlns:p14="http://schemas.microsoft.com/office/powerpoint/2010/main" val="156457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53"/>
          <p:cNvSpPr txBox="1">
            <a:spLocks noGrp="1"/>
          </p:cNvSpPr>
          <p:nvPr>
            <p:ph type="title"/>
          </p:nvPr>
        </p:nvSpPr>
        <p:spPr>
          <a:xfrm>
            <a:off x="-168442" y="778427"/>
            <a:ext cx="948088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Applying Deep Learning to the Cache Replacement Problem</a:t>
            </a:r>
            <a:endParaRPr dirty="0"/>
          </a:p>
        </p:txBody>
      </p:sp>
      <p:pic>
        <p:nvPicPr>
          <p:cNvPr id="3" name="图片 2">
            <a:extLst>
              <a:ext uri="{FF2B5EF4-FFF2-40B4-BE49-F238E27FC236}">
                <a16:creationId xmlns:a16="http://schemas.microsoft.com/office/drawing/2014/main" id="{31D61417-2673-FEBE-94DA-8B3A502E0EC9}"/>
              </a:ext>
            </a:extLst>
          </p:cNvPr>
          <p:cNvPicPr>
            <a:picLocks noChangeAspect="1"/>
          </p:cNvPicPr>
          <p:nvPr/>
        </p:nvPicPr>
        <p:blipFill rotWithShape="1">
          <a:blip r:embed="rId3"/>
          <a:srcRect t="8403" r="15977"/>
          <a:stretch/>
        </p:blipFill>
        <p:spPr>
          <a:xfrm>
            <a:off x="4258863" y="1611214"/>
            <a:ext cx="4636023" cy="3342808"/>
          </a:xfrm>
          <a:prstGeom prst="rect">
            <a:avLst/>
          </a:prstGeom>
        </p:spPr>
      </p:pic>
      <p:pic>
        <p:nvPicPr>
          <p:cNvPr id="4" name="图片 3">
            <a:extLst>
              <a:ext uri="{FF2B5EF4-FFF2-40B4-BE49-F238E27FC236}">
                <a16:creationId xmlns:a16="http://schemas.microsoft.com/office/drawing/2014/main" id="{22ABA019-F1B1-3642-C44D-3981587EB4EF}"/>
              </a:ext>
            </a:extLst>
          </p:cNvPr>
          <p:cNvPicPr>
            <a:picLocks noChangeAspect="1"/>
          </p:cNvPicPr>
          <p:nvPr/>
        </p:nvPicPr>
        <p:blipFill>
          <a:blip r:embed="rId4"/>
          <a:stretch>
            <a:fillRect/>
          </a:stretch>
        </p:blipFill>
        <p:spPr>
          <a:xfrm>
            <a:off x="97341" y="2364347"/>
            <a:ext cx="4636024" cy="1903901"/>
          </a:xfrm>
          <a:prstGeom prst="rect">
            <a:avLst/>
          </a:prstGeom>
        </p:spPr>
      </p:pic>
    </p:spTree>
    <p:extLst>
      <p:ext uri="{BB962C8B-B14F-4D97-AF65-F5344CB8AC3E}">
        <p14:creationId xmlns:p14="http://schemas.microsoft.com/office/powerpoint/2010/main" val="398561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53"/>
          <p:cNvSpPr txBox="1">
            <a:spLocks noGrp="1"/>
          </p:cNvSpPr>
          <p:nvPr>
            <p:ph type="title"/>
          </p:nvPr>
        </p:nvSpPr>
        <p:spPr>
          <a:xfrm>
            <a:off x="-168442" y="778427"/>
            <a:ext cx="948088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Applying Deep Learning to the Cache Replacement Problem</a:t>
            </a:r>
            <a:endParaRPr dirty="0"/>
          </a:p>
        </p:txBody>
      </p:sp>
      <p:pic>
        <p:nvPicPr>
          <p:cNvPr id="4" name="图片 3">
            <a:extLst>
              <a:ext uri="{FF2B5EF4-FFF2-40B4-BE49-F238E27FC236}">
                <a16:creationId xmlns:a16="http://schemas.microsoft.com/office/drawing/2014/main" id="{11358763-3A5F-B02B-D292-31D9B4C7D018}"/>
              </a:ext>
            </a:extLst>
          </p:cNvPr>
          <p:cNvPicPr>
            <a:picLocks noChangeAspect="1"/>
          </p:cNvPicPr>
          <p:nvPr/>
        </p:nvPicPr>
        <p:blipFill>
          <a:blip r:embed="rId3"/>
          <a:stretch>
            <a:fillRect/>
          </a:stretch>
        </p:blipFill>
        <p:spPr>
          <a:xfrm>
            <a:off x="463826" y="2141491"/>
            <a:ext cx="7944678" cy="1626635"/>
          </a:xfrm>
          <a:prstGeom prst="rect">
            <a:avLst/>
          </a:prstGeom>
        </p:spPr>
      </p:pic>
    </p:spTree>
    <p:extLst>
      <p:ext uri="{BB962C8B-B14F-4D97-AF65-F5344CB8AC3E}">
        <p14:creationId xmlns:p14="http://schemas.microsoft.com/office/powerpoint/2010/main" val="267040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53"/>
          <p:cNvSpPr txBox="1">
            <a:spLocks noGrp="1"/>
          </p:cNvSpPr>
          <p:nvPr>
            <p:ph type="title"/>
          </p:nvPr>
        </p:nvSpPr>
        <p:spPr>
          <a:xfrm>
            <a:off x="-168442" y="778427"/>
            <a:ext cx="948088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Applying Deep Learning to the Cache Replacement Problem</a:t>
            </a:r>
            <a:endParaRPr dirty="0"/>
          </a:p>
        </p:txBody>
      </p:sp>
      <p:pic>
        <p:nvPicPr>
          <p:cNvPr id="2" name="图片 1">
            <a:extLst>
              <a:ext uri="{FF2B5EF4-FFF2-40B4-BE49-F238E27FC236}">
                <a16:creationId xmlns:a16="http://schemas.microsoft.com/office/drawing/2014/main" id="{2BB6063F-68B4-086F-73EF-9C62566E8FB5}"/>
              </a:ext>
            </a:extLst>
          </p:cNvPr>
          <p:cNvPicPr>
            <a:picLocks noChangeAspect="1"/>
          </p:cNvPicPr>
          <p:nvPr/>
        </p:nvPicPr>
        <p:blipFill>
          <a:blip r:embed="rId3"/>
          <a:stretch>
            <a:fillRect/>
          </a:stretch>
        </p:blipFill>
        <p:spPr>
          <a:xfrm>
            <a:off x="521983" y="1575375"/>
            <a:ext cx="4462159" cy="3352419"/>
          </a:xfrm>
          <a:prstGeom prst="rect">
            <a:avLst/>
          </a:prstGeom>
        </p:spPr>
      </p:pic>
      <p:pic>
        <p:nvPicPr>
          <p:cNvPr id="5" name="图片 4">
            <a:extLst>
              <a:ext uri="{FF2B5EF4-FFF2-40B4-BE49-F238E27FC236}">
                <a16:creationId xmlns:a16="http://schemas.microsoft.com/office/drawing/2014/main" id="{4B10CF17-224E-E3D8-8A0D-EB5CA8C6949D}"/>
              </a:ext>
            </a:extLst>
          </p:cNvPr>
          <p:cNvPicPr>
            <a:picLocks noChangeAspect="1"/>
          </p:cNvPicPr>
          <p:nvPr/>
        </p:nvPicPr>
        <p:blipFill>
          <a:blip r:embed="rId4"/>
          <a:stretch>
            <a:fillRect/>
          </a:stretch>
        </p:blipFill>
        <p:spPr>
          <a:xfrm>
            <a:off x="4572000" y="1510843"/>
            <a:ext cx="4330923" cy="1644735"/>
          </a:xfrm>
          <a:prstGeom prst="rect">
            <a:avLst/>
          </a:prstGeom>
        </p:spPr>
      </p:pic>
      <p:pic>
        <p:nvPicPr>
          <p:cNvPr id="8" name="图片 7">
            <a:extLst>
              <a:ext uri="{FF2B5EF4-FFF2-40B4-BE49-F238E27FC236}">
                <a16:creationId xmlns:a16="http://schemas.microsoft.com/office/drawing/2014/main" id="{A3EEC4E7-CC1D-B6C3-52FC-315647A3934E}"/>
              </a:ext>
            </a:extLst>
          </p:cNvPr>
          <p:cNvPicPr>
            <a:picLocks noChangeAspect="1"/>
          </p:cNvPicPr>
          <p:nvPr/>
        </p:nvPicPr>
        <p:blipFill>
          <a:blip r:embed="rId5"/>
          <a:stretch>
            <a:fillRect/>
          </a:stretch>
        </p:blipFill>
        <p:spPr>
          <a:xfrm>
            <a:off x="4572000" y="3155578"/>
            <a:ext cx="4489681" cy="1663786"/>
          </a:xfrm>
          <a:prstGeom prst="rect">
            <a:avLst/>
          </a:prstGeom>
        </p:spPr>
      </p:pic>
    </p:spTree>
    <p:extLst>
      <p:ext uri="{BB962C8B-B14F-4D97-AF65-F5344CB8AC3E}">
        <p14:creationId xmlns:p14="http://schemas.microsoft.com/office/powerpoint/2010/main" val="103462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pic>
        <p:nvPicPr>
          <p:cNvPr id="7" name="图片 6">
            <a:extLst>
              <a:ext uri="{FF2B5EF4-FFF2-40B4-BE49-F238E27FC236}">
                <a16:creationId xmlns:a16="http://schemas.microsoft.com/office/drawing/2014/main" id="{EA94501C-C16F-C328-C11A-907722AEE178}"/>
              </a:ext>
            </a:extLst>
          </p:cNvPr>
          <p:cNvPicPr>
            <a:picLocks noChangeAspect="1"/>
          </p:cNvPicPr>
          <p:nvPr/>
        </p:nvPicPr>
        <p:blipFill>
          <a:blip r:embed="rId3"/>
          <a:stretch>
            <a:fillRect/>
          </a:stretch>
        </p:blipFill>
        <p:spPr>
          <a:xfrm>
            <a:off x="321831" y="1375722"/>
            <a:ext cx="8075323" cy="3094821"/>
          </a:xfrm>
          <a:prstGeom prst="rect">
            <a:avLst/>
          </a:prstGeom>
        </p:spPr>
      </p:pic>
      <p:grpSp>
        <p:nvGrpSpPr>
          <p:cNvPr id="858" name="Google Shape;858;p42"/>
          <p:cNvGrpSpPr/>
          <p:nvPr/>
        </p:nvGrpSpPr>
        <p:grpSpPr>
          <a:xfrm>
            <a:off x="7707744" y="3854021"/>
            <a:ext cx="1016242" cy="639649"/>
            <a:chOff x="6724425" y="3889875"/>
            <a:chExt cx="1575325" cy="991550"/>
          </a:xfrm>
        </p:grpSpPr>
        <p:sp>
          <p:nvSpPr>
            <p:cNvPr id="859" name="Google Shape;859;p42"/>
            <p:cNvSpPr/>
            <p:nvPr/>
          </p:nvSpPr>
          <p:spPr>
            <a:xfrm>
              <a:off x="7424925" y="4131700"/>
              <a:ext cx="70075" cy="70075"/>
            </a:xfrm>
            <a:custGeom>
              <a:avLst/>
              <a:gdLst/>
              <a:ahLst/>
              <a:cxnLst/>
              <a:rect l="l" t="t" r="r" b="b"/>
              <a:pathLst>
                <a:path w="2803" h="2803" extrusionOk="0">
                  <a:moveTo>
                    <a:pt x="2569" y="1"/>
                  </a:moveTo>
                  <a:lnTo>
                    <a:pt x="0" y="268"/>
                  </a:lnTo>
                  <a:lnTo>
                    <a:pt x="267" y="2803"/>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7361550" y="4138375"/>
              <a:ext cx="70075" cy="68400"/>
            </a:xfrm>
            <a:custGeom>
              <a:avLst/>
              <a:gdLst/>
              <a:ahLst/>
              <a:cxnLst/>
              <a:rect l="l" t="t" r="r" b="b"/>
              <a:pathLst>
                <a:path w="2803" h="2736" extrusionOk="0">
                  <a:moveTo>
                    <a:pt x="2535" y="1"/>
                  </a:moveTo>
                  <a:lnTo>
                    <a:pt x="0" y="234"/>
                  </a:lnTo>
                  <a:lnTo>
                    <a:pt x="267"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7291500" y="4080825"/>
              <a:ext cx="70075" cy="68425"/>
            </a:xfrm>
            <a:custGeom>
              <a:avLst/>
              <a:gdLst/>
              <a:ahLst/>
              <a:cxnLst/>
              <a:rect l="l" t="t" r="r" b="b"/>
              <a:pathLst>
                <a:path w="2803" h="2737" extrusionOk="0">
                  <a:moveTo>
                    <a:pt x="2569" y="1"/>
                  </a:moveTo>
                  <a:lnTo>
                    <a:pt x="0" y="201"/>
                  </a:lnTo>
                  <a:lnTo>
                    <a:pt x="267" y="2736"/>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7223100" y="4023300"/>
              <a:ext cx="68425" cy="69225"/>
            </a:xfrm>
            <a:custGeom>
              <a:avLst/>
              <a:gdLst/>
              <a:ahLst/>
              <a:cxnLst/>
              <a:rect l="l" t="t" r="r" b="b"/>
              <a:pathLst>
                <a:path w="2737"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7153050" y="3965750"/>
              <a:ext cx="70075" cy="69250"/>
            </a:xfrm>
            <a:custGeom>
              <a:avLst/>
              <a:gdLst/>
              <a:ahLst/>
              <a:cxnLst/>
              <a:rect l="l" t="t" r="r" b="b"/>
              <a:pathLst>
                <a:path w="2803" h="2770" extrusionOk="0">
                  <a:moveTo>
                    <a:pt x="2536" y="1"/>
                  </a:moveTo>
                  <a:lnTo>
                    <a:pt x="1" y="234"/>
                  </a:lnTo>
                  <a:lnTo>
                    <a:pt x="268" y="2769"/>
                  </a:lnTo>
                  <a:lnTo>
                    <a:pt x="2803"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7089675" y="3971600"/>
              <a:ext cx="70075" cy="69225"/>
            </a:xfrm>
            <a:custGeom>
              <a:avLst/>
              <a:gdLst/>
              <a:ahLst/>
              <a:cxnLst/>
              <a:rect l="l" t="t" r="r" b="b"/>
              <a:pathLst>
                <a:path w="2803" h="2769" extrusionOk="0">
                  <a:moveTo>
                    <a:pt x="2536" y="0"/>
                  </a:moveTo>
                  <a:lnTo>
                    <a:pt x="1" y="234"/>
                  </a:lnTo>
                  <a:lnTo>
                    <a:pt x="201" y="2769"/>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7026300" y="3977425"/>
              <a:ext cx="68400" cy="69250"/>
            </a:xfrm>
            <a:custGeom>
              <a:avLst/>
              <a:gdLst/>
              <a:ahLst/>
              <a:cxnLst/>
              <a:rect l="l" t="t" r="r" b="b"/>
              <a:pathLst>
                <a:path w="2736" h="2770" extrusionOk="0">
                  <a:moveTo>
                    <a:pt x="2536" y="1"/>
                  </a:moveTo>
                  <a:lnTo>
                    <a:pt x="1" y="267"/>
                  </a:lnTo>
                  <a:lnTo>
                    <a:pt x="201" y="2769"/>
                  </a:lnTo>
                  <a:lnTo>
                    <a:pt x="2736"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962100" y="3984100"/>
              <a:ext cx="69225" cy="68400"/>
            </a:xfrm>
            <a:custGeom>
              <a:avLst/>
              <a:gdLst/>
              <a:ahLst/>
              <a:cxnLst/>
              <a:rect l="l" t="t" r="r" b="b"/>
              <a:pathLst>
                <a:path w="2769" h="2736" extrusionOk="0">
                  <a:moveTo>
                    <a:pt x="2569" y="0"/>
                  </a:moveTo>
                  <a:lnTo>
                    <a:pt x="0" y="201"/>
                  </a:lnTo>
                  <a:lnTo>
                    <a:pt x="234" y="2736"/>
                  </a:lnTo>
                  <a:lnTo>
                    <a:pt x="2769"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898725" y="3989100"/>
              <a:ext cx="69225" cy="68400"/>
            </a:xfrm>
            <a:custGeom>
              <a:avLst/>
              <a:gdLst/>
              <a:ahLst/>
              <a:cxnLst/>
              <a:rect l="l" t="t" r="r" b="b"/>
              <a:pathLst>
                <a:path w="2769" h="2736"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840350" y="4057475"/>
              <a:ext cx="70075" cy="70075"/>
            </a:xfrm>
            <a:custGeom>
              <a:avLst/>
              <a:gdLst/>
              <a:ahLst/>
              <a:cxnLst/>
              <a:rect l="l" t="t" r="r" b="b"/>
              <a:pathLst>
                <a:path w="2803" h="2803" extrusionOk="0">
                  <a:moveTo>
                    <a:pt x="2535" y="1"/>
                  </a:moveTo>
                  <a:lnTo>
                    <a:pt x="0" y="268"/>
                  </a:lnTo>
                  <a:lnTo>
                    <a:pt x="267" y="2803"/>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782800" y="4127525"/>
              <a:ext cx="70075" cy="69250"/>
            </a:xfrm>
            <a:custGeom>
              <a:avLst/>
              <a:gdLst/>
              <a:ahLst/>
              <a:cxnLst/>
              <a:rect l="l" t="t" r="r" b="b"/>
              <a:pathLst>
                <a:path w="2803" h="2770" extrusionOk="0">
                  <a:moveTo>
                    <a:pt x="2569" y="1"/>
                  </a:moveTo>
                  <a:lnTo>
                    <a:pt x="0" y="201"/>
                  </a:lnTo>
                  <a:lnTo>
                    <a:pt x="267" y="2770"/>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724425" y="4196750"/>
              <a:ext cx="70075" cy="68400"/>
            </a:xfrm>
            <a:custGeom>
              <a:avLst/>
              <a:gdLst/>
              <a:ahLst/>
              <a:cxnLst/>
              <a:rect l="l" t="t" r="r" b="b"/>
              <a:pathLst>
                <a:path w="2803" h="2736" extrusionOk="0">
                  <a:moveTo>
                    <a:pt x="2602" y="1"/>
                  </a:moveTo>
                  <a:lnTo>
                    <a:pt x="0" y="234"/>
                  </a:lnTo>
                  <a:lnTo>
                    <a:pt x="267" y="2736"/>
                  </a:lnTo>
                  <a:lnTo>
                    <a:pt x="2802" y="2536"/>
                  </a:ln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731100" y="4260125"/>
              <a:ext cx="70075" cy="68400"/>
            </a:xfrm>
            <a:custGeom>
              <a:avLst/>
              <a:gdLst/>
              <a:ahLst/>
              <a:cxnLst/>
              <a:rect l="l" t="t" r="r" b="b"/>
              <a:pathLst>
                <a:path w="2803" h="2736" extrusionOk="0">
                  <a:moveTo>
                    <a:pt x="2535" y="1"/>
                  </a:moveTo>
                  <a:lnTo>
                    <a:pt x="0" y="201"/>
                  </a:lnTo>
                  <a:lnTo>
                    <a:pt x="234"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736925" y="4323500"/>
              <a:ext cx="69250" cy="68425"/>
            </a:xfrm>
            <a:custGeom>
              <a:avLst/>
              <a:gdLst/>
              <a:ahLst/>
              <a:cxnLst/>
              <a:rect l="l" t="t" r="r" b="b"/>
              <a:pathLst>
                <a:path w="2770" h="2737" extrusionOk="0">
                  <a:moveTo>
                    <a:pt x="2569" y="1"/>
                  </a:moveTo>
                  <a:lnTo>
                    <a:pt x="1"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742775" y="4386050"/>
              <a:ext cx="69225" cy="70075"/>
            </a:xfrm>
            <a:custGeom>
              <a:avLst/>
              <a:gdLst/>
              <a:ahLst/>
              <a:cxnLst/>
              <a:rect l="l" t="t" r="r" b="b"/>
              <a:pathLst>
                <a:path w="2769" h="2803" extrusionOk="0">
                  <a:moveTo>
                    <a:pt x="2535" y="1"/>
                  </a:moveTo>
                  <a:lnTo>
                    <a:pt x="0" y="234"/>
                  </a:lnTo>
                  <a:lnTo>
                    <a:pt x="234" y="2803"/>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748600" y="4449425"/>
              <a:ext cx="70075" cy="69250"/>
            </a:xfrm>
            <a:custGeom>
              <a:avLst/>
              <a:gdLst/>
              <a:ahLst/>
              <a:cxnLst/>
              <a:rect l="l" t="t" r="r" b="b"/>
              <a:pathLst>
                <a:path w="2803" h="2770" extrusionOk="0">
                  <a:moveTo>
                    <a:pt x="2536" y="1"/>
                  </a:moveTo>
                  <a:lnTo>
                    <a:pt x="1" y="268"/>
                  </a:lnTo>
                  <a:lnTo>
                    <a:pt x="268" y="2769"/>
                  </a:lnTo>
                  <a:lnTo>
                    <a:pt x="2803"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755275" y="4513650"/>
              <a:ext cx="68400" cy="68400"/>
            </a:xfrm>
            <a:custGeom>
              <a:avLst/>
              <a:gdLst/>
              <a:ahLst/>
              <a:cxnLst/>
              <a:rect l="l" t="t" r="r" b="b"/>
              <a:pathLst>
                <a:path w="2736" h="2736" extrusionOk="0">
                  <a:moveTo>
                    <a:pt x="2536" y="0"/>
                  </a:moveTo>
                  <a:lnTo>
                    <a:pt x="1" y="200"/>
                  </a:lnTo>
                  <a:lnTo>
                    <a:pt x="201" y="2736"/>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275" y="4576200"/>
              <a:ext cx="69250" cy="69225"/>
            </a:xfrm>
            <a:custGeom>
              <a:avLst/>
              <a:gdLst/>
              <a:ahLst/>
              <a:cxnLst/>
              <a:rect l="l" t="t" r="r" b="b"/>
              <a:pathLst>
                <a:path w="2770" h="2769" extrusionOk="0">
                  <a:moveTo>
                    <a:pt x="2536" y="0"/>
                  </a:moveTo>
                  <a:lnTo>
                    <a:pt x="1" y="234"/>
                  </a:lnTo>
                  <a:lnTo>
                    <a:pt x="234" y="2769"/>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766125" y="4639575"/>
              <a:ext cx="70075" cy="68400"/>
            </a:xfrm>
            <a:custGeom>
              <a:avLst/>
              <a:gdLst/>
              <a:ahLst/>
              <a:cxnLst/>
              <a:rect l="l" t="t" r="r" b="b"/>
              <a:pathLst>
                <a:path w="2803" h="2736" extrusionOk="0">
                  <a:moveTo>
                    <a:pt x="2535" y="0"/>
                  </a:moveTo>
                  <a:lnTo>
                    <a:pt x="0" y="234"/>
                  </a:lnTo>
                  <a:lnTo>
                    <a:pt x="267" y="2736"/>
                  </a:lnTo>
                  <a:lnTo>
                    <a:pt x="2802" y="2535"/>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836175" y="4697100"/>
              <a:ext cx="69225" cy="68425"/>
            </a:xfrm>
            <a:custGeom>
              <a:avLst/>
              <a:gdLst/>
              <a:ahLst/>
              <a:cxnLst/>
              <a:rect l="l" t="t" r="r" b="b"/>
              <a:pathLst>
                <a:path w="2769" h="2737"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905375" y="4753825"/>
              <a:ext cx="69250" cy="69225"/>
            </a:xfrm>
            <a:custGeom>
              <a:avLst/>
              <a:gdLst/>
              <a:ahLst/>
              <a:cxnLst/>
              <a:rect l="l" t="t" r="r" b="b"/>
              <a:pathLst>
                <a:path w="2770" h="2769" extrusionOk="0">
                  <a:moveTo>
                    <a:pt x="2536" y="0"/>
                  </a:moveTo>
                  <a:lnTo>
                    <a:pt x="1" y="267"/>
                  </a:lnTo>
                  <a:lnTo>
                    <a:pt x="234"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974600" y="4811350"/>
              <a:ext cx="70075" cy="70075"/>
            </a:xfrm>
            <a:custGeom>
              <a:avLst/>
              <a:gdLst/>
              <a:ahLst/>
              <a:cxnLst/>
              <a:rect l="l" t="t" r="r" b="b"/>
              <a:pathLst>
                <a:path w="2803" h="2803" extrusionOk="0">
                  <a:moveTo>
                    <a:pt x="2536" y="1"/>
                  </a:moveTo>
                  <a:lnTo>
                    <a:pt x="1" y="268"/>
                  </a:lnTo>
                  <a:lnTo>
                    <a:pt x="267" y="2803"/>
                  </a:lnTo>
                  <a:lnTo>
                    <a:pt x="2803"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037975" y="4806350"/>
              <a:ext cx="70075" cy="68400"/>
            </a:xfrm>
            <a:custGeom>
              <a:avLst/>
              <a:gdLst/>
              <a:ahLst/>
              <a:cxnLst/>
              <a:rect l="l" t="t" r="r" b="b"/>
              <a:pathLst>
                <a:path w="2803" h="2736" extrusionOk="0">
                  <a:moveTo>
                    <a:pt x="2569" y="1"/>
                  </a:moveTo>
                  <a:lnTo>
                    <a:pt x="1" y="201"/>
                  </a:lnTo>
                  <a:lnTo>
                    <a:pt x="268" y="2736"/>
                  </a:lnTo>
                  <a:lnTo>
                    <a:pt x="2803"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097200" y="4736300"/>
              <a:ext cx="68400" cy="70075"/>
            </a:xfrm>
            <a:custGeom>
              <a:avLst/>
              <a:gdLst/>
              <a:ahLst/>
              <a:cxnLst/>
              <a:rect l="l" t="t" r="r" b="b"/>
              <a:pathLst>
                <a:path w="2736" h="2803" extrusionOk="0">
                  <a:moveTo>
                    <a:pt x="2535" y="1"/>
                  </a:moveTo>
                  <a:lnTo>
                    <a:pt x="0" y="268"/>
                  </a:lnTo>
                  <a:lnTo>
                    <a:pt x="200" y="2803"/>
                  </a:lnTo>
                  <a:lnTo>
                    <a:pt x="2735"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160575" y="4731300"/>
              <a:ext cx="68400" cy="68400"/>
            </a:xfrm>
            <a:custGeom>
              <a:avLst/>
              <a:gdLst/>
              <a:ahLst/>
              <a:cxnLst/>
              <a:rect l="l" t="t" r="r" b="b"/>
              <a:pathLst>
                <a:path w="2736" h="2736" extrusionOk="0">
                  <a:moveTo>
                    <a:pt x="2535" y="1"/>
                  </a:moveTo>
                  <a:lnTo>
                    <a:pt x="0" y="201"/>
                  </a:lnTo>
                  <a:lnTo>
                    <a:pt x="200" y="2736"/>
                  </a:lnTo>
                  <a:lnTo>
                    <a:pt x="2735" y="2502"/>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218100" y="4661250"/>
              <a:ext cx="69250" cy="70075"/>
            </a:xfrm>
            <a:custGeom>
              <a:avLst/>
              <a:gdLst/>
              <a:ahLst/>
              <a:cxnLst/>
              <a:rect l="l" t="t" r="r" b="b"/>
              <a:pathLst>
                <a:path w="2770" h="2803" extrusionOk="0">
                  <a:moveTo>
                    <a:pt x="2536" y="1"/>
                  </a:moveTo>
                  <a:lnTo>
                    <a:pt x="1" y="267"/>
                  </a:lnTo>
                  <a:lnTo>
                    <a:pt x="234" y="2803"/>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274825" y="4592875"/>
              <a:ext cx="70075" cy="68400"/>
            </a:xfrm>
            <a:custGeom>
              <a:avLst/>
              <a:gdLst/>
              <a:ahLst/>
              <a:cxnLst/>
              <a:rect l="l" t="t" r="r" b="b"/>
              <a:pathLst>
                <a:path w="2803" h="2736" extrusionOk="0">
                  <a:moveTo>
                    <a:pt x="2569" y="0"/>
                  </a:moveTo>
                  <a:lnTo>
                    <a:pt x="0" y="234"/>
                  </a:lnTo>
                  <a:lnTo>
                    <a:pt x="267" y="2736"/>
                  </a:lnTo>
                  <a:lnTo>
                    <a:pt x="2802" y="2535"/>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7333200" y="4523650"/>
              <a:ext cx="70075" cy="69250"/>
            </a:xfrm>
            <a:custGeom>
              <a:avLst/>
              <a:gdLst/>
              <a:ahLst/>
              <a:cxnLst/>
              <a:rect l="l" t="t" r="r" b="b"/>
              <a:pathLst>
                <a:path w="2803" h="2770" extrusionOk="0">
                  <a:moveTo>
                    <a:pt x="2569" y="1"/>
                  </a:moveTo>
                  <a:lnTo>
                    <a:pt x="0" y="201"/>
                  </a:lnTo>
                  <a:lnTo>
                    <a:pt x="234" y="2769"/>
                  </a:lnTo>
                  <a:lnTo>
                    <a:pt x="2802"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397400" y="4516975"/>
              <a:ext cx="69250" cy="69250"/>
            </a:xfrm>
            <a:custGeom>
              <a:avLst/>
              <a:gdLst/>
              <a:ahLst/>
              <a:cxnLst/>
              <a:rect l="l" t="t" r="r" b="b"/>
              <a:pathLst>
                <a:path w="2770" h="2770" extrusionOk="0">
                  <a:moveTo>
                    <a:pt x="2536" y="1"/>
                  </a:moveTo>
                  <a:lnTo>
                    <a:pt x="1" y="268"/>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7460775" y="4511150"/>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7489125" y="4126700"/>
              <a:ext cx="69250" cy="68400"/>
            </a:xfrm>
            <a:custGeom>
              <a:avLst/>
              <a:gdLst/>
              <a:ahLst/>
              <a:cxnLst/>
              <a:rect l="l" t="t" r="r" b="b"/>
              <a:pathLst>
                <a:path w="2770" h="2736" extrusionOk="0">
                  <a:moveTo>
                    <a:pt x="2536" y="1"/>
                  </a:moveTo>
                  <a:lnTo>
                    <a:pt x="1" y="201"/>
                  </a:lnTo>
                  <a:lnTo>
                    <a:pt x="234" y="2736"/>
                  </a:lnTo>
                  <a:lnTo>
                    <a:pt x="2770"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7552525" y="4120025"/>
              <a:ext cx="70075" cy="69250"/>
            </a:xfrm>
            <a:custGeom>
              <a:avLst/>
              <a:gdLst/>
              <a:ahLst/>
              <a:cxnLst/>
              <a:rect l="l" t="t" r="r" b="b"/>
              <a:pathLst>
                <a:path w="2803" h="2770" extrusionOk="0">
                  <a:moveTo>
                    <a:pt x="2535" y="1"/>
                  </a:moveTo>
                  <a:lnTo>
                    <a:pt x="0" y="268"/>
                  </a:lnTo>
                  <a:lnTo>
                    <a:pt x="234" y="2769"/>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7610900" y="4051650"/>
              <a:ext cx="68400" cy="68400"/>
            </a:xfrm>
            <a:custGeom>
              <a:avLst/>
              <a:gdLst/>
              <a:ahLst/>
              <a:cxnLst/>
              <a:rect l="l" t="t" r="r" b="b"/>
              <a:pathLst>
                <a:path w="2736" h="2736" extrusionOk="0">
                  <a:moveTo>
                    <a:pt x="2535" y="0"/>
                  </a:moveTo>
                  <a:lnTo>
                    <a:pt x="0" y="201"/>
                  </a:lnTo>
                  <a:lnTo>
                    <a:pt x="200" y="2736"/>
                  </a:lnTo>
                  <a:lnTo>
                    <a:pt x="2735"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7668425" y="3981600"/>
              <a:ext cx="69250" cy="70075"/>
            </a:xfrm>
            <a:custGeom>
              <a:avLst/>
              <a:gdLst/>
              <a:ahLst/>
              <a:cxnLst/>
              <a:rect l="l" t="t" r="r" b="b"/>
              <a:pathLst>
                <a:path w="2770" h="2803" extrusionOk="0">
                  <a:moveTo>
                    <a:pt x="2536" y="0"/>
                  </a:moveTo>
                  <a:lnTo>
                    <a:pt x="1" y="267"/>
                  </a:lnTo>
                  <a:lnTo>
                    <a:pt x="234" y="2802"/>
                  </a:lnTo>
                  <a:lnTo>
                    <a:pt x="2769" y="2536"/>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7725125" y="3912375"/>
              <a:ext cx="70075" cy="69250"/>
            </a:xfrm>
            <a:custGeom>
              <a:avLst/>
              <a:gdLst/>
              <a:ahLst/>
              <a:cxnLst/>
              <a:rect l="l" t="t" r="r" b="b"/>
              <a:pathLst>
                <a:path w="2803" h="2770" extrusionOk="0">
                  <a:moveTo>
                    <a:pt x="2569" y="1"/>
                  </a:moveTo>
                  <a:lnTo>
                    <a:pt x="1" y="268"/>
                  </a:lnTo>
                  <a:lnTo>
                    <a:pt x="268" y="2769"/>
                  </a:lnTo>
                  <a:lnTo>
                    <a:pt x="2803" y="2569"/>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7789350" y="3906550"/>
              <a:ext cx="69250" cy="70075"/>
            </a:xfrm>
            <a:custGeom>
              <a:avLst/>
              <a:gdLst/>
              <a:ahLst/>
              <a:cxnLst/>
              <a:rect l="l" t="t" r="r" b="b"/>
              <a:pathLst>
                <a:path w="2770" h="2803" extrusionOk="0">
                  <a:moveTo>
                    <a:pt x="2536" y="0"/>
                  </a:moveTo>
                  <a:lnTo>
                    <a:pt x="0" y="234"/>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7852725" y="3901550"/>
              <a:ext cx="70075" cy="68400"/>
            </a:xfrm>
            <a:custGeom>
              <a:avLst/>
              <a:gdLst/>
              <a:ahLst/>
              <a:cxnLst/>
              <a:rect l="l" t="t" r="r" b="b"/>
              <a:pathLst>
                <a:path w="2803" h="2736" extrusionOk="0">
                  <a:moveTo>
                    <a:pt x="2536" y="0"/>
                  </a:moveTo>
                  <a:lnTo>
                    <a:pt x="1" y="200"/>
                  </a:lnTo>
                  <a:lnTo>
                    <a:pt x="234"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7916100" y="3894875"/>
              <a:ext cx="70075" cy="70075"/>
            </a:xfrm>
            <a:custGeom>
              <a:avLst/>
              <a:gdLst/>
              <a:ahLst/>
              <a:cxnLst/>
              <a:rect l="l" t="t" r="r" b="b"/>
              <a:pathLst>
                <a:path w="2803" h="2803" extrusionOk="0">
                  <a:moveTo>
                    <a:pt x="2603" y="0"/>
                  </a:moveTo>
                  <a:lnTo>
                    <a:pt x="1" y="267"/>
                  </a:lnTo>
                  <a:lnTo>
                    <a:pt x="268" y="2802"/>
                  </a:lnTo>
                  <a:lnTo>
                    <a:pt x="2803" y="2569"/>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7981150" y="3889875"/>
              <a:ext cx="68400" cy="69225"/>
            </a:xfrm>
            <a:custGeom>
              <a:avLst/>
              <a:gdLst/>
              <a:ahLst/>
              <a:cxnLst/>
              <a:rect l="l" t="t" r="r" b="b"/>
              <a:pathLst>
                <a:path w="2736"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8049525" y="3947400"/>
              <a:ext cx="70075" cy="68425"/>
            </a:xfrm>
            <a:custGeom>
              <a:avLst/>
              <a:gdLst/>
              <a:ahLst/>
              <a:cxnLst/>
              <a:rect l="l" t="t" r="r" b="b"/>
              <a:pathLst>
                <a:path w="2803" h="2737" extrusionOk="0">
                  <a:moveTo>
                    <a:pt x="2536" y="1"/>
                  </a:moveTo>
                  <a:lnTo>
                    <a:pt x="1" y="201"/>
                  </a:lnTo>
                  <a:lnTo>
                    <a:pt x="268" y="2736"/>
                  </a:lnTo>
                  <a:lnTo>
                    <a:pt x="2803" y="2503"/>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8119575" y="4004950"/>
              <a:ext cx="70075" cy="68400"/>
            </a:xfrm>
            <a:custGeom>
              <a:avLst/>
              <a:gdLst/>
              <a:ahLst/>
              <a:cxnLst/>
              <a:rect l="l" t="t" r="r" b="b"/>
              <a:pathLst>
                <a:path w="2803" h="2736" extrusionOk="0">
                  <a:moveTo>
                    <a:pt x="2536" y="0"/>
                  </a:moveTo>
                  <a:lnTo>
                    <a:pt x="1" y="201"/>
                  </a:lnTo>
                  <a:lnTo>
                    <a:pt x="234" y="2736"/>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8189625" y="4061650"/>
              <a:ext cx="68425" cy="69250"/>
            </a:xfrm>
            <a:custGeom>
              <a:avLst/>
              <a:gdLst/>
              <a:ahLst/>
              <a:cxnLst/>
              <a:rect l="l" t="t" r="r" b="b"/>
              <a:pathLst>
                <a:path w="2737" h="2770" extrusionOk="0">
                  <a:moveTo>
                    <a:pt x="2536" y="1"/>
                  </a:moveTo>
                  <a:lnTo>
                    <a:pt x="1" y="234"/>
                  </a:lnTo>
                  <a:lnTo>
                    <a:pt x="201" y="2769"/>
                  </a:lnTo>
                  <a:lnTo>
                    <a:pt x="2736"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8194650" y="4125875"/>
              <a:ext cx="70075" cy="68400"/>
            </a:xfrm>
            <a:custGeom>
              <a:avLst/>
              <a:gdLst/>
              <a:ahLst/>
              <a:cxnLst/>
              <a:rect l="l" t="t" r="r" b="b"/>
              <a:pathLst>
                <a:path w="2803" h="2736" extrusionOk="0">
                  <a:moveTo>
                    <a:pt x="2535" y="0"/>
                  </a:moveTo>
                  <a:lnTo>
                    <a:pt x="0" y="200"/>
                  </a:lnTo>
                  <a:lnTo>
                    <a:pt x="234" y="2735"/>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8200475" y="4188400"/>
              <a:ext cx="70075" cy="69250"/>
            </a:xfrm>
            <a:custGeom>
              <a:avLst/>
              <a:gdLst/>
              <a:ahLst/>
              <a:cxnLst/>
              <a:rect l="l" t="t" r="r" b="b"/>
              <a:pathLst>
                <a:path w="2803" h="2770" extrusionOk="0">
                  <a:moveTo>
                    <a:pt x="2569" y="1"/>
                  </a:moveTo>
                  <a:lnTo>
                    <a:pt x="1" y="234"/>
                  </a:lnTo>
                  <a:lnTo>
                    <a:pt x="267" y="2770"/>
                  </a:lnTo>
                  <a:lnTo>
                    <a:pt x="2803"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8207150" y="4251800"/>
              <a:ext cx="68400" cy="68400"/>
            </a:xfrm>
            <a:custGeom>
              <a:avLst/>
              <a:gdLst/>
              <a:ahLst/>
              <a:cxnLst/>
              <a:rect l="l" t="t" r="r" b="b"/>
              <a:pathLst>
                <a:path w="2736" h="2736" extrusionOk="0">
                  <a:moveTo>
                    <a:pt x="2536" y="0"/>
                  </a:moveTo>
                  <a:lnTo>
                    <a:pt x="0" y="234"/>
                  </a:lnTo>
                  <a:lnTo>
                    <a:pt x="201" y="2735"/>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8212150" y="4315175"/>
              <a:ext cx="70075" cy="69225"/>
            </a:xfrm>
            <a:custGeom>
              <a:avLst/>
              <a:gdLst/>
              <a:ahLst/>
              <a:cxnLst/>
              <a:rect l="l" t="t" r="r" b="b"/>
              <a:pathLst>
                <a:path w="2803" h="2769" extrusionOk="0">
                  <a:moveTo>
                    <a:pt x="2536" y="0"/>
                  </a:moveTo>
                  <a:lnTo>
                    <a:pt x="1" y="200"/>
                  </a:lnTo>
                  <a:lnTo>
                    <a:pt x="267" y="2769"/>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8218825" y="4377725"/>
              <a:ext cx="69250" cy="70075"/>
            </a:xfrm>
            <a:custGeom>
              <a:avLst/>
              <a:gdLst/>
              <a:ahLst/>
              <a:cxnLst/>
              <a:rect l="l" t="t" r="r" b="b"/>
              <a:pathLst>
                <a:path w="2770" h="2803" extrusionOk="0">
                  <a:moveTo>
                    <a:pt x="2536" y="0"/>
                  </a:moveTo>
                  <a:lnTo>
                    <a:pt x="0" y="267"/>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8224650" y="4441100"/>
              <a:ext cx="69250" cy="69225"/>
            </a:xfrm>
            <a:custGeom>
              <a:avLst/>
              <a:gdLst/>
              <a:ahLst/>
              <a:cxnLst/>
              <a:rect l="l" t="t" r="r" b="b"/>
              <a:pathLst>
                <a:path w="2770" h="2769" extrusionOk="0">
                  <a:moveTo>
                    <a:pt x="2536" y="0"/>
                  </a:moveTo>
                  <a:lnTo>
                    <a:pt x="1" y="267"/>
                  </a:lnTo>
                  <a:lnTo>
                    <a:pt x="201"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8229675" y="4505300"/>
              <a:ext cx="70075" cy="68400"/>
            </a:xfrm>
            <a:custGeom>
              <a:avLst/>
              <a:gdLst/>
              <a:ahLst/>
              <a:cxnLst/>
              <a:rect l="l" t="t" r="r" b="b"/>
              <a:pathLst>
                <a:path w="2803" h="2736" extrusionOk="0">
                  <a:moveTo>
                    <a:pt x="2569" y="1"/>
                  </a:moveTo>
                  <a:lnTo>
                    <a:pt x="0" y="201"/>
                  </a:lnTo>
                  <a:lnTo>
                    <a:pt x="267" y="2736"/>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8172950" y="4573700"/>
              <a:ext cx="68425" cy="69225"/>
            </a:xfrm>
            <a:custGeom>
              <a:avLst/>
              <a:gdLst/>
              <a:ahLst/>
              <a:cxnLst/>
              <a:rect l="l" t="t" r="r" b="b"/>
              <a:pathLst>
                <a:path w="2737" h="2769" extrusionOk="0">
                  <a:moveTo>
                    <a:pt x="2536" y="0"/>
                  </a:moveTo>
                  <a:lnTo>
                    <a:pt x="1" y="267"/>
                  </a:lnTo>
                  <a:lnTo>
                    <a:pt x="201" y="2769"/>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8114575" y="4642900"/>
              <a:ext cx="69250" cy="69250"/>
            </a:xfrm>
            <a:custGeom>
              <a:avLst/>
              <a:gdLst/>
              <a:ahLst/>
              <a:cxnLst/>
              <a:rect l="l" t="t" r="r" b="b"/>
              <a:pathLst>
                <a:path w="2770" h="2770" extrusionOk="0">
                  <a:moveTo>
                    <a:pt x="2536" y="1"/>
                  </a:moveTo>
                  <a:lnTo>
                    <a:pt x="1" y="234"/>
                  </a:lnTo>
                  <a:lnTo>
                    <a:pt x="234" y="2769"/>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8057050" y="4712125"/>
              <a:ext cx="70075" cy="69225"/>
            </a:xfrm>
            <a:custGeom>
              <a:avLst/>
              <a:gdLst/>
              <a:ahLst/>
              <a:cxnLst/>
              <a:rect l="l" t="t" r="r" b="b"/>
              <a:pathLst>
                <a:path w="2803" h="2769" extrusionOk="0">
                  <a:moveTo>
                    <a:pt x="2535" y="0"/>
                  </a:moveTo>
                  <a:lnTo>
                    <a:pt x="0" y="234"/>
                  </a:lnTo>
                  <a:lnTo>
                    <a:pt x="234" y="2769"/>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7993650" y="4717950"/>
              <a:ext cx="69250" cy="69250"/>
            </a:xfrm>
            <a:custGeom>
              <a:avLst/>
              <a:gdLst/>
              <a:ahLst/>
              <a:cxnLst/>
              <a:rect l="l" t="t" r="r" b="b"/>
              <a:pathLst>
                <a:path w="2770" h="2770" extrusionOk="0">
                  <a:moveTo>
                    <a:pt x="2536" y="1"/>
                  </a:moveTo>
                  <a:lnTo>
                    <a:pt x="1" y="234"/>
                  </a:lnTo>
                  <a:lnTo>
                    <a:pt x="234" y="2769"/>
                  </a:lnTo>
                  <a:lnTo>
                    <a:pt x="2770"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7923600" y="4660425"/>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7860225" y="4666250"/>
              <a:ext cx="69250" cy="69250"/>
            </a:xfrm>
            <a:custGeom>
              <a:avLst/>
              <a:gdLst/>
              <a:ahLst/>
              <a:cxnLst/>
              <a:rect l="l" t="t" r="r" b="b"/>
              <a:pathLst>
                <a:path w="2770" h="2770" extrusionOk="0">
                  <a:moveTo>
                    <a:pt x="2536" y="1"/>
                  </a:moveTo>
                  <a:lnTo>
                    <a:pt x="1" y="234"/>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7790175" y="4609550"/>
              <a:ext cx="70075" cy="68400"/>
            </a:xfrm>
            <a:custGeom>
              <a:avLst/>
              <a:gdLst/>
              <a:ahLst/>
              <a:cxnLst/>
              <a:rect l="l" t="t" r="r" b="b"/>
              <a:pathLst>
                <a:path w="2803" h="2736" extrusionOk="0">
                  <a:moveTo>
                    <a:pt x="2569" y="0"/>
                  </a:moveTo>
                  <a:lnTo>
                    <a:pt x="1" y="201"/>
                  </a:lnTo>
                  <a:lnTo>
                    <a:pt x="234" y="2736"/>
                  </a:lnTo>
                  <a:lnTo>
                    <a:pt x="2803"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7720975" y="4552000"/>
              <a:ext cx="69225" cy="68400"/>
            </a:xfrm>
            <a:custGeom>
              <a:avLst/>
              <a:gdLst/>
              <a:ahLst/>
              <a:cxnLst/>
              <a:rect l="l" t="t" r="r" b="b"/>
              <a:pathLst>
                <a:path w="2769" h="2736" extrusionOk="0">
                  <a:moveTo>
                    <a:pt x="2569" y="1"/>
                  </a:moveTo>
                  <a:lnTo>
                    <a:pt x="0"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7651750" y="4494475"/>
              <a:ext cx="69250" cy="69225"/>
            </a:xfrm>
            <a:custGeom>
              <a:avLst/>
              <a:gdLst/>
              <a:ahLst/>
              <a:cxnLst/>
              <a:rect l="l" t="t" r="r" b="b"/>
              <a:pathLst>
                <a:path w="2770" h="2769" extrusionOk="0">
                  <a:moveTo>
                    <a:pt x="2536" y="0"/>
                  </a:moveTo>
                  <a:lnTo>
                    <a:pt x="1" y="200"/>
                  </a:lnTo>
                  <a:lnTo>
                    <a:pt x="234" y="2769"/>
                  </a:lnTo>
                  <a:lnTo>
                    <a:pt x="2769"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7587550" y="4499475"/>
              <a:ext cx="70075" cy="70075"/>
            </a:xfrm>
            <a:custGeom>
              <a:avLst/>
              <a:gdLst/>
              <a:ahLst/>
              <a:cxnLst/>
              <a:rect l="l" t="t" r="r" b="b"/>
              <a:pathLst>
                <a:path w="2803" h="2803" extrusionOk="0">
                  <a:moveTo>
                    <a:pt x="2569" y="0"/>
                  </a:moveTo>
                  <a:lnTo>
                    <a:pt x="0" y="267"/>
                  </a:lnTo>
                  <a:lnTo>
                    <a:pt x="267" y="2802"/>
                  </a:lnTo>
                  <a:lnTo>
                    <a:pt x="2802" y="2569"/>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7524150" y="4506150"/>
              <a:ext cx="70075" cy="68400"/>
            </a:xfrm>
            <a:custGeom>
              <a:avLst/>
              <a:gdLst/>
              <a:ahLst/>
              <a:cxnLst/>
              <a:rect l="l" t="t" r="r" b="b"/>
              <a:pathLst>
                <a:path w="2803" h="2736" extrusionOk="0">
                  <a:moveTo>
                    <a:pt x="2536" y="0"/>
                  </a:moveTo>
                  <a:lnTo>
                    <a:pt x="1" y="200"/>
                  </a:lnTo>
                  <a:lnTo>
                    <a:pt x="268"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7761000" y="4155050"/>
              <a:ext cx="324425" cy="321925"/>
            </a:xfrm>
            <a:custGeom>
              <a:avLst/>
              <a:gdLst/>
              <a:ahLst/>
              <a:cxnLst/>
              <a:rect l="l" t="t" r="r" b="b"/>
              <a:pathLst>
                <a:path w="12977" h="12877" fill="none" extrusionOk="0">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933750" y="4230950"/>
              <a:ext cx="323575" cy="321925"/>
            </a:xfrm>
            <a:custGeom>
              <a:avLst/>
              <a:gdLst/>
              <a:ahLst/>
              <a:cxnLst/>
              <a:rect l="l" t="t" r="r" b="b"/>
              <a:pathLst>
                <a:path w="12943" h="12877" fill="none" extrusionOk="0">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94;p40">
            <a:extLst>
              <a:ext uri="{FF2B5EF4-FFF2-40B4-BE49-F238E27FC236}">
                <a16:creationId xmlns:a16="http://schemas.microsoft.com/office/drawing/2014/main" id="{183EA524-CF9E-4E98-AE66-8FFCC651D75F}"/>
              </a:ext>
            </a:extLst>
          </p:cNvPr>
          <p:cNvSpPr txBox="1">
            <a:spLocks noGrp="1"/>
          </p:cNvSpPr>
          <p:nvPr>
            <p:ph type="title"/>
          </p:nvPr>
        </p:nvSpPr>
        <p:spPr>
          <a:xfrm>
            <a:off x="740587" y="370949"/>
            <a:ext cx="744165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Multiperspective</a:t>
            </a:r>
            <a:r>
              <a:rPr lang="en-US" altLang="zh-CN" dirty="0"/>
              <a:t> Reuse Prediction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grpSp>
        <p:nvGrpSpPr>
          <p:cNvPr id="828" name="Google Shape;828;p41"/>
          <p:cNvGrpSpPr/>
          <p:nvPr/>
        </p:nvGrpSpPr>
        <p:grpSpPr>
          <a:xfrm>
            <a:off x="1048885" y="3553925"/>
            <a:ext cx="344859" cy="565728"/>
            <a:chOff x="4113132" y="2072643"/>
            <a:chExt cx="406290" cy="666503"/>
          </a:xfrm>
        </p:grpSpPr>
        <p:sp>
          <p:nvSpPr>
            <p:cNvPr id="829" name="Google Shape;829;p4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标题 2">
            <a:extLst>
              <a:ext uri="{FF2B5EF4-FFF2-40B4-BE49-F238E27FC236}">
                <a16:creationId xmlns:a16="http://schemas.microsoft.com/office/drawing/2014/main" id="{056A621E-0DCE-095A-4D7C-5073868B7EF2}"/>
              </a:ext>
            </a:extLst>
          </p:cNvPr>
          <p:cNvSpPr>
            <a:spLocks noGrp="1"/>
          </p:cNvSpPr>
          <p:nvPr>
            <p:ph type="title"/>
          </p:nvPr>
        </p:nvSpPr>
        <p:spPr>
          <a:xfrm>
            <a:off x="2897579" y="1401288"/>
            <a:ext cx="4978759" cy="3213226"/>
          </a:xfrm>
        </p:spPr>
        <p:txBody>
          <a:bodyPr/>
          <a:lstStyle/>
          <a:p>
            <a:pPr algn="l"/>
            <a:r>
              <a:rPr lang="en-US" altLang="zh-CN" sz="1600" dirty="0">
                <a:latin typeface="+mn-lt"/>
              </a:rPr>
              <a:t>1. pc(A, B, E, W , X)</a:t>
            </a:r>
            <a:br>
              <a:rPr lang="en-US" altLang="zh-CN" sz="1600" dirty="0">
                <a:latin typeface="+mn-lt"/>
              </a:rPr>
            </a:br>
            <a:br>
              <a:rPr lang="en-US" altLang="zh-CN" sz="1600" dirty="0">
                <a:latin typeface="+mn-lt"/>
              </a:rPr>
            </a:br>
            <a:r>
              <a:rPr lang="en-US" altLang="zh-CN" sz="1600" dirty="0">
                <a:latin typeface="+mn-lt"/>
              </a:rPr>
              <a:t>2. address(A, B, E, X)</a:t>
            </a:r>
            <a:br>
              <a:rPr lang="en-US" altLang="zh-CN" sz="1600" dirty="0">
                <a:latin typeface="+mn-lt"/>
              </a:rPr>
            </a:br>
            <a:br>
              <a:rPr lang="en-US" altLang="zh-CN" sz="1600" dirty="0">
                <a:latin typeface="+mn-lt"/>
              </a:rPr>
            </a:br>
            <a:r>
              <a:rPr lang="en-US" altLang="zh-CN" sz="1600" dirty="0">
                <a:latin typeface="+mn-lt"/>
              </a:rPr>
              <a:t>3. bias(A, X)</a:t>
            </a:r>
            <a:br>
              <a:rPr lang="en-US" altLang="zh-CN" sz="1600" dirty="0">
                <a:latin typeface="+mn-lt"/>
              </a:rPr>
            </a:br>
            <a:br>
              <a:rPr lang="en-US" altLang="zh-CN" sz="1600" dirty="0">
                <a:latin typeface="+mn-lt"/>
              </a:rPr>
            </a:br>
            <a:r>
              <a:rPr lang="en-US" altLang="zh-CN" sz="1600" dirty="0">
                <a:latin typeface="+mn-lt"/>
              </a:rPr>
              <a:t>4. burst(A, X)</a:t>
            </a:r>
            <a:br>
              <a:rPr lang="en-US" altLang="zh-CN" sz="1600" dirty="0">
                <a:latin typeface="+mn-lt"/>
              </a:rPr>
            </a:br>
            <a:br>
              <a:rPr lang="en-US" altLang="zh-CN" sz="1600" dirty="0">
                <a:latin typeface="+mn-lt"/>
              </a:rPr>
            </a:br>
            <a:r>
              <a:rPr lang="en-US" altLang="zh-CN" sz="1600" dirty="0">
                <a:latin typeface="+mn-lt"/>
              </a:rPr>
              <a:t>5. insert(A, X)</a:t>
            </a:r>
            <a:br>
              <a:rPr lang="en-US" altLang="zh-CN" sz="1600" dirty="0">
                <a:latin typeface="+mn-lt"/>
              </a:rPr>
            </a:br>
            <a:br>
              <a:rPr lang="en-US" altLang="zh-CN" sz="1600" dirty="0">
                <a:latin typeface="+mn-lt"/>
              </a:rPr>
            </a:br>
            <a:r>
              <a:rPr lang="en-US" altLang="zh-CN" sz="1600" dirty="0">
                <a:latin typeface="+mn-lt"/>
              </a:rPr>
              <a:t>6. </a:t>
            </a:r>
            <a:r>
              <a:rPr lang="en-US" altLang="zh-CN" sz="1600" dirty="0" err="1">
                <a:latin typeface="+mn-lt"/>
              </a:rPr>
              <a:t>lastmiss</a:t>
            </a:r>
            <a:r>
              <a:rPr lang="en-US" altLang="zh-CN" sz="1600" dirty="0">
                <a:latin typeface="+mn-lt"/>
              </a:rPr>
              <a:t>(A, X)</a:t>
            </a:r>
            <a:br>
              <a:rPr lang="en-US" altLang="zh-CN" sz="1600" dirty="0">
                <a:latin typeface="+mn-lt"/>
              </a:rPr>
            </a:br>
            <a:br>
              <a:rPr lang="en-US" altLang="zh-CN" sz="1600" dirty="0">
                <a:latin typeface="+mn-lt"/>
              </a:rPr>
            </a:br>
            <a:r>
              <a:rPr lang="en-US" altLang="zh-CN" sz="1600" dirty="0">
                <a:latin typeface="+mn-lt"/>
              </a:rPr>
              <a:t>7. </a:t>
            </a:r>
            <a:r>
              <a:rPr lang="pt-BR" altLang="zh-CN" sz="1600" dirty="0">
                <a:latin typeface="+mn-lt"/>
              </a:rPr>
              <a:t>o</a:t>
            </a:r>
            <a:r>
              <a:rPr lang="en-US" altLang="zh-CN" sz="1600" dirty="0">
                <a:latin typeface="+mn-lt"/>
              </a:rPr>
              <a:t>ff</a:t>
            </a:r>
            <a:r>
              <a:rPr lang="pt-BR" altLang="zh-CN" sz="1600" dirty="0">
                <a:latin typeface="+mn-lt"/>
              </a:rPr>
              <a:t>set(A, B, E, X)</a:t>
            </a:r>
            <a:endParaRPr lang="zh-CN" altLang="en-US" sz="1600" dirty="0">
              <a:latin typeface="+mn-lt"/>
            </a:endParaRPr>
          </a:p>
        </p:txBody>
      </p:sp>
      <p:sp>
        <p:nvSpPr>
          <p:cNvPr id="5" name="副标题 4">
            <a:extLst>
              <a:ext uri="{FF2B5EF4-FFF2-40B4-BE49-F238E27FC236}">
                <a16:creationId xmlns:a16="http://schemas.microsoft.com/office/drawing/2014/main" id="{CB8FE546-3CCE-73F3-FE47-5C121E3B7255}"/>
              </a:ext>
            </a:extLst>
          </p:cNvPr>
          <p:cNvSpPr>
            <a:spLocks noGrp="1"/>
          </p:cNvSpPr>
          <p:nvPr>
            <p:ph type="subTitle" idx="1"/>
          </p:nvPr>
        </p:nvSpPr>
        <p:spPr>
          <a:xfrm>
            <a:off x="888861" y="693364"/>
            <a:ext cx="1778768" cy="402664"/>
          </a:xfrm>
        </p:spPr>
        <p:txBody>
          <a:bodyPr/>
          <a:lstStyle/>
          <a:p>
            <a:r>
              <a:rPr lang="zh-CN" altLang="en-US" dirty="0"/>
              <a:t>七种特征：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6" name="Google Shape;926;p43"/>
          <p:cNvSpPr txBox="1">
            <a:spLocks noGrp="1"/>
          </p:cNvSpPr>
          <p:nvPr>
            <p:ph type="title"/>
          </p:nvPr>
        </p:nvSpPr>
        <p:spPr>
          <a:xfrm>
            <a:off x="720000" y="6169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t>
            </a:r>
            <a:r>
              <a:rPr lang="en-US" altLang="zh-CN" dirty="0"/>
              <a:t>ampler</a:t>
            </a:r>
            <a:endParaRPr dirty="0"/>
          </a:p>
        </p:txBody>
      </p:sp>
      <p:sp>
        <p:nvSpPr>
          <p:cNvPr id="930" name="Google Shape;930;p43"/>
          <p:cNvSpPr txBox="1">
            <a:spLocks noGrp="1"/>
          </p:cNvSpPr>
          <p:nvPr>
            <p:ph type="subTitle" idx="4"/>
          </p:nvPr>
        </p:nvSpPr>
        <p:spPr>
          <a:xfrm>
            <a:off x="4004871" y="1630325"/>
            <a:ext cx="4679472" cy="265185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800" dirty="0">
                <a:latin typeface="+mj-lt"/>
              </a:rPr>
              <a:t>Each time a sampled set is accessed, the corresponding set in the sampler is also access and used to train the predictor.</a:t>
            </a:r>
          </a:p>
          <a:p>
            <a:pPr marL="285750" lvl="0" indent="-285750" algn="l" rtl="0">
              <a:spcBef>
                <a:spcPts val="0"/>
              </a:spcBef>
              <a:spcAft>
                <a:spcPts val="0"/>
              </a:spcAft>
              <a:buFont typeface="Arial" panose="020B0604020202020204" pitchFamily="34" charset="0"/>
              <a:buChar char="•"/>
            </a:pPr>
            <a:endParaRPr lang="en-US" sz="1800" dirty="0">
              <a:latin typeface="+mj-lt"/>
            </a:endParaRPr>
          </a:p>
          <a:p>
            <a:pPr marL="285750" lvl="0" indent="-285750" algn="l" rtl="0">
              <a:spcBef>
                <a:spcPts val="0"/>
              </a:spcBef>
              <a:spcAft>
                <a:spcPts val="0"/>
              </a:spcAft>
              <a:buFont typeface="Arial" panose="020B0604020202020204" pitchFamily="34" charset="0"/>
              <a:buChar char="•"/>
            </a:pPr>
            <a:r>
              <a:rPr lang="en-US" altLang="zh-CN" sz="1800" dirty="0">
                <a:latin typeface="+mj-lt"/>
              </a:rPr>
              <a:t>Each set in the sampler has 18 ways.(more than 18 possible recency positions uses hardware resources than the benefit it provides.)</a:t>
            </a:r>
          </a:p>
        </p:txBody>
      </p:sp>
      <p:grpSp>
        <p:nvGrpSpPr>
          <p:cNvPr id="931" name="Google Shape;931;p43"/>
          <p:cNvGrpSpPr/>
          <p:nvPr/>
        </p:nvGrpSpPr>
        <p:grpSpPr>
          <a:xfrm>
            <a:off x="8022151" y="4032143"/>
            <a:ext cx="502173" cy="502172"/>
            <a:chOff x="2913983" y="4329790"/>
            <a:chExt cx="591627" cy="591626"/>
          </a:xfrm>
        </p:grpSpPr>
        <p:sp>
          <p:nvSpPr>
            <p:cNvPr id="932" name="Google Shape;932;p43"/>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图片 15">
            <a:extLst>
              <a:ext uri="{FF2B5EF4-FFF2-40B4-BE49-F238E27FC236}">
                <a16:creationId xmlns:a16="http://schemas.microsoft.com/office/drawing/2014/main" id="{85868B55-93FB-270C-0DF1-76CF510F101B}"/>
              </a:ext>
            </a:extLst>
          </p:cNvPr>
          <p:cNvPicPr>
            <a:picLocks noChangeAspect="1"/>
          </p:cNvPicPr>
          <p:nvPr/>
        </p:nvPicPr>
        <p:blipFill>
          <a:blip r:embed="rId3"/>
          <a:stretch>
            <a:fillRect/>
          </a:stretch>
        </p:blipFill>
        <p:spPr>
          <a:xfrm>
            <a:off x="995767" y="1739759"/>
            <a:ext cx="2511468" cy="2354909"/>
          </a:xfrm>
          <a:prstGeom prst="rect">
            <a:avLst/>
          </a:prstGeom>
        </p:spPr>
      </p:pic>
    </p:spTree>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4101</Words>
  <Application>Microsoft Macintosh PowerPoint</Application>
  <PresentationFormat>全屏显示(16:9)</PresentationFormat>
  <Paragraphs>215</Paragraphs>
  <Slides>32</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Fira Code</vt:lpstr>
      <vt:lpstr>-apple-system</vt:lpstr>
      <vt:lpstr>Poppins</vt:lpstr>
      <vt:lpstr>Chakra Petch Medium</vt:lpstr>
      <vt:lpstr>Bebas Neue</vt:lpstr>
      <vt:lpstr>Arial</vt:lpstr>
      <vt:lpstr>Helvetica Neue</vt:lpstr>
      <vt:lpstr>Computer Science &amp; Mathematics Major for College: Software &amp; Media Applications by Slidesgo</vt:lpstr>
      <vt:lpstr>Cache Replacement Policy</vt:lpstr>
      <vt:lpstr>Designing a Cost-Effective Cache Replacement Policy using Machine Learning</vt:lpstr>
      <vt:lpstr>Designing a Cost-Effective Cache Replacement Policy using Machine Learning</vt:lpstr>
      <vt:lpstr>Applying Deep Learning to the Cache Replacement Problem</vt:lpstr>
      <vt:lpstr>Applying Deep Learning to the Cache Replacement Problem</vt:lpstr>
      <vt:lpstr>Applying Deep Learning to the Cache Replacement Problem</vt:lpstr>
      <vt:lpstr>Multiperspective Reuse Prediction</vt:lpstr>
      <vt:lpstr>1. pc(A, B, E, W , X)  2. address(A, B, E, X)  3. bias(A, X)  4. burst(A, X)  5. insert(A, X)  6. lastmiss(A, X)  7. offset(A, B, E, X)</vt:lpstr>
      <vt:lpstr>Sampler</vt:lpstr>
      <vt:lpstr>Sampler Enrty</vt:lpstr>
      <vt:lpstr>Predictor</vt:lpstr>
      <vt:lpstr>Predictor</vt:lpstr>
      <vt:lpstr>Training the Predictor</vt:lpstr>
      <vt:lpstr>Back to the Future: Leveraging Belady’s Algorithm for Improved Cache Replacement</vt:lpstr>
      <vt:lpstr>Back to the Future: Leveraging Belady’s Algorithm for Improved Cache Replacement</vt:lpstr>
      <vt:lpstr>Back to the Future: Leveraging Belady’s Algorithm for Improved Cache Replacement</vt:lpstr>
      <vt:lpstr>PowerPoint 演示文稿</vt:lpstr>
      <vt:lpstr>Perceptron Learning for Reuse Prediction</vt:lpstr>
      <vt:lpstr>Perceptron Learning for Reuse Prediction</vt:lpstr>
      <vt:lpstr>Perceptron Learning for Reuse Prediction</vt:lpstr>
      <vt:lpstr>Perceptron Learning for Reuse Prediction</vt:lpstr>
      <vt:lpstr>PowerPoint 演示文稿</vt:lpstr>
      <vt:lpstr>P-OPT: Practical Optimal Cache Replacement for Graph Analytics </vt:lpstr>
      <vt:lpstr>Graph Processing</vt:lpstr>
      <vt:lpstr>Transpose-based Cache Replacement</vt:lpstr>
      <vt:lpstr>Limitations of T-OPT</vt:lpstr>
      <vt:lpstr>P-OPT</vt:lpstr>
      <vt:lpstr>Ripple: Profile-Guided Instruction Cache Replacement for Data Center Applications.</vt:lpstr>
      <vt:lpstr>Why Do Existing I-Cache Miss Mitigation Techniques Fall Short?</vt:lpstr>
      <vt:lpstr>The Ripple Replacement Mechanism</vt:lpstr>
      <vt:lpstr>The Ripple Replacement Mechanism</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MAGE: Mutual Attestation for a Group of Enclaves without Trusted Third Parties</dc:title>
  <cp:lastModifiedBy>li yuhan</cp:lastModifiedBy>
  <cp:revision>52</cp:revision>
  <dcterms:modified xsi:type="dcterms:W3CDTF">2022-11-08T01:44:49Z</dcterms:modified>
</cp:coreProperties>
</file>