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5" r:id="rId3"/>
    <p:sldId id="268" r:id="rId4"/>
    <p:sldId id="266" r:id="rId5"/>
    <p:sldId id="261" r:id="rId6"/>
    <p:sldId id="258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B2DF8A"/>
    <a:srgbClr val="1F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BC47-A263-4835-A5D9-A4BCCC8FCB3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78A02-1B02-4A52-9E95-12A01A80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3D12-AB9A-406B-95D1-D60B263E254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63B5-78B6-4E4B-BBAD-40CE72B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621" y="2222740"/>
            <a:ext cx="23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26320"/>
              </p:ext>
            </p:extLst>
          </p:nvPr>
        </p:nvGraphicFramePr>
        <p:xfrm>
          <a:off x="1453079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61871"/>
                  </p:ext>
                </p:extLst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61871"/>
                  </p:ext>
                </p:extLst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858276"/>
                  </p:ext>
                </p:extLst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858276"/>
                  </p:ext>
                </p:extLst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0361"/>
                  </p:ext>
                </p:extLst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0361"/>
                  </p:ext>
                </p:extLst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152292" y="1614610"/>
            <a:ext cx="6201508" cy="4891698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Cnsr</a:t>
            </a:r>
            <a:r>
              <a:rPr lang="en-US" dirty="0" smtClean="0"/>
              <a:t>: Censoring Indicator</a:t>
            </a:r>
          </a:p>
          <a:p>
            <a:pPr lvl="1"/>
            <a:r>
              <a:rPr lang="en-US" dirty="0" smtClean="0"/>
              <a:t>0 indicates event observed</a:t>
            </a:r>
          </a:p>
          <a:p>
            <a:pPr lvl="1"/>
            <a:r>
              <a:rPr lang="en-US" dirty="0" smtClean="0"/>
              <a:t>1 indicates censored</a:t>
            </a:r>
          </a:p>
          <a:p>
            <a:r>
              <a:rPr lang="en-US" i="1" dirty="0" err="1" smtClean="0"/>
              <a:t>Evnt</a:t>
            </a:r>
            <a:r>
              <a:rPr lang="en-US" dirty="0" smtClean="0"/>
              <a:t>: Binary Variable (dummy coded)</a:t>
            </a:r>
          </a:p>
          <a:p>
            <a:pPr lvl="1"/>
            <a:r>
              <a:rPr lang="en-US" dirty="0" smtClean="0"/>
              <a:t>0 indicates Event </a:t>
            </a:r>
            <a:r>
              <a:rPr lang="en-US" i="1" dirty="0" smtClean="0"/>
              <a:t>Type A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1 indicates Event </a:t>
            </a:r>
            <a:r>
              <a:rPr lang="en-US" i="1" dirty="0" smtClean="0"/>
              <a:t>Type B </a:t>
            </a:r>
            <a:r>
              <a:rPr lang="en-US" dirty="0" smtClean="0"/>
              <a:t>observed</a:t>
            </a:r>
          </a:p>
          <a:p>
            <a:r>
              <a:rPr lang="en-US" i="1" dirty="0" smtClean="0"/>
              <a:t>Expsr</a:t>
            </a:r>
            <a:r>
              <a:rPr lang="en-US" dirty="0" smtClean="0"/>
              <a:t>: Exposure Variable</a:t>
            </a:r>
          </a:p>
          <a:p>
            <a:pPr lvl="1"/>
            <a:r>
              <a:rPr lang="en-US" dirty="0" smtClean="0"/>
              <a:t>Continuous or Categorical</a:t>
            </a:r>
          </a:p>
          <a:p>
            <a:r>
              <a:rPr lang="en-US" dirty="0" smtClean="0"/>
              <a:t>Color indicates the type of samples</a:t>
            </a:r>
          </a:p>
          <a:p>
            <a:pPr lvl="1"/>
            <a:r>
              <a:rPr lang="en-US" i="1" dirty="0" smtClean="0"/>
              <a:t>Event A</a:t>
            </a:r>
            <a:r>
              <a:rPr lang="en-US" dirty="0" smtClean="0"/>
              <a:t> VS </a:t>
            </a:r>
            <a:r>
              <a:rPr lang="en-US" i="1" dirty="0" smtClean="0"/>
              <a:t>Event B </a:t>
            </a:r>
            <a:r>
              <a:rPr lang="en-US" dirty="0" smtClean="0"/>
              <a:t>VS </a:t>
            </a:r>
            <a:r>
              <a:rPr lang="en-US" i="1" dirty="0" smtClean="0"/>
              <a:t>Censored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Cause-specific Cox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621" y="2222740"/>
            <a:ext cx="23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453079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61871"/>
                  </p:ext>
                </p:extLst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858276"/>
                  </p:ext>
                </p:extLst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0361"/>
                  </p:ext>
                </p:extLst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/>
          <p:cNvSpPr txBox="1"/>
          <p:nvPr/>
        </p:nvSpPr>
        <p:spPr>
          <a:xfrm>
            <a:off x="5672800" y="2222740"/>
            <a:ext cx="318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</a:t>
            </a:r>
            <a:r>
              <a:rPr lang="en-US" sz="2400" dirty="0" smtClean="0"/>
              <a:t>Data For Event 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76059"/>
              </p:ext>
            </p:extLst>
          </p:nvPr>
        </p:nvGraphicFramePr>
        <p:xfrm>
          <a:off x="5755448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907209"/>
                  </p:ext>
                </p:extLst>
              </p:nvPr>
            </p:nvGraphicFramePr>
            <p:xfrm>
              <a:off x="5755448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907209"/>
                  </p:ext>
                </p:extLst>
              </p:nvPr>
            </p:nvGraphicFramePr>
            <p:xfrm>
              <a:off x="5755448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99949"/>
                  </p:ext>
                </p:extLst>
              </p:nvPr>
            </p:nvGraphicFramePr>
            <p:xfrm>
              <a:off x="5755448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99949"/>
                  </p:ext>
                </p:extLst>
              </p:nvPr>
            </p:nvGraphicFramePr>
            <p:xfrm>
              <a:off x="5755448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72855"/>
                  </p:ext>
                </p:extLst>
              </p:nvPr>
            </p:nvGraphicFramePr>
            <p:xfrm>
              <a:off x="5755448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72855"/>
                  </p:ext>
                </p:extLst>
              </p:nvPr>
            </p:nvGraphicFramePr>
            <p:xfrm>
              <a:off x="5755448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79" t="-7813" r="-30446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2679" t="-7813" r="-446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3079" y="5530362"/>
                <a:ext cx="370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79" y="5530362"/>
                <a:ext cx="3708131" cy="369332"/>
              </a:xfrm>
              <a:prstGeom prst="rect">
                <a:avLst/>
              </a:prstGeom>
              <a:blipFill>
                <a:blip r:embed="rId8"/>
                <a:stretch>
                  <a:fillRect l="-164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73948" y="4960000"/>
            <a:ext cx="593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Cause-specific Hazard Function for Event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2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Cause-specific Cox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621" y="2222740"/>
            <a:ext cx="23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453079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61871"/>
                  </p:ext>
                </p:extLst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858276"/>
                  </p:ext>
                </p:extLst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0361"/>
                  </p:ext>
                </p:extLst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/>
          <p:cNvSpPr txBox="1"/>
          <p:nvPr/>
        </p:nvSpPr>
        <p:spPr>
          <a:xfrm>
            <a:off x="5755448" y="2222740"/>
            <a:ext cx="34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</a:t>
            </a:r>
            <a:r>
              <a:rPr lang="en-US" sz="2400" dirty="0" smtClean="0"/>
              <a:t>Data for Event B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755448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55448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99949"/>
                  </p:ext>
                </p:extLst>
              </p:nvPr>
            </p:nvGraphicFramePr>
            <p:xfrm>
              <a:off x="5755448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92054"/>
                  </p:ext>
                </p:extLst>
              </p:nvPr>
            </p:nvGraphicFramePr>
            <p:xfrm>
              <a:off x="5755448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92054"/>
                  </p:ext>
                </p:extLst>
              </p:nvPr>
            </p:nvGraphicFramePr>
            <p:xfrm>
              <a:off x="5755448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7813" r="-3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000" t="-781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3079" y="5530362"/>
                <a:ext cx="3755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79" y="5530362"/>
                <a:ext cx="3755131" cy="369332"/>
              </a:xfrm>
              <a:prstGeom prst="rect">
                <a:avLst/>
              </a:prstGeom>
              <a:blipFill>
                <a:blip r:embed="rId8"/>
                <a:stretch>
                  <a:fillRect l="-146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73948" y="4960000"/>
            <a:ext cx="593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Cause-specific Hazard Function for Event </a:t>
            </a:r>
            <a:r>
              <a:rPr lang="en-US" sz="2400" dirty="0" smtClean="0"/>
              <a:t>B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092318"/>
                  </p:ext>
                </p:extLst>
              </p:nvPr>
            </p:nvGraphicFramePr>
            <p:xfrm>
              <a:off x="5755448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092318"/>
                  </p:ext>
                </p:extLst>
              </p:nvPr>
            </p:nvGraphicFramePr>
            <p:xfrm>
              <a:off x="5755448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679" t="-7813" r="-30446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679" t="-7813" r="-446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52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621" y="2222740"/>
            <a:ext cx="23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453079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61871"/>
                  </p:ext>
                </p:extLst>
              </p:nvPr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858276"/>
                  </p:ext>
                </p:extLst>
              </p:nvPr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0361"/>
                  </p:ext>
                </p:extLst>
              </p:nvPr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152292" y="1614610"/>
            <a:ext cx="6201508" cy="4891698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Cnsr</a:t>
            </a:r>
            <a:r>
              <a:rPr lang="en-US" dirty="0" smtClean="0"/>
              <a:t>: Censoring Indicator</a:t>
            </a:r>
          </a:p>
          <a:p>
            <a:pPr lvl="1"/>
            <a:r>
              <a:rPr lang="en-US" dirty="0" smtClean="0"/>
              <a:t>0 indicates event observed</a:t>
            </a:r>
          </a:p>
          <a:p>
            <a:pPr lvl="1"/>
            <a:r>
              <a:rPr lang="en-US" dirty="0" smtClean="0"/>
              <a:t>1 indicates censored</a:t>
            </a:r>
          </a:p>
          <a:p>
            <a:r>
              <a:rPr lang="en-US" i="1" dirty="0" err="1" smtClean="0"/>
              <a:t>Evnt</a:t>
            </a:r>
            <a:r>
              <a:rPr lang="en-US" dirty="0" smtClean="0"/>
              <a:t>: Binary Variable (dummy coded)</a:t>
            </a:r>
          </a:p>
          <a:p>
            <a:pPr lvl="1"/>
            <a:r>
              <a:rPr lang="en-US" dirty="0" smtClean="0"/>
              <a:t>0 indicates Event </a:t>
            </a:r>
            <a:r>
              <a:rPr lang="en-US" i="1" dirty="0" smtClean="0"/>
              <a:t>Type A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1 indicates Event </a:t>
            </a:r>
            <a:r>
              <a:rPr lang="en-US" i="1" dirty="0" smtClean="0"/>
              <a:t>Type B </a:t>
            </a:r>
            <a:r>
              <a:rPr lang="en-US" dirty="0" smtClean="0"/>
              <a:t>observed</a:t>
            </a:r>
          </a:p>
          <a:p>
            <a:r>
              <a:rPr lang="en-US" i="1" dirty="0" smtClean="0"/>
              <a:t>Expsr</a:t>
            </a:r>
            <a:r>
              <a:rPr lang="en-US" dirty="0" smtClean="0"/>
              <a:t>: Exposure Variable</a:t>
            </a:r>
          </a:p>
          <a:p>
            <a:pPr lvl="1"/>
            <a:r>
              <a:rPr lang="en-US" dirty="0" smtClean="0"/>
              <a:t>Continuous or Categorical</a:t>
            </a:r>
          </a:p>
          <a:p>
            <a:r>
              <a:rPr lang="en-US" dirty="0" smtClean="0"/>
              <a:t>Color indicates the type of samples</a:t>
            </a:r>
          </a:p>
          <a:p>
            <a:pPr lvl="1"/>
            <a:r>
              <a:rPr lang="en-US" i="1" dirty="0" smtClean="0"/>
              <a:t>Event A</a:t>
            </a:r>
            <a:r>
              <a:rPr lang="en-US" dirty="0" smtClean="0"/>
              <a:t> VS </a:t>
            </a:r>
            <a:r>
              <a:rPr lang="en-US" i="1" dirty="0" smtClean="0"/>
              <a:t>Event B </a:t>
            </a:r>
            <a:r>
              <a:rPr lang="en-US" dirty="0" smtClean="0"/>
              <a:t>VS </a:t>
            </a:r>
            <a:r>
              <a:rPr lang="en-US" i="1" dirty="0" smtClean="0"/>
              <a:t>Censored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Modeling: Data Augmentation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621" y="2222740"/>
            <a:ext cx="23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453079" y="2978711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1453079" y="331824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/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/>
            </p:nvGraphicFramePr>
            <p:xfrm>
              <a:off x="1453079" y="367812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/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/>
            </p:nvGraphicFramePr>
            <p:xfrm>
              <a:off x="1453079" y="404833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6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26953 -0.1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6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2681 -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26901 0.146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7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681 0.053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28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26185 -0.1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2512"/>
                  </p:ext>
                </p:extLst>
              </p:nvPr>
            </p:nvGraphicFramePr>
            <p:xfrm>
              <a:off x="4732608" y="405380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(2)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2512"/>
                  </p:ext>
                </p:extLst>
              </p:nvPr>
            </p:nvGraphicFramePr>
            <p:xfrm>
              <a:off x="4732608" y="405380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(2)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Modeling: Data </a:t>
            </a:r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92" y="1505996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532" y="1505996"/>
            <a:ext cx="364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Data: Strata A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74320" y="1505996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Data: Strata B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78180"/>
              </p:ext>
            </p:extLst>
          </p:nvPr>
        </p:nvGraphicFramePr>
        <p:xfrm>
          <a:off x="4732608" y="2124396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001072"/>
                  </p:ext>
                </p:extLst>
              </p:nvPr>
            </p:nvGraphicFramePr>
            <p:xfrm>
              <a:off x="4732608" y="3028126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001072"/>
                  </p:ext>
                </p:extLst>
              </p:nvPr>
            </p:nvGraphicFramePr>
            <p:xfrm>
              <a:off x="4732608" y="3028126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32019"/>
                  </p:ext>
                </p:extLst>
              </p:nvPr>
            </p:nvGraphicFramePr>
            <p:xfrm>
              <a:off x="4731140" y="505920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32019"/>
                  </p:ext>
                </p:extLst>
              </p:nvPr>
            </p:nvGraphicFramePr>
            <p:xfrm>
              <a:off x="4731140" y="5059200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65174"/>
              </p:ext>
            </p:extLst>
          </p:nvPr>
        </p:nvGraphicFramePr>
        <p:xfrm>
          <a:off x="273657" y="2134445"/>
          <a:ext cx="3549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2374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r>
                        <a:rPr lang="en-US" sz="1800" b="0" baseline="30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800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30208"/>
              </p:ext>
            </p:extLst>
          </p:nvPr>
        </p:nvGraphicFramePr>
        <p:xfrm>
          <a:off x="8368446" y="2124396"/>
          <a:ext cx="3549895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076471"/>
                  </p:ext>
                </p:extLst>
              </p:nvPr>
            </p:nvGraphicFramePr>
            <p:xfrm>
              <a:off x="273657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076471"/>
                  </p:ext>
                </p:extLst>
              </p:nvPr>
            </p:nvGraphicFramePr>
            <p:xfrm>
              <a:off x="273657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55" t="-7692" r="-40256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7692" r="-10341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7692" r="-341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713041"/>
                  </p:ext>
                </p:extLst>
              </p:nvPr>
            </p:nvGraphicFramePr>
            <p:xfrm>
              <a:off x="8365515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innerShdw blurRad="63500" dist="50800" dir="189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713041"/>
                  </p:ext>
                </p:extLst>
              </p:nvPr>
            </p:nvGraphicFramePr>
            <p:xfrm>
              <a:off x="8365515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55" t="-7692" r="-40170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586" t="-7692" r="-10431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145" t="-7692" r="-341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29734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29734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7813" r="-39914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9145" t="-7813" r="-1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9145" t="-781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273656" y="6139479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1: </a:t>
            </a:r>
            <a:r>
              <a:rPr lang="en-US" dirty="0" err="1" smtClean="0"/>
              <a:t>Intr</a:t>
            </a:r>
            <a:r>
              <a:rPr lang="en-US" dirty="0" smtClean="0"/>
              <a:t>: Statistical interaction of event type &amp; exposure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903974"/>
                  </p:ext>
                </p:extLst>
              </p:nvPr>
            </p:nvGraphicFramePr>
            <p:xfrm>
              <a:off x="4731140" y="3028126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903974"/>
                  </p:ext>
                </p:extLst>
              </p:nvPr>
            </p:nvGraphicFramePr>
            <p:xfrm>
              <a:off x="4731140" y="3028126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083558"/>
                  </p:ext>
                </p:extLst>
              </p:nvPr>
            </p:nvGraphicFramePr>
            <p:xfrm>
              <a:off x="8368445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083558"/>
                  </p:ext>
                </p:extLst>
              </p:nvPr>
            </p:nvGraphicFramePr>
            <p:xfrm>
              <a:off x="8368445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709" t="-3077" r="-4025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855" t="-3077" r="-10341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0855" t="-3077" r="-3419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4419"/>
                  </p:ext>
                </p:extLst>
              </p:nvPr>
            </p:nvGraphicFramePr>
            <p:xfrm>
              <a:off x="4731140" y="405380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</a:t>
                          </a:r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4419"/>
                  </p:ext>
                </p:extLst>
              </p:nvPr>
            </p:nvGraphicFramePr>
            <p:xfrm>
              <a:off x="4731140" y="405380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</a:t>
                          </a:r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929907"/>
                  </p:ext>
                </p:extLst>
              </p:nvPr>
            </p:nvGraphicFramePr>
            <p:xfrm>
              <a:off x="273656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929907"/>
                  </p:ext>
                </p:extLst>
              </p:nvPr>
            </p:nvGraphicFramePr>
            <p:xfrm>
              <a:off x="273656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709" t="-3077" r="-4025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855" t="-3077" r="-10341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0855" t="-3077" r="-3419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484636"/>
                  </p:ext>
                </p:extLst>
              </p:nvPr>
            </p:nvGraphicFramePr>
            <p:xfrm>
              <a:off x="4731140" y="505630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484636"/>
                  </p:ext>
                </p:extLst>
              </p:nvPr>
            </p:nvGraphicFramePr>
            <p:xfrm>
              <a:off x="4731140" y="5056305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090005"/>
                  </p:ext>
                </p:extLst>
              </p:nvPr>
            </p:nvGraphicFramePr>
            <p:xfrm>
              <a:off x="8365514" y="505919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090005"/>
                  </p:ext>
                </p:extLst>
              </p:nvPr>
            </p:nvGraphicFramePr>
            <p:xfrm>
              <a:off x="8365514" y="505919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64" t="-7692" r="-40256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4310" t="-7692" r="-105172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0855" t="-7692" r="-4274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24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36445 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29987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9909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277 L -0.36576 0.002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556 L -0.36497 0.003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-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555 L 0.29844 -0.0034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814797"/>
                  </p:ext>
                </p:extLst>
              </p:nvPr>
            </p:nvGraphicFramePr>
            <p:xfrm>
              <a:off x="273656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814797"/>
                  </p:ext>
                </p:extLst>
              </p:nvPr>
            </p:nvGraphicFramePr>
            <p:xfrm>
              <a:off x="273656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" t="-3077" r="-4025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55" t="-3077" r="-10341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55" t="-3077" r="-3419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12558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12558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13" r="-39914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145" t="-7813" r="-1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45" t="-781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Modeling: Data </a:t>
            </a:r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532" y="1505996"/>
            <a:ext cx="364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Data: Strata Event A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616925" y="1499715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</a:t>
            </a:r>
            <a:endParaRPr lang="en-US" sz="2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73657" y="2134445"/>
          <a:ext cx="3549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2374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r>
                        <a:rPr lang="en-US" sz="1800" b="0" baseline="30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800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368446" y="2124396"/>
          <a:ext cx="3549895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273657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273657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5" t="-7692" r="-40256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692" r="-10341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7692" r="-341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8365515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innerShdw blurRad="63500" dist="50800" dir="189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8365515" y="405380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55" t="-7692" r="-40170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586" t="-7692" r="-10431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145" t="-7692" r="-341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273656" y="6139479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1: </a:t>
            </a:r>
            <a:r>
              <a:rPr lang="en-US" dirty="0" err="1" smtClean="0"/>
              <a:t>Intr</a:t>
            </a:r>
            <a:r>
              <a:rPr lang="en-US" dirty="0" smtClean="0"/>
              <a:t>: Statistical interaction of event type &amp; exposure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/>
            </p:nvGraphicFramePr>
            <p:xfrm>
              <a:off x="8368445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/>
            </p:nvGraphicFramePr>
            <p:xfrm>
              <a:off x="8368445" y="302812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09" t="-3077" r="-4025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855" t="-3077" r="-10341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855" t="-3077" r="-3419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8365514" y="505919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8365514" y="505919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564" t="-7692" r="-40256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10" t="-7692" r="-105172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855" t="-7692" r="-4274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8368450" y="1499715"/>
            <a:ext cx="364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Data: Strata Event 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3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393 L -0.66393 -0.06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3" y="-35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9 0.00625 L -0.66445 -0.08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59" y="-44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6638 -0.072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90" y="-36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136936"/>
                  </p:ext>
                </p:extLst>
              </p:nvPr>
            </p:nvGraphicFramePr>
            <p:xfrm>
              <a:off x="273656" y="410254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136936"/>
                  </p:ext>
                </p:extLst>
              </p:nvPr>
            </p:nvGraphicFramePr>
            <p:xfrm>
              <a:off x="273656" y="410254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9" t="-3077" r="-4025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55" t="-3077" r="-10341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55" t="-3077" r="-3419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745722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745722"/>
                  </p:ext>
                </p:extLst>
              </p:nvPr>
            </p:nvGraphicFramePr>
            <p:xfrm>
              <a:off x="273656" y="509664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13" r="-39914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145" t="-7813" r="-1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45" t="-781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Modeling: Model </a:t>
            </a:r>
            <a:r>
              <a:rPr lang="en-US" dirty="0" smtClean="0"/>
              <a:t>Fitting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616925" y="1499715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New Data</a:t>
            </a:r>
            <a:endParaRPr lang="en-US" sz="2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48245"/>
              </p:ext>
            </p:extLst>
          </p:nvPr>
        </p:nvGraphicFramePr>
        <p:xfrm>
          <a:off x="273657" y="2134445"/>
          <a:ext cx="3549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2374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r>
                        <a:rPr lang="en-US" sz="1800" b="0" baseline="30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800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0626"/>
                  </p:ext>
                </p:extLst>
              </p:nvPr>
            </p:nvGraphicFramePr>
            <p:xfrm>
              <a:off x="273657" y="310844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0626"/>
                  </p:ext>
                </p:extLst>
              </p:nvPr>
            </p:nvGraphicFramePr>
            <p:xfrm>
              <a:off x="273657" y="310844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5" t="-7692" r="-40256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692" r="-10341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7692" r="-341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003247"/>
                  </p:ext>
                </p:extLst>
              </p:nvPr>
            </p:nvGraphicFramePr>
            <p:xfrm>
              <a:off x="273655" y="36054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innerShdw blurRad="63500" dist="50800" dir="189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003247"/>
                  </p:ext>
                </p:extLst>
              </p:nvPr>
            </p:nvGraphicFramePr>
            <p:xfrm>
              <a:off x="273655" y="36054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55" t="-7813" r="-40256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7813" r="-10341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7813" r="-3419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273656" y="6139479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1: </a:t>
            </a:r>
            <a:r>
              <a:rPr lang="en-US" dirty="0" err="1" smtClean="0"/>
              <a:t>Intr</a:t>
            </a:r>
            <a:r>
              <a:rPr lang="en-US" dirty="0" smtClean="0"/>
              <a:t>: Statistical interaction of event type &amp; exposure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282163"/>
                  </p:ext>
                </p:extLst>
              </p:nvPr>
            </p:nvGraphicFramePr>
            <p:xfrm>
              <a:off x="273655" y="26113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282163"/>
                  </p:ext>
                </p:extLst>
              </p:nvPr>
            </p:nvGraphicFramePr>
            <p:xfrm>
              <a:off x="273655" y="26113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09" t="-3125" r="-40256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855" t="-3125" r="-10341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855" t="-3125" r="-3419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26869"/>
                  </p:ext>
                </p:extLst>
              </p:nvPr>
            </p:nvGraphicFramePr>
            <p:xfrm>
              <a:off x="273655" y="45995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326869"/>
                  </p:ext>
                </p:extLst>
              </p:nvPr>
            </p:nvGraphicFramePr>
            <p:xfrm>
              <a:off x="273655" y="45995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09" t="-7813" r="-402564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1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855" t="-7813" r="-10341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855" t="-7813" r="-34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596210" y="1459855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Stratified Cox Regression: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93020" y="3871713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 Testing: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44404" y="4492865"/>
                <a:ext cx="22736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04" y="4492865"/>
                <a:ext cx="2273635" cy="369332"/>
              </a:xfrm>
              <a:prstGeom prst="rect">
                <a:avLst/>
              </a:prstGeom>
              <a:blipFill>
                <a:blip r:embed="rId8"/>
                <a:stretch>
                  <a:fillRect l="-4558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44404" y="5021685"/>
                <a:ext cx="1688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04" y="5021685"/>
                <a:ext cx="1688539" cy="369332"/>
              </a:xfrm>
              <a:prstGeom prst="rect">
                <a:avLst/>
              </a:prstGeom>
              <a:blipFill>
                <a:blip r:embed="rId9"/>
                <a:stretch>
                  <a:fillRect l="-6137" t="-26667" r="-57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3022" y="2228884"/>
                <a:ext cx="666913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𝐸𝑣𝑛𝑡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𝐸𝑣𝑛𝑡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𝑖𝑛𝑡𝑟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𝐸𝑣𝑛𝑡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22" y="2228884"/>
                <a:ext cx="6669133" cy="385555"/>
              </a:xfrm>
              <a:prstGeom prst="rect">
                <a:avLst/>
              </a:prstGeom>
              <a:blipFill>
                <a:blip r:embed="rId10"/>
                <a:stretch>
                  <a:fillRect l="-457" r="-1005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3020" y="2228884"/>
                <a:ext cx="35360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20" y="2228884"/>
                <a:ext cx="3536033" cy="369332"/>
              </a:xfrm>
              <a:prstGeom prst="rect">
                <a:avLst/>
              </a:prstGeom>
              <a:blipFill>
                <a:blip r:embed="rId11"/>
                <a:stretch>
                  <a:fillRect r="-86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13809" y="2814944"/>
                <a:ext cx="4692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400" dirty="0" smtClean="0"/>
                        <m:t>|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 smtClean="0"/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𝑖𝑛𝑡𝑟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9" y="2814944"/>
                <a:ext cx="4692951" cy="369332"/>
              </a:xfrm>
              <a:prstGeom prst="rect">
                <a:avLst/>
              </a:prstGeom>
              <a:blipFill>
                <a:blip r:embed="rId12"/>
                <a:stretch>
                  <a:fillRect l="-649" r="-15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  <p:bldP spid="18" grpId="0"/>
      <p:bldP spid="4" grpId="0"/>
      <p:bldP spid="4" grpId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832214"/>
                  </p:ext>
                </p:extLst>
              </p:nvPr>
            </p:nvGraphicFramePr>
            <p:xfrm>
              <a:off x="7150320" y="307027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832214"/>
                  </p:ext>
                </p:extLst>
              </p:nvPr>
            </p:nvGraphicFramePr>
            <p:xfrm>
              <a:off x="7150320" y="3070279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813" r="-399145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145" t="-7813" r="-10000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145" t="-781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572937"/>
                  </p:ext>
                </p:extLst>
              </p:nvPr>
            </p:nvGraphicFramePr>
            <p:xfrm>
              <a:off x="7140440" y="510545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innerShdw blurRad="63500" dist="50800" dir="18900000">
                                  <a:prstClr val="black">
                                    <a:alpha val="50000"/>
                                  </a:prstClr>
                                </a:innerShdw>
                              </a:effectLst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>
                                        <a:innerShdw blurRad="63500" dist="50800" dir="18900000">
                                          <a:prstClr val="black">
                                            <a:alpha val="50000"/>
                                          </a:prst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572937"/>
                  </p:ext>
                </p:extLst>
              </p:nvPr>
            </p:nvGraphicFramePr>
            <p:xfrm>
              <a:off x="7140440" y="5105454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762597183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5" t="-7813" r="-40170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586" t="-7813" r="-10431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45" t="-7813" r="-34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319743"/>
                  </p:ext>
                </p:extLst>
              </p:nvPr>
            </p:nvGraphicFramePr>
            <p:xfrm>
              <a:off x="7140439" y="3602633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319743"/>
                  </p:ext>
                </p:extLst>
              </p:nvPr>
            </p:nvGraphicFramePr>
            <p:xfrm>
              <a:off x="7140439" y="3602633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692" r="-39829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724" t="-7692" r="-100862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91" t="-7692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944453" y="1469957"/>
            <a:ext cx="333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Model of Strata A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42358"/>
              </p:ext>
            </p:extLst>
          </p:nvPr>
        </p:nvGraphicFramePr>
        <p:xfrm>
          <a:off x="7140443" y="2134445"/>
          <a:ext cx="3549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79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  <a:gridCol w="709979">
                  <a:extLst>
                    <a:ext uri="{9D8B030D-6E8A-4147-A177-3AD203B41FA5}">
                      <a16:colId xmlns:a16="http://schemas.microsoft.com/office/drawing/2014/main" val="3746611382"/>
                    </a:ext>
                  </a:extLst>
                </a:gridCol>
              </a:tblGrid>
              <a:tr h="23746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  <a:r>
                        <a:rPr lang="en-US" sz="1800" b="0" baseline="30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800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926069"/>
                  </p:ext>
                </p:extLst>
              </p:nvPr>
            </p:nvGraphicFramePr>
            <p:xfrm>
              <a:off x="7160199" y="4093738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926069"/>
                  </p:ext>
                </p:extLst>
              </p:nvPr>
            </p:nvGraphicFramePr>
            <p:xfrm>
              <a:off x="7160199" y="4093738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813" r="-39829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724" t="-7813" r="-100862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291" t="-781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0252008"/>
                  </p:ext>
                </p:extLst>
              </p:nvPr>
            </p:nvGraphicFramePr>
            <p:xfrm>
              <a:off x="7140441" y="45995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0252008"/>
                  </p:ext>
                </p:extLst>
              </p:nvPr>
            </p:nvGraphicFramePr>
            <p:xfrm>
              <a:off x="7140441" y="4599596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2735871678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813" r="-39829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B (1)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724" t="-7813" r="-100862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291" t="-781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61828" y="1616633"/>
            <a:ext cx="275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Cause-Specific of A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76945"/>
              </p:ext>
            </p:extLst>
          </p:nvPr>
        </p:nvGraphicFramePr>
        <p:xfrm>
          <a:off x="585570" y="2336870"/>
          <a:ext cx="2726784" cy="38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96">
                  <a:extLst>
                    <a:ext uri="{9D8B030D-6E8A-4147-A177-3AD203B41FA5}">
                      <a16:colId xmlns:a16="http://schemas.microsoft.com/office/drawing/2014/main" val="2707149566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343229505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1255623289"/>
                    </a:ext>
                  </a:extLst>
                </a:gridCol>
                <a:gridCol w="681696">
                  <a:extLst>
                    <a:ext uri="{9D8B030D-6E8A-4147-A177-3AD203B41FA5}">
                      <a16:colId xmlns:a16="http://schemas.microsoft.com/office/drawing/2014/main" val="305581789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Cnsr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Evnt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Expsr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3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398730"/>
                  </p:ext>
                </p:extLst>
              </p:nvPr>
            </p:nvGraphicFramePr>
            <p:xfrm>
              <a:off x="585570" y="267639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3398730"/>
                  </p:ext>
                </p:extLst>
              </p:nvPr>
            </p:nvGraphicFramePr>
            <p:xfrm>
              <a:off x="585570" y="2676399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93" t="-7813" r="-30357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893" t="-7813" r="-357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137480"/>
                  </p:ext>
                </p:extLst>
              </p:nvPr>
            </p:nvGraphicFramePr>
            <p:xfrm>
              <a:off x="585570" y="340649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137480"/>
                  </p:ext>
                </p:extLst>
              </p:nvPr>
            </p:nvGraphicFramePr>
            <p:xfrm>
              <a:off x="585570" y="3406494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93" t="-7692" r="-303571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A6CE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893" t="-7692" r="-3571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447646"/>
                  </p:ext>
                </p:extLst>
              </p:nvPr>
            </p:nvGraphicFramePr>
            <p:xfrm>
              <a:off x="585570" y="3036283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447646"/>
                  </p:ext>
                </p:extLst>
              </p:nvPr>
            </p:nvGraphicFramePr>
            <p:xfrm>
              <a:off x="585570" y="3036283"/>
              <a:ext cx="2726784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696">
                      <a:extLst>
                        <a:ext uri="{9D8B030D-6E8A-4147-A177-3AD203B41FA5}">
                          <a16:colId xmlns:a16="http://schemas.microsoft.com/office/drawing/2014/main" val="948924616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772755938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3314816727"/>
                        </a:ext>
                      </a:extLst>
                    </a:gridCol>
                    <a:gridCol w="681696">
                      <a:extLst>
                        <a:ext uri="{9D8B030D-6E8A-4147-A177-3AD203B41FA5}">
                          <a16:colId xmlns:a16="http://schemas.microsoft.com/office/drawing/2014/main" val="1451037782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7813" r="-3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78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000" t="-781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65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148467"/>
                  </p:ext>
                </p:extLst>
              </p:nvPr>
            </p:nvGraphicFramePr>
            <p:xfrm>
              <a:off x="7137128" y="2590917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148467"/>
                  </p:ext>
                </p:extLst>
              </p:nvPr>
            </p:nvGraphicFramePr>
            <p:xfrm>
              <a:off x="7137128" y="2590917"/>
              <a:ext cx="3549895" cy="38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79">
                      <a:extLst>
                        <a:ext uri="{9D8B030D-6E8A-4147-A177-3AD203B41FA5}">
                          <a16:colId xmlns:a16="http://schemas.microsoft.com/office/drawing/2014/main" val="3240411614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32053560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3135954348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473495541"/>
                        </a:ext>
                      </a:extLst>
                    </a:gridCol>
                    <a:gridCol w="709979">
                      <a:extLst>
                        <a:ext uri="{9D8B030D-6E8A-4147-A177-3AD203B41FA5}">
                          <a16:colId xmlns:a16="http://schemas.microsoft.com/office/drawing/2014/main" val="1281766286"/>
                        </a:ext>
                      </a:extLst>
                    </a:gridCol>
                  </a:tblGrid>
                  <a:tr h="385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855" t="-7813" r="-40256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A (0)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B2DF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7813" r="-10341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7813" r="-3419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75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37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1456</Words>
  <Application>Microsoft Office PowerPoint</Application>
  <PresentationFormat>Widescreen</PresentationFormat>
  <Paragraphs>354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Data Description</vt:lpstr>
      <vt:lpstr>Cause-specific Cox Model</vt:lpstr>
      <vt:lpstr>Cause-specific Cox Model</vt:lpstr>
      <vt:lpstr>Data Description</vt:lpstr>
      <vt:lpstr>Joint Modeling: Data Augmentation</vt:lpstr>
      <vt:lpstr>Joint Modeling: Data Augmentation</vt:lpstr>
      <vt:lpstr>Joint Modeling: Data Augmentation</vt:lpstr>
      <vt:lpstr>Joint Modeling: Model Fitting</vt:lpstr>
      <vt:lpstr>Comparison</vt:lpstr>
    </vt:vector>
  </TitlesOfParts>
  <Company>University of Alabama at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Demonstration</dc:title>
  <dc:creator>Guo, Boyi</dc:creator>
  <cp:lastModifiedBy>Guo, Boyi</cp:lastModifiedBy>
  <cp:revision>42</cp:revision>
  <dcterms:created xsi:type="dcterms:W3CDTF">2020-11-18T15:04:24Z</dcterms:created>
  <dcterms:modified xsi:type="dcterms:W3CDTF">2020-11-19T21:59:20Z</dcterms:modified>
</cp:coreProperties>
</file>