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6" r:id="rId3"/>
    <p:sldId id="257" r:id="rId4"/>
    <p:sldId id="258" r:id="rId5"/>
    <p:sldId id="259" r:id="rId6"/>
    <p:sldId id="265" r:id="rId7"/>
    <p:sldId id="263" r:id="rId8"/>
    <p:sldId id="264" r:id="rId9"/>
    <p:sldId id="267" r:id="rId10"/>
    <p:sldId id="268" r:id="rId11"/>
    <p:sldId id="269" r:id="rId12"/>
    <p:sldId id="270" r:id="rId13"/>
    <p:sldId id="266" r:id="rId14"/>
    <p:sldId id="272" r:id="rId15"/>
    <p:sldId id="273" r:id="rId16"/>
    <p:sldId id="262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 autoAdjust="0"/>
    <p:restoredTop sz="85335" autoAdjust="0"/>
  </p:normalViewPr>
  <p:slideViewPr>
    <p:cSldViewPr snapToGrid="0">
      <p:cViewPr>
        <p:scale>
          <a:sx n="60" d="100"/>
          <a:sy n="60" d="100"/>
        </p:scale>
        <p:origin x="407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70E45-0977-4219-BEB2-CAD54065BF48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7BB1-CADA-4D6C-A92B-9241365E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7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</a:t>
            </a:r>
            <a:r>
              <a:rPr lang="en-US" dirty="0" err="1"/>
              <a:t>refered</a:t>
            </a:r>
            <a:r>
              <a:rPr lang="en-US" dirty="0"/>
              <a:t> as Jeffreys approach to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7BB1-CADA-4D6C-A92B-9241365EE8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5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is the prior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7BB1-CADA-4D6C-A92B-9241365EE8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Miss Conception about the meaning of P-value. Hybrid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7BB1-CADA-4D6C-A92B-9241365EE8E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7BB1-CADA-4D6C-A92B-9241365EE8E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7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7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4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4B6F-D5B9-4EC8-B0FC-3A0B139866C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07F6-A21C-4E88-B085-3EA0554D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rc.uab.edu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E0AD-F437-6043-BDC3-682DAA59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A2B8-BDB3-544F-80EB-EBEC4332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9543" cy="4351338"/>
          </a:xfrm>
        </p:spPr>
        <p:txBody>
          <a:bodyPr/>
          <a:lstStyle/>
          <a:p>
            <a:r>
              <a:rPr lang="en-US" dirty="0"/>
              <a:t>BST Baseball– April 23</a:t>
            </a:r>
            <a:r>
              <a:rPr lang="en-US" baseline="30000" dirty="0"/>
              <a:t>rd</a:t>
            </a:r>
            <a:r>
              <a:rPr lang="en-US" dirty="0"/>
              <a:t>, Regions Field</a:t>
            </a:r>
          </a:p>
          <a:p>
            <a:r>
              <a:rPr lang="en-US" dirty="0"/>
              <a:t>UAB OnDemand(</a:t>
            </a:r>
            <a:r>
              <a:rPr lang="en-US" dirty="0">
                <a:hlinkClick r:id="rId2"/>
              </a:rPr>
              <a:t>rc.uab.edu</a:t>
            </a:r>
            <a:r>
              <a:rPr lang="en-US" dirty="0"/>
              <a:t>): an interactive tool for </a:t>
            </a:r>
            <a:r>
              <a:rPr lang="en-US" dirty="0" err="1"/>
              <a:t>Cheaha</a:t>
            </a:r>
            <a:endParaRPr lang="en-US" dirty="0"/>
          </a:p>
          <a:p>
            <a:pPr lvl="1"/>
            <a:r>
              <a:rPr lang="en-US" dirty="0"/>
              <a:t>Online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Graphic User Interface for file management</a:t>
            </a:r>
          </a:p>
          <a:p>
            <a:pPr lvl="1"/>
            <a:r>
              <a:rPr lang="en-US" dirty="0"/>
              <a:t>Need access to </a:t>
            </a:r>
            <a:r>
              <a:rPr lang="en-US" dirty="0" err="1"/>
              <a:t>Cheaha</a:t>
            </a:r>
            <a:r>
              <a:rPr lang="en-US" dirty="0"/>
              <a:t>?</a:t>
            </a:r>
          </a:p>
          <a:p>
            <a:r>
              <a:rPr lang="en-US" dirty="0"/>
              <a:t>Feedbacks/suggestions for GPC anytime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45BD3-11A5-9942-84EF-7F8F608F7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448" y="1690688"/>
            <a:ext cx="35893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1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F652-2AE3-4B6F-978F-7C5A791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Disagreement</a:t>
            </a:r>
            <a:r>
              <a:rPr lang="en-US" altLang="zh-CN" dirty="0"/>
              <a:t> &amp; Criticisms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2B1A6B-E802-4E6F-BEA1-DF496B62FFDA}"/>
              </a:ext>
            </a:extLst>
          </p:cNvPr>
          <p:cNvSpPr/>
          <p:nvPr/>
        </p:nvSpPr>
        <p:spPr>
          <a:xfrm>
            <a:off x="5047379" y="1757800"/>
            <a:ext cx="221748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Objective Bayesian Testing</a:t>
            </a:r>
            <a:endParaRPr lang="zh-CN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12DA44-9311-4923-87E6-8601A9B2C937}"/>
              </a:ext>
            </a:extLst>
          </p:cNvPr>
          <p:cNvCxnSpPr>
            <a:cxnSpLocks/>
            <a:stCxn id="19" idx="3"/>
            <a:endCxn id="4" idx="3"/>
          </p:cNvCxnSpPr>
          <p:nvPr/>
        </p:nvCxnSpPr>
        <p:spPr>
          <a:xfrm flipV="1">
            <a:off x="4080874" y="2889239"/>
            <a:ext cx="1291249" cy="2016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722D3-7F34-4793-A324-45D0FE6ADC85}"/>
              </a:ext>
            </a:extLst>
          </p:cNvPr>
          <p:cNvCxnSpPr>
            <a:cxnSpLocks/>
            <a:stCxn id="18" idx="1"/>
            <a:endCxn id="4" idx="5"/>
          </p:cNvCxnSpPr>
          <p:nvPr/>
        </p:nvCxnSpPr>
        <p:spPr>
          <a:xfrm flipH="1" flipV="1">
            <a:off x="6940123" y="2889239"/>
            <a:ext cx="2009120" cy="2014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F36D6-A2CE-4626-9FC0-CF9B74076F6F}"/>
              </a:ext>
            </a:extLst>
          </p:cNvPr>
          <p:cNvSpPr txBox="1"/>
          <p:nvPr/>
        </p:nvSpPr>
        <p:spPr>
          <a:xfrm>
            <a:off x="3467500" y="3331161"/>
            <a:ext cx="18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is Bayesian!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762E4-F3D0-48EF-8576-775D6D58B8B2}"/>
              </a:ext>
            </a:extLst>
          </p:cNvPr>
          <p:cNvSpPr txBox="1"/>
          <p:nvPr/>
        </p:nvSpPr>
        <p:spPr>
          <a:xfrm>
            <a:off x="7674118" y="3331161"/>
            <a:ext cx="18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is Bayesian!</a:t>
            </a:r>
            <a:endParaRPr lang="zh-CN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37763D-E3F7-4C58-82E4-F4CCF912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43" y="3883847"/>
            <a:ext cx="1676232" cy="20389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6D2298-37C7-4FFB-9A2A-5F86970CB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1" y="3886592"/>
            <a:ext cx="1676233" cy="20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F652-2AE3-4B6F-978F-7C5A791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Disagreement</a:t>
            </a:r>
            <a:r>
              <a:rPr lang="en-US" altLang="zh-CN" dirty="0"/>
              <a:t> &amp; Criticisms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2B1A6B-E802-4E6F-BEA1-DF496B62FFDA}"/>
              </a:ext>
            </a:extLst>
          </p:cNvPr>
          <p:cNvSpPr/>
          <p:nvPr/>
        </p:nvSpPr>
        <p:spPr>
          <a:xfrm>
            <a:off x="5047379" y="1757800"/>
            <a:ext cx="221748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Neyman</a:t>
            </a:r>
            <a:r>
              <a:rPr lang="en-US" altLang="zh-CN" dirty="0"/>
              <a:t>–Pearson Testing</a:t>
            </a:r>
            <a:endParaRPr lang="zh-CN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12DA44-9311-4923-87E6-8601A9B2C937}"/>
              </a:ext>
            </a:extLst>
          </p:cNvPr>
          <p:cNvCxnSpPr>
            <a:cxnSpLocks/>
            <a:stCxn id="10" idx="3"/>
            <a:endCxn id="4" idx="3"/>
          </p:cNvCxnSpPr>
          <p:nvPr/>
        </p:nvCxnSpPr>
        <p:spPr>
          <a:xfrm flipV="1">
            <a:off x="4080874" y="2889239"/>
            <a:ext cx="1291249" cy="20131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722D3-7F34-4793-A324-45D0FE6ADC85}"/>
              </a:ext>
            </a:extLst>
          </p:cNvPr>
          <p:cNvCxnSpPr>
            <a:cxnSpLocks/>
            <a:stCxn id="18" idx="1"/>
            <a:endCxn id="4" idx="5"/>
          </p:cNvCxnSpPr>
          <p:nvPr/>
        </p:nvCxnSpPr>
        <p:spPr>
          <a:xfrm flipH="1" flipV="1">
            <a:off x="6940123" y="2889239"/>
            <a:ext cx="2009120" cy="2014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F36D6-A2CE-4626-9FC0-CF9B74076F6F}"/>
              </a:ext>
            </a:extLst>
          </p:cNvPr>
          <p:cNvSpPr txBox="1"/>
          <p:nvPr/>
        </p:nvSpPr>
        <p:spPr>
          <a:xfrm>
            <a:off x="2051309" y="3105834"/>
            <a:ext cx="327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probabilities don’t reflect variation in evidence. 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762E4-F3D0-48EF-8576-775D6D58B8B2}"/>
              </a:ext>
            </a:extLst>
          </p:cNvPr>
          <p:cNvSpPr txBox="1"/>
          <p:nvPr/>
        </p:nvSpPr>
        <p:spPr>
          <a:xfrm>
            <a:off x="7687653" y="3063378"/>
            <a:ext cx="349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What?!</a:t>
            </a:r>
          </a:p>
          <a:p>
            <a:r>
              <a:rPr lang="en-US" altLang="zh-CN" dirty="0"/>
              <a:t>You need to do power calculation?</a:t>
            </a:r>
            <a:endParaRPr lang="zh-CN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37763D-E3F7-4C58-82E4-F4CCF912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43" y="3883847"/>
            <a:ext cx="1676232" cy="2038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A9AA5-7CD1-48C4-990C-B997E2CD8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34" y="3881891"/>
            <a:ext cx="1677840" cy="20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0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F652-2AE3-4B6F-978F-7C5A7919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i="1" dirty="0"/>
              <a:t>Disagreement</a:t>
            </a:r>
            <a:r>
              <a:rPr lang="en-US" altLang="zh-CN" dirty="0"/>
              <a:t> &amp; Criticisms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2B1A6B-E802-4E6F-BEA1-DF496B62FFDA}"/>
              </a:ext>
            </a:extLst>
          </p:cNvPr>
          <p:cNvSpPr/>
          <p:nvPr/>
        </p:nvSpPr>
        <p:spPr>
          <a:xfrm>
            <a:off x="5047379" y="1757800"/>
            <a:ext cx="221748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Fisher’s Significance Test</a:t>
            </a:r>
            <a:endParaRPr lang="zh-CN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12DA44-9311-4923-87E6-8601A9B2C937}"/>
              </a:ext>
            </a:extLst>
          </p:cNvPr>
          <p:cNvCxnSpPr>
            <a:cxnSpLocks/>
            <a:stCxn id="19" idx="3"/>
            <a:endCxn id="4" idx="3"/>
          </p:cNvCxnSpPr>
          <p:nvPr/>
        </p:nvCxnSpPr>
        <p:spPr>
          <a:xfrm flipV="1">
            <a:off x="4080874" y="2889239"/>
            <a:ext cx="1291249" cy="2016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722D3-7F34-4793-A324-45D0FE6ADC85}"/>
              </a:ext>
            </a:extLst>
          </p:cNvPr>
          <p:cNvCxnSpPr>
            <a:cxnSpLocks/>
            <a:stCxn id="10" idx="1"/>
            <a:endCxn id="4" idx="5"/>
          </p:cNvCxnSpPr>
          <p:nvPr/>
        </p:nvCxnSpPr>
        <p:spPr>
          <a:xfrm flipH="1" flipV="1">
            <a:off x="6940123" y="2889239"/>
            <a:ext cx="2009120" cy="2014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F36D6-A2CE-4626-9FC0-CF9B74076F6F}"/>
              </a:ext>
            </a:extLst>
          </p:cNvPr>
          <p:cNvSpPr txBox="1"/>
          <p:nvPr/>
        </p:nvSpPr>
        <p:spPr>
          <a:xfrm>
            <a:off x="2829891" y="3331161"/>
            <a:ext cx="221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is not frequentist!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762E4-F3D0-48EF-8576-775D6D58B8B2}"/>
              </a:ext>
            </a:extLst>
          </p:cNvPr>
          <p:cNvSpPr txBox="1"/>
          <p:nvPr/>
        </p:nvSpPr>
        <p:spPr>
          <a:xfrm>
            <a:off x="7674117" y="3331161"/>
            <a:ext cx="37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make decision based on some tail?</a:t>
            </a:r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6D2298-37C7-4FFB-9A2A-5F86970CB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1" y="3886592"/>
            <a:ext cx="1676233" cy="2038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DAAC72-4F47-4464-B2BC-1C0FAE76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43" y="3882869"/>
            <a:ext cx="1677840" cy="2040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6894C7-5D52-47F5-A6BD-3387C68B2750}"/>
              </a:ext>
            </a:extLst>
          </p:cNvPr>
          <p:cNvSpPr/>
          <p:nvPr/>
        </p:nvSpPr>
        <p:spPr>
          <a:xfrm>
            <a:off x="5318006" y="5633884"/>
            <a:ext cx="1676233" cy="69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Contemporary Scientists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87BDFF-4F39-406C-B8E6-2926896059B5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6156123" y="3083363"/>
            <a:ext cx="0" cy="255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F1CED7-E956-4BC3-9279-1BD62CF94849}"/>
                  </a:ext>
                </a:extLst>
              </p:cNvPr>
              <p:cNvSpPr txBox="1"/>
              <p:nvPr/>
            </p:nvSpPr>
            <p:spPr>
              <a:xfrm>
                <a:off x="6145096" y="4362129"/>
                <a:ext cx="1741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Are you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&lt;0.05?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F1CED7-E956-4BC3-9279-1BD62CF9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96" y="4362129"/>
                <a:ext cx="1741118" cy="369332"/>
              </a:xfrm>
              <a:prstGeom prst="rect">
                <a:avLst/>
              </a:prstGeom>
              <a:blipFill>
                <a:blip r:embed="rId5"/>
                <a:stretch>
                  <a:fillRect l="-2797" t="-10000" r="-244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69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BD08-0BE7-F941-B435-3E916FF8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 of The Frameworks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8F386-A416-2F41-9221-C7C69A7CA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Testing</a:t>
                </a:r>
              </a:p>
              <a:p>
                <a:pPr lvl="1"/>
                <a:r>
                  <a:rPr lang="en-US" dirty="0"/>
                  <a:t>Fisher’s Exact Test that conditions on the marginal totals</a:t>
                </a:r>
              </a:p>
              <a:p>
                <a:r>
                  <a:rPr lang="en-US" dirty="0"/>
                  <a:t>Procedures</a:t>
                </a:r>
              </a:p>
              <a:p>
                <a:pPr lvl="1"/>
                <a:r>
                  <a:rPr lang="en-US" dirty="0"/>
                  <a:t>Calculate two probabilities: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and accepting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Computing the Type I and Type II conditional error probabilities (CEPs)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reject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accept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8F386-A416-2F41-9221-C7C69A7CA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0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C01D-BBA2-49FF-A94F-AD96087E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Conditional Frequentist Test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F23DB-D290-49EF-8755-83DE9C978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245" y="1878177"/>
            <a:ext cx="6924368" cy="40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3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CD2C-AF8B-AE48-8419-4EA89D0E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Agreement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C651D2-0881-D141-9DB9-56F7C41C8FA9}"/>
              </a:ext>
            </a:extLst>
          </p:cNvPr>
          <p:cNvSpPr/>
          <p:nvPr/>
        </p:nvSpPr>
        <p:spPr>
          <a:xfrm>
            <a:off x="5047379" y="1757800"/>
            <a:ext cx="221748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Conditional Frequentist</a:t>
            </a:r>
          </a:p>
          <a:p>
            <a:pPr algn="ctr"/>
            <a:r>
              <a:rPr lang="en-US" altLang="zh-CN" dirty="0"/>
              <a:t>Testing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DFCE3-0D20-EC46-A082-E13819664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15" y="3429000"/>
            <a:ext cx="1676233" cy="2038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4A15A6-FF6B-C44A-8E4B-4ECC2D3F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72" y="3429000"/>
            <a:ext cx="1677840" cy="20409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C9A50C-9B8D-4F4E-A949-6EDC0D01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07" y="4214802"/>
            <a:ext cx="1676232" cy="203899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996DE0-0A0F-C64F-88AE-49A793AC15F7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>
            <a:off x="2663448" y="2889239"/>
            <a:ext cx="2708675" cy="1559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6D4E4-8C43-7245-B41A-4179FD1B8767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6156123" y="3083363"/>
            <a:ext cx="0" cy="1131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6A4BBA-6AC2-8246-9F8B-C7E7C7FA4B9D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940123" y="2889239"/>
            <a:ext cx="2846449" cy="1560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6716B8-0175-814A-93E4-A098E3FE2ACD}"/>
              </a:ext>
            </a:extLst>
          </p:cNvPr>
          <p:cNvSpPr txBox="1"/>
          <p:nvPr/>
        </p:nvSpPr>
        <p:spPr>
          <a:xfrm>
            <a:off x="2837464" y="3009047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Frequentist!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4FA395-47CA-E349-A353-4B9F24594469}"/>
              </a:ext>
            </a:extLst>
          </p:cNvPr>
          <p:cNvSpPr txBox="1"/>
          <p:nvPr/>
        </p:nvSpPr>
        <p:spPr>
          <a:xfrm>
            <a:off x="4683985" y="3613787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P-value!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110DB3-B65E-534B-B03B-C90558D8B6E9}"/>
              </a:ext>
            </a:extLst>
          </p:cNvPr>
          <p:cNvSpPr txBox="1"/>
          <p:nvPr/>
        </p:nvSpPr>
        <p:spPr>
          <a:xfrm>
            <a:off x="7801062" y="3009047"/>
            <a:ext cx="363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posterior probability!</a:t>
            </a:r>
          </a:p>
        </p:txBody>
      </p:sp>
    </p:spTree>
    <p:extLst>
      <p:ext uri="{BB962C8B-B14F-4D97-AF65-F5344CB8AC3E}">
        <p14:creationId xmlns:p14="http://schemas.microsoft.com/office/powerpoint/2010/main" val="117643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Testing if 50% of the member in BST Department read the paper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0.50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n=?, x=?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34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474-ABF5-CA4B-9068-6D4CFB7D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E5EC-6811-CD4C-9929-94A8EDC1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33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you feel about the unification?</a:t>
            </a:r>
          </a:p>
          <a:p>
            <a:r>
              <a:rPr lang="en-US" dirty="0"/>
              <a:t>Do we really need the unification?</a:t>
            </a:r>
          </a:p>
          <a:p>
            <a:r>
              <a:rPr lang="en-US" dirty="0"/>
              <a:t>What does it mean for practice in public health?</a:t>
            </a:r>
          </a:p>
          <a:p>
            <a:r>
              <a:rPr lang="en-US" dirty="0"/>
              <a:t>How should we teach testing?</a:t>
            </a:r>
          </a:p>
          <a:p>
            <a:r>
              <a:rPr lang="en-US" dirty="0"/>
              <a:t>The author’s belief: </a:t>
            </a:r>
            <a:r>
              <a:rPr lang="en-US" i="1" dirty="0"/>
              <a:t>“optimal general statistical methodology must be simultaneously interpretable from the differing viewpoints of the major statistical paradigms”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9EEF740-2FA6-B947-B721-4A5E7A553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72" y="822810"/>
            <a:ext cx="3907560" cy="52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8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 err="1"/>
              <a:t>Neyman</a:t>
            </a:r>
            <a:r>
              <a:rPr lang="en-US" i="1" dirty="0"/>
              <a:t> was extremely clear that one should use pre-experimentally chosen error probabilities if frequentist validity is desired, while Fisher was very careful in distinguishing p-values from error probabilities.”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r">
              <a:buNone/>
            </a:pPr>
            <a:r>
              <a:rPr lang="en-US" i="1" dirty="0"/>
              <a:t>---</a:t>
            </a:r>
            <a:r>
              <a:rPr lang="en-US" dirty="0"/>
              <a:t>Professor Berger</a:t>
            </a:r>
          </a:p>
        </p:txBody>
      </p:sp>
    </p:spTree>
    <p:extLst>
      <p:ext uri="{BB962C8B-B14F-4D97-AF65-F5344CB8AC3E}">
        <p14:creationId xmlns:p14="http://schemas.microsoft.com/office/powerpoint/2010/main" val="339810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546" y="15907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 Visit to </a:t>
            </a:r>
            <a:br>
              <a:rPr lang="en-US" sz="5400" b="1" dirty="0"/>
            </a:br>
            <a:r>
              <a:rPr lang="en-US" sz="5400" b="1" i="1" dirty="0"/>
              <a:t>Could Fisher, Jeffreys and </a:t>
            </a:r>
            <a:r>
              <a:rPr lang="en-US" sz="5400" b="1" i="1" dirty="0" err="1"/>
              <a:t>Neyman</a:t>
            </a:r>
            <a:r>
              <a:rPr lang="en-US" sz="5400" b="1" i="1" dirty="0"/>
              <a:t> Have Agreed on Testing?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790" y="451086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Boyi Guo</a:t>
            </a:r>
          </a:p>
          <a:p>
            <a:r>
              <a:rPr lang="en-US" dirty="0"/>
              <a:t>Department of Biostatistics</a:t>
            </a:r>
          </a:p>
          <a:p>
            <a:r>
              <a:rPr lang="en-US" dirty="0"/>
              <a:t>University of Alabama at Birmingham</a:t>
            </a:r>
          </a:p>
          <a:p>
            <a:r>
              <a:rPr lang="en-US" dirty="0"/>
              <a:t>April 19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3892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Conventional Testing Frameworks</a:t>
            </a:r>
          </a:p>
          <a:p>
            <a:pPr lvl="1"/>
            <a:r>
              <a:rPr lang="en-US" dirty="0"/>
              <a:t>Fisher’s Significance Testing</a:t>
            </a:r>
          </a:p>
          <a:p>
            <a:pPr lvl="1"/>
            <a:r>
              <a:rPr lang="en-US" dirty="0" err="1"/>
              <a:t>Neyman</a:t>
            </a:r>
            <a:r>
              <a:rPr lang="en-US" dirty="0"/>
              <a:t>-Pearson Hypothesis Testing</a:t>
            </a:r>
          </a:p>
          <a:p>
            <a:r>
              <a:rPr lang="en-US" dirty="0"/>
              <a:t>Introduce Un-conventional Testing Frameworks</a:t>
            </a:r>
          </a:p>
          <a:p>
            <a:pPr lvl="1"/>
            <a:r>
              <a:rPr lang="en-US" dirty="0"/>
              <a:t>Objective Bayesian Testing</a:t>
            </a:r>
          </a:p>
          <a:p>
            <a:pPr lvl="1"/>
            <a:r>
              <a:rPr lang="en-US" dirty="0"/>
              <a:t>Conditional Frequentist Testing</a:t>
            </a:r>
          </a:p>
        </p:txBody>
      </p:sp>
    </p:spTree>
    <p:extLst>
      <p:ext uri="{BB962C8B-B14F-4D97-AF65-F5344CB8AC3E}">
        <p14:creationId xmlns:p14="http://schemas.microsoft.com/office/powerpoint/2010/main" val="57550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r>
              <a:rPr lang="en-US" dirty="0"/>
              <a:t>Motivations &amp; Objectives</a:t>
            </a:r>
          </a:p>
          <a:p>
            <a:r>
              <a:rPr lang="en-US" dirty="0"/>
              <a:t>Testing Frameworks and Criticisms</a:t>
            </a:r>
          </a:p>
          <a:p>
            <a:r>
              <a:rPr lang="en-US" dirty="0"/>
              <a:t>Conditional Frequentist Testing</a:t>
            </a:r>
          </a:p>
          <a:p>
            <a:r>
              <a:rPr lang="en-US" dirty="0"/>
              <a:t>Toy Example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00727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Dis?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580669"/>
              </p:ext>
            </p:extLst>
          </p:nvPr>
        </p:nvGraphicFramePr>
        <p:xfrm>
          <a:off x="838200" y="5004410"/>
          <a:ext cx="10515600" cy="158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544535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777759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80353207"/>
                    </a:ext>
                  </a:extLst>
                </a:gridCol>
              </a:tblGrid>
              <a:tr h="471526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7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Ronald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Harold</a:t>
                      </a:r>
                      <a:r>
                        <a:rPr lang="en-US" baseline="0" dirty="0"/>
                        <a:t> Jeffreys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Jerzy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Neyman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Feb 17, 1890 – Jul 29, 1962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 22,1891 – Mar 18, 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 16, 1894 – Aug 5, 1981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8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Fiducial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469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ECBAD2A-D26C-FE40-806C-2D2E2A81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68" y="1305472"/>
            <a:ext cx="34036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85DAA-4C1D-A647-B987-91C1ED8A0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1305472"/>
            <a:ext cx="3403600" cy="414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8FA2D-1EFD-F34C-A63D-52D2E541E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" y="1305472"/>
            <a:ext cx="34036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4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BF0D-5CD0-F842-9417-BBAC1DA5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EAA8F-A66D-FB41-AC98-260F8A43D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85" y="1825625"/>
            <a:ext cx="856542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A19124-1204-6C49-8EF3-EA243153B7A5}"/>
              </a:ext>
            </a:extLst>
          </p:cNvPr>
          <p:cNvSpPr/>
          <p:nvPr/>
        </p:nvSpPr>
        <p:spPr>
          <a:xfrm>
            <a:off x="2633472" y="1764792"/>
            <a:ext cx="2971800" cy="649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5FE07-B634-C14B-991D-CFC5C77FFEF8}"/>
              </a:ext>
            </a:extLst>
          </p:cNvPr>
          <p:cNvSpPr/>
          <p:nvPr/>
        </p:nvSpPr>
        <p:spPr>
          <a:xfrm>
            <a:off x="3584448" y="4663440"/>
            <a:ext cx="1133856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7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F246-BDDF-9548-82BB-1E8C2020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285D-7E22-244D-BCF5-919BE704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about different schools of testing</a:t>
            </a:r>
          </a:p>
          <a:p>
            <a:pPr lvl="1"/>
            <a:r>
              <a:rPr lang="en-US" dirty="0"/>
              <a:t>P-value VS error probabilities</a:t>
            </a:r>
          </a:p>
          <a:p>
            <a:r>
              <a:rPr lang="en-US" dirty="0"/>
              <a:t>Different statistics are reported under different paradigms, which leads to wrong interpretation</a:t>
            </a:r>
          </a:p>
          <a:p>
            <a:r>
              <a:rPr lang="en-US" dirty="0"/>
              <a:t>A belief of the author: </a:t>
            </a:r>
            <a:r>
              <a:rPr lang="en-US" i="1" dirty="0"/>
              <a:t>“optimal general statistical methodology must be simultaneously interpretable from the differing viewpoints of the major statistical paradigms”</a:t>
            </a:r>
          </a:p>
        </p:txBody>
      </p:sp>
    </p:spTree>
    <p:extLst>
      <p:ext uri="{BB962C8B-B14F-4D97-AF65-F5344CB8AC3E}">
        <p14:creationId xmlns:p14="http://schemas.microsoft.com/office/powerpoint/2010/main" val="297055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3950-7B59-0B46-9CCE-568BB3E5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776A-2826-A945-BDE9-0E7158B4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novel testing framework that are acceptable to any of the three schools</a:t>
            </a:r>
          </a:p>
          <a:p>
            <a:r>
              <a:rPr lang="en-US" dirty="0"/>
              <a:t>“Discover the common ground based on a particular synthesis of the views of Fisher, </a:t>
            </a:r>
            <a:r>
              <a:rPr lang="en-US" dirty="0" err="1"/>
              <a:t>Neyman</a:t>
            </a:r>
            <a:r>
              <a:rPr lang="en-US" dirty="0"/>
              <a:t> and Jeffreys.” --- Professor  Wesley O. Johnson</a:t>
            </a:r>
          </a:p>
          <a:p>
            <a:r>
              <a:rPr lang="en-US" dirty="0"/>
              <a:t>Not to address the philosophical disagreement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0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6CA6-CA07-4636-90C7-A4F60377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Existing Testing Frameworks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2A4580B-516A-4FE1-AC1E-B0211E581F7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226015"/>
                  </p:ext>
                </p:extLst>
              </p:nvPr>
            </p:nvGraphicFramePr>
            <p:xfrm>
              <a:off x="838200" y="1825625"/>
              <a:ext cx="10515600" cy="358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29503500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082841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659980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966564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Fisher’s Significance Testing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Neyman</a:t>
                          </a:r>
                          <a:r>
                            <a:rPr lang="en-US" altLang="zh-CN" dirty="0"/>
                            <a:t>-Pearson’s Hypothesis Testing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Objective Bayesian Testing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908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Null Hypothesis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245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Alternative Hypothesis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6839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 Priori Planning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No?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386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Decision Criterion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P-value is small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Sample test statistic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altLang="zh-CN" dirty="0"/>
                            <a:t> is greater than the critical value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that is associated with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Bayes</a:t>
                          </a:r>
                          <a:r>
                            <a:rPr lang="en-US" altLang="zh-CN" baseline="0" dirty="0"/>
                            <a:t> Factor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/>
                            <a:t> ≤ 1, where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92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Statistic Reported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P-value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/>
                            <a:t>Type I error probability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oMath>
                          </a14:m>
                          <a:r>
                            <a:rPr lang="en-US" altLang="zh-CN" b="0" dirty="0"/>
                            <a:t>,</a:t>
                          </a:r>
                        </a:p>
                        <a:p>
                          <a:r>
                            <a:rPr lang="en-US" altLang="zh-CN" b="0" dirty="0"/>
                            <a:t>Type II</a:t>
                          </a:r>
                          <a:r>
                            <a:rPr lang="en-US" altLang="zh-CN" b="0" baseline="0" dirty="0"/>
                            <a:t> error probability</a:t>
                          </a:r>
                          <a:r>
                            <a:rPr lang="en-US" altLang="zh-CN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Posterior Probabilities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7544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2A4580B-516A-4FE1-AC1E-B0211E581F7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226015"/>
                  </p:ext>
                </p:extLst>
              </p:nvPr>
            </p:nvGraphicFramePr>
            <p:xfrm>
              <a:off x="838200" y="1825625"/>
              <a:ext cx="10515600" cy="358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29503500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082841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659980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9665641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Fisher’s Significance Testing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Neyman</a:t>
                          </a:r>
                          <a:r>
                            <a:rPr lang="en-US" altLang="zh-CN" dirty="0"/>
                            <a:t>-Pearson’s Hypothesis Testing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Objective Bayesian Testing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908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Null Hypothesis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245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Alternative Hypothesis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6839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 Priori Planning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No?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38645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Decision Criterion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P-value is small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148936" r="-100966" b="-6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148936" r="-966" b="-6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49227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Statistic Reported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P-value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458824" r="-100966" b="-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458824" r="-966" b="-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7544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114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672</Words>
  <Application>Microsoft Macintosh PowerPoint</Application>
  <PresentationFormat>Widescreen</PresentationFormat>
  <Paragraphs>129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Cambria Math</vt:lpstr>
      <vt:lpstr>Office Theme</vt:lpstr>
      <vt:lpstr>Announcements</vt:lpstr>
      <vt:lpstr>A Visit to  Could Fisher, Jeffreys and Neyman Have Agreed on Testing?</vt:lpstr>
      <vt:lpstr>My Goals</vt:lpstr>
      <vt:lpstr>Outline</vt:lpstr>
      <vt:lpstr>Who Dis?</vt:lpstr>
      <vt:lpstr>What Is The Problem?</vt:lpstr>
      <vt:lpstr>Motivations</vt:lpstr>
      <vt:lpstr>Objectives of the Paper</vt:lpstr>
      <vt:lpstr>Review of Existing Testing Frameworks</vt:lpstr>
      <vt:lpstr>Disagreement &amp; Criticisms</vt:lpstr>
      <vt:lpstr>Disagreement &amp; Criticisms</vt:lpstr>
      <vt:lpstr>Disagreement &amp; Criticisms</vt:lpstr>
      <vt:lpstr>Unification of The Frameworks</vt:lpstr>
      <vt:lpstr>Conditional Frequentist Test</vt:lpstr>
      <vt:lpstr>Potential Agreement</vt:lpstr>
      <vt:lpstr>Toy Example</vt:lpstr>
      <vt:lpstr>Discussion</vt:lpstr>
      <vt:lpstr>Testing Frameworks</vt:lpstr>
    </vt:vector>
  </TitlesOfParts>
  <Company>University of Alabama at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Visit to  Could Fisher, Jeffreys and Neyman Have Agreed on Testing?</dc:title>
  <dc:creator>Guo, Boyi</dc:creator>
  <cp:lastModifiedBy>Guo, Boyi</cp:lastModifiedBy>
  <cp:revision>36</cp:revision>
  <dcterms:created xsi:type="dcterms:W3CDTF">2019-04-15T17:43:18Z</dcterms:created>
  <dcterms:modified xsi:type="dcterms:W3CDTF">2019-04-19T15:50:56Z</dcterms:modified>
</cp:coreProperties>
</file>