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60" r:id="rId3"/>
    <p:sldId id="258" r:id="rId4"/>
    <p:sldId id="259" r:id="rId5"/>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3"/>
  </p:normalViewPr>
  <p:slideViewPr>
    <p:cSldViewPr>
      <p:cViewPr varScale="1">
        <p:scale>
          <a:sx n="110" d="100"/>
          <a:sy n="110" d="100"/>
        </p:scale>
        <p:origin x="1680"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858A943-88AB-4913-8953-1D47C985E3DB}" type="datetimeFigureOut">
              <a:rPr lang="id-ID" smtClean="0"/>
              <a:pPr/>
              <a:t>28/08/16</a:t>
            </a:fld>
            <a:endParaRPr lang="id-ID"/>
          </a:p>
        </p:txBody>
      </p:sp>
      <p:sp>
        <p:nvSpPr>
          <p:cNvPr id="19" name="Footer Placeholder 18"/>
          <p:cNvSpPr>
            <a:spLocks noGrp="1"/>
          </p:cNvSpPr>
          <p:nvPr>
            <p:ph type="ftr" sz="quarter" idx="11"/>
          </p:nvPr>
        </p:nvSpPr>
        <p:spPr/>
        <p:txBody>
          <a:bodyPr/>
          <a:lstStyle/>
          <a:p>
            <a:endParaRPr lang="id-ID"/>
          </a:p>
        </p:txBody>
      </p:sp>
      <p:sp>
        <p:nvSpPr>
          <p:cNvPr id="27" name="Slide Number Placeholder 26"/>
          <p:cNvSpPr>
            <a:spLocks noGrp="1"/>
          </p:cNvSpPr>
          <p:nvPr>
            <p:ph type="sldNum" sz="quarter" idx="12"/>
          </p:nvPr>
        </p:nvSpPr>
        <p:spPr/>
        <p:txBody>
          <a:bodyPr/>
          <a:lstStyle/>
          <a:p>
            <a:fld id="{E14BA776-D9A9-4918-AFB4-4C1942561D85}"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58A943-88AB-4913-8953-1D47C985E3DB}" type="datetimeFigureOut">
              <a:rPr lang="id-ID" smtClean="0"/>
              <a:pPr/>
              <a:t>28/08/16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14BA776-D9A9-4918-AFB4-4C1942561D85}"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58A943-88AB-4913-8953-1D47C985E3DB}" type="datetimeFigureOut">
              <a:rPr lang="id-ID" smtClean="0"/>
              <a:pPr/>
              <a:t>28/08/16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14BA776-D9A9-4918-AFB4-4C1942561D85}"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58A943-88AB-4913-8953-1D47C985E3DB}" type="datetimeFigureOut">
              <a:rPr lang="id-ID" smtClean="0"/>
              <a:pPr/>
              <a:t>28/08/16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14BA776-D9A9-4918-AFB4-4C1942561D85}"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858A943-88AB-4913-8953-1D47C985E3DB}" type="datetimeFigureOut">
              <a:rPr lang="id-ID" smtClean="0"/>
              <a:pPr/>
              <a:t>28/08/16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14BA776-D9A9-4918-AFB4-4C1942561D85}"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858A943-88AB-4913-8953-1D47C985E3DB}" type="datetimeFigureOut">
              <a:rPr lang="id-ID" smtClean="0"/>
              <a:pPr/>
              <a:t>28/08/16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14BA776-D9A9-4918-AFB4-4C1942561D85}"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858A943-88AB-4913-8953-1D47C985E3DB}" type="datetimeFigureOut">
              <a:rPr lang="id-ID" smtClean="0"/>
              <a:pPr/>
              <a:t>28/08/16</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E14BA776-D9A9-4918-AFB4-4C1942561D85}"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858A943-88AB-4913-8953-1D47C985E3DB}" type="datetimeFigureOut">
              <a:rPr lang="id-ID" smtClean="0"/>
              <a:pPr/>
              <a:t>28/08/16</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E14BA776-D9A9-4918-AFB4-4C1942561D85}"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58A943-88AB-4913-8953-1D47C985E3DB}" type="datetimeFigureOut">
              <a:rPr lang="id-ID" smtClean="0"/>
              <a:pPr/>
              <a:t>28/08/16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E14BA776-D9A9-4918-AFB4-4C1942561D85}"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858A943-88AB-4913-8953-1D47C985E3DB}" type="datetimeFigureOut">
              <a:rPr lang="id-ID" smtClean="0"/>
              <a:pPr/>
              <a:t>28/08/16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14BA776-D9A9-4918-AFB4-4C1942561D85}"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858A943-88AB-4913-8953-1D47C985E3DB}" type="datetimeFigureOut">
              <a:rPr lang="id-ID" smtClean="0"/>
              <a:pPr/>
              <a:t>28/08/16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a:xfrm>
            <a:off x="8077200" y="6356350"/>
            <a:ext cx="609600" cy="365125"/>
          </a:xfrm>
        </p:spPr>
        <p:txBody>
          <a:bodyPr/>
          <a:lstStyle/>
          <a:p>
            <a:fld id="{E14BA776-D9A9-4918-AFB4-4C1942561D85}" type="slidenum">
              <a:rPr lang="id-ID" smtClean="0"/>
              <a:pPr/>
              <a:t>‹#›</a:t>
            </a:fld>
            <a:endParaRPr lang="id-ID"/>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858A943-88AB-4913-8953-1D47C985E3DB}" type="datetimeFigureOut">
              <a:rPr lang="id-ID" smtClean="0"/>
              <a:pPr/>
              <a:t>28/08/16</a:t>
            </a:fld>
            <a:endParaRPr lang="id-ID"/>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d-ID"/>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14BA776-D9A9-4918-AFB4-4C1942561D85}" type="slidenum">
              <a:rPr lang="id-ID" smtClean="0"/>
              <a:pPr/>
              <a:t>‹#›</a:t>
            </a:fld>
            <a:endParaRPr lang="id-ID"/>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262247"/>
            <a:ext cx="8715404" cy="4832092"/>
          </a:xfrm>
          <a:prstGeom prst="rect">
            <a:avLst/>
          </a:prstGeom>
        </p:spPr>
        <p:txBody>
          <a:bodyPr wrap="square">
            <a:spAutoFit/>
          </a:bodyPr>
          <a:lstStyle/>
          <a:p>
            <a:r>
              <a:rPr lang="en-US" sz="1400" dirty="0"/>
              <a:t>Zico is electrical engineer who "accidentally" get into Music Industry, previously working as Sales Manager Physical &amp; Digital at Universal Music Indonesia, member of Universal Music Group Int'l, the world's leading music </a:t>
            </a:r>
            <a:r>
              <a:rPr lang="en-US" sz="1400" dirty="0" err="1"/>
              <a:t>company,he</a:t>
            </a:r>
            <a:r>
              <a:rPr lang="en-US" sz="1400" dirty="0"/>
              <a:t> has vast knowledge in the music industry ,from production, warehousing until distribution , also from physical sales, digital sales to telco &amp; digital sales to OTT player , digital marketing and business development area.  Want to explore his skill to digital area, he moved to </a:t>
            </a:r>
            <a:r>
              <a:rPr lang="en-US" sz="1400" dirty="0" err="1"/>
              <a:t>Tencent</a:t>
            </a:r>
            <a:r>
              <a:rPr lang="en-US" sz="1400" dirty="0"/>
              <a:t> , as Head of Business development JOOX, in 1 year create JOOX become no 1 music streaming service in Indonesia Currently Zico working for Yonder Music </a:t>
            </a:r>
            <a:r>
              <a:rPr lang="en-US" sz="1400" dirty="0" err="1"/>
              <a:t>Inc</a:t>
            </a:r>
            <a:r>
              <a:rPr lang="en-US" sz="1400" dirty="0"/>
              <a:t>  as country manager, Yonder Music is Yonder Music is a bold new feature - rich, digital music service that provides you with access to millions of songs to download and play, commercial free. Responsible for overall P &amp; L Yonder Music Indonesia &amp; growth the business in Indonesia  and become face Yonder Music Indonesia</a:t>
            </a:r>
            <a:endParaRPr lang="id-ID" sz="1400" dirty="0" smtClean="0"/>
          </a:p>
          <a:p>
            <a:endParaRPr lang="id-ID" sz="1400" dirty="0" smtClean="0"/>
          </a:p>
          <a:p>
            <a:r>
              <a:rPr lang="id-ID" sz="1400" b="1" dirty="0" smtClean="0"/>
              <a:t>Country </a:t>
            </a:r>
            <a:r>
              <a:rPr lang="id-ID" sz="1400" b="1" dirty="0" err="1" smtClean="0"/>
              <a:t>Manager</a:t>
            </a:r>
            <a:r>
              <a:rPr lang="id-ID" sz="1400" b="1" dirty="0" smtClean="0"/>
              <a:t> </a:t>
            </a:r>
            <a:r>
              <a:rPr lang="id-ID" sz="1400" b="1" dirty="0" err="1" smtClean="0"/>
              <a:t>Yonder</a:t>
            </a:r>
            <a:r>
              <a:rPr lang="id-ID" sz="1400" b="1" dirty="0" smtClean="0"/>
              <a:t> Music Indonesia</a:t>
            </a:r>
            <a:endParaRPr lang="id-ID" sz="1400" b="1" dirty="0" smtClean="0"/>
          </a:p>
          <a:p>
            <a:r>
              <a:rPr lang="id-ID" sz="1400" dirty="0" smtClean="0"/>
              <a:t>April </a:t>
            </a:r>
            <a:r>
              <a:rPr lang="id-ID" sz="1400" dirty="0" smtClean="0"/>
              <a:t>2016 </a:t>
            </a:r>
            <a:r>
              <a:rPr lang="id-ID" sz="1400" dirty="0" smtClean="0"/>
              <a:t>– Present</a:t>
            </a:r>
          </a:p>
          <a:p>
            <a:r>
              <a:rPr lang="en-US" sz="1400" dirty="0"/>
              <a:t>Yonder Music is Yonder Music is a bold new feature - rich, digital music service that provides you with access to millions of songs to download and play, commercial</a:t>
            </a:r>
            <a:endParaRPr lang="id-ID" sz="1400" dirty="0" smtClean="0"/>
          </a:p>
          <a:p>
            <a:r>
              <a:rPr lang="id-ID" sz="1400" dirty="0" err="1" smtClean="0"/>
              <a:t>Role</a:t>
            </a:r>
            <a:r>
              <a:rPr lang="id-ID" sz="1400" dirty="0" smtClean="0"/>
              <a:t> &amp; </a:t>
            </a:r>
            <a:r>
              <a:rPr lang="id-ID" sz="1400" dirty="0" err="1" smtClean="0"/>
              <a:t>Responsibility</a:t>
            </a:r>
            <a:endParaRPr lang="id-ID" sz="1400" dirty="0" smtClean="0"/>
          </a:p>
          <a:p>
            <a:pPr marL="742950" lvl="1" indent="-285750">
              <a:buFont typeface="Arial" charset="0"/>
              <a:buChar char="•"/>
            </a:pPr>
            <a:r>
              <a:rPr lang="id-ID" sz="1400" dirty="0" err="1" smtClean="0"/>
              <a:t>Responsible</a:t>
            </a:r>
            <a:r>
              <a:rPr lang="id-ID" sz="1400" dirty="0" smtClean="0"/>
              <a:t> </a:t>
            </a:r>
            <a:r>
              <a:rPr lang="id-ID" sz="1400" dirty="0" err="1" smtClean="0"/>
              <a:t>to</a:t>
            </a:r>
            <a:r>
              <a:rPr lang="id-ID" sz="1400" dirty="0" smtClean="0"/>
              <a:t> </a:t>
            </a:r>
            <a:r>
              <a:rPr lang="id-ID" sz="1400" dirty="0" err="1" smtClean="0"/>
              <a:t>overall</a:t>
            </a:r>
            <a:r>
              <a:rPr lang="id-ID" sz="1400" dirty="0" smtClean="0"/>
              <a:t> P&amp;L Indonesia Business</a:t>
            </a:r>
            <a:r>
              <a:rPr lang="en-US" sz="1400" dirty="0"/>
              <a:t> Responsible to building &amp; managing the country budget</a:t>
            </a:r>
          </a:p>
          <a:p>
            <a:pPr marL="742950" lvl="1" indent="-285750">
              <a:buFont typeface="Arial" charset="0"/>
              <a:buChar char="•"/>
            </a:pPr>
            <a:r>
              <a:rPr lang="en-US" sz="1400" dirty="0"/>
              <a:t>Work with the executive management to ensure that the organization has the resources to enable it to achieve its plan, such as marketing funds, people &amp; business tool</a:t>
            </a:r>
          </a:p>
          <a:p>
            <a:pPr marL="742950" lvl="1" indent="-285750">
              <a:buFont typeface="Arial" charset="0"/>
              <a:buChar char="•"/>
            </a:pPr>
            <a:r>
              <a:rPr lang="en-US" sz="1400" dirty="0"/>
              <a:t>Responsible for the development brand partnership</a:t>
            </a:r>
          </a:p>
          <a:p>
            <a:pPr marL="742950" lvl="1" indent="-285750">
              <a:buFont typeface="Arial" charset="0"/>
              <a:buChar char="•"/>
            </a:pPr>
            <a:r>
              <a:rPr lang="en-US" sz="1400" dirty="0"/>
              <a:t>Business development to increase profitability within managed the territory</a:t>
            </a:r>
            <a:endParaRPr lang="id-ID" sz="1400" dirty="0" smtClean="0"/>
          </a:p>
        </p:txBody>
      </p:sp>
      <p:pic>
        <p:nvPicPr>
          <p:cNvPr id="6" name="Picture 5" descr="E:\1_DSC_1405_1.JPG"/>
          <p:cNvPicPr/>
          <p:nvPr/>
        </p:nvPicPr>
        <p:blipFill>
          <a:blip r:embed="rId2" cstate="print"/>
          <a:srcRect/>
          <a:stretch>
            <a:fillRect/>
          </a:stretch>
        </p:blipFill>
        <p:spPr bwMode="auto">
          <a:xfrm>
            <a:off x="6572232" y="0"/>
            <a:ext cx="2571768" cy="2285992"/>
          </a:xfrm>
          <a:prstGeom prst="rect">
            <a:avLst/>
          </a:prstGeom>
          <a:noFill/>
          <a:ln w="9525">
            <a:noFill/>
            <a:miter lim="800000"/>
            <a:headEnd/>
            <a:tailEnd/>
          </a:ln>
        </p:spPr>
      </p:pic>
      <p:sp>
        <p:nvSpPr>
          <p:cNvPr id="8" name="Rectangle 7"/>
          <p:cNvSpPr/>
          <p:nvPr/>
        </p:nvSpPr>
        <p:spPr>
          <a:xfrm>
            <a:off x="0" y="1071546"/>
            <a:ext cx="8715404" cy="1200329"/>
          </a:xfrm>
          <a:prstGeom prst="rect">
            <a:avLst/>
          </a:prstGeom>
        </p:spPr>
        <p:txBody>
          <a:bodyPr wrap="square">
            <a:spAutoFit/>
          </a:bodyPr>
          <a:lstStyle/>
          <a:p>
            <a:r>
              <a:rPr lang="id-ID" dirty="0" smtClean="0"/>
              <a:t>Zico Kemala Batin</a:t>
            </a:r>
          </a:p>
          <a:p>
            <a:r>
              <a:rPr lang="id-ID" dirty="0" smtClean="0"/>
              <a:t>Bintaro Park 2, blok G1, Tanggerang Selatan</a:t>
            </a:r>
          </a:p>
          <a:p>
            <a:r>
              <a:rPr lang="id-ID" dirty="0" smtClean="0"/>
              <a:t>+</a:t>
            </a:r>
            <a:r>
              <a:rPr lang="id-ID" dirty="0" smtClean="0"/>
              <a:t>6281285324606</a:t>
            </a:r>
          </a:p>
          <a:p>
            <a:r>
              <a:rPr lang="id-ID" dirty="0" smtClean="0"/>
              <a:t>+6287787238728</a:t>
            </a:r>
            <a:endParaRPr lang="id-ID"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6632"/>
            <a:ext cx="9144000" cy="7417415"/>
          </a:xfrm>
          <a:prstGeom prst="rect">
            <a:avLst/>
          </a:prstGeom>
        </p:spPr>
        <p:txBody>
          <a:bodyPr wrap="square">
            <a:spAutoFit/>
          </a:bodyPr>
          <a:lstStyle/>
          <a:p>
            <a:pPr marL="742950" lvl="1" indent="-285750">
              <a:buFont typeface="Arial" charset="0"/>
              <a:buChar char="•"/>
            </a:pPr>
            <a:endParaRPr lang="id-ID" sz="1400" b="1" dirty="0" smtClean="0"/>
          </a:p>
          <a:p>
            <a:r>
              <a:rPr lang="id-ID" sz="1400" b="1" dirty="0" err="1"/>
              <a:t>Head</a:t>
            </a:r>
            <a:r>
              <a:rPr lang="id-ID" sz="1400" b="1" dirty="0"/>
              <a:t> </a:t>
            </a:r>
            <a:r>
              <a:rPr lang="id-ID" sz="1400" b="1" dirty="0" err="1"/>
              <a:t>of</a:t>
            </a:r>
            <a:r>
              <a:rPr lang="id-ID" sz="1400" b="1" dirty="0"/>
              <a:t> Business Development &amp; </a:t>
            </a:r>
            <a:r>
              <a:rPr lang="id-ID" sz="1400" b="1" dirty="0" err="1"/>
              <a:t>Partnership</a:t>
            </a:r>
            <a:r>
              <a:rPr lang="id-ID" sz="1400" b="1" dirty="0"/>
              <a:t> JOOX </a:t>
            </a:r>
            <a:r>
              <a:rPr lang="id-ID" sz="1400" b="1" dirty="0" smtClean="0"/>
              <a:t>Indonesia</a:t>
            </a:r>
          </a:p>
          <a:p>
            <a:r>
              <a:rPr lang="id-ID" sz="1400" dirty="0" smtClean="0"/>
              <a:t>April 2015 – </a:t>
            </a:r>
            <a:r>
              <a:rPr lang="id-ID" sz="1400" dirty="0" err="1" smtClean="0"/>
              <a:t>Present</a:t>
            </a:r>
            <a:endParaRPr lang="id-ID" sz="1400" dirty="0" smtClean="0"/>
          </a:p>
          <a:p>
            <a:r>
              <a:rPr lang="id-ID" sz="1400" dirty="0" err="1" smtClean="0"/>
              <a:t>Tencent</a:t>
            </a:r>
            <a:r>
              <a:rPr lang="id-ID" sz="1400" dirty="0" smtClean="0"/>
              <a:t> </a:t>
            </a:r>
            <a:r>
              <a:rPr lang="en-US" sz="1400" dirty="0" smtClean="0"/>
              <a:t>Founded in November, 1998, </a:t>
            </a:r>
            <a:r>
              <a:rPr lang="en-US" sz="1400" dirty="0" err="1" smtClean="0"/>
              <a:t>Tencent</a:t>
            </a:r>
            <a:r>
              <a:rPr lang="en-US" sz="1400" dirty="0" smtClean="0"/>
              <a:t> has grown into one of China's largest and most used Internet service portal. Since its establishment over the last decade, </a:t>
            </a:r>
            <a:r>
              <a:rPr lang="en-US" sz="1400" dirty="0" err="1" smtClean="0"/>
              <a:t>Tencent</a:t>
            </a:r>
            <a:r>
              <a:rPr lang="en-US" sz="1400" dirty="0" smtClean="0"/>
              <a:t> has maintained steady growth under its user-oriented operating strategies. On June 16, 2004, </a:t>
            </a:r>
            <a:r>
              <a:rPr lang="en-US" sz="1400" dirty="0" err="1" smtClean="0"/>
              <a:t>Tencent</a:t>
            </a:r>
            <a:r>
              <a:rPr lang="en-US" sz="1400" dirty="0" smtClean="0"/>
              <a:t> Holdings Limited (SEHK 700) went public on the main board of the Hong Kong Stock Exchange.</a:t>
            </a:r>
            <a:endParaRPr lang="id-ID" sz="1400" dirty="0" smtClean="0"/>
          </a:p>
          <a:p>
            <a:r>
              <a:rPr lang="id-ID" sz="1400" dirty="0" err="1" smtClean="0"/>
              <a:t>Role</a:t>
            </a:r>
            <a:r>
              <a:rPr lang="id-ID" sz="1400" dirty="0" smtClean="0"/>
              <a:t> &amp; </a:t>
            </a:r>
            <a:r>
              <a:rPr lang="id-ID" sz="1400" dirty="0" err="1" smtClean="0"/>
              <a:t>Achievement</a:t>
            </a:r>
            <a:endParaRPr lang="id-ID" sz="1400" dirty="0" smtClean="0"/>
          </a:p>
          <a:p>
            <a:pPr lvl="1">
              <a:buFont typeface="Arial" pitchFamily="34" charset="0"/>
              <a:buChar char="•"/>
            </a:pPr>
            <a:r>
              <a:rPr lang="id-ID" sz="1400" dirty="0" smtClean="0"/>
              <a:t> </a:t>
            </a:r>
            <a:r>
              <a:rPr lang="id-ID" sz="1400" dirty="0" err="1" smtClean="0"/>
              <a:t>Create</a:t>
            </a:r>
            <a:r>
              <a:rPr lang="id-ID" sz="1400" dirty="0" smtClean="0"/>
              <a:t> </a:t>
            </a:r>
            <a:r>
              <a:rPr lang="id-ID" sz="1400" dirty="0" err="1" smtClean="0"/>
              <a:t>business</a:t>
            </a:r>
            <a:r>
              <a:rPr lang="id-ID" sz="1400" dirty="0" smtClean="0"/>
              <a:t> model </a:t>
            </a:r>
            <a:r>
              <a:rPr lang="id-ID" sz="1400" dirty="0" err="1" smtClean="0"/>
              <a:t>for</a:t>
            </a:r>
            <a:r>
              <a:rPr lang="id-ID" sz="1400" dirty="0" smtClean="0"/>
              <a:t> </a:t>
            </a:r>
            <a:r>
              <a:rPr lang="id-ID" sz="1400" dirty="0" err="1" smtClean="0"/>
              <a:t>monetizing</a:t>
            </a:r>
            <a:r>
              <a:rPr lang="id-ID" sz="1400" dirty="0" smtClean="0"/>
              <a:t> JOOX in Indonesia  &amp; </a:t>
            </a:r>
            <a:r>
              <a:rPr lang="id-ID" sz="1400" dirty="0" err="1" smtClean="0"/>
              <a:t>identify</a:t>
            </a:r>
            <a:r>
              <a:rPr lang="id-ID" sz="1400" dirty="0" smtClean="0"/>
              <a:t> </a:t>
            </a:r>
            <a:r>
              <a:rPr lang="id-ID" sz="1400" dirty="0" err="1" smtClean="0"/>
              <a:t>potential</a:t>
            </a:r>
            <a:r>
              <a:rPr lang="id-ID" sz="1400" dirty="0" smtClean="0"/>
              <a:t> partner </a:t>
            </a:r>
            <a:r>
              <a:rPr lang="id-ID" sz="1400" dirty="0" err="1" smtClean="0"/>
              <a:t>to</a:t>
            </a:r>
            <a:r>
              <a:rPr lang="id-ID" sz="1400" dirty="0" smtClean="0"/>
              <a:t> </a:t>
            </a:r>
            <a:r>
              <a:rPr lang="id-ID" sz="1400" dirty="0" err="1" smtClean="0"/>
              <a:t>have</a:t>
            </a:r>
            <a:r>
              <a:rPr lang="id-ID" sz="1400" dirty="0" smtClean="0"/>
              <a:t> </a:t>
            </a:r>
            <a:r>
              <a:rPr lang="id-ID" sz="1400" dirty="0" err="1" smtClean="0"/>
              <a:t>partnership</a:t>
            </a:r>
            <a:r>
              <a:rPr lang="id-ID" sz="1400" dirty="0" smtClean="0"/>
              <a:t> </a:t>
            </a:r>
            <a:r>
              <a:rPr lang="id-ID" sz="1400" dirty="0" err="1" smtClean="0"/>
              <a:t>with</a:t>
            </a:r>
            <a:r>
              <a:rPr lang="id-ID" sz="1400" dirty="0" smtClean="0"/>
              <a:t> JOOX</a:t>
            </a:r>
          </a:p>
          <a:p>
            <a:pPr lvl="1">
              <a:buFont typeface="Arial" pitchFamily="34" charset="0"/>
              <a:buChar char="•"/>
            </a:pPr>
            <a:r>
              <a:rPr lang="id-ID" sz="1400" dirty="0" smtClean="0"/>
              <a:t> </a:t>
            </a:r>
            <a:r>
              <a:rPr lang="id-ID" sz="1400" dirty="0" err="1" smtClean="0"/>
              <a:t>Create</a:t>
            </a:r>
            <a:r>
              <a:rPr lang="id-ID" sz="1400" dirty="0" smtClean="0"/>
              <a:t> &amp; </a:t>
            </a:r>
            <a:r>
              <a:rPr lang="id-ID" sz="1400" dirty="0" err="1" smtClean="0"/>
              <a:t>execute</a:t>
            </a:r>
            <a:r>
              <a:rPr lang="id-ID" sz="1400" dirty="0" smtClean="0"/>
              <a:t> </a:t>
            </a:r>
            <a:r>
              <a:rPr lang="id-ID" sz="1400" dirty="0" err="1" smtClean="0"/>
              <a:t>campaign</a:t>
            </a:r>
            <a:r>
              <a:rPr lang="id-ID" sz="1400" dirty="0" smtClean="0"/>
              <a:t> in order </a:t>
            </a:r>
            <a:r>
              <a:rPr lang="id-ID" sz="1400" dirty="0" err="1" smtClean="0"/>
              <a:t>to</a:t>
            </a:r>
            <a:r>
              <a:rPr lang="id-ID" sz="1400" dirty="0" smtClean="0"/>
              <a:t> </a:t>
            </a:r>
            <a:r>
              <a:rPr lang="id-ID" sz="1400" dirty="0" err="1" smtClean="0"/>
              <a:t>get</a:t>
            </a:r>
            <a:r>
              <a:rPr lang="id-ID" sz="1400" dirty="0" smtClean="0"/>
              <a:t> </a:t>
            </a:r>
            <a:r>
              <a:rPr lang="id-ID" sz="1400" dirty="0" err="1" smtClean="0"/>
              <a:t>new</a:t>
            </a:r>
            <a:r>
              <a:rPr lang="id-ID" sz="1400" dirty="0" smtClean="0"/>
              <a:t> </a:t>
            </a:r>
            <a:r>
              <a:rPr lang="id-ID" sz="1400" dirty="0" err="1" smtClean="0"/>
              <a:t>acquisitions</a:t>
            </a:r>
            <a:r>
              <a:rPr lang="id-ID" sz="1400" dirty="0" smtClean="0"/>
              <a:t> </a:t>
            </a:r>
            <a:r>
              <a:rPr lang="id-ID" sz="1400" dirty="0" err="1" smtClean="0"/>
              <a:t>new</a:t>
            </a:r>
            <a:r>
              <a:rPr lang="id-ID" sz="1400" dirty="0" smtClean="0"/>
              <a:t> </a:t>
            </a:r>
            <a:r>
              <a:rPr lang="id-ID" sz="1400" dirty="0" err="1" smtClean="0"/>
              <a:t>user</a:t>
            </a:r>
            <a:r>
              <a:rPr lang="id-ID" sz="1400" dirty="0" smtClean="0"/>
              <a:t> + </a:t>
            </a:r>
            <a:r>
              <a:rPr lang="id-ID" sz="1400" dirty="0" err="1" smtClean="0"/>
              <a:t>retentions</a:t>
            </a:r>
            <a:r>
              <a:rPr lang="id-ID" sz="1400" dirty="0" smtClean="0"/>
              <a:t> </a:t>
            </a:r>
            <a:r>
              <a:rPr lang="id-ID" sz="1400" dirty="0" err="1" smtClean="0"/>
              <a:t>existing</a:t>
            </a:r>
            <a:r>
              <a:rPr lang="id-ID" sz="1400" dirty="0" smtClean="0"/>
              <a:t> </a:t>
            </a:r>
            <a:r>
              <a:rPr lang="id-ID" sz="1400" dirty="0" err="1" smtClean="0"/>
              <a:t>users</a:t>
            </a:r>
            <a:endParaRPr lang="id-ID" sz="1400" dirty="0" smtClean="0"/>
          </a:p>
          <a:p>
            <a:pPr lvl="1">
              <a:buFont typeface="Arial" pitchFamily="34" charset="0"/>
              <a:buChar char="•"/>
            </a:pPr>
            <a:r>
              <a:rPr lang="id-ID" sz="1400" dirty="0" smtClean="0"/>
              <a:t> Do </a:t>
            </a:r>
            <a:r>
              <a:rPr lang="id-ID" sz="1400" dirty="0" err="1" smtClean="0"/>
              <a:t>presentation</a:t>
            </a:r>
            <a:r>
              <a:rPr lang="id-ID" sz="1400" dirty="0" smtClean="0"/>
              <a:t> </a:t>
            </a:r>
            <a:r>
              <a:rPr lang="id-ID" sz="1400" dirty="0" err="1" smtClean="0"/>
              <a:t>to</a:t>
            </a:r>
            <a:r>
              <a:rPr lang="id-ID" sz="1400" dirty="0" smtClean="0"/>
              <a:t> </a:t>
            </a:r>
            <a:r>
              <a:rPr lang="id-ID" sz="1400" dirty="0" err="1" smtClean="0"/>
              <a:t>potential</a:t>
            </a:r>
            <a:r>
              <a:rPr lang="id-ID" sz="1400" dirty="0" smtClean="0"/>
              <a:t> </a:t>
            </a:r>
            <a:r>
              <a:rPr lang="id-ID" sz="1400" dirty="0" err="1" smtClean="0"/>
              <a:t>client</a:t>
            </a:r>
            <a:r>
              <a:rPr lang="id-ID" sz="1400" dirty="0" smtClean="0"/>
              <a:t> </a:t>
            </a:r>
            <a:r>
              <a:rPr lang="id-ID" sz="1400" dirty="0" err="1" smtClean="0"/>
              <a:t>from</a:t>
            </a:r>
            <a:r>
              <a:rPr lang="id-ID" sz="1400" dirty="0" smtClean="0"/>
              <a:t> </a:t>
            </a:r>
            <a:r>
              <a:rPr lang="id-ID" sz="1400" dirty="0" err="1" smtClean="0"/>
              <a:t>other</a:t>
            </a:r>
            <a:r>
              <a:rPr lang="id-ID" sz="1400" dirty="0" smtClean="0"/>
              <a:t> </a:t>
            </a:r>
            <a:r>
              <a:rPr lang="id-ID" sz="1400" dirty="0" err="1" smtClean="0"/>
              <a:t>industry</a:t>
            </a:r>
            <a:r>
              <a:rPr lang="id-ID" sz="1400" dirty="0" smtClean="0"/>
              <a:t> </a:t>
            </a:r>
            <a:r>
              <a:rPr lang="id-ID" sz="1400" dirty="0" err="1" smtClean="0"/>
              <a:t>ie</a:t>
            </a:r>
            <a:r>
              <a:rPr lang="id-ID" sz="1400" dirty="0" smtClean="0"/>
              <a:t> FMCG, OEM, FSI, </a:t>
            </a:r>
            <a:r>
              <a:rPr lang="id-ID" sz="1400" dirty="0" err="1" smtClean="0"/>
              <a:t>Telco</a:t>
            </a:r>
            <a:r>
              <a:rPr lang="id-ID" sz="1400" dirty="0" smtClean="0"/>
              <a:t>, Retail &amp; </a:t>
            </a:r>
            <a:r>
              <a:rPr lang="id-ID" sz="1400" dirty="0" err="1" smtClean="0"/>
              <a:t>get</a:t>
            </a:r>
            <a:r>
              <a:rPr lang="id-ID" sz="1400" dirty="0" smtClean="0"/>
              <a:t> </a:t>
            </a:r>
            <a:r>
              <a:rPr lang="id-ID" sz="1400" dirty="0" err="1" smtClean="0"/>
              <a:t>deal</a:t>
            </a:r>
            <a:r>
              <a:rPr lang="id-ID" sz="1400" dirty="0" smtClean="0"/>
              <a:t> </a:t>
            </a:r>
            <a:r>
              <a:rPr lang="id-ID" sz="1400" dirty="0" err="1" smtClean="0"/>
              <a:t>from</a:t>
            </a:r>
            <a:r>
              <a:rPr lang="id-ID" sz="1400" dirty="0" smtClean="0"/>
              <a:t> </a:t>
            </a:r>
            <a:r>
              <a:rPr lang="id-ID" sz="1400" dirty="0" err="1" smtClean="0"/>
              <a:t>them</a:t>
            </a:r>
            <a:r>
              <a:rPr lang="id-ID" sz="1400" dirty="0" smtClean="0"/>
              <a:t> ( B2B2C </a:t>
            </a:r>
            <a:r>
              <a:rPr lang="id-ID" sz="1400" dirty="0" err="1" smtClean="0"/>
              <a:t>business</a:t>
            </a:r>
            <a:r>
              <a:rPr lang="id-ID" sz="1400" dirty="0" smtClean="0"/>
              <a:t> model )</a:t>
            </a:r>
          </a:p>
          <a:p>
            <a:pPr lvl="1">
              <a:buFont typeface="Arial" pitchFamily="34" charset="0"/>
              <a:buChar char="•"/>
            </a:pPr>
            <a:r>
              <a:rPr lang="id-ID" sz="1400" dirty="0" smtClean="0"/>
              <a:t> </a:t>
            </a:r>
            <a:r>
              <a:rPr lang="id-ID" sz="1400" dirty="0" err="1" smtClean="0"/>
              <a:t>Prepare</a:t>
            </a:r>
            <a:r>
              <a:rPr lang="id-ID" sz="1400" dirty="0" smtClean="0"/>
              <a:t> </a:t>
            </a:r>
            <a:r>
              <a:rPr lang="id-ID" sz="1400" dirty="0" err="1" smtClean="0"/>
              <a:t>all</a:t>
            </a:r>
            <a:r>
              <a:rPr lang="id-ID" sz="1400" dirty="0" smtClean="0"/>
              <a:t> </a:t>
            </a:r>
            <a:r>
              <a:rPr lang="id-ID" sz="1400" dirty="0" err="1" smtClean="0"/>
              <a:t>aspect</a:t>
            </a:r>
            <a:r>
              <a:rPr lang="id-ID" sz="1400" dirty="0" smtClean="0"/>
              <a:t> </a:t>
            </a:r>
            <a:r>
              <a:rPr lang="id-ID" sz="1400" dirty="0" err="1" smtClean="0"/>
              <a:t>before</a:t>
            </a:r>
            <a:r>
              <a:rPr lang="id-ID" sz="1400" dirty="0" smtClean="0"/>
              <a:t> JOOX </a:t>
            </a:r>
            <a:r>
              <a:rPr lang="id-ID" sz="1400" dirty="0" err="1" smtClean="0"/>
              <a:t>application</a:t>
            </a:r>
            <a:r>
              <a:rPr lang="id-ID" sz="1400" dirty="0" smtClean="0"/>
              <a:t> </a:t>
            </a:r>
            <a:r>
              <a:rPr lang="id-ID" sz="1400" dirty="0" err="1" smtClean="0"/>
              <a:t>launch</a:t>
            </a:r>
            <a:endParaRPr lang="id-ID" sz="1400" dirty="0" smtClean="0"/>
          </a:p>
          <a:p>
            <a:pPr lvl="1">
              <a:buFont typeface="Arial" pitchFamily="34" charset="0"/>
              <a:buChar char="•"/>
            </a:pPr>
            <a:r>
              <a:rPr lang="id-ID" sz="1400" dirty="0" smtClean="0"/>
              <a:t> </a:t>
            </a:r>
            <a:r>
              <a:rPr lang="id-ID" sz="1400" dirty="0" err="1" smtClean="0"/>
              <a:t>Responsible</a:t>
            </a:r>
            <a:r>
              <a:rPr lang="id-ID" sz="1400" dirty="0" smtClean="0"/>
              <a:t> </a:t>
            </a:r>
            <a:r>
              <a:rPr lang="id-ID" sz="1400" dirty="0" err="1" smtClean="0"/>
              <a:t>to</a:t>
            </a:r>
            <a:r>
              <a:rPr lang="id-ID" sz="1400" dirty="0" smtClean="0"/>
              <a:t> </a:t>
            </a:r>
            <a:r>
              <a:rPr lang="id-ID" sz="1400" dirty="0" err="1" smtClean="0"/>
              <a:t>get</a:t>
            </a:r>
            <a:r>
              <a:rPr lang="id-ID" sz="1400" dirty="0" smtClean="0"/>
              <a:t> </a:t>
            </a:r>
            <a:r>
              <a:rPr lang="id-ID" sz="1400" dirty="0" err="1" smtClean="0"/>
              <a:t>sponsorship</a:t>
            </a:r>
            <a:r>
              <a:rPr lang="id-ID" sz="1400" dirty="0" smtClean="0"/>
              <a:t> </a:t>
            </a:r>
            <a:r>
              <a:rPr lang="id-ID" sz="1400" dirty="0" err="1" smtClean="0"/>
              <a:t>from</a:t>
            </a:r>
            <a:r>
              <a:rPr lang="id-ID" sz="1400" dirty="0" smtClean="0"/>
              <a:t> partner </a:t>
            </a:r>
            <a:r>
              <a:rPr lang="id-ID" sz="1400" dirty="0" err="1" smtClean="0"/>
              <a:t>for</a:t>
            </a:r>
            <a:r>
              <a:rPr lang="id-ID" sz="1400" dirty="0" smtClean="0"/>
              <a:t> TVC </a:t>
            </a:r>
            <a:r>
              <a:rPr lang="id-ID" sz="1400" dirty="0" err="1" smtClean="0"/>
              <a:t>launching</a:t>
            </a:r>
            <a:endParaRPr lang="id-ID" sz="1400" dirty="0" smtClean="0"/>
          </a:p>
          <a:p>
            <a:pPr lvl="1">
              <a:buFont typeface="Arial" pitchFamily="34" charset="0"/>
              <a:buChar char="•"/>
            </a:pPr>
            <a:r>
              <a:rPr lang="id-ID" sz="1400" dirty="0" smtClean="0"/>
              <a:t> </a:t>
            </a:r>
            <a:r>
              <a:rPr lang="id-ID" sz="1400" dirty="0" err="1" smtClean="0"/>
              <a:t>Create</a:t>
            </a:r>
            <a:r>
              <a:rPr lang="id-ID" sz="1400" dirty="0" smtClean="0"/>
              <a:t> </a:t>
            </a:r>
            <a:r>
              <a:rPr lang="id-ID" sz="1400" dirty="0" err="1" smtClean="0"/>
              <a:t>campaign</a:t>
            </a:r>
            <a:r>
              <a:rPr lang="id-ID" sz="1400" dirty="0" smtClean="0"/>
              <a:t> </a:t>
            </a:r>
            <a:r>
              <a:rPr lang="id-ID" sz="1400" dirty="0" err="1" smtClean="0"/>
              <a:t>with</a:t>
            </a:r>
            <a:r>
              <a:rPr lang="id-ID" sz="1400" dirty="0" smtClean="0"/>
              <a:t> label </a:t>
            </a:r>
            <a:r>
              <a:rPr lang="id-ID" sz="1400" dirty="0" err="1" smtClean="0"/>
              <a:t>to</a:t>
            </a:r>
            <a:r>
              <a:rPr lang="id-ID" sz="1400" dirty="0" smtClean="0"/>
              <a:t> </a:t>
            </a:r>
            <a:r>
              <a:rPr lang="id-ID" sz="1400" dirty="0" err="1" smtClean="0"/>
              <a:t>increase</a:t>
            </a:r>
            <a:r>
              <a:rPr lang="id-ID" sz="1400" dirty="0" smtClean="0"/>
              <a:t> VIP </a:t>
            </a:r>
            <a:r>
              <a:rPr lang="id-ID" sz="1400" dirty="0" err="1" smtClean="0"/>
              <a:t>customer</a:t>
            </a:r>
            <a:r>
              <a:rPr lang="id-ID" sz="1400" dirty="0" smtClean="0"/>
              <a:t> </a:t>
            </a:r>
            <a:r>
              <a:rPr lang="id-ID" sz="1400" dirty="0" err="1" smtClean="0"/>
              <a:t>for</a:t>
            </a:r>
            <a:r>
              <a:rPr lang="id-ID" sz="1400" dirty="0" smtClean="0"/>
              <a:t> JOOX </a:t>
            </a:r>
            <a:r>
              <a:rPr lang="id-ID" sz="1400" dirty="0" err="1" smtClean="0"/>
              <a:t>application</a:t>
            </a:r>
            <a:r>
              <a:rPr lang="id-ID" sz="1400" dirty="0" smtClean="0"/>
              <a:t> ( B2C </a:t>
            </a:r>
            <a:r>
              <a:rPr lang="id-ID" sz="1400" dirty="0" err="1" smtClean="0"/>
              <a:t>business</a:t>
            </a:r>
            <a:r>
              <a:rPr lang="id-ID" sz="1400" dirty="0" smtClean="0"/>
              <a:t> model )</a:t>
            </a:r>
          </a:p>
          <a:p>
            <a:pPr lvl="1">
              <a:buFont typeface="Arial" pitchFamily="34" charset="0"/>
              <a:buChar char="•"/>
            </a:pPr>
            <a:r>
              <a:rPr lang="id-ID" sz="1400" dirty="0" smtClean="0"/>
              <a:t> </a:t>
            </a:r>
            <a:r>
              <a:rPr lang="id-ID" sz="1400" dirty="0" err="1" smtClean="0"/>
              <a:t>Involve</a:t>
            </a:r>
            <a:r>
              <a:rPr lang="id-ID" sz="1400" dirty="0" smtClean="0"/>
              <a:t> in </a:t>
            </a:r>
            <a:r>
              <a:rPr lang="id-ID" sz="1400" dirty="0" err="1" smtClean="0"/>
              <a:t>marketing</a:t>
            </a:r>
            <a:r>
              <a:rPr lang="id-ID" sz="1400" dirty="0" smtClean="0"/>
              <a:t> &amp; </a:t>
            </a:r>
            <a:r>
              <a:rPr lang="id-ID" sz="1400" dirty="0" err="1" smtClean="0"/>
              <a:t>promotion</a:t>
            </a:r>
            <a:r>
              <a:rPr lang="id-ID" sz="1400" dirty="0" smtClean="0"/>
              <a:t> </a:t>
            </a:r>
            <a:r>
              <a:rPr lang="id-ID" sz="1400" dirty="0" err="1" smtClean="0"/>
              <a:t>for</a:t>
            </a:r>
            <a:r>
              <a:rPr lang="id-ID" sz="1400" dirty="0" smtClean="0"/>
              <a:t> in </a:t>
            </a:r>
            <a:r>
              <a:rPr lang="id-ID" sz="1400" dirty="0" err="1" smtClean="0"/>
              <a:t>creative</a:t>
            </a:r>
            <a:r>
              <a:rPr lang="id-ID" sz="1400" dirty="0" smtClean="0"/>
              <a:t> area, </a:t>
            </a:r>
            <a:r>
              <a:rPr lang="id-ID" sz="1400" dirty="0" err="1" smtClean="0"/>
              <a:t>tactical</a:t>
            </a:r>
            <a:r>
              <a:rPr lang="id-ID" sz="1400" dirty="0" smtClean="0"/>
              <a:t> area, BTL &amp; </a:t>
            </a:r>
            <a:r>
              <a:rPr lang="id-ID" sz="1400" dirty="0" err="1" smtClean="0"/>
              <a:t>event</a:t>
            </a:r>
            <a:r>
              <a:rPr lang="id-ID" sz="1400" dirty="0" smtClean="0"/>
              <a:t>  </a:t>
            </a:r>
            <a:r>
              <a:rPr lang="id-ID" sz="1400" dirty="0" err="1" smtClean="0"/>
              <a:t>sponsorship</a:t>
            </a:r>
            <a:endParaRPr lang="id-ID" sz="1400" dirty="0" smtClean="0"/>
          </a:p>
          <a:p>
            <a:pPr lvl="1">
              <a:buFont typeface="Arial" pitchFamily="34" charset="0"/>
              <a:buChar char="•"/>
            </a:pPr>
            <a:r>
              <a:rPr lang="id-ID" sz="1400" dirty="0" smtClean="0"/>
              <a:t> JOOX </a:t>
            </a:r>
            <a:r>
              <a:rPr lang="id-ID" sz="1400" dirty="0" err="1" smtClean="0"/>
              <a:t>become</a:t>
            </a:r>
            <a:r>
              <a:rPr lang="id-ID" sz="1400" dirty="0" smtClean="0"/>
              <a:t> </a:t>
            </a:r>
            <a:r>
              <a:rPr lang="id-ID" sz="1400" dirty="0" err="1" smtClean="0"/>
              <a:t>market</a:t>
            </a:r>
            <a:r>
              <a:rPr lang="id-ID" sz="1400" dirty="0" smtClean="0"/>
              <a:t> </a:t>
            </a:r>
            <a:r>
              <a:rPr lang="id-ID" sz="1400" dirty="0" err="1" smtClean="0"/>
              <a:t>leader</a:t>
            </a:r>
            <a:r>
              <a:rPr lang="id-ID" sz="1400" dirty="0" smtClean="0"/>
              <a:t> in Indonesia </a:t>
            </a:r>
            <a:r>
              <a:rPr lang="id-ID" sz="1400" dirty="0" err="1" smtClean="0"/>
              <a:t>market</a:t>
            </a:r>
            <a:r>
              <a:rPr lang="id-ID" sz="1400" dirty="0" smtClean="0"/>
              <a:t> in </a:t>
            </a:r>
            <a:r>
              <a:rPr lang="id-ID" sz="1400" dirty="0" err="1" smtClean="0"/>
              <a:t>only</a:t>
            </a:r>
            <a:r>
              <a:rPr lang="id-ID" sz="1400" dirty="0" smtClean="0"/>
              <a:t> 5 </a:t>
            </a:r>
            <a:r>
              <a:rPr lang="id-ID" sz="1400" dirty="0" err="1" smtClean="0"/>
              <a:t>month</a:t>
            </a:r>
            <a:r>
              <a:rPr lang="id-ID" sz="1400" dirty="0" smtClean="0"/>
              <a:t> </a:t>
            </a:r>
            <a:r>
              <a:rPr lang="id-ID" sz="1400" dirty="0" err="1" smtClean="0"/>
              <a:t>since</a:t>
            </a:r>
            <a:r>
              <a:rPr lang="id-ID" sz="1400" dirty="0" smtClean="0"/>
              <a:t> </a:t>
            </a:r>
            <a:r>
              <a:rPr lang="id-ID" sz="1400" dirty="0" err="1" smtClean="0"/>
              <a:t>launch</a:t>
            </a:r>
            <a:endParaRPr lang="id-ID" sz="1400" dirty="0" smtClean="0"/>
          </a:p>
          <a:p>
            <a:pPr lvl="1">
              <a:buFont typeface="Arial" pitchFamily="34" charset="0"/>
              <a:buChar char="•"/>
            </a:pPr>
            <a:r>
              <a:rPr lang="id-ID" sz="1400" dirty="0" smtClean="0"/>
              <a:t> </a:t>
            </a:r>
            <a:r>
              <a:rPr lang="id-ID" sz="1400" dirty="0" err="1" smtClean="0"/>
              <a:t>Sucessfull</a:t>
            </a:r>
            <a:r>
              <a:rPr lang="id-ID" sz="1400" dirty="0" smtClean="0"/>
              <a:t> </a:t>
            </a:r>
            <a:r>
              <a:rPr lang="id-ID" sz="1400" dirty="0" err="1" smtClean="0"/>
              <a:t>close</a:t>
            </a:r>
            <a:r>
              <a:rPr lang="id-ID" sz="1400" dirty="0" smtClean="0"/>
              <a:t> </a:t>
            </a:r>
            <a:r>
              <a:rPr lang="id-ID" sz="1400" dirty="0" err="1" smtClean="0"/>
              <a:t>deal</a:t>
            </a:r>
            <a:r>
              <a:rPr lang="id-ID" sz="1400" dirty="0" smtClean="0"/>
              <a:t> </a:t>
            </a:r>
            <a:r>
              <a:rPr lang="id-ID" sz="1400" dirty="0" err="1" smtClean="0"/>
              <a:t>with</a:t>
            </a:r>
            <a:r>
              <a:rPr lang="id-ID" sz="1400" dirty="0" smtClean="0"/>
              <a:t> </a:t>
            </a:r>
            <a:r>
              <a:rPr lang="id-ID" sz="1400" dirty="0" err="1" smtClean="0"/>
              <a:t>multiple</a:t>
            </a:r>
            <a:r>
              <a:rPr lang="id-ID" sz="1400" dirty="0" smtClean="0"/>
              <a:t> </a:t>
            </a:r>
            <a:r>
              <a:rPr lang="id-ID" sz="1400" dirty="0" err="1" smtClean="0"/>
              <a:t>brand</a:t>
            </a:r>
            <a:r>
              <a:rPr lang="id-ID" sz="1400" dirty="0" smtClean="0"/>
              <a:t> </a:t>
            </a:r>
            <a:r>
              <a:rPr lang="id-ID" sz="1400" dirty="0" err="1" smtClean="0"/>
              <a:t>ie</a:t>
            </a:r>
            <a:r>
              <a:rPr lang="id-ID" sz="1400" dirty="0" smtClean="0"/>
              <a:t> JBL, OPPO, FWD ( Insurance ), </a:t>
            </a:r>
            <a:r>
              <a:rPr lang="id-ID" sz="1400" dirty="0" err="1" smtClean="0"/>
              <a:t>Levi’s</a:t>
            </a:r>
            <a:r>
              <a:rPr lang="id-ID" sz="1400" dirty="0" smtClean="0"/>
              <a:t>, Kagum Hotel </a:t>
            </a:r>
            <a:r>
              <a:rPr lang="id-ID" sz="1400" dirty="0" err="1" smtClean="0"/>
              <a:t>to</a:t>
            </a:r>
            <a:r>
              <a:rPr lang="id-ID" sz="1400" dirty="0" smtClean="0"/>
              <a:t> </a:t>
            </a:r>
            <a:r>
              <a:rPr lang="id-ID" sz="1400" dirty="0" err="1" smtClean="0"/>
              <a:t>become</a:t>
            </a:r>
            <a:r>
              <a:rPr lang="id-ID" sz="1400" dirty="0" smtClean="0"/>
              <a:t> JOOX </a:t>
            </a:r>
            <a:r>
              <a:rPr lang="id-ID" sz="1400" dirty="0" err="1" smtClean="0"/>
              <a:t>strategic</a:t>
            </a:r>
            <a:r>
              <a:rPr lang="id-ID" sz="1400" dirty="0" smtClean="0"/>
              <a:t> partner</a:t>
            </a:r>
          </a:p>
          <a:p>
            <a:pPr lvl="1">
              <a:buFont typeface="Arial" pitchFamily="34" charset="0"/>
              <a:buChar char="•"/>
            </a:pPr>
            <a:endParaRPr lang="id-ID" sz="1400" dirty="0" smtClean="0"/>
          </a:p>
          <a:p>
            <a:r>
              <a:rPr lang="id-ID" sz="1400" b="1" dirty="0" err="1"/>
              <a:t>Sales</a:t>
            </a:r>
            <a:r>
              <a:rPr lang="id-ID" sz="1400" b="1" dirty="0"/>
              <a:t> </a:t>
            </a:r>
            <a:r>
              <a:rPr lang="id-ID" sz="1400" b="1" dirty="0" err="1"/>
              <a:t>Manager</a:t>
            </a:r>
            <a:r>
              <a:rPr lang="id-ID" sz="1400" b="1" dirty="0"/>
              <a:t> </a:t>
            </a:r>
            <a:r>
              <a:rPr lang="id-ID" sz="1400" b="1" dirty="0" err="1"/>
              <a:t>Physical</a:t>
            </a:r>
            <a:r>
              <a:rPr lang="id-ID" sz="1400" b="1" dirty="0"/>
              <a:t> &amp; Digital  Universal Music Indonesia</a:t>
            </a:r>
          </a:p>
          <a:p>
            <a:r>
              <a:rPr lang="id-ID" sz="1400" dirty="0" err="1"/>
              <a:t>January</a:t>
            </a:r>
            <a:r>
              <a:rPr lang="id-ID" sz="1400" dirty="0"/>
              <a:t> 2014 – March 2015</a:t>
            </a:r>
          </a:p>
          <a:p>
            <a:r>
              <a:rPr lang="id-ID" sz="1400" dirty="0"/>
              <a:t>Universal Music Indonesia </a:t>
            </a:r>
            <a:r>
              <a:rPr lang="id-ID" sz="1400" dirty="0" err="1"/>
              <a:t>part</a:t>
            </a:r>
            <a:r>
              <a:rPr lang="id-ID" sz="1400" dirty="0"/>
              <a:t> </a:t>
            </a:r>
            <a:r>
              <a:rPr lang="id-ID" sz="1400" dirty="0" err="1"/>
              <a:t>of</a:t>
            </a:r>
            <a:r>
              <a:rPr lang="id-ID" sz="1400" dirty="0"/>
              <a:t> </a:t>
            </a:r>
            <a:r>
              <a:rPr lang="en-US" sz="1400" dirty="0"/>
              <a:t>Universal Music Group, Inc. (UMG Recordings, Inc., abbreviated as UMG) is an American-French worldwide music c</a:t>
            </a:r>
            <a:r>
              <a:rPr lang="id-ID" sz="1400" dirty="0" err="1"/>
              <a:t>o</a:t>
            </a:r>
            <a:r>
              <a:rPr lang="en-US" sz="1400" dirty="0" err="1"/>
              <a:t>rporati</a:t>
            </a:r>
            <a:r>
              <a:rPr lang="id-ID" sz="1400" dirty="0" err="1"/>
              <a:t>on</a:t>
            </a:r>
            <a:r>
              <a:rPr lang="en-US" sz="1400" dirty="0"/>
              <a:t> that operates as a subsidiary of Paris-based French media conglomerate Vivendi. It claims to be the largest music corporation in the world. UMG also owns Universal Music Publishing Group, which is cited as the second largest music publishing company in the world.</a:t>
            </a:r>
            <a:endParaRPr lang="id-ID" sz="1400" dirty="0"/>
          </a:p>
          <a:p>
            <a:r>
              <a:rPr lang="id-ID" sz="1400" dirty="0" err="1"/>
              <a:t>Role</a:t>
            </a:r>
            <a:r>
              <a:rPr lang="id-ID" sz="1400" dirty="0"/>
              <a:t> &amp; </a:t>
            </a:r>
            <a:r>
              <a:rPr lang="id-ID" sz="1400" dirty="0" err="1"/>
              <a:t>Achievement</a:t>
            </a:r>
            <a:endParaRPr lang="id-ID" sz="1400" dirty="0"/>
          </a:p>
          <a:p>
            <a:pPr lvl="1">
              <a:buFont typeface="Arial" pitchFamily="34" charset="0"/>
              <a:buChar char="•"/>
            </a:pPr>
            <a:r>
              <a:rPr lang="id-ID" sz="1400" dirty="0"/>
              <a:t> </a:t>
            </a:r>
            <a:r>
              <a:rPr lang="id-ID" sz="1400" dirty="0">
                <a:latin typeface="Constantia" pitchFamily="18" charset="0"/>
                <a:ea typeface="Calibri" pitchFamily="34" charset="0"/>
                <a:cs typeface="Times New Roman" pitchFamily="18" charset="0"/>
              </a:rPr>
              <a:t>Main </a:t>
            </a:r>
            <a:r>
              <a:rPr lang="id-ID" sz="1400" dirty="0" err="1">
                <a:latin typeface="Constantia" pitchFamily="18" charset="0"/>
                <a:ea typeface="Calibri" pitchFamily="34" charset="0"/>
                <a:cs typeface="Times New Roman" pitchFamily="18" charset="0"/>
              </a:rPr>
              <a:t>responsible</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for</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production</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dept</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ie</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responsible</a:t>
            </a:r>
            <a:r>
              <a:rPr lang="id-ID" sz="1400" dirty="0">
                <a:latin typeface="Constantia" pitchFamily="18" charset="0"/>
                <a:ea typeface="Calibri" pitchFamily="34" charset="0"/>
                <a:cs typeface="Times New Roman" pitchFamily="18" charset="0"/>
              </a:rPr>
              <a:t> in </a:t>
            </a:r>
            <a:r>
              <a:rPr lang="id-ID" sz="1400" dirty="0" err="1">
                <a:latin typeface="Constantia" pitchFamily="18" charset="0"/>
                <a:ea typeface="Calibri" pitchFamily="34" charset="0"/>
                <a:cs typeface="Times New Roman" pitchFamily="18" charset="0"/>
              </a:rPr>
              <a:t>production</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physical</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product</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for</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new</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release</a:t>
            </a:r>
            <a:r>
              <a:rPr lang="id-ID" sz="1400" dirty="0">
                <a:latin typeface="Constantia" pitchFamily="18" charset="0"/>
                <a:ea typeface="Calibri" pitchFamily="34" charset="0"/>
                <a:cs typeface="Times New Roman" pitchFamily="18" charset="0"/>
              </a:rPr>
              <a:t> , </a:t>
            </a:r>
            <a:r>
              <a:rPr lang="id-ID" sz="1400" dirty="0" err="1">
                <a:latin typeface="Constantia" pitchFamily="18" charset="0"/>
                <a:ea typeface="Calibri" pitchFamily="34" charset="0"/>
                <a:cs typeface="Times New Roman" pitchFamily="18" charset="0"/>
              </a:rPr>
              <a:t>including</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deal</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with</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supplier</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to</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produce</a:t>
            </a:r>
            <a:r>
              <a:rPr lang="id-ID" sz="1400" dirty="0">
                <a:latin typeface="Constantia" pitchFamily="18" charset="0"/>
                <a:ea typeface="Calibri" pitchFamily="34" charset="0"/>
                <a:cs typeface="Times New Roman" pitchFamily="18" charset="0"/>
              </a:rPr>
              <a:t> cd </a:t>
            </a:r>
            <a:r>
              <a:rPr lang="id-ID" sz="1400" dirty="0" err="1">
                <a:latin typeface="Constantia" pitchFamily="18" charset="0"/>
                <a:ea typeface="Calibri" pitchFamily="34" charset="0"/>
                <a:cs typeface="Times New Roman" pitchFamily="18" charset="0"/>
              </a:rPr>
              <a:t>cover</a:t>
            </a:r>
            <a:r>
              <a:rPr lang="id-ID" sz="1400" dirty="0">
                <a:latin typeface="Constantia" pitchFamily="18" charset="0"/>
                <a:ea typeface="Calibri" pitchFamily="34" charset="0"/>
                <a:cs typeface="Times New Roman" pitchFamily="18" charset="0"/>
              </a:rPr>
              <a:t> &amp;cd </a:t>
            </a:r>
            <a:r>
              <a:rPr lang="id-ID" sz="1400" dirty="0" err="1">
                <a:latin typeface="Constantia" pitchFamily="18" charset="0"/>
                <a:ea typeface="Calibri" pitchFamily="34" charset="0"/>
                <a:cs typeface="Times New Roman" pitchFamily="18" charset="0"/>
              </a:rPr>
              <a:t>product</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maintain</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timeline</a:t>
            </a:r>
            <a:r>
              <a:rPr lang="id-ID" sz="1400" dirty="0">
                <a:latin typeface="Constantia" pitchFamily="18" charset="0"/>
                <a:ea typeface="Calibri" pitchFamily="34" charset="0"/>
                <a:cs typeface="Times New Roman" pitchFamily="18" charset="0"/>
              </a:rPr>
              <a:t> in order </a:t>
            </a:r>
            <a:r>
              <a:rPr lang="id-ID" sz="1400" dirty="0" err="1">
                <a:latin typeface="Constantia" pitchFamily="18" charset="0"/>
                <a:ea typeface="Calibri" pitchFamily="34" charset="0"/>
                <a:cs typeface="Times New Roman" pitchFamily="18" charset="0"/>
              </a:rPr>
              <a:t>meet</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schedule</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for</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release</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date</a:t>
            </a:r>
            <a:r>
              <a:rPr lang="id-ID" sz="1400" dirty="0">
                <a:latin typeface="Constantia" pitchFamily="18" charset="0"/>
                <a:ea typeface="Calibri" pitchFamily="34" charset="0"/>
                <a:cs typeface="Times New Roman" pitchFamily="18" charset="0"/>
              </a:rPr>
              <a:t> &amp; </a:t>
            </a:r>
            <a:r>
              <a:rPr lang="id-ID" sz="1400" dirty="0" err="1">
                <a:latin typeface="Constantia" pitchFamily="18" charset="0"/>
                <a:ea typeface="Calibri" pitchFamily="34" charset="0"/>
                <a:cs typeface="Times New Roman" pitchFamily="18" charset="0"/>
              </a:rPr>
              <a:t>also</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responsible</a:t>
            </a:r>
            <a:r>
              <a:rPr lang="id-ID" sz="1400" dirty="0">
                <a:latin typeface="Constantia" pitchFamily="18" charset="0"/>
                <a:ea typeface="Calibri" pitchFamily="34" charset="0"/>
                <a:cs typeface="Times New Roman" pitchFamily="18" charset="0"/>
              </a:rPr>
              <a:t> in </a:t>
            </a:r>
            <a:r>
              <a:rPr lang="id-ID" sz="1400" dirty="0" err="1">
                <a:latin typeface="Constantia" pitchFamily="18" charset="0"/>
                <a:ea typeface="Calibri" pitchFamily="34" charset="0"/>
                <a:cs typeface="Times New Roman" pitchFamily="18" charset="0"/>
              </a:rPr>
              <a:t>repeat</a:t>
            </a:r>
            <a:r>
              <a:rPr lang="id-ID" sz="1400" dirty="0">
                <a:latin typeface="Constantia" pitchFamily="18" charset="0"/>
                <a:ea typeface="Calibri" pitchFamily="34" charset="0"/>
                <a:cs typeface="Times New Roman" pitchFamily="18" charset="0"/>
              </a:rPr>
              <a:t> order </a:t>
            </a:r>
            <a:r>
              <a:rPr lang="id-ID" sz="1400" dirty="0" err="1">
                <a:latin typeface="Constantia" pitchFamily="18" charset="0"/>
                <a:ea typeface="Calibri" pitchFamily="34" charset="0"/>
                <a:cs typeface="Times New Roman" pitchFamily="18" charset="0"/>
              </a:rPr>
              <a:t>production</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for</a:t>
            </a:r>
            <a:r>
              <a:rPr lang="id-ID" sz="1400" dirty="0">
                <a:latin typeface="Constantia" pitchFamily="18" charset="0"/>
                <a:ea typeface="Calibri" pitchFamily="34" charset="0"/>
                <a:cs typeface="Times New Roman" pitchFamily="18" charset="0"/>
              </a:rPr>
              <a:t>  set </a:t>
            </a:r>
            <a:r>
              <a:rPr lang="id-ID" sz="1400" dirty="0" err="1">
                <a:latin typeface="Constantia" pitchFamily="18" charset="0"/>
                <a:ea typeface="Calibri" pitchFamily="34" charset="0"/>
                <a:cs typeface="Times New Roman" pitchFamily="18" charset="0"/>
              </a:rPr>
              <a:t>up</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the</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quantity</a:t>
            </a:r>
            <a:r>
              <a:rPr lang="id-ID" sz="1400" dirty="0">
                <a:latin typeface="Constantia" pitchFamily="18" charset="0"/>
                <a:ea typeface="Calibri" pitchFamily="34" charset="0"/>
                <a:cs typeface="Times New Roman" pitchFamily="18" charset="0"/>
              </a:rPr>
              <a:t> , </a:t>
            </a:r>
            <a:r>
              <a:rPr lang="id-ID" sz="1400" dirty="0" err="1">
                <a:latin typeface="Constantia" pitchFamily="18" charset="0"/>
                <a:ea typeface="Calibri" pitchFamily="34" charset="0"/>
                <a:cs typeface="Times New Roman" pitchFamily="18" charset="0"/>
              </a:rPr>
              <a:t>timeline</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management</a:t>
            </a:r>
            <a:r>
              <a:rPr lang="id-ID" sz="1400" dirty="0">
                <a:latin typeface="Constantia" pitchFamily="18" charset="0"/>
                <a:ea typeface="Calibri" pitchFamily="34" charset="0"/>
                <a:cs typeface="Times New Roman" pitchFamily="18" charset="0"/>
              </a:rPr>
              <a:t> &amp; </a:t>
            </a:r>
            <a:r>
              <a:rPr lang="id-ID" sz="1400" dirty="0" err="1">
                <a:latin typeface="Constantia" pitchFamily="18" charset="0"/>
                <a:ea typeface="Calibri" pitchFamily="34" charset="0"/>
                <a:cs typeface="Times New Roman" pitchFamily="18" charset="0"/>
              </a:rPr>
              <a:t>control</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warehouse</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stock</a:t>
            </a:r>
            <a:r>
              <a:rPr lang="id-ID" sz="1400" dirty="0">
                <a:latin typeface="Constantia" pitchFamily="18" charset="0"/>
                <a:ea typeface="Calibri" pitchFamily="34" charset="0"/>
                <a:cs typeface="Times New Roman" pitchFamily="18" charset="0"/>
              </a:rPr>
              <a:t> level </a:t>
            </a:r>
            <a:r>
              <a:rPr lang="id-ID" sz="1400" dirty="0" err="1">
                <a:latin typeface="Constantia" pitchFamily="18" charset="0"/>
                <a:ea typeface="Calibri" pitchFamily="34" charset="0"/>
                <a:cs typeface="Times New Roman" pitchFamily="18" charset="0"/>
              </a:rPr>
              <a:t>at</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the</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same</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time</a:t>
            </a:r>
            <a:endParaRPr lang="id-ID" sz="1400" dirty="0">
              <a:latin typeface="Constantia" pitchFamily="18" charset="0"/>
              <a:ea typeface="Calibri" pitchFamily="34" charset="0"/>
              <a:cs typeface="Times New Roman" pitchFamily="18" charset="0"/>
            </a:endParaRPr>
          </a:p>
          <a:p>
            <a:pPr lvl="1">
              <a:buFont typeface="Arial" pitchFamily="34" charset="0"/>
              <a:buChar char="•"/>
            </a:pPr>
            <a:endParaRPr lang="id-ID" sz="1400" dirty="0" smtClean="0"/>
          </a:p>
          <a:p>
            <a:pPr lvl="1">
              <a:buFont typeface="Arial" pitchFamily="34" charset="0"/>
              <a:buChar char="•"/>
            </a:pPr>
            <a:endParaRPr lang="id-ID" sz="1400" dirty="0"/>
          </a:p>
        </p:txBody>
      </p:sp>
    </p:spTree>
    <p:extLst>
      <p:ext uri="{BB962C8B-B14F-4D97-AF65-F5344CB8AC3E}">
        <p14:creationId xmlns:p14="http://schemas.microsoft.com/office/powerpoint/2010/main" val="934210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8679299"/>
          </a:xfrm>
          <a:prstGeom prst="rect">
            <a:avLst/>
          </a:prstGeom>
        </p:spPr>
        <p:txBody>
          <a:bodyPr wrap="square">
            <a:spAutoFit/>
          </a:bodyPr>
          <a:lstStyle/>
          <a:p>
            <a:pPr lvl="1">
              <a:buFont typeface="Arial" pitchFamily="34" charset="0"/>
              <a:buChar char="•"/>
            </a:pPr>
            <a:endParaRPr lang="id-ID" sz="1600" dirty="0" smtClean="0"/>
          </a:p>
          <a:p>
            <a:pPr lvl="1">
              <a:buFont typeface="Arial" pitchFamily="34" charset="0"/>
              <a:buChar char="•"/>
            </a:pPr>
            <a:r>
              <a:rPr lang="id-ID" sz="1400" dirty="0"/>
              <a:t> </a:t>
            </a:r>
            <a:r>
              <a:rPr lang="id-ID" sz="1400" dirty="0">
                <a:latin typeface="Constantia" pitchFamily="18" charset="0"/>
                <a:ea typeface="Calibri" pitchFamily="34" charset="0"/>
                <a:cs typeface="Times New Roman" pitchFamily="18" charset="0"/>
              </a:rPr>
              <a:t>Main </a:t>
            </a:r>
            <a:r>
              <a:rPr lang="id-ID" sz="1400" dirty="0" err="1">
                <a:latin typeface="Constantia" pitchFamily="18" charset="0"/>
                <a:ea typeface="Calibri" pitchFamily="34" charset="0"/>
                <a:cs typeface="Times New Roman" pitchFamily="18" charset="0"/>
              </a:rPr>
              <a:t>responsible</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for</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sales</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dept</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ie</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responsible</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to</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sell</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all</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physical</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product</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to</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wholesale</a:t>
            </a:r>
            <a:r>
              <a:rPr lang="id-ID" sz="1400" dirty="0">
                <a:latin typeface="Constantia" pitchFamily="18" charset="0"/>
                <a:ea typeface="Calibri" pitchFamily="34" charset="0"/>
                <a:cs typeface="Times New Roman" pitchFamily="18" charset="0"/>
              </a:rPr>
              <a:t> &amp; retail, </a:t>
            </a:r>
            <a:r>
              <a:rPr lang="id-ID" sz="1400" dirty="0" err="1">
                <a:latin typeface="Constantia" pitchFamily="18" charset="0"/>
                <a:ea typeface="Calibri" pitchFamily="34" charset="0"/>
                <a:cs typeface="Times New Roman" pitchFamily="18" charset="0"/>
              </a:rPr>
              <a:t>make</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sure</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the</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time</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line</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delivery</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check</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sales</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daily</a:t>
            </a:r>
            <a:r>
              <a:rPr lang="id-ID" sz="1400" dirty="0">
                <a:latin typeface="Constantia" pitchFamily="18" charset="0"/>
                <a:ea typeface="Calibri" pitchFamily="34" charset="0"/>
                <a:cs typeface="Times New Roman" pitchFamily="18" charset="0"/>
              </a:rPr>
              <a:t> basis, </a:t>
            </a:r>
            <a:r>
              <a:rPr lang="id-ID" sz="1400" dirty="0" err="1">
                <a:latin typeface="Constantia" pitchFamily="18" charset="0"/>
                <a:ea typeface="Calibri" pitchFamily="34" charset="0"/>
                <a:cs typeface="Times New Roman" pitchFamily="18" charset="0"/>
              </a:rPr>
              <a:t>responsible</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to</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achieve</a:t>
            </a:r>
            <a:r>
              <a:rPr lang="id-ID" sz="1400" dirty="0">
                <a:latin typeface="Constantia" pitchFamily="18" charset="0"/>
                <a:ea typeface="Calibri" pitchFamily="34" charset="0"/>
                <a:cs typeface="Times New Roman" pitchFamily="18" charset="0"/>
              </a:rPr>
              <a:t> target , </a:t>
            </a:r>
            <a:r>
              <a:rPr lang="id-ID" sz="1400" dirty="0" err="1">
                <a:latin typeface="Constantia" pitchFamily="18" charset="0"/>
                <a:ea typeface="Calibri" pitchFamily="34" charset="0"/>
                <a:cs typeface="Times New Roman" pitchFamily="18" charset="0"/>
              </a:rPr>
              <a:t>help</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finance</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to</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collect</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debt</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from</a:t>
            </a:r>
            <a:r>
              <a:rPr lang="id-ID" sz="1400" dirty="0">
                <a:latin typeface="Constantia" pitchFamily="18" charset="0"/>
                <a:ea typeface="Calibri" pitchFamily="34" charset="0"/>
                <a:cs typeface="Times New Roman" pitchFamily="18" charset="0"/>
              </a:rPr>
              <a:t> partner, </a:t>
            </a:r>
            <a:r>
              <a:rPr lang="id-ID" sz="1400" dirty="0" err="1">
                <a:latin typeface="Constantia" pitchFamily="18" charset="0"/>
                <a:ea typeface="Calibri" pitchFamily="34" charset="0"/>
                <a:cs typeface="Times New Roman" pitchFamily="18" charset="0"/>
              </a:rPr>
              <a:t>responsible</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to</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create</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new</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distribution</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channel</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responsible</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to</a:t>
            </a:r>
            <a:r>
              <a:rPr lang="id-ID" sz="1400" dirty="0">
                <a:latin typeface="Constantia" pitchFamily="18" charset="0"/>
                <a:ea typeface="Calibri" pitchFamily="34" charset="0"/>
                <a:cs typeface="Times New Roman" pitchFamily="18" charset="0"/>
              </a:rPr>
              <a:t> retail </a:t>
            </a:r>
            <a:r>
              <a:rPr lang="id-ID" sz="1400" dirty="0" err="1">
                <a:latin typeface="Constantia" pitchFamily="18" charset="0"/>
                <a:ea typeface="Calibri" pitchFamily="34" charset="0"/>
                <a:cs typeface="Times New Roman" pitchFamily="18" charset="0"/>
              </a:rPr>
              <a:t>marketing</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from</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budgeting</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placement</a:t>
            </a:r>
            <a:r>
              <a:rPr lang="id-ID" sz="1400" dirty="0">
                <a:latin typeface="Constantia" pitchFamily="18" charset="0"/>
                <a:ea typeface="Calibri" pitchFamily="34" charset="0"/>
                <a:cs typeface="Times New Roman" pitchFamily="18" charset="0"/>
              </a:rPr>
              <a:t> &amp; </a:t>
            </a:r>
            <a:r>
              <a:rPr lang="id-ID" sz="1400" dirty="0" err="1">
                <a:latin typeface="Constantia" pitchFamily="18" charset="0"/>
                <a:ea typeface="Calibri" pitchFamily="34" charset="0"/>
                <a:cs typeface="Times New Roman" pitchFamily="18" charset="0"/>
              </a:rPr>
              <a:t>executing</a:t>
            </a:r>
            <a:endParaRPr lang="id-ID" sz="1400" dirty="0">
              <a:latin typeface="Constantia" pitchFamily="18" charset="0"/>
              <a:ea typeface="Calibri" pitchFamily="34" charset="0"/>
              <a:cs typeface="Times New Roman" pitchFamily="18" charset="0"/>
            </a:endParaRPr>
          </a:p>
          <a:p>
            <a:pPr lvl="1">
              <a:buFont typeface="Arial" pitchFamily="34" charset="0"/>
              <a:buChar char="•"/>
            </a:pPr>
            <a:r>
              <a:rPr lang="id-ID" sz="1400" dirty="0">
                <a:latin typeface="Constantia" pitchFamily="18" charset="0"/>
                <a:cs typeface="Times New Roman" pitchFamily="18" charset="0"/>
              </a:rPr>
              <a:t> </a:t>
            </a:r>
            <a:r>
              <a:rPr lang="id-ID" sz="1400" dirty="0">
                <a:latin typeface="Constantia" pitchFamily="18" charset="0"/>
              </a:rPr>
              <a:t> Main </a:t>
            </a:r>
            <a:r>
              <a:rPr lang="id-ID" sz="1400" dirty="0" err="1">
                <a:latin typeface="Constantia" pitchFamily="18" charset="0"/>
              </a:rPr>
              <a:t>responsible</a:t>
            </a:r>
            <a:r>
              <a:rPr lang="id-ID" sz="1400" dirty="0">
                <a:latin typeface="Constantia" pitchFamily="18" charset="0"/>
              </a:rPr>
              <a:t> </a:t>
            </a:r>
            <a:r>
              <a:rPr lang="id-ID" sz="1400" dirty="0" err="1">
                <a:latin typeface="Constantia" pitchFamily="18" charset="0"/>
              </a:rPr>
              <a:t>for</a:t>
            </a:r>
            <a:r>
              <a:rPr lang="id-ID" sz="1400" dirty="0">
                <a:latin typeface="Constantia" pitchFamily="18" charset="0"/>
              </a:rPr>
              <a:t> digital </a:t>
            </a:r>
            <a:r>
              <a:rPr lang="id-ID" sz="1400" dirty="0" err="1">
                <a:latin typeface="Constantia" pitchFamily="18" charset="0"/>
              </a:rPr>
              <a:t>dept</a:t>
            </a:r>
            <a:r>
              <a:rPr lang="id-ID" sz="1400" dirty="0">
                <a:latin typeface="Constantia" pitchFamily="18" charset="0"/>
              </a:rPr>
              <a:t> </a:t>
            </a:r>
            <a:r>
              <a:rPr lang="id-ID" sz="1400" dirty="0" err="1">
                <a:latin typeface="Constantia" pitchFamily="18" charset="0"/>
              </a:rPr>
              <a:t>ie</a:t>
            </a:r>
            <a:r>
              <a:rPr lang="id-ID" sz="1400" dirty="0">
                <a:latin typeface="Constantia" pitchFamily="18" charset="0"/>
              </a:rPr>
              <a:t> </a:t>
            </a:r>
            <a:r>
              <a:rPr lang="id-ID" sz="1400" dirty="0" err="1">
                <a:latin typeface="Constantia" pitchFamily="18" charset="0"/>
              </a:rPr>
              <a:t>create</a:t>
            </a:r>
            <a:r>
              <a:rPr lang="id-ID" sz="1400" dirty="0">
                <a:latin typeface="Constantia" pitchFamily="18" charset="0"/>
              </a:rPr>
              <a:t> program </a:t>
            </a:r>
            <a:r>
              <a:rPr lang="id-ID" sz="1400" dirty="0" err="1">
                <a:latin typeface="Constantia" pitchFamily="18" charset="0"/>
              </a:rPr>
              <a:t>with</a:t>
            </a:r>
            <a:r>
              <a:rPr lang="id-ID" sz="1400" dirty="0">
                <a:latin typeface="Constantia" pitchFamily="18" charset="0"/>
              </a:rPr>
              <a:t> </a:t>
            </a:r>
            <a:r>
              <a:rPr lang="id-ID" sz="1400" dirty="0" err="1">
                <a:latin typeface="Constantia" pitchFamily="18" charset="0"/>
              </a:rPr>
              <a:t>telco</a:t>
            </a:r>
            <a:r>
              <a:rPr lang="id-ID" sz="1400" dirty="0">
                <a:latin typeface="Constantia" pitchFamily="18" charset="0"/>
              </a:rPr>
              <a:t> </a:t>
            </a:r>
            <a:r>
              <a:rPr lang="id-ID" sz="1400" dirty="0" err="1">
                <a:latin typeface="Constantia" pitchFamily="18" charset="0"/>
              </a:rPr>
              <a:t>to</a:t>
            </a:r>
            <a:r>
              <a:rPr lang="id-ID" sz="1400" dirty="0">
                <a:latin typeface="Constantia" pitchFamily="18" charset="0"/>
              </a:rPr>
              <a:t> </a:t>
            </a:r>
            <a:r>
              <a:rPr lang="id-ID" sz="1400" dirty="0" err="1">
                <a:latin typeface="Constantia" pitchFamily="18" charset="0"/>
              </a:rPr>
              <a:t>increase</a:t>
            </a:r>
            <a:r>
              <a:rPr lang="id-ID" sz="1400" dirty="0">
                <a:latin typeface="Constantia" pitchFamily="18" charset="0"/>
              </a:rPr>
              <a:t> </a:t>
            </a:r>
            <a:r>
              <a:rPr lang="id-ID" sz="1400" dirty="0" err="1">
                <a:latin typeface="Constantia" pitchFamily="18" charset="0"/>
              </a:rPr>
              <a:t>rbt</a:t>
            </a:r>
            <a:r>
              <a:rPr lang="id-ID" sz="1400" dirty="0">
                <a:latin typeface="Constantia" pitchFamily="18" charset="0"/>
              </a:rPr>
              <a:t> </a:t>
            </a:r>
            <a:r>
              <a:rPr lang="id-ID" sz="1400" dirty="0" err="1">
                <a:latin typeface="Constantia" pitchFamily="18" charset="0"/>
              </a:rPr>
              <a:t>revenue</a:t>
            </a:r>
            <a:r>
              <a:rPr lang="id-ID" sz="1400" dirty="0">
                <a:latin typeface="Constantia" pitchFamily="18" charset="0"/>
              </a:rPr>
              <a:t>, </a:t>
            </a:r>
            <a:r>
              <a:rPr lang="id-ID" sz="1400" dirty="0" err="1">
                <a:latin typeface="Constantia" pitchFamily="18" charset="0"/>
              </a:rPr>
              <a:t>create</a:t>
            </a:r>
            <a:r>
              <a:rPr lang="id-ID" sz="1400" dirty="0">
                <a:latin typeface="Constantia" pitchFamily="18" charset="0"/>
              </a:rPr>
              <a:t> </a:t>
            </a:r>
            <a:r>
              <a:rPr lang="id-ID" sz="1400" dirty="0" err="1">
                <a:latin typeface="Constantia" pitchFamily="18" charset="0"/>
              </a:rPr>
              <a:t>campaign</a:t>
            </a:r>
            <a:r>
              <a:rPr lang="id-ID" sz="1400" dirty="0">
                <a:latin typeface="Constantia" pitchFamily="18" charset="0"/>
              </a:rPr>
              <a:t> </a:t>
            </a:r>
            <a:r>
              <a:rPr lang="id-ID" sz="1400" dirty="0" err="1">
                <a:latin typeface="Constantia" pitchFamily="18" charset="0"/>
              </a:rPr>
              <a:t>Itunes</a:t>
            </a:r>
            <a:r>
              <a:rPr lang="id-ID" sz="1400" dirty="0">
                <a:latin typeface="Constantia" pitchFamily="18" charset="0"/>
              </a:rPr>
              <a:t> </a:t>
            </a:r>
            <a:r>
              <a:rPr lang="id-ID" sz="1400" dirty="0" err="1">
                <a:latin typeface="Constantia" pitchFamily="18" charset="0"/>
              </a:rPr>
              <a:t>to</a:t>
            </a:r>
            <a:r>
              <a:rPr lang="id-ID" sz="1400" dirty="0">
                <a:latin typeface="Constantia" pitchFamily="18" charset="0"/>
              </a:rPr>
              <a:t> </a:t>
            </a:r>
            <a:r>
              <a:rPr lang="id-ID" sz="1400" dirty="0" err="1">
                <a:latin typeface="Constantia" pitchFamily="18" charset="0"/>
              </a:rPr>
              <a:t>increase</a:t>
            </a:r>
            <a:r>
              <a:rPr lang="id-ID" sz="1400" dirty="0">
                <a:latin typeface="Constantia" pitchFamily="18" charset="0"/>
              </a:rPr>
              <a:t> </a:t>
            </a:r>
            <a:r>
              <a:rPr lang="id-ID" sz="1400" dirty="0" err="1">
                <a:latin typeface="Constantia" pitchFamily="18" charset="0"/>
              </a:rPr>
              <a:t>itunes</a:t>
            </a:r>
            <a:r>
              <a:rPr lang="id-ID" sz="1400" dirty="0">
                <a:latin typeface="Constantia" pitchFamily="18" charset="0"/>
              </a:rPr>
              <a:t> </a:t>
            </a:r>
            <a:r>
              <a:rPr lang="id-ID" sz="1400" dirty="0" err="1">
                <a:latin typeface="Constantia" pitchFamily="18" charset="0"/>
              </a:rPr>
              <a:t>revenue</a:t>
            </a:r>
            <a:r>
              <a:rPr lang="id-ID" sz="1400" dirty="0">
                <a:latin typeface="Constantia" pitchFamily="18" charset="0"/>
              </a:rPr>
              <a:t> , </a:t>
            </a:r>
            <a:r>
              <a:rPr lang="id-ID" sz="1400" dirty="0" err="1">
                <a:latin typeface="Constantia" pitchFamily="18" charset="0"/>
              </a:rPr>
              <a:t>monetizing</a:t>
            </a:r>
            <a:r>
              <a:rPr lang="id-ID" sz="1400" dirty="0">
                <a:latin typeface="Constantia" pitchFamily="18" charset="0"/>
              </a:rPr>
              <a:t> </a:t>
            </a:r>
            <a:r>
              <a:rPr lang="id-ID" sz="1400" dirty="0" err="1">
                <a:latin typeface="Constantia" pitchFamily="18" charset="0"/>
              </a:rPr>
              <a:t>youtube</a:t>
            </a:r>
            <a:r>
              <a:rPr lang="id-ID" sz="1400" dirty="0">
                <a:latin typeface="Constantia" pitchFamily="18" charset="0"/>
              </a:rPr>
              <a:t> &amp; </a:t>
            </a:r>
            <a:r>
              <a:rPr lang="id-ID" sz="1400" dirty="0" err="1">
                <a:latin typeface="Constantia" pitchFamily="18" charset="0"/>
              </a:rPr>
              <a:t>vevo</a:t>
            </a:r>
            <a:r>
              <a:rPr lang="id-ID" sz="1400" dirty="0">
                <a:latin typeface="Constantia" pitchFamily="18" charset="0"/>
              </a:rPr>
              <a:t> as </a:t>
            </a:r>
            <a:r>
              <a:rPr lang="id-ID" sz="1400" dirty="0" err="1">
                <a:latin typeface="Constantia" pitchFamily="18" charset="0"/>
              </a:rPr>
              <a:t>well</a:t>
            </a:r>
            <a:r>
              <a:rPr lang="id-ID" sz="1400" dirty="0">
                <a:latin typeface="Constantia" pitchFamily="18" charset="0"/>
              </a:rPr>
              <a:t>, </a:t>
            </a:r>
            <a:r>
              <a:rPr lang="id-ID" sz="1400" dirty="0" err="1">
                <a:latin typeface="Constantia" pitchFamily="18" charset="0"/>
              </a:rPr>
              <a:t>responsible</a:t>
            </a:r>
            <a:r>
              <a:rPr lang="id-ID" sz="1400" dirty="0">
                <a:latin typeface="Constantia" pitchFamily="18" charset="0"/>
              </a:rPr>
              <a:t> </a:t>
            </a:r>
            <a:r>
              <a:rPr lang="id-ID" sz="1400" dirty="0" err="1">
                <a:latin typeface="Constantia" pitchFamily="18" charset="0"/>
              </a:rPr>
              <a:t>to</a:t>
            </a:r>
            <a:r>
              <a:rPr lang="id-ID" sz="1400" dirty="0">
                <a:latin typeface="Constantia" pitchFamily="18" charset="0"/>
              </a:rPr>
              <a:t> </a:t>
            </a:r>
            <a:r>
              <a:rPr lang="id-ID" sz="1400" dirty="0" err="1">
                <a:latin typeface="Constantia" pitchFamily="18" charset="0"/>
              </a:rPr>
              <a:t>achive</a:t>
            </a:r>
            <a:r>
              <a:rPr lang="id-ID" sz="1400" dirty="0">
                <a:latin typeface="Constantia" pitchFamily="18" charset="0"/>
              </a:rPr>
              <a:t> digital target, talk </a:t>
            </a:r>
            <a:r>
              <a:rPr lang="id-ID" sz="1400" dirty="0" err="1">
                <a:latin typeface="Constantia" pitchFamily="18" charset="0"/>
              </a:rPr>
              <a:t>to</a:t>
            </a:r>
            <a:r>
              <a:rPr lang="id-ID" sz="1400" dirty="0">
                <a:latin typeface="Constantia" pitchFamily="18" charset="0"/>
              </a:rPr>
              <a:t>  OEM partner </a:t>
            </a:r>
            <a:r>
              <a:rPr lang="id-ID" sz="1400" dirty="0" err="1">
                <a:latin typeface="Constantia" pitchFamily="18" charset="0"/>
              </a:rPr>
              <a:t>to</a:t>
            </a:r>
            <a:r>
              <a:rPr lang="id-ID" sz="1400" dirty="0">
                <a:latin typeface="Constantia" pitchFamily="18" charset="0"/>
              </a:rPr>
              <a:t> </a:t>
            </a:r>
            <a:r>
              <a:rPr lang="id-ID" sz="1400" dirty="0" err="1">
                <a:latin typeface="Constantia" pitchFamily="18" charset="0"/>
              </a:rPr>
              <a:t>explore</a:t>
            </a:r>
            <a:r>
              <a:rPr lang="id-ID" sz="1400" dirty="0">
                <a:latin typeface="Constantia" pitchFamily="18" charset="0"/>
              </a:rPr>
              <a:t> </a:t>
            </a:r>
            <a:r>
              <a:rPr lang="id-ID" sz="1400" dirty="0" err="1">
                <a:latin typeface="Constantia" pitchFamily="18" charset="0"/>
              </a:rPr>
              <a:t>another</a:t>
            </a:r>
            <a:r>
              <a:rPr lang="id-ID" sz="1400" dirty="0">
                <a:latin typeface="Constantia" pitchFamily="18" charset="0"/>
              </a:rPr>
              <a:t> digital </a:t>
            </a:r>
            <a:r>
              <a:rPr lang="id-ID" sz="1400" dirty="0" err="1">
                <a:latin typeface="Constantia" pitchFamily="18" charset="0"/>
              </a:rPr>
              <a:t>opportunity</a:t>
            </a:r>
            <a:r>
              <a:rPr lang="id-ID" sz="1400" dirty="0">
                <a:latin typeface="Constantia" pitchFamily="18" charset="0"/>
              </a:rPr>
              <a:t> &amp; </a:t>
            </a:r>
            <a:r>
              <a:rPr lang="id-ID" sz="1400" dirty="0" err="1">
                <a:latin typeface="Constantia" pitchFamily="18" charset="0"/>
              </a:rPr>
              <a:t>other</a:t>
            </a:r>
            <a:r>
              <a:rPr lang="id-ID" sz="1400" dirty="0">
                <a:latin typeface="Constantia" pitchFamily="18" charset="0"/>
              </a:rPr>
              <a:t> digital </a:t>
            </a:r>
            <a:r>
              <a:rPr lang="id-ID" sz="1400" dirty="0" smtClean="0">
                <a:latin typeface="Constantia" pitchFamily="18" charset="0"/>
              </a:rPr>
              <a:t>partner</a:t>
            </a:r>
          </a:p>
          <a:p>
            <a:endParaRPr lang="id-ID" sz="1400" b="1" dirty="0" smtClean="0"/>
          </a:p>
          <a:p>
            <a:r>
              <a:rPr lang="id-ID" sz="1400" b="1" dirty="0" err="1" smtClean="0"/>
              <a:t>Sales</a:t>
            </a:r>
            <a:r>
              <a:rPr lang="id-ID" sz="1400" b="1" dirty="0" smtClean="0"/>
              <a:t> </a:t>
            </a:r>
            <a:r>
              <a:rPr lang="id-ID" sz="1400" b="1" dirty="0" err="1"/>
              <a:t>Manager</a:t>
            </a:r>
            <a:r>
              <a:rPr lang="id-ID" sz="1400" b="1" dirty="0"/>
              <a:t> Universal Music Indonesia</a:t>
            </a:r>
          </a:p>
          <a:p>
            <a:r>
              <a:rPr lang="id-ID" sz="1400" dirty="0"/>
              <a:t>May 2010 – </a:t>
            </a:r>
            <a:r>
              <a:rPr lang="id-ID" sz="1400" dirty="0" err="1"/>
              <a:t>December</a:t>
            </a:r>
            <a:r>
              <a:rPr lang="id-ID" sz="1400" dirty="0"/>
              <a:t> 2013</a:t>
            </a:r>
          </a:p>
          <a:p>
            <a:r>
              <a:rPr lang="id-ID" sz="1400" dirty="0"/>
              <a:t>Universal Music Indonesia </a:t>
            </a:r>
            <a:r>
              <a:rPr lang="id-ID" sz="1400" dirty="0" err="1"/>
              <a:t>part</a:t>
            </a:r>
            <a:r>
              <a:rPr lang="id-ID" sz="1400" dirty="0"/>
              <a:t> </a:t>
            </a:r>
            <a:r>
              <a:rPr lang="id-ID" sz="1400" dirty="0" err="1"/>
              <a:t>of</a:t>
            </a:r>
            <a:r>
              <a:rPr lang="id-ID" sz="1400" dirty="0"/>
              <a:t> </a:t>
            </a:r>
            <a:r>
              <a:rPr lang="en-US" sz="1400" dirty="0"/>
              <a:t>Universal Music Group, Inc. (UMG Recordings, Inc., abbreviated as UMG) is an American-French worldwide music c</a:t>
            </a:r>
            <a:r>
              <a:rPr lang="id-ID" sz="1400" dirty="0" err="1"/>
              <a:t>o</a:t>
            </a:r>
            <a:r>
              <a:rPr lang="en-US" sz="1400" dirty="0" err="1"/>
              <a:t>rporati</a:t>
            </a:r>
            <a:r>
              <a:rPr lang="id-ID" sz="1400" dirty="0" err="1"/>
              <a:t>on</a:t>
            </a:r>
            <a:r>
              <a:rPr lang="en-US" sz="1400" dirty="0"/>
              <a:t> that operates as a subsidiary of Paris-based French media conglomerate Vivendi. It claims to be the largest music corporation in the </a:t>
            </a:r>
            <a:r>
              <a:rPr lang="en-US" sz="1400" dirty="0" err="1"/>
              <a:t>world.UMG</a:t>
            </a:r>
            <a:r>
              <a:rPr lang="en-US" sz="1400" dirty="0"/>
              <a:t> also owns Universal Music Publishing Group, which is cited as the second largest music publishing company in the world.</a:t>
            </a:r>
            <a:endParaRPr lang="id-ID" sz="1400" dirty="0"/>
          </a:p>
          <a:p>
            <a:r>
              <a:rPr lang="id-ID" sz="1400" dirty="0" err="1"/>
              <a:t>Role</a:t>
            </a:r>
            <a:r>
              <a:rPr lang="id-ID" sz="1400" dirty="0"/>
              <a:t> &amp; </a:t>
            </a:r>
            <a:r>
              <a:rPr lang="id-ID" sz="1400" dirty="0" err="1"/>
              <a:t>Achievement</a:t>
            </a:r>
            <a:endParaRPr lang="id-ID" sz="1400" dirty="0"/>
          </a:p>
          <a:p>
            <a:pPr lvl="1">
              <a:buFont typeface="Arial" pitchFamily="34" charset="0"/>
              <a:buChar char="•"/>
            </a:pPr>
            <a:r>
              <a:rPr lang="id-ID" sz="1400" dirty="0">
                <a:latin typeface="Constantia" pitchFamily="18" charset="0"/>
              </a:rPr>
              <a:t> </a:t>
            </a:r>
            <a:r>
              <a:rPr lang="id-ID" sz="1400" dirty="0">
                <a:latin typeface="Constantia" pitchFamily="18" charset="0"/>
                <a:ea typeface="Calibri" pitchFamily="34" charset="0"/>
                <a:cs typeface="Times New Roman" pitchFamily="18" charset="0"/>
              </a:rPr>
              <a:t>Main </a:t>
            </a:r>
            <a:r>
              <a:rPr lang="id-ID" sz="1400" dirty="0" err="1">
                <a:latin typeface="Constantia" pitchFamily="18" charset="0"/>
                <a:ea typeface="Calibri" pitchFamily="34" charset="0"/>
                <a:cs typeface="Times New Roman" pitchFamily="18" charset="0"/>
              </a:rPr>
              <a:t>responsible</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for</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sales</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dept</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ie</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responsible</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to</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sell</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all</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physical</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product</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to</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wholesale</a:t>
            </a:r>
            <a:r>
              <a:rPr lang="id-ID" sz="1400" dirty="0">
                <a:latin typeface="Constantia" pitchFamily="18" charset="0"/>
                <a:ea typeface="Calibri" pitchFamily="34" charset="0"/>
                <a:cs typeface="Times New Roman" pitchFamily="18" charset="0"/>
              </a:rPr>
              <a:t> &amp; retail, </a:t>
            </a:r>
            <a:r>
              <a:rPr lang="id-ID" sz="1400" dirty="0" err="1">
                <a:latin typeface="Constantia" pitchFamily="18" charset="0"/>
                <a:ea typeface="Calibri" pitchFamily="34" charset="0"/>
                <a:cs typeface="Times New Roman" pitchFamily="18" charset="0"/>
              </a:rPr>
              <a:t>make</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sure</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the</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time</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line</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delivery</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check</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sales</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daily</a:t>
            </a:r>
            <a:r>
              <a:rPr lang="id-ID" sz="1400" dirty="0">
                <a:latin typeface="Constantia" pitchFamily="18" charset="0"/>
                <a:ea typeface="Calibri" pitchFamily="34" charset="0"/>
                <a:cs typeface="Times New Roman" pitchFamily="18" charset="0"/>
              </a:rPr>
              <a:t> basis, </a:t>
            </a:r>
            <a:r>
              <a:rPr lang="id-ID" sz="1400" dirty="0" err="1">
                <a:latin typeface="Constantia" pitchFamily="18" charset="0"/>
                <a:ea typeface="Calibri" pitchFamily="34" charset="0"/>
                <a:cs typeface="Times New Roman" pitchFamily="18" charset="0"/>
              </a:rPr>
              <a:t>responsible</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to</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achieve</a:t>
            </a:r>
            <a:r>
              <a:rPr lang="id-ID" sz="1400" dirty="0">
                <a:latin typeface="Constantia" pitchFamily="18" charset="0"/>
                <a:ea typeface="Calibri" pitchFamily="34" charset="0"/>
                <a:cs typeface="Times New Roman" pitchFamily="18" charset="0"/>
              </a:rPr>
              <a:t> target , </a:t>
            </a:r>
            <a:r>
              <a:rPr lang="id-ID" sz="1400" dirty="0" err="1">
                <a:latin typeface="Constantia" pitchFamily="18" charset="0"/>
                <a:ea typeface="Calibri" pitchFamily="34" charset="0"/>
                <a:cs typeface="Times New Roman" pitchFamily="18" charset="0"/>
              </a:rPr>
              <a:t>help</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finance</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to</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collect</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debt</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from</a:t>
            </a:r>
            <a:r>
              <a:rPr lang="id-ID" sz="1400" dirty="0">
                <a:latin typeface="Constantia" pitchFamily="18" charset="0"/>
                <a:ea typeface="Calibri" pitchFamily="34" charset="0"/>
                <a:cs typeface="Times New Roman" pitchFamily="18" charset="0"/>
              </a:rPr>
              <a:t> partner, </a:t>
            </a:r>
            <a:r>
              <a:rPr lang="id-ID" sz="1400" dirty="0" err="1">
                <a:latin typeface="Constantia" pitchFamily="18" charset="0"/>
                <a:ea typeface="Calibri" pitchFamily="34" charset="0"/>
                <a:cs typeface="Times New Roman" pitchFamily="18" charset="0"/>
              </a:rPr>
              <a:t>responsible</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to</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create</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new</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distribution</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channel</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responsible</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to</a:t>
            </a:r>
            <a:r>
              <a:rPr lang="id-ID" sz="1400" dirty="0">
                <a:latin typeface="Constantia" pitchFamily="18" charset="0"/>
                <a:ea typeface="Calibri" pitchFamily="34" charset="0"/>
                <a:cs typeface="Times New Roman" pitchFamily="18" charset="0"/>
              </a:rPr>
              <a:t> retail </a:t>
            </a:r>
            <a:r>
              <a:rPr lang="id-ID" sz="1400" dirty="0" err="1">
                <a:latin typeface="Constantia" pitchFamily="18" charset="0"/>
                <a:ea typeface="Calibri" pitchFamily="34" charset="0"/>
                <a:cs typeface="Times New Roman" pitchFamily="18" charset="0"/>
              </a:rPr>
              <a:t>marketing</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from</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budgeting</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placement</a:t>
            </a:r>
            <a:r>
              <a:rPr lang="id-ID" sz="1400" dirty="0">
                <a:latin typeface="Constantia" pitchFamily="18" charset="0"/>
                <a:ea typeface="Calibri" pitchFamily="34" charset="0"/>
                <a:cs typeface="Times New Roman" pitchFamily="18" charset="0"/>
              </a:rPr>
              <a:t> &amp; </a:t>
            </a:r>
            <a:r>
              <a:rPr lang="id-ID" sz="1400" dirty="0" err="1">
                <a:latin typeface="Constantia" pitchFamily="18" charset="0"/>
                <a:ea typeface="Calibri" pitchFamily="34" charset="0"/>
                <a:cs typeface="Times New Roman" pitchFamily="18" charset="0"/>
              </a:rPr>
              <a:t>executing</a:t>
            </a:r>
            <a:endParaRPr lang="id-ID" sz="1400" dirty="0">
              <a:latin typeface="Constantia" pitchFamily="18" charset="0"/>
              <a:ea typeface="Calibri" pitchFamily="34" charset="0"/>
              <a:cs typeface="Times New Roman" pitchFamily="18" charset="0"/>
            </a:endParaRPr>
          </a:p>
          <a:p>
            <a:pPr lvl="1">
              <a:buFont typeface="Arial" pitchFamily="34" charset="0"/>
              <a:buChar char="•"/>
            </a:pPr>
            <a:r>
              <a:rPr lang="id-ID" sz="1400" dirty="0">
                <a:latin typeface="Constantia" pitchFamily="18" charset="0"/>
                <a:cs typeface="Times New Roman" pitchFamily="18" charset="0"/>
              </a:rPr>
              <a:t> </a:t>
            </a:r>
            <a:r>
              <a:rPr lang="id-ID" sz="1400" dirty="0" err="1">
                <a:latin typeface="Constantia" pitchFamily="18" charset="0"/>
                <a:cs typeface="Times New Roman" pitchFamily="18" charset="0"/>
              </a:rPr>
              <a:t>Get</a:t>
            </a:r>
            <a:r>
              <a:rPr lang="id-ID" sz="1400" dirty="0">
                <a:latin typeface="Constantia" pitchFamily="18" charset="0"/>
                <a:cs typeface="Times New Roman" pitchFamily="18" charset="0"/>
              </a:rPr>
              <a:t> </a:t>
            </a:r>
            <a:r>
              <a:rPr lang="id-ID" sz="1400" dirty="0" err="1">
                <a:latin typeface="Constantia" pitchFamily="18" charset="0"/>
                <a:cs typeface="Times New Roman" pitchFamily="18" charset="0"/>
              </a:rPr>
              <a:t>promotion</a:t>
            </a:r>
            <a:r>
              <a:rPr lang="id-ID" sz="1400" dirty="0">
                <a:latin typeface="Constantia" pitchFamily="18" charset="0"/>
                <a:cs typeface="Times New Roman" pitchFamily="18" charset="0"/>
              </a:rPr>
              <a:t> </a:t>
            </a:r>
            <a:r>
              <a:rPr lang="id-ID" sz="1400" dirty="0" err="1">
                <a:latin typeface="Constantia" pitchFamily="18" charset="0"/>
                <a:cs typeface="Times New Roman" pitchFamily="18" charset="0"/>
              </a:rPr>
              <a:t>to</a:t>
            </a:r>
            <a:r>
              <a:rPr lang="id-ID" sz="1400" dirty="0">
                <a:latin typeface="Constantia" pitchFamily="18" charset="0"/>
                <a:cs typeface="Times New Roman" pitchFamily="18" charset="0"/>
              </a:rPr>
              <a:t> </a:t>
            </a:r>
            <a:r>
              <a:rPr lang="id-ID" sz="1400" dirty="0" err="1">
                <a:latin typeface="Constantia" pitchFamily="18" charset="0"/>
                <a:cs typeface="Times New Roman" pitchFamily="18" charset="0"/>
              </a:rPr>
              <a:t>become</a:t>
            </a:r>
            <a:r>
              <a:rPr lang="id-ID" sz="1400" dirty="0">
                <a:latin typeface="Constantia" pitchFamily="18" charset="0"/>
                <a:cs typeface="Times New Roman" pitchFamily="18" charset="0"/>
              </a:rPr>
              <a:t> </a:t>
            </a:r>
            <a:r>
              <a:rPr lang="id-ID" sz="1400" dirty="0" err="1">
                <a:latin typeface="Constantia" pitchFamily="18" charset="0"/>
                <a:cs typeface="Times New Roman" pitchFamily="18" charset="0"/>
              </a:rPr>
              <a:t>Sales</a:t>
            </a:r>
            <a:r>
              <a:rPr lang="id-ID" sz="1400" dirty="0">
                <a:latin typeface="Constantia" pitchFamily="18" charset="0"/>
                <a:cs typeface="Times New Roman" pitchFamily="18" charset="0"/>
              </a:rPr>
              <a:t> </a:t>
            </a:r>
            <a:r>
              <a:rPr lang="id-ID" sz="1400" dirty="0" err="1">
                <a:latin typeface="Constantia" pitchFamily="18" charset="0"/>
                <a:cs typeface="Times New Roman" pitchFamily="18" charset="0"/>
              </a:rPr>
              <a:t>Physical</a:t>
            </a:r>
            <a:r>
              <a:rPr lang="id-ID" sz="1400" dirty="0">
                <a:latin typeface="Constantia" pitchFamily="18" charset="0"/>
                <a:cs typeface="Times New Roman" pitchFamily="18" charset="0"/>
              </a:rPr>
              <a:t>, Digital &amp; </a:t>
            </a:r>
            <a:r>
              <a:rPr lang="id-ID" sz="1400" dirty="0" err="1" smtClean="0">
                <a:latin typeface="Constantia" pitchFamily="18" charset="0"/>
                <a:cs typeface="Times New Roman" pitchFamily="18" charset="0"/>
              </a:rPr>
              <a:t>Distribution</a:t>
            </a:r>
            <a:endParaRPr lang="id-ID" sz="1400" dirty="0" smtClean="0">
              <a:latin typeface="Constantia" pitchFamily="18" charset="0"/>
              <a:cs typeface="Times New Roman" pitchFamily="18" charset="0"/>
            </a:endParaRPr>
          </a:p>
          <a:p>
            <a:endParaRPr lang="id-ID" sz="1400" b="1" dirty="0" smtClean="0"/>
          </a:p>
          <a:p>
            <a:r>
              <a:rPr lang="id-ID" sz="1400" b="1" dirty="0" err="1" smtClean="0"/>
              <a:t>Sales</a:t>
            </a:r>
            <a:r>
              <a:rPr lang="id-ID" sz="1400" b="1" dirty="0" smtClean="0"/>
              <a:t> </a:t>
            </a:r>
            <a:r>
              <a:rPr lang="id-ID" sz="1400" b="1" dirty="0" err="1"/>
              <a:t>Coordinator</a:t>
            </a:r>
            <a:r>
              <a:rPr lang="id-ID" sz="1400" b="1" dirty="0"/>
              <a:t> Universal Music Indonesia</a:t>
            </a:r>
          </a:p>
          <a:p>
            <a:r>
              <a:rPr lang="id-ID" sz="1400" dirty="0"/>
              <a:t>March 2007 – April 2010</a:t>
            </a:r>
          </a:p>
          <a:p>
            <a:r>
              <a:rPr lang="id-ID" sz="1400" dirty="0"/>
              <a:t>Universal Music Indonesia </a:t>
            </a:r>
            <a:r>
              <a:rPr lang="id-ID" sz="1400" dirty="0" err="1"/>
              <a:t>part</a:t>
            </a:r>
            <a:r>
              <a:rPr lang="id-ID" sz="1400" dirty="0"/>
              <a:t> </a:t>
            </a:r>
            <a:r>
              <a:rPr lang="id-ID" sz="1400" dirty="0" err="1"/>
              <a:t>of</a:t>
            </a:r>
            <a:r>
              <a:rPr lang="id-ID" sz="1400" dirty="0"/>
              <a:t> </a:t>
            </a:r>
            <a:r>
              <a:rPr lang="en-US" sz="1400" dirty="0"/>
              <a:t>Universal Music Group, Inc. (UMG Recordings, Inc., abbreviated as UMG) is an American-French worldwide music </a:t>
            </a:r>
            <a:r>
              <a:rPr lang="en-US" sz="1400" dirty="0" err="1"/>
              <a:t>corporati</a:t>
            </a:r>
            <a:r>
              <a:rPr lang="id-ID" sz="1400" dirty="0" err="1"/>
              <a:t>on</a:t>
            </a:r>
            <a:r>
              <a:rPr lang="en-US" sz="1400" dirty="0"/>
              <a:t> that operates as a subsidiary of Paris-based French media conglomerate Vivendi. It claims to be the largest music corporation in the </a:t>
            </a:r>
            <a:r>
              <a:rPr lang="en-US" sz="1400" dirty="0" err="1"/>
              <a:t>world.UMG</a:t>
            </a:r>
            <a:r>
              <a:rPr lang="en-US" sz="1400" dirty="0"/>
              <a:t> also owns Universal Music Publishing Group, which is cited as the second largest music publishing company in the world.</a:t>
            </a:r>
            <a:endParaRPr lang="id-ID" sz="1400" dirty="0"/>
          </a:p>
          <a:p>
            <a:r>
              <a:rPr lang="id-ID" sz="1400" dirty="0" err="1"/>
              <a:t>Role</a:t>
            </a:r>
            <a:r>
              <a:rPr lang="id-ID" sz="1400" dirty="0"/>
              <a:t> &amp; </a:t>
            </a:r>
            <a:r>
              <a:rPr lang="id-ID" sz="1400" dirty="0" err="1"/>
              <a:t>Achievement</a:t>
            </a:r>
            <a:endParaRPr lang="id-ID" sz="1400" dirty="0"/>
          </a:p>
          <a:p>
            <a:pPr lvl="1">
              <a:buFont typeface="Arial" pitchFamily="34" charset="0"/>
              <a:buChar char="•"/>
            </a:pPr>
            <a:r>
              <a:rPr lang="id-ID" sz="1400" dirty="0">
                <a:latin typeface="Constantia" pitchFamily="18" charset="0"/>
              </a:rPr>
              <a:t> </a:t>
            </a:r>
            <a:r>
              <a:rPr lang="id-ID" sz="1400" dirty="0" err="1">
                <a:latin typeface="Constantia" pitchFamily="18" charset="0"/>
                <a:ea typeface="Calibri" pitchFamily="34" charset="0"/>
                <a:cs typeface="Times New Roman" pitchFamily="18" charset="0"/>
              </a:rPr>
              <a:t>Responsible</a:t>
            </a:r>
            <a:r>
              <a:rPr lang="id-ID" sz="1400" dirty="0">
                <a:latin typeface="Constantia" pitchFamily="18" charset="0"/>
                <a:ea typeface="Calibri" pitchFamily="34" charset="0"/>
                <a:cs typeface="Times New Roman" pitchFamily="18" charset="0"/>
              </a:rPr>
              <a:t> in retail </a:t>
            </a:r>
            <a:r>
              <a:rPr lang="id-ID" sz="1400" dirty="0" err="1">
                <a:latin typeface="Constantia" pitchFamily="18" charset="0"/>
                <a:ea typeface="Calibri" pitchFamily="34" charset="0"/>
                <a:cs typeface="Times New Roman" pitchFamily="18" charset="0"/>
              </a:rPr>
              <a:t>placement</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racking</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telesales</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to</a:t>
            </a:r>
            <a:r>
              <a:rPr lang="id-ID" sz="1400" dirty="0">
                <a:latin typeface="Constantia" pitchFamily="18" charset="0"/>
                <a:ea typeface="Calibri" pitchFamily="34" charset="0"/>
                <a:cs typeface="Times New Roman" pitchFamily="18" charset="0"/>
              </a:rPr>
              <a:t> </a:t>
            </a:r>
            <a:r>
              <a:rPr lang="id-ID" sz="1400" dirty="0" err="1">
                <a:latin typeface="Constantia" pitchFamily="18" charset="0"/>
                <a:ea typeface="Calibri" pitchFamily="34" charset="0"/>
                <a:cs typeface="Times New Roman" pitchFamily="18" charset="0"/>
              </a:rPr>
              <a:t>customer</a:t>
            </a:r>
            <a:r>
              <a:rPr lang="id-ID" sz="1400" dirty="0">
                <a:latin typeface="Constantia" pitchFamily="18" charset="0"/>
                <a:ea typeface="Calibri" pitchFamily="34" charset="0"/>
                <a:cs typeface="Times New Roman" pitchFamily="18" charset="0"/>
              </a:rPr>
              <a:t>, retail </a:t>
            </a:r>
            <a:r>
              <a:rPr lang="id-ID" sz="1400" dirty="0" err="1">
                <a:latin typeface="Constantia" pitchFamily="18" charset="0"/>
                <a:ea typeface="Calibri" pitchFamily="34" charset="0"/>
                <a:cs typeface="Times New Roman" pitchFamily="18" charset="0"/>
              </a:rPr>
              <a:t>visit</a:t>
            </a:r>
            <a:r>
              <a:rPr lang="id-ID" sz="1400" dirty="0">
                <a:latin typeface="Constantia" pitchFamily="18" charset="0"/>
                <a:ea typeface="Calibri" pitchFamily="34" charset="0"/>
                <a:cs typeface="Times New Roman" pitchFamily="18" charset="0"/>
              </a:rPr>
              <a:t>, retail promo</a:t>
            </a:r>
          </a:p>
          <a:p>
            <a:pPr lvl="1">
              <a:buFont typeface="Arial" pitchFamily="34" charset="0"/>
              <a:buChar char="•"/>
            </a:pPr>
            <a:endParaRPr lang="id-ID" sz="1400" dirty="0">
              <a:latin typeface="Constantia" pitchFamily="18" charset="0"/>
            </a:endParaRPr>
          </a:p>
          <a:p>
            <a:pPr lvl="1">
              <a:buFont typeface="Arial" pitchFamily="34" charset="0"/>
              <a:buChar char="•"/>
            </a:pPr>
            <a:endParaRPr lang="id-ID" sz="1400" dirty="0" smtClean="0">
              <a:latin typeface="Constantia" pitchFamily="18" charset="0"/>
            </a:endParaRPr>
          </a:p>
          <a:p>
            <a:pPr lvl="1">
              <a:buFont typeface="Arial" pitchFamily="34" charset="0"/>
              <a:buChar char="•"/>
            </a:pPr>
            <a:endParaRPr lang="id-ID" sz="1400" dirty="0">
              <a:latin typeface="Constantia" pitchFamily="18" charset="0"/>
            </a:endParaRPr>
          </a:p>
          <a:p>
            <a:pPr lvl="1">
              <a:buFont typeface="Arial" pitchFamily="34" charset="0"/>
              <a:buChar char="•"/>
            </a:pPr>
            <a:endParaRPr lang="id-ID" sz="1400" dirty="0" smtClean="0"/>
          </a:p>
          <a:p>
            <a:endParaRPr lang="id-ID" sz="1600" dirty="0" smtClean="0"/>
          </a:p>
          <a:p>
            <a:pPr lvl="1"/>
            <a:endParaRPr lang="id-ID" sz="1600" dirty="0" smtClean="0"/>
          </a:p>
          <a:p>
            <a:endParaRPr lang="id-ID" sz="1600" dirty="0" smtClean="0"/>
          </a:p>
          <a:p>
            <a:endParaRPr lang="id-ID" sz="1600" dirty="0" smtClean="0"/>
          </a:p>
          <a:p>
            <a:endParaRPr lang="id-ID" sz="16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9144000" cy="3816429"/>
          </a:xfrm>
          <a:prstGeom prst="rect">
            <a:avLst/>
          </a:prstGeom>
        </p:spPr>
        <p:txBody>
          <a:bodyPr wrap="square">
            <a:spAutoFit/>
          </a:bodyPr>
          <a:lstStyle/>
          <a:p>
            <a:pPr lvl="1">
              <a:buFont typeface="Arial" pitchFamily="34" charset="0"/>
              <a:buChar char="•"/>
            </a:pPr>
            <a:endParaRPr lang="id-ID" sz="1600" dirty="0" smtClean="0">
              <a:latin typeface="Constantia" pitchFamily="18" charset="0"/>
            </a:endParaRPr>
          </a:p>
          <a:p>
            <a:pPr lvl="1"/>
            <a:endParaRPr lang="id-ID" sz="1600" dirty="0" smtClean="0">
              <a:latin typeface="Constantia" pitchFamily="18" charset="0"/>
            </a:endParaRPr>
          </a:p>
          <a:p>
            <a:r>
              <a:rPr lang="id-ID" sz="1400" dirty="0" smtClean="0">
                <a:latin typeface="Constantia" pitchFamily="18" charset="0"/>
                <a:ea typeface="Calibri" pitchFamily="34" charset="0"/>
                <a:cs typeface="Times New Roman" pitchFamily="18" charset="0"/>
              </a:rPr>
              <a:t>Main </a:t>
            </a:r>
            <a:r>
              <a:rPr lang="id-ID" sz="1400" dirty="0" smtClean="0">
                <a:latin typeface="Constantia" pitchFamily="18" charset="0"/>
                <a:ea typeface="Calibri" pitchFamily="34" charset="0"/>
                <a:cs typeface="Times New Roman" pitchFamily="18" charset="0"/>
              </a:rPr>
              <a:t>responsible for sales dept ie responsible to sell all physical product to wholesale &amp; retail, retail promotion, create campaign with retaill partner</a:t>
            </a:r>
          </a:p>
          <a:p>
            <a:pPr lvl="1">
              <a:buFont typeface="Arial" pitchFamily="34" charset="0"/>
              <a:buChar char="•"/>
            </a:pPr>
            <a:r>
              <a:rPr lang="id-ID" sz="1400" dirty="0" smtClean="0">
                <a:latin typeface="Constantia" pitchFamily="18" charset="0"/>
                <a:ea typeface="Calibri" pitchFamily="34" charset="0"/>
                <a:cs typeface="Times New Roman" pitchFamily="18" charset="0"/>
              </a:rPr>
              <a:t> Get Promotion to become Sales Manager</a:t>
            </a:r>
          </a:p>
          <a:p>
            <a:pPr lvl="1">
              <a:buFont typeface="Arial" pitchFamily="34" charset="0"/>
              <a:buChar char="•"/>
            </a:pPr>
            <a:endParaRPr lang="id-ID" sz="1400" dirty="0" smtClean="0">
              <a:latin typeface="Constantia" pitchFamily="18" charset="0"/>
              <a:ea typeface="Calibri" pitchFamily="34" charset="0"/>
              <a:cs typeface="Times New Roman" pitchFamily="18" charset="0"/>
            </a:endParaRPr>
          </a:p>
          <a:p>
            <a:r>
              <a:rPr lang="id-ID" sz="1400" b="1" dirty="0" smtClean="0"/>
              <a:t>Personal Information</a:t>
            </a:r>
          </a:p>
          <a:p>
            <a:pPr lvl="1">
              <a:buFont typeface="Arial" pitchFamily="34" charset="0"/>
              <a:buChar char="•"/>
            </a:pPr>
            <a:r>
              <a:rPr lang="id-ID" sz="1400" dirty="0" smtClean="0"/>
              <a:t> Graduate from Trisakti University Jakarta ( Bachelor Electrical Engineering )</a:t>
            </a:r>
          </a:p>
          <a:p>
            <a:pPr lvl="1">
              <a:buFont typeface="Arial" pitchFamily="34" charset="0"/>
              <a:buChar char="•"/>
            </a:pPr>
            <a:r>
              <a:rPr lang="id-ID" sz="1400" dirty="0" smtClean="0"/>
              <a:t> Born in Jakarta 1st April 1984 </a:t>
            </a:r>
          </a:p>
          <a:p>
            <a:pPr lvl="1">
              <a:buFont typeface="Arial" pitchFamily="34" charset="0"/>
              <a:buChar char="•"/>
            </a:pPr>
            <a:endParaRPr lang="id-ID" sz="1600" dirty="0" smtClean="0">
              <a:latin typeface="Constantia" pitchFamily="18" charset="0"/>
              <a:ea typeface="Calibri" pitchFamily="34" charset="0"/>
              <a:cs typeface="Times New Roman" pitchFamily="18" charset="0"/>
            </a:endParaRPr>
          </a:p>
          <a:p>
            <a:pPr lvl="1">
              <a:buFont typeface="Arial" pitchFamily="34" charset="0"/>
              <a:buChar char="•"/>
            </a:pPr>
            <a:endParaRPr lang="id-ID" sz="1600" dirty="0" smtClean="0"/>
          </a:p>
          <a:p>
            <a:endParaRPr lang="id-ID" sz="1600" dirty="0" smtClean="0"/>
          </a:p>
          <a:p>
            <a:pPr lvl="1"/>
            <a:endParaRPr lang="id-ID" sz="1600" dirty="0" smtClean="0"/>
          </a:p>
          <a:p>
            <a:endParaRPr lang="id-ID" sz="1600" dirty="0" smtClean="0"/>
          </a:p>
          <a:p>
            <a:endParaRPr lang="id-ID" sz="1600" dirty="0" smtClean="0"/>
          </a:p>
          <a:p>
            <a:endParaRPr lang="id-ID" sz="16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251</TotalTime>
  <Words>738</Words>
  <Application>Microsoft Macintosh PowerPoint</Application>
  <PresentationFormat>On-screen Show (4:3)</PresentationFormat>
  <Paragraphs>70</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Calibri</vt:lpstr>
      <vt:lpstr>Constantia</vt:lpstr>
      <vt:lpstr>Times New Roman</vt:lpstr>
      <vt:lpstr>Wingdings 2</vt:lpstr>
      <vt:lpstr>Arial</vt:lpstr>
      <vt:lpstr>Flow</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Zico</dc:creator>
  <cp:lastModifiedBy>zico batin</cp:lastModifiedBy>
  <cp:revision>32</cp:revision>
  <dcterms:created xsi:type="dcterms:W3CDTF">2015-05-08T08:40:45Z</dcterms:created>
  <dcterms:modified xsi:type="dcterms:W3CDTF">2016-08-28T00:03:57Z</dcterms:modified>
</cp:coreProperties>
</file>