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5"/>
  </p:notesMasterIdLst>
  <p:sldIdLst>
    <p:sldId id="352" r:id="rId2"/>
    <p:sldId id="384" r:id="rId3"/>
    <p:sldId id="340" r:id="rId4"/>
    <p:sldId id="387" r:id="rId5"/>
    <p:sldId id="375" r:id="rId6"/>
    <p:sldId id="376" r:id="rId7"/>
    <p:sldId id="389" r:id="rId8"/>
    <p:sldId id="388" r:id="rId9"/>
    <p:sldId id="401" r:id="rId10"/>
    <p:sldId id="391" r:id="rId11"/>
    <p:sldId id="392" r:id="rId12"/>
    <p:sldId id="393" r:id="rId13"/>
    <p:sldId id="394" r:id="rId14"/>
    <p:sldId id="395" r:id="rId15"/>
    <p:sldId id="396" r:id="rId16"/>
    <p:sldId id="397" r:id="rId17"/>
    <p:sldId id="399" r:id="rId18"/>
    <p:sldId id="402" r:id="rId19"/>
    <p:sldId id="377" r:id="rId20"/>
    <p:sldId id="381" r:id="rId21"/>
    <p:sldId id="382" r:id="rId22"/>
    <p:sldId id="386" r:id="rId23"/>
    <p:sldId id="383" r:id="rId24"/>
  </p:sldIdLst>
  <p:sldSz cx="9144000" cy="5715000" type="screen16x10"/>
  <p:notesSz cx="6858000" cy="9144000"/>
  <p:embeddedFontLst>
    <p:embeddedFont>
      <p:font typeface="인터파크고딕 L" panose="020B0600000101010101" charset="-127"/>
      <p:regular r:id="rId26"/>
    </p:embeddedFont>
    <p:embeddedFont>
      <p:font typeface="인터파크고딕 M" panose="020B0600000101010101" charset="-127"/>
      <p:regular r:id="rId27"/>
    </p:embeddedFont>
    <p:embeddedFont>
      <p:font typeface="나눔고딕" panose="020B0600000101010101" charset="-127"/>
      <p:regular r:id="rId28"/>
      <p:bold r:id="rId29"/>
    </p:embeddedFont>
    <p:embeddedFont>
      <p:font typeface="맑은 고딕" panose="020B0503020000020004" pitchFamily="50" charset="-127"/>
      <p:regular r:id="rId30"/>
      <p:bold r:id="rId31"/>
    </p:embeddedFont>
    <p:embeddedFont>
      <p:font typeface="인터파크고딕 B" panose="020B0600000101010101" charset="-127"/>
      <p:regular r:id="rId32"/>
    </p:embeddedFont>
    <p:embeddedFont>
      <p:font typeface="Arial Unicode MS" panose="020B0600000101010101" charset="-127"/>
      <p:regular r:id="rId33"/>
    </p:embeddedFont>
    <p:embeddedFont>
      <p:font typeface="배달의민족 주아" panose="020B0600000101010101" charset="-127"/>
      <p:regular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A2B6"/>
    <a:srgbClr val="F16461"/>
    <a:srgbClr val="FBD6D5"/>
    <a:srgbClr val="FFF7E1"/>
    <a:srgbClr val="FEEEC2"/>
    <a:srgbClr val="FFFFFF"/>
    <a:srgbClr val="FAC11E"/>
    <a:srgbClr val="5E5E5E"/>
    <a:srgbClr val="8A8A8A"/>
    <a:srgbClr val="ED6B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58" autoAdjust="0"/>
    <p:restoredTop sz="78193" autoAdjust="0"/>
  </p:normalViewPr>
  <p:slideViewPr>
    <p:cSldViewPr>
      <p:cViewPr varScale="1">
        <p:scale>
          <a:sx n="109" d="100"/>
          <a:sy n="109" d="100"/>
        </p:scale>
        <p:origin x="1374" y="7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31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A74B0-DC8D-4523-AFD8-325A8336B315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3B5E6-5293-4DC1-8AE7-C51329076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64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354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910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45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32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292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720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3160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602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5101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347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58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2868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7926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8880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5084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609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48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337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082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482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45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341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017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45E8-CBA7-44A4-9BF1-8C4D3ADDFD61}" type="datetime1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04A9-899E-4AC6-9CB4-CA4F376DAF36}" type="datetime1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30FA-6B24-4CAA-94A7-9D2E79AE220B}" type="datetime1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F5F3-A3F3-46E4-83A8-03969F735684}" type="datetime1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381C-D0DD-49C2-8578-01F6C479D610}" type="datetime1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FB1D-EDC3-4737-8564-6FFA4A3708C6}" type="datetime1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2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279262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1808-F509-4AD9-B1CD-8E817FA5DBE1}" type="datetime1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A038-DEAF-4AB2-A497-6002EEC10D23}" type="datetime1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9578-08C0-4E9B-8879-A8F91A412045}" type="datetime1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8865870" y="5436870"/>
            <a:ext cx="278129" cy="278129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48464" y="5445658"/>
            <a:ext cx="437864" cy="30427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0" y="0"/>
            <a:ext cx="9144000" cy="72008"/>
            <a:chOff x="0" y="0"/>
            <a:chExt cx="9144000" cy="72008"/>
          </a:xfrm>
        </p:grpSpPr>
        <p:sp>
          <p:nvSpPr>
            <p:cNvPr id="17" name="직사각형 16"/>
            <p:cNvSpPr/>
            <p:nvPr/>
          </p:nvSpPr>
          <p:spPr>
            <a:xfrm>
              <a:off x="0" y="0"/>
              <a:ext cx="3060000" cy="72008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42000" y="0"/>
              <a:ext cx="3060000" cy="72008"/>
            </a:xfrm>
            <a:prstGeom prst="rect">
              <a:avLst/>
            </a:prstGeom>
            <a:solidFill>
              <a:srgbClr val="FAC1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084000" y="0"/>
              <a:ext cx="3060000" cy="72008"/>
            </a:xfrm>
            <a:prstGeom prst="rect">
              <a:avLst/>
            </a:prstGeom>
            <a:solidFill>
              <a:srgbClr val="0DA2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 userDrawn="1"/>
        </p:nvGrpSpPr>
        <p:grpSpPr>
          <a:xfrm>
            <a:off x="8409528" y="193204"/>
            <a:ext cx="554960" cy="504056"/>
            <a:chOff x="10508887" y="1169958"/>
            <a:chExt cx="554960" cy="504056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10508887" y="1263749"/>
              <a:ext cx="554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logo</a:t>
              </a:r>
              <a:endPara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" name="타원 5"/>
            <p:cNvSpPr/>
            <p:nvPr userDrawn="1"/>
          </p:nvSpPr>
          <p:spPr>
            <a:xfrm>
              <a:off x="10533366" y="1169958"/>
              <a:ext cx="504056" cy="504056"/>
            </a:xfrm>
            <a:prstGeom prst="ellipse">
              <a:avLst/>
            </a:prstGeom>
            <a:noFill/>
            <a:ln>
              <a:solidFill>
                <a:srgbClr val="F164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22D2-D0AD-4828-99F8-63D3E6407467}" type="datetime1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740F-69BD-4571-962C-D37471F06B18}" type="datetime1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7AB5E-8CDC-439A-8C42-236AAEEF8422}" type="datetime1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cvdrone.de/stream-bebop-video-with-python-opencv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eveloper.leapmotion.com/documentation/csharp/index.html" TargetMode="External"/><Relationship Id="rId4" Type="http://schemas.openxmlformats.org/officeDocument/2006/relationships/hyperlink" Target="https://github.com/robotika/katarin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3" Type="http://schemas.openxmlformats.org/officeDocument/2006/relationships/image" Target="../media/image9.jpeg"/><Relationship Id="rId7" Type="http://schemas.openxmlformats.org/officeDocument/2006/relationships/image" Target="../media/image15.svg"/><Relationship Id="rId12" Type="http://schemas.openxmlformats.org/officeDocument/2006/relationships/image" Target="../media/image14.png"/><Relationship Id="rId17" Type="http://schemas.openxmlformats.org/officeDocument/2006/relationships/image" Target="../media/image23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1.svg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../media/image17.sv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3999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84115" y="2100362"/>
            <a:ext cx="397576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err="1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드론을</a:t>
            </a:r>
            <a:r>
              <a:rPr lang="en-US" altLang="ko-KR" sz="32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</a:t>
            </a:r>
            <a:r>
              <a:rPr lang="ko-KR" altLang="en-US" sz="32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이용한</a:t>
            </a:r>
            <a:endParaRPr lang="en-US" altLang="ko-KR" sz="3200" dirty="0"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  <a:p>
            <a:pPr algn="ctr"/>
            <a:r>
              <a:rPr lang="ko-KR" altLang="en-US" sz="44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산불감지 시스템</a:t>
            </a:r>
            <a:endParaRPr lang="ko-KR" altLang="en-US" sz="4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73396" y="1745967"/>
            <a:ext cx="1797206" cy="31946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종합설계 제안서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</a:t>
            </a:fld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0" y="0"/>
            <a:ext cx="9144000" cy="72008"/>
            <a:chOff x="0" y="0"/>
            <a:chExt cx="9144000" cy="72008"/>
          </a:xfrm>
        </p:grpSpPr>
        <p:sp>
          <p:nvSpPr>
            <p:cNvPr id="28" name="직사각형 27"/>
            <p:cNvSpPr/>
            <p:nvPr/>
          </p:nvSpPr>
          <p:spPr>
            <a:xfrm>
              <a:off x="0" y="0"/>
              <a:ext cx="3060000" cy="72008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042000" y="0"/>
              <a:ext cx="3060000" cy="72008"/>
            </a:xfrm>
            <a:prstGeom prst="rect">
              <a:avLst/>
            </a:prstGeom>
            <a:solidFill>
              <a:srgbClr val="FAC1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084000" y="0"/>
              <a:ext cx="3060000" cy="72008"/>
            </a:xfrm>
            <a:prstGeom prst="rect">
              <a:avLst/>
            </a:prstGeom>
            <a:solidFill>
              <a:srgbClr val="0DA2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531297" y="4359159"/>
            <a:ext cx="4968552" cy="1051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2012152044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채승현 </a:t>
            </a:r>
            <a:r>
              <a:rPr lang="ko-KR" altLang="en-US" dirty="0" err="1">
                <a:solidFill>
                  <a:srgbClr val="0DA2B6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정의훈교수님</a:t>
            </a:r>
            <a:endParaRPr lang="en-US" altLang="ko-KR" dirty="0">
              <a:solidFill>
                <a:srgbClr val="0DA2B6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>
              <a:spcBef>
                <a:spcPts val="500"/>
              </a:spcBef>
            </a:pP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2015156010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김지승 </a:t>
            </a:r>
            <a:r>
              <a:rPr lang="ko-KR" altLang="en-US" dirty="0" err="1">
                <a:solidFill>
                  <a:srgbClr val="0DA2B6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정의훈교수님</a:t>
            </a:r>
            <a:endParaRPr lang="en-US" altLang="ko-KR" dirty="0">
              <a:solidFill>
                <a:srgbClr val="0DA2B6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>
              <a:spcBef>
                <a:spcPts val="500"/>
              </a:spcBef>
            </a:pP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2012200024 </a:t>
            </a:r>
            <a:r>
              <a:rPr lang="ko-KR" altLang="en-US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박재언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</a:t>
            </a:r>
            <a:r>
              <a:rPr lang="ko-KR" altLang="en-US" dirty="0" err="1">
                <a:solidFill>
                  <a:srgbClr val="0DA2B6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송용원교수님</a:t>
            </a:r>
            <a:endParaRPr lang="en-US" altLang="ko-KR" dirty="0">
              <a:solidFill>
                <a:srgbClr val="0DA2B6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046A35-20F4-45CE-BE42-FD5D2C2D6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4323458"/>
            <a:ext cx="1400175" cy="11239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B450C1-DC58-4061-A343-5260E1F7AB6B}"/>
              </a:ext>
            </a:extLst>
          </p:cNvPr>
          <p:cNvSpPr txBox="1"/>
          <p:nvPr/>
        </p:nvSpPr>
        <p:spPr>
          <a:xfrm>
            <a:off x="1998217" y="3460592"/>
            <a:ext cx="5147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1646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Forest fire detecting system using Drone</a:t>
            </a:r>
            <a:endParaRPr lang="ko-KR" altLang="en-US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555496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8748464" y="5445658"/>
            <a:ext cx="437864" cy="304271"/>
          </a:xfrm>
        </p:spPr>
        <p:txBody>
          <a:bodyPr/>
          <a:lstStyle/>
          <a:p>
            <a:fld id="{4BEDD84E-25D4-4983-8AA1-2863C96F08D9}" type="slidenum">
              <a:rPr lang="ko-KR" altLang="en-US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10</a:t>
            </a:fld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개발 방법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A33021-3886-4DF6-8722-3AAF01FE96CF}"/>
              </a:ext>
            </a:extLst>
          </p:cNvPr>
          <p:cNvSpPr/>
          <p:nvPr/>
        </p:nvSpPr>
        <p:spPr>
          <a:xfrm>
            <a:off x="8299271" y="168152"/>
            <a:ext cx="792088" cy="6494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910DA7-4763-487D-9D75-4F5378042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345332"/>
            <a:ext cx="3911171" cy="345638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F7CFE0B-2A68-4CBC-B3ED-E39E9DAD1E3F}"/>
              </a:ext>
            </a:extLst>
          </p:cNvPr>
          <p:cNvSpPr txBox="1"/>
          <p:nvPr/>
        </p:nvSpPr>
        <p:spPr>
          <a:xfrm>
            <a:off x="4306706" y="1426338"/>
            <a:ext cx="44417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최고온도가 정해진 일정 값을</a:t>
            </a:r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</a:t>
            </a: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넘으면 잔불의 존재 가능성 판단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최고온도와 평균온도의 차이와</a:t>
            </a:r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</a:t>
            </a: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최저온도와 평균온도의 차이를</a:t>
            </a:r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</a:t>
            </a: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고려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그 차이가 일정값 이상을 넘으면</a:t>
            </a:r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</a:t>
            </a: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잔불 가능성으로 판단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5A0737-39D9-46FE-B766-F0D5A64E8349}"/>
              </a:ext>
            </a:extLst>
          </p:cNvPr>
          <p:cNvSpPr txBox="1"/>
          <p:nvPr/>
        </p:nvSpPr>
        <p:spPr>
          <a:xfrm>
            <a:off x="261994" y="739651"/>
            <a:ext cx="7406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[</a:t>
            </a: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산불인식 알고리즘에 대한 내용 없음</a:t>
            </a:r>
            <a:r>
              <a:rPr lang="en-US" altLang="ko-KR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]</a:t>
            </a: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 </a:t>
            </a:r>
            <a:r>
              <a:rPr lang="en-US" altLang="ko-KR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– </a:t>
            </a: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비정상 상태 검출</a:t>
            </a:r>
            <a:endParaRPr lang="ko-KR" altLang="en-US" sz="2400" spc="-200" dirty="0">
              <a:ln>
                <a:solidFill>
                  <a:schemeClr val="accent1">
                    <a:alpha val="0"/>
                  </a:schemeClr>
                </a:solidFill>
              </a:ln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396379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8748464" y="5445658"/>
            <a:ext cx="437864" cy="304271"/>
          </a:xfrm>
        </p:spPr>
        <p:txBody>
          <a:bodyPr/>
          <a:lstStyle/>
          <a:p>
            <a:fld id="{4BEDD84E-25D4-4983-8AA1-2863C96F08D9}" type="slidenum">
              <a:rPr lang="ko-KR" altLang="en-US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11</a:t>
            </a:fld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개발 방법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A33021-3886-4DF6-8722-3AAF01FE96CF}"/>
              </a:ext>
            </a:extLst>
          </p:cNvPr>
          <p:cNvSpPr/>
          <p:nvPr/>
        </p:nvSpPr>
        <p:spPr>
          <a:xfrm>
            <a:off x="8299271" y="168152"/>
            <a:ext cx="792088" cy="6494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0972F0E3-AB33-4726-B410-108A970C6DD2}"/>
              </a:ext>
            </a:extLst>
          </p:cNvPr>
          <p:cNvSpPr/>
          <p:nvPr/>
        </p:nvSpPr>
        <p:spPr>
          <a:xfrm rot="6826478">
            <a:off x="2712550" y="1651791"/>
            <a:ext cx="1152128" cy="151216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E6B797-0B28-46A4-818F-A0165F05B9E9}"/>
              </a:ext>
            </a:extLst>
          </p:cNvPr>
          <p:cNvSpPr/>
          <p:nvPr/>
        </p:nvSpPr>
        <p:spPr>
          <a:xfrm rot="1028447">
            <a:off x="2197385" y="2569468"/>
            <a:ext cx="587934" cy="2880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236318-3774-4123-BDF9-7D95CF268721}"/>
              </a:ext>
            </a:extLst>
          </p:cNvPr>
          <p:cNvSpPr/>
          <p:nvPr/>
        </p:nvSpPr>
        <p:spPr>
          <a:xfrm rot="1776746">
            <a:off x="2668776" y="1545742"/>
            <a:ext cx="587934" cy="2880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3BCC9C5-EA81-4FB1-AF92-72D3B374BE0E}"/>
              </a:ext>
            </a:extLst>
          </p:cNvPr>
          <p:cNvCxnSpPr>
            <a:cxnSpLocks/>
          </p:cNvCxnSpPr>
          <p:nvPr/>
        </p:nvCxnSpPr>
        <p:spPr>
          <a:xfrm>
            <a:off x="2435320" y="2713484"/>
            <a:ext cx="3614565" cy="658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FDC70C5-10D1-449E-93C2-F06170C15569}"/>
              </a:ext>
            </a:extLst>
          </p:cNvPr>
          <p:cNvCxnSpPr>
            <a:cxnSpLocks/>
          </p:cNvCxnSpPr>
          <p:nvPr/>
        </p:nvCxnSpPr>
        <p:spPr>
          <a:xfrm>
            <a:off x="3023254" y="1777380"/>
            <a:ext cx="3097492" cy="164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65BAB1B-7AF0-491E-90C0-99FCB46899AF}"/>
              </a:ext>
            </a:extLst>
          </p:cNvPr>
          <p:cNvCxnSpPr/>
          <p:nvPr/>
        </p:nvCxnSpPr>
        <p:spPr>
          <a:xfrm flipH="1">
            <a:off x="2435320" y="1777380"/>
            <a:ext cx="587934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https://image.flaticon.com/icons/png/128/426/426833.png">
            <a:extLst>
              <a:ext uri="{FF2B5EF4-FFF2-40B4-BE49-F238E27FC236}">
                <a16:creationId xmlns:a16="http://schemas.microsoft.com/office/drawing/2014/main" id="{7ABCA516-3624-47B1-8E4C-7197EE7EF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882" y="3239860"/>
            <a:ext cx="395164" cy="39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170EA81-745D-4DA1-9560-7D2BC3481475}"/>
              </a:ext>
            </a:extLst>
          </p:cNvPr>
          <p:cNvCxnSpPr>
            <a:cxnSpLocks/>
          </p:cNvCxnSpPr>
          <p:nvPr/>
        </p:nvCxnSpPr>
        <p:spPr>
          <a:xfrm>
            <a:off x="2729287" y="2245432"/>
            <a:ext cx="3393135" cy="117819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B28254B-78A0-4404-AF80-6613757CDD56}"/>
              </a:ext>
            </a:extLst>
          </p:cNvPr>
          <p:cNvSpPr txBox="1"/>
          <p:nvPr/>
        </p:nvSpPr>
        <p:spPr>
          <a:xfrm>
            <a:off x="945906" y="3607011"/>
            <a:ext cx="59394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전략</a:t>
            </a:r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1</a:t>
            </a:r>
          </a:p>
          <a:p>
            <a:r>
              <a:rPr lang="ko-KR" altLang="en-US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드론에 적외선 카메라 </a:t>
            </a:r>
            <a:r>
              <a:rPr lang="en-US" altLang="ko-KR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2</a:t>
            </a:r>
            <a:r>
              <a:rPr lang="ko-KR" altLang="en-US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개를 장착하여 삼각법으로 계산</a:t>
            </a:r>
            <a:endParaRPr lang="en-US" altLang="ko-KR" sz="16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고려할점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ko-KR" altLang="en-US" sz="16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드론이</a:t>
            </a:r>
            <a:r>
              <a:rPr lang="ko-KR" altLang="en-US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경량이기 때문에 카메라 </a:t>
            </a:r>
            <a:r>
              <a:rPr lang="en-US" altLang="ko-KR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2</a:t>
            </a:r>
            <a:r>
              <a:rPr lang="ko-KR" altLang="en-US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개 장착이 물리적으로 힘들 수 있음</a:t>
            </a:r>
            <a:endParaRPr lang="en-US" altLang="ko-KR" sz="16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ko-KR" altLang="en-US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서버 하나가 더 추가되므로 클라이언트의 부하가 </a:t>
            </a:r>
            <a:r>
              <a:rPr lang="en-US" altLang="ko-KR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2</a:t>
            </a:r>
            <a:r>
              <a:rPr lang="ko-KR" altLang="en-US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배가 됨</a:t>
            </a:r>
            <a:endParaRPr lang="en-US" altLang="ko-KR" sz="16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25" name="모서리가 둥근 직사각형 12">
            <a:extLst>
              <a:ext uri="{FF2B5EF4-FFF2-40B4-BE49-F238E27FC236}">
                <a16:creationId xmlns:a16="http://schemas.microsoft.com/office/drawing/2014/main" id="{D77AE188-B479-4871-A2D6-B5CED26FC296}"/>
              </a:ext>
            </a:extLst>
          </p:cNvPr>
          <p:cNvSpPr/>
          <p:nvPr/>
        </p:nvSpPr>
        <p:spPr>
          <a:xfrm rot="20870764">
            <a:off x="562108" y="3665157"/>
            <a:ext cx="320258" cy="319467"/>
          </a:xfrm>
          <a:prstGeom prst="roundRect">
            <a:avLst>
              <a:gd name="adj" fmla="val 13731"/>
            </a:avLst>
          </a:prstGeom>
          <a:solidFill>
            <a:schemeClr val="bg1"/>
          </a:solidFill>
          <a:ln w="76200">
            <a:solidFill>
              <a:srgbClr val="F16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882ACA-414F-4E50-A265-E87D17C4483A}"/>
              </a:ext>
            </a:extLst>
          </p:cNvPr>
          <p:cNvSpPr txBox="1"/>
          <p:nvPr/>
        </p:nvSpPr>
        <p:spPr>
          <a:xfrm>
            <a:off x="3501181" y="132597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카메라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0695EF3-5B08-46C4-8B4B-2EC273C8C182}"/>
              </a:ext>
            </a:extLst>
          </p:cNvPr>
          <p:cNvCxnSpPr>
            <a:cxnSpLocks/>
            <a:stCxn id="16" idx="0"/>
            <a:endCxn id="11" idx="1"/>
          </p:cNvCxnSpPr>
          <p:nvPr/>
        </p:nvCxnSpPr>
        <p:spPr>
          <a:xfrm flipV="1">
            <a:off x="3033906" y="1510637"/>
            <a:ext cx="467275" cy="53915"/>
          </a:xfrm>
          <a:prstGeom prst="straightConnector1">
            <a:avLst/>
          </a:prstGeom>
          <a:ln>
            <a:solidFill>
              <a:srgbClr val="F164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45A0737-39D9-46FE-B766-F0D5A64E8349}"/>
              </a:ext>
            </a:extLst>
          </p:cNvPr>
          <p:cNvSpPr txBox="1"/>
          <p:nvPr/>
        </p:nvSpPr>
        <p:spPr>
          <a:xfrm>
            <a:off x="261994" y="739651"/>
            <a:ext cx="7406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[</a:t>
            </a: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산불인식 알고리즘에 대한 내용 없음</a:t>
            </a:r>
            <a:r>
              <a:rPr lang="en-US" altLang="ko-KR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]</a:t>
            </a: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 </a:t>
            </a:r>
            <a:r>
              <a:rPr lang="en-US" altLang="ko-KR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– </a:t>
            </a: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잔불 위치 계산</a:t>
            </a:r>
            <a:endParaRPr lang="ko-KR" altLang="en-US" sz="2400" spc="-200" dirty="0">
              <a:ln>
                <a:solidFill>
                  <a:schemeClr val="accent1">
                    <a:alpha val="0"/>
                  </a:schemeClr>
                </a:solidFill>
              </a:ln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038596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8748464" y="5445658"/>
            <a:ext cx="437864" cy="304271"/>
          </a:xfrm>
        </p:spPr>
        <p:txBody>
          <a:bodyPr/>
          <a:lstStyle/>
          <a:p>
            <a:fld id="{4BEDD84E-25D4-4983-8AA1-2863C96F08D9}" type="slidenum">
              <a:rPr lang="ko-KR" altLang="en-US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12</a:t>
            </a:fld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개발 방법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A33021-3886-4DF6-8722-3AAF01FE96CF}"/>
              </a:ext>
            </a:extLst>
          </p:cNvPr>
          <p:cNvSpPr/>
          <p:nvPr/>
        </p:nvSpPr>
        <p:spPr>
          <a:xfrm>
            <a:off x="8299271" y="168152"/>
            <a:ext cx="792088" cy="6494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pic>
        <p:nvPicPr>
          <p:cNvPr id="20" name="Picture 2" descr="https://image.flaticon.com/icons/png/128/426/426833.png">
            <a:extLst>
              <a:ext uri="{FF2B5EF4-FFF2-40B4-BE49-F238E27FC236}">
                <a16:creationId xmlns:a16="http://schemas.microsoft.com/office/drawing/2014/main" id="{7ABCA516-3624-47B1-8E4C-7197EE7EF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384" y="3239859"/>
            <a:ext cx="395164" cy="39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B28254B-78A0-4404-AF80-6613757CDD56}"/>
              </a:ext>
            </a:extLst>
          </p:cNvPr>
          <p:cNvSpPr txBox="1"/>
          <p:nvPr/>
        </p:nvSpPr>
        <p:spPr>
          <a:xfrm>
            <a:off x="945906" y="3607011"/>
            <a:ext cx="487665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전략</a:t>
            </a:r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2</a:t>
            </a:r>
          </a:p>
          <a:p>
            <a:r>
              <a:rPr lang="ko-KR" altLang="en-US" sz="16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드론의</a:t>
            </a:r>
            <a:r>
              <a:rPr lang="en-US" altLang="ko-KR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</a:t>
            </a:r>
            <a:r>
              <a:rPr lang="ko-KR" altLang="en-US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위치를 산불의 같은 위도</a:t>
            </a:r>
            <a:r>
              <a:rPr lang="en-US" altLang="ko-KR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, </a:t>
            </a:r>
            <a:r>
              <a:rPr lang="ko-KR" altLang="en-US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경도로 이동</a:t>
            </a:r>
            <a:endParaRPr lang="en-US" altLang="ko-KR" sz="16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endParaRPr lang="en-US" altLang="ko-KR" sz="16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ko-KR" altLang="en-US" sz="20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고려할점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en-US" altLang="ko-KR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Pan/tilt</a:t>
            </a:r>
            <a:r>
              <a:rPr lang="ko-KR" altLang="en-US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를 추가해야 함 </a:t>
            </a:r>
            <a:r>
              <a:rPr lang="en-US" altLang="ko-KR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(</a:t>
            </a:r>
            <a:r>
              <a:rPr lang="ko-KR" altLang="en-US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카메라가 하단을 볼 수 있도록</a:t>
            </a:r>
            <a:r>
              <a:rPr lang="en-US" altLang="ko-KR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)</a:t>
            </a:r>
          </a:p>
        </p:txBody>
      </p:sp>
      <p:sp>
        <p:nvSpPr>
          <p:cNvPr id="25" name="모서리가 둥근 직사각형 12">
            <a:extLst>
              <a:ext uri="{FF2B5EF4-FFF2-40B4-BE49-F238E27FC236}">
                <a16:creationId xmlns:a16="http://schemas.microsoft.com/office/drawing/2014/main" id="{D77AE188-B479-4871-A2D6-B5CED26FC296}"/>
              </a:ext>
            </a:extLst>
          </p:cNvPr>
          <p:cNvSpPr/>
          <p:nvPr/>
        </p:nvSpPr>
        <p:spPr>
          <a:xfrm rot="20870764">
            <a:off x="562108" y="3665157"/>
            <a:ext cx="320258" cy="319467"/>
          </a:xfrm>
          <a:prstGeom prst="roundRect">
            <a:avLst>
              <a:gd name="adj" fmla="val 13731"/>
            </a:avLst>
          </a:prstGeom>
          <a:solidFill>
            <a:schemeClr val="bg1"/>
          </a:solidFill>
          <a:ln w="76200">
            <a:solidFill>
              <a:srgbClr val="F16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B93C11D6-46DE-4D07-A62D-CF2EB5E82796}"/>
              </a:ext>
            </a:extLst>
          </p:cNvPr>
          <p:cNvSpPr/>
          <p:nvPr/>
        </p:nvSpPr>
        <p:spPr>
          <a:xfrm rot="7385905">
            <a:off x="1121638" y="1413804"/>
            <a:ext cx="1152128" cy="1512168"/>
          </a:xfrm>
          <a:prstGeom prst="triangl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D22AA94-CB13-4451-8972-2C32BCCEF249}"/>
              </a:ext>
            </a:extLst>
          </p:cNvPr>
          <p:cNvSpPr/>
          <p:nvPr/>
        </p:nvSpPr>
        <p:spPr>
          <a:xfrm rot="1442498">
            <a:off x="1154161" y="1825476"/>
            <a:ext cx="587934" cy="2880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5EC2382B-DC94-457F-92CE-0C03A2A793A6}"/>
              </a:ext>
            </a:extLst>
          </p:cNvPr>
          <p:cNvSpPr/>
          <p:nvPr/>
        </p:nvSpPr>
        <p:spPr>
          <a:xfrm rot="7385905">
            <a:off x="6024029" y="1413803"/>
            <a:ext cx="1152128" cy="151216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FFBCC78-61E4-49D7-BEC0-3D0E35F975E5}"/>
              </a:ext>
            </a:extLst>
          </p:cNvPr>
          <p:cNvSpPr/>
          <p:nvPr/>
        </p:nvSpPr>
        <p:spPr>
          <a:xfrm rot="5400000">
            <a:off x="6056552" y="1825475"/>
            <a:ext cx="587934" cy="2880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D4B964-1B7F-4A15-8281-DB8D5621B53B}"/>
              </a:ext>
            </a:extLst>
          </p:cNvPr>
          <p:cNvCxnSpPr>
            <a:cxnSpLocks/>
          </p:cNvCxnSpPr>
          <p:nvPr/>
        </p:nvCxnSpPr>
        <p:spPr>
          <a:xfrm>
            <a:off x="2189889" y="1969492"/>
            <a:ext cx="34622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8D00D1D-D5CA-438D-9A8E-8E0D55733378}"/>
              </a:ext>
            </a:extLst>
          </p:cNvPr>
          <p:cNvCxnSpPr>
            <a:cxnSpLocks/>
          </p:cNvCxnSpPr>
          <p:nvPr/>
        </p:nvCxnSpPr>
        <p:spPr>
          <a:xfrm flipH="1">
            <a:off x="5527448" y="2154314"/>
            <a:ext cx="704115" cy="1452696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24807A1-0C83-433E-B42D-B1BC736D9C5B}"/>
              </a:ext>
            </a:extLst>
          </p:cNvPr>
          <p:cNvCxnSpPr>
            <a:cxnSpLocks/>
          </p:cNvCxnSpPr>
          <p:nvPr/>
        </p:nvCxnSpPr>
        <p:spPr>
          <a:xfrm>
            <a:off x="1818266" y="1969492"/>
            <a:ext cx="6996359" cy="1446480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9915BFA-845C-4C66-AADB-ADE4511C8899}"/>
              </a:ext>
            </a:extLst>
          </p:cNvPr>
          <p:cNvCxnSpPr>
            <a:cxnSpLocks/>
          </p:cNvCxnSpPr>
          <p:nvPr/>
        </p:nvCxnSpPr>
        <p:spPr>
          <a:xfrm>
            <a:off x="1697702" y="2329434"/>
            <a:ext cx="1362915" cy="1164790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B5556FD-2C1D-4430-8945-9949F070CA6A}"/>
              </a:ext>
            </a:extLst>
          </p:cNvPr>
          <p:cNvCxnSpPr>
            <a:cxnSpLocks/>
          </p:cNvCxnSpPr>
          <p:nvPr/>
        </p:nvCxnSpPr>
        <p:spPr>
          <a:xfrm>
            <a:off x="6521548" y="2263458"/>
            <a:ext cx="584237" cy="1371565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화살표: 오른쪽으로 구부러짐 45">
            <a:extLst>
              <a:ext uri="{FF2B5EF4-FFF2-40B4-BE49-F238E27FC236}">
                <a16:creationId xmlns:a16="http://schemas.microsoft.com/office/drawing/2014/main" id="{1A924EE8-8CF7-4C76-9D35-A47943BCEEB7}"/>
              </a:ext>
            </a:extLst>
          </p:cNvPr>
          <p:cNvSpPr/>
          <p:nvPr/>
        </p:nvSpPr>
        <p:spPr>
          <a:xfrm rot="5139405" flipH="1" flipV="1">
            <a:off x="6268685" y="1734852"/>
            <a:ext cx="262121" cy="610654"/>
          </a:xfrm>
          <a:prstGeom prst="curvedRightArrow">
            <a:avLst>
              <a:gd name="adj1" fmla="val 25000"/>
              <a:gd name="adj2" fmla="val 50000"/>
              <a:gd name="adj3" fmla="val 33529"/>
            </a:avLst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5A0737-39D9-46FE-B766-F0D5A64E8349}"/>
              </a:ext>
            </a:extLst>
          </p:cNvPr>
          <p:cNvSpPr txBox="1"/>
          <p:nvPr/>
        </p:nvSpPr>
        <p:spPr>
          <a:xfrm>
            <a:off x="261994" y="739651"/>
            <a:ext cx="7406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[</a:t>
            </a: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산불인식 알고리즘에 대한 내용 없음</a:t>
            </a:r>
            <a:r>
              <a:rPr lang="en-US" altLang="ko-KR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]</a:t>
            </a: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 </a:t>
            </a:r>
            <a:r>
              <a:rPr lang="en-US" altLang="ko-KR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– </a:t>
            </a: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잔불 위치 계산</a:t>
            </a:r>
            <a:endParaRPr lang="ko-KR" altLang="en-US" sz="2400" spc="-200" dirty="0">
              <a:ln>
                <a:solidFill>
                  <a:schemeClr val="accent1">
                    <a:alpha val="0"/>
                  </a:schemeClr>
                </a:solidFill>
              </a:ln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068680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8748464" y="5445658"/>
            <a:ext cx="437864" cy="304271"/>
          </a:xfrm>
        </p:spPr>
        <p:txBody>
          <a:bodyPr/>
          <a:lstStyle/>
          <a:p>
            <a:fld id="{4BEDD84E-25D4-4983-8AA1-2863C96F08D9}" type="slidenum">
              <a:rPr lang="ko-KR" altLang="en-US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13</a:t>
            </a:fld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개발 방법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A33021-3886-4DF6-8722-3AAF01FE96CF}"/>
              </a:ext>
            </a:extLst>
          </p:cNvPr>
          <p:cNvSpPr/>
          <p:nvPr/>
        </p:nvSpPr>
        <p:spPr>
          <a:xfrm>
            <a:off x="8299271" y="168152"/>
            <a:ext cx="792088" cy="6494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28254B-78A0-4404-AF80-6613757CDD56}"/>
              </a:ext>
            </a:extLst>
          </p:cNvPr>
          <p:cNvSpPr txBox="1"/>
          <p:nvPr/>
        </p:nvSpPr>
        <p:spPr>
          <a:xfrm>
            <a:off x="945906" y="3607011"/>
            <a:ext cx="405752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전략</a:t>
            </a:r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3</a:t>
            </a:r>
          </a:p>
          <a:p>
            <a:r>
              <a:rPr lang="ko-KR" altLang="en-US" sz="16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드론의</a:t>
            </a:r>
            <a:r>
              <a:rPr lang="en-US" altLang="ko-KR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</a:t>
            </a:r>
            <a:r>
              <a:rPr lang="ko-KR" altLang="en-US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위치를 직접 이동하여 삼각법 계산</a:t>
            </a:r>
            <a:endParaRPr lang="en-US" altLang="ko-KR" sz="16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endParaRPr lang="en-US" altLang="ko-KR" sz="16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ko-KR" altLang="en-US" sz="20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고려할점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ko-KR" altLang="en-US" sz="16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드론이</a:t>
            </a:r>
            <a:r>
              <a:rPr lang="ko-KR" altLang="en-US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직접 움직여야 한다는 번거로움이 있음</a:t>
            </a:r>
            <a:endParaRPr lang="en-US" altLang="ko-KR" sz="16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25" name="모서리가 둥근 직사각형 12">
            <a:extLst>
              <a:ext uri="{FF2B5EF4-FFF2-40B4-BE49-F238E27FC236}">
                <a16:creationId xmlns:a16="http://schemas.microsoft.com/office/drawing/2014/main" id="{D77AE188-B479-4871-A2D6-B5CED26FC296}"/>
              </a:ext>
            </a:extLst>
          </p:cNvPr>
          <p:cNvSpPr/>
          <p:nvPr/>
        </p:nvSpPr>
        <p:spPr>
          <a:xfrm rot="20870764">
            <a:off x="562108" y="3665157"/>
            <a:ext cx="320258" cy="319467"/>
          </a:xfrm>
          <a:prstGeom prst="roundRect">
            <a:avLst>
              <a:gd name="adj" fmla="val 13731"/>
            </a:avLst>
          </a:prstGeom>
          <a:solidFill>
            <a:schemeClr val="bg1"/>
          </a:solidFill>
          <a:ln w="76200">
            <a:solidFill>
              <a:srgbClr val="F16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6F90221-3CBA-4213-A51B-5743763CCF4C}"/>
              </a:ext>
            </a:extLst>
          </p:cNvPr>
          <p:cNvSpPr/>
          <p:nvPr/>
        </p:nvSpPr>
        <p:spPr>
          <a:xfrm rot="201538">
            <a:off x="1516583" y="1618453"/>
            <a:ext cx="587934" cy="2880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7E25E5A-41CA-453F-AFD9-BC5E78237C8F}"/>
              </a:ext>
            </a:extLst>
          </p:cNvPr>
          <p:cNvSpPr/>
          <p:nvPr/>
        </p:nvSpPr>
        <p:spPr>
          <a:xfrm rot="21259948">
            <a:off x="3072618" y="2885827"/>
            <a:ext cx="587934" cy="2880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6" name="Picture 2" descr="https://image.flaticon.com/icons/png/128/426/426833.png">
            <a:extLst>
              <a:ext uri="{FF2B5EF4-FFF2-40B4-BE49-F238E27FC236}">
                <a16:creationId xmlns:a16="http://schemas.microsoft.com/office/drawing/2014/main" id="{667C3262-1EC0-4877-B222-2569C4F1E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128" y="2297719"/>
            <a:ext cx="395164" cy="39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EAB377F8-359B-432A-8D4B-5B116A52C429}"/>
              </a:ext>
            </a:extLst>
          </p:cNvPr>
          <p:cNvSpPr/>
          <p:nvPr/>
        </p:nvSpPr>
        <p:spPr>
          <a:xfrm rot="5400000">
            <a:off x="1482995" y="997208"/>
            <a:ext cx="1152128" cy="1512168"/>
          </a:xfrm>
          <a:prstGeom prst="triangl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56F6E78A-EC24-48AC-B282-FD7F92EF7C1D}"/>
              </a:ext>
            </a:extLst>
          </p:cNvPr>
          <p:cNvSpPr/>
          <p:nvPr/>
        </p:nvSpPr>
        <p:spPr>
          <a:xfrm rot="5072144">
            <a:off x="3046583" y="2257990"/>
            <a:ext cx="1152128" cy="151216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6C7CF84-48FE-4EF7-943D-63FECC9047DD}"/>
              </a:ext>
            </a:extLst>
          </p:cNvPr>
          <p:cNvCxnSpPr>
            <a:cxnSpLocks/>
          </p:cNvCxnSpPr>
          <p:nvPr/>
        </p:nvCxnSpPr>
        <p:spPr>
          <a:xfrm flipV="1">
            <a:off x="3673338" y="1750216"/>
            <a:ext cx="4900061" cy="1094180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C78AD33-BC39-430A-A7A8-01537EE3EBDE}"/>
              </a:ext>
            </a:extLst>
          </p:cNvPr>
          <p:cNvCxnSpPr>
            <a:cxnSpLocks/>
          </p:cNvCxnSpPr>
          <p:nvPr/>
        </p:nvCxnSpPr>
        <p:spPr>
          <a:xfrm>
            <a:off x="3673338" y="3136212"/>
            <a:ext cx="4917954" cy="531353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B96CBBB-A234-451B-BFA1-807D1CEB1D6B}"/>
              </a:ext>
            </a:extLst>
          </p:cNvPr>
          <p:cNvSpPr txBox="1"/>
          <p:nvPr/>
        </p:nvSpPr>
        <p:spPr>
          <a:xfrm>
            <a:off x="1111912" y="2845451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이동</a:t>
            </a:r>
            <a:endParaRPr lang="en-US" altLang="ko-KR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35" name="화살표: 오른쪽으로 구부러짐 34">
            <a:extLst>
              <a:ext uri="{FF2B5EF4-FFF2-40B4-BE49-F238E27FC236}">
                <a16:creationId xmlns:a16="http://schemas.microsoft.com/office/drawing/2014/main" id="{A9DFE1F1-C032-44C7-96CB-685E50764C2C}"/>
              </a:ext>
            </a:extLst>
          </p:cNvPr>
          <p:cNvSpPr/>
          <p:nvPr/>
        </p:nvSpPr>
        <p:spPr>
          <a:xfrm rot="19582224">
            <a:off x="1754647" y="2527710"/>
            <a:ext cx="323790" cy="100710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D35269D-16CA-4829-B1B7-DCEDE0980BA2}"/>
              </a:ext>
            </a:extLst>
          </p:cNvPr>
          <p:cNvCxnSpPr/>
          <p:nvPr/>
        </p:nvCxnSpPr>
        <p:spPr>
          <a:xfrm flipV="1">
            <a:off x="2112451" y="852203"/>
            <a:ext cx="6112054" cy="745970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58D8483-4448-4772-B2C0-195DD3F9F0D8}"/>
              </a:ext>
            </a:extLst>
          </p:cNvPr>
          <p:cNvCxnSpPr/>
          <p:nvPr/>
        </p:nvCxnSpPr>
        <p:spPr>
          <a:xfrm>
            <a:off x="2112451" y="2004331"/>
            <a:ext cx="6112054" cy="1152128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86373E6A-4A68-4332-BF49-F18E0D8D1A48}"/>
              </a:ext>
            </a:extLst>
          </p:cNvPr>
          <p:cNvSpPr/>
          <p:nvPr/>
        </p:nvSpPr>
        <p:spPr>
          <a:xfrm>
            <a:off x="1694793" y="1734207"/>
            <a:ext cx="6692462" cy="1316421"/>
          </a:xfrm>
          <a:custGeom>
            <a:avLst/>
            <a:gdLst>
              <a:gd name="connsiteX0" fmla="*/ 0 w 6692462"/>
              <a:gd name="connsiteY0" fmla="*/ 0 h 1316421"/>
              <a:gd name="connsiteX1" fmla="*/ 6692462 w 6692462"/>
              <a:gd name="connsiteY1" fmla="*/ 827690 h 1316421"/>
              <a:gd name="connsiteX2" fmla="*/ 1395248 w 6692462"/>
              <a:gd name="connsiteY2" fmla="*/ 1316421 h 1316421"/>
              <a:gd name="connsiteX3" fmla="*/ 0 w 6692462"/>
              <a:gd name="connsiteY3" fmla="*/ 0 h 1316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2462" h="1316421">
                <a:moveTo>
                  <a:pt x="0" y="0"/>
                </a:moveTo>
                <a:lnTo>
                  <a:pt x="6692462" y="827690"/>
                </a:lnTo>
                <a:lnTo>
                  <a:pt x="1395248" y="1316421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DE973B0-7859-45D2-B52C-DEBD938E1488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087334" y="2561897"/>
            <a:ext cx="5299921" cy="4952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45A0737-39D9-46FE-B766-F0D5A64E8349}"/>
              </a:ext>
            </a:extLst>
          </p:cNvPr>
          <p:cNvSpPr txBox="1"/>
          <p:nvPr/>
        </p:nvSpPr>
        <p:spPr>
          <a:xfrm>
            <a:off x="261994" y="739651"/>
            <a:ext cx="7406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[</a:t>
            </a: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산불인식 알고리즘에 대한 내용 없음</a:t>
            </a:r>
            <a:r>
              <a:rPr lang="en-US" altLang="ko-KR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]</a:t>
            </a: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 </a:t>
            </a:r>
            <a:r>
              <a:rPr lang="en-US" altLang="ko-KR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– </a:t>
            </a: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잔불 위치 계산</a:t>
            </a:r>
            <a:endParaRPr lang="ko-KR" altLang="en-US" sz="2400" spc="-200" dirty="0">
              <a:ln>
                <a:solidFill>
                  <a:schemeClr val="accent1">
                    <a:alpha val="0"/>
                  </a:schemeClr>
                </a:solidFill>
              </a:ln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849065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8748464" y="5445658"/>
            <a:ext cx="437864" cy="304271"/>
          </a:xfrm>
        </p:spPr>
        <p:txBody>
          <a:bodyPr/>
          <a:lstStyle/>
          <a:p>
            <a:fld id="{4BEDD84E-25D4-4983-8AA1-2863C96F08D9}" type="slidenum">
              <a:rPr lang="ko-KR" altLang="en-US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14</a:t>
            </a:fld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개발 방법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A33021-3886-4DF6-8722-3AAF01FE96CF}"/>
              </a:ext>
            </a:extLst>
          </p:cNvPr>
          <p:cNvSpPr/>
          <p:nvPr/>
        </p:nvSpPr>
        <p:spPr>
          <a:xfrm>
            <a:off x="8299271" y="168152"/>
            <a:ext cx="792088" cy="6494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808BDF-BE56-45FF-AF86-9B4B753A35D7}"/>
              </a:ext>
            </a:extLst>
          </p:cNvPr>
          <p:cNvSpPr txBox="1"/>
          <p:nvPr/>
        </p:nvSpPr>
        <p:spPr>
          <a:xfrm>
            <a:off x="261993" y="739651"/>
            <a:ext cx="8433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[SW</a:t>
            </a: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부분에 대한 비중이 낮음</a:t>
            </a:r>
            <a:r>
              <a:rPr lang="en-US" altLang="ko-KR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] - </a:t>
            </a: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블렌딩</a:t>
            </a:r>
            <a:endParaRPr lang="ko-KR" altLang="en-US" sz="2400" spc="-200" dirty="0">
              <a:ln>
                <a:solidFill>
                  <a:schemeClr val="accent1">
                    <a:alpha val="0"/>
                  </a:schemeClr>
                </a:solidFill>
              </a:ln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</p:txBody>
      </p:sp>
      <p:sp>
        <p:nvSpPr>
          <p:cNvPr id="25" name="모서리가 둥근 직사각형 12">
            <a:extLst>
              <a:ext uri="{FF2B5EF4-FFF2-40B4-BE49-F238E27FC236}">
                <a16:creationId xmlns:a16="http://schemas.microsoft.com/office/drawing/2014/main" id="{D77AE188-B479-4871-A2D6-B5CED26FC296}"/>
              </a:ext>
            </a:extLst>
          </p:cNvPr>
          <p:cNvSpPr/>
          <p:nvPr/>
        </p:nvSpPr>
        <p:spPr>
          <a:xfrm rot="20870764">
            <a:off x="562108" y="4067774"/>
            <a:ext cx="320258" cy="319467"/>
          </a:xfrm>
          <a:prstGeom prst="roundRect">
            <a:avLst>
              <a:gd name="adj" fmla="val 13731"/>
            </a:avLst>
          </a:prstGeom>
          <a:solidFill>
            <a:schemeClr val="bg1"/>
          </a:solidFill>
          <a:ln w="76200">
            <a:solidFill>
              <a:srgbClr val="F16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1D9B62-9992-48A7-A972-9D9A9A246AD5}"/>
              </a:ext>
            </a:extLst>
          </p:cNvPr>
          <p:cNvSpPr txBox="1"/>
          <p:nvPr/>
        </p:nvSpPr>
        <p:spPr>
          <a:xfrm>
            <a:off x="945906" y="4009628"/>
            <a:ext cx="560602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블렌딩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ko-KR" altLang="en-US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두 이미지를 섞어 표현하는 기법</a:t>
            </a:r>
            <a:endParaRPr lang="en-US" altLang="ko-KR" sz="16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ko-KR" altLang="en-US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적외선 카메라의 낮은 해상도 문제를 어느정도 보완해줄 수 있다</a:t>
            </a:r>
            <a:r>
              <a:rPr lang="en-US" altLang="ko-KR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.</a:t>
            </a:r>
          </a:p>
        </p:txBody>
      </p:sp>
      <p:pic>
        <p:nvPicPr>
          <p:cNvPr id="34" name="Picture 3">
            <a:extLst>
              <a:ext uri="{FF2B5EF4-FFF2-40B4-BE49-F238E27FC236}">
                <a16:creationId xmlns:a16="http://schemas.microsoft.com/office/drawing/2014/main" id="{A8EC34D3-4E93-4B6F-88FF-2D752E16D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486"/>
            <a:ext cx="2406749" cy="180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4">
            <a:extLst>
              <a:ext uri="{FF2B5EF4-FFF2-40B4-BE49-F238E27FC236}">
                <a16:creationId xmlns:a16="http://schemas.microsoft.com/office/drawing/2014/main" id="{8C5F9CB0-3447-4ABC-B302-BF831C1DA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542" y="1484486"/>
            <a:ext cx="2406749" cy="180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5">
            <a:extLst>
              <a:ext uri="{FF2B5EF4-FFF2-40B4-BE49-F238E27FC236}">
                <a16:creationId xmlns:a16="http://schemas.microsoft.com/office/drawing/2014/main" id="{69718418-257E-4A22-9B2B-D85B1EED0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540" y="1462030"/>
            <a:ext cx="2406749" cy="180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더하기 기호 4">
            <a:extLst>
              <a:ext uri="{FF2B5EF4-FFF2-40B4-BE49-F238E27FC236}">
                <a16:creationId xmlns:a16="http://schemas.microsoft.com/office/drawing/2014/main" id="{3577041F-4B57-410F-9C75-701472B7340C}"/>
              </a:ext>
            </a:extLst>
          </p:cNvPr>
          <p:cNvSpPr/>
          <p:nvPr/>
        </p:nvSpPr>
        <p:spPr>
          <a:xfrm>
            <a:off x="2874293" y="2137420"/>
            <a:ext cx="576064" cy="576064"/>
          </a:xfrm>
          <a:prstGeom prst="mathPlus">
            <a:avLst>
              <a:gd name="adj1" fmla="val 12573"/>
            </a:avLst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같음 기호 8">
            <a:extLst>
              <a:ext uri="{FF2B5EF4-FFF2-40B4-BE49-F238E27FC236}">
                <a16:creationId xmlns:a16="http://schemas.microsoft.com/office/drawing/2014/main" id="{001AB313-5F7F-480C-BFF0-2DBFDCF058F3}"/>
              </a:ext>
            </a:extLst>
          </p:cNvPr>
          <p:cNvSpPr/>
          <p:nvPr/>
        </p:nvSpPr>
        <p:spPr>
          <a:xfrm>
            <a:off x="5866473" y="2253217"/>
            <a:ext cx="508664" cy="344469"/>
          </a:xfrm>
          <a:prstGeom prst="mathEqual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24F070B-02EE-434E-8098-92D05F8890C6}"/>
              </a:ext>
            </a:extLst>
          </p:cNvPr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670038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8748464" y="5445658"/>
            <a:ext cx="437864" cy="304271"/>
          </a:xfrm>
        </p:spPr>
        <p:txBody>
          <a:bodyPr/>
          <a:lstStyle/>
          <a:p>
            <a:fld id="{4BEDD84E-25D4-4983-8AA1-2863C96F08D9}" type="slidenum">
              <a:rPr lang="ko-KR" altLang="en-US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15</a:t>
            </a:fld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개발 방법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A33021-3886-4DF6-8722-3AAF01FE96CF}"/>
              </a:ext>
            </a:extLst>
          </p:cNvPr>
          <p:cNvSpPr/>
          <p:nvPr/>
        </p:nvSpPr>
        <p:spPr>
          <a:xfrm>
            <a:off x="8299271" y="168152"/>
            <a:ext cx="792088" cy="6494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1D9B62-9992-48A7-A972-9D9A9A246AD5}"/>
              </a:ext>
            </a:extLst>
          </p:cNvPr>
          <p:cNvSpPr txBox="1"/>
          <p:nvPr/>
        </p:nvSpPr>
        <p:spPr>
          <a:xfrm>
            <a:off x="3366715" y="1777380"/>
            <a:ext cx="5724644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Opencv</a:t>
            </a: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에서 제공하는 </a:t>
            </a:r>
            <a:r>
              <a:rPr lang="ko-KR" altLang="en-US" sz="20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블렌딩의</a:t>
            </a: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문제점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두 이미지의 모든 픽셀을 섞어 버림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     </a:t>
            </a: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화면이 전체적으로 어두워진다</a:t>
            </a:r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.</a:t>
            </a:r>
          </a:p>
          <a:p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endParaRPr lang="en-US" altLang="ko-KR" sz="2000" dirty="0">
              <a:solidFill>
                <a:srgbClr val="0DA2B6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ko-KR" altLang="en-US" sz="2000" dirty="0">
                <a:solidFill>
                  <a:srgbClr val="0DA2B6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개발방향</a:t>
            </a:r>
            <a:endParaRPr lang="en-US" altLang="ko-KR" sz="2000" dirty="0">
              <a:solidFill>
                <a:srgbClr val="0DA2B6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ko-KR" altLang="en-US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적외선 이미지의 특정부분</a:t>
            </a:r>
            <a:r>
              <a:rPr lang="en-US" altLang="ko-KR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(</a:t>
            </a:r>
            <a:r>
              <a:rPr lang="ko-KR" altLang="en-US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높은 온도의 영역</a:t>
            </a:r>
            <a:r>
              <a:rPr lang="en-US" altLang="ko-KR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)</a:t>
            </a:r>
            <a:r>
              <a:rPr lang="ko-KR" altLang="en-US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만을 추출하여 </a:t>
            </a:r>
            <a:r>
              <a:rPr lang="ko-KR" altLang="en-US" sz="16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블렌딩</a:t>
            </a:r>
            <a:endParaRPr lang="en-US" altLang="ko-KR" sz="16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en-US" altLang="ko-KR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       </a:t>
            </a:r>
            <a:r>
              <a:rPr lang="ko-KR" altLang="en-US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적외선 카메라의 </a:t>
            </a:r>
            <a:r>
              <a:rPr lang="en-US" altLang="ko-KR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Level &amp; Span </a:t>
            </a:r>
            <a:r>
              <a:rPr lang="ko-KR" altLang="en-US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문제를 먼저 해결해야 함</a:t>
            </a:r>
            <a:endParaRPr lang="en-US" altLang="ko-KR" sz="16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endParaRPr lang="en-US" altLang="ko-KR" sz="16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pic>
        <p:nvPicPr>
          <p:cNvPr id="15" name="Picture 5">
            <a:extLst>
              <a:ext uri="{FF2B5EF4-FFF2-40B4-BE49-F238E27FC236}">
                <a16:creationId xmlns:a16="http://schemas.microsoft.com/office/drawing/2014/main" id="{DD5B148F-6022-43A6-BA7B-0BF6B6379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09" y="1201316"/>
            <a:ext cx="2816039" cy="2112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322E973C-2DB4-4DFD-8733-6CEBCBB85E9B}"/>
              </a:ext>
            </a:extLst>
          </p:cNvPr>
          <p:cNvSpPr/>
          <p:nvPr/>
        </p:nvSpPr>
        <p:spPr>
          <a:xfrm>
            <a:off x="3549537" y="2458926"/>
            <a:ext cx="288032" cy="260020"/>
          </a:xfrm>
          <a:prstGeom prst="rightArrow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8986AF5-FB69-4275-85B9-D02C8645B1D7}"/>
              </a:ext>
            </a:extLst>
          </p:cNvPr>
          <p:cNvSpPr/>
          <p:nvPr/>
        </p:nvSpPr>
        <p:spPr>
          <a:xfrm>
            <a:off x="3549537" y="4500593"/>
            <a:ext cx="288032" cy="260020"/>
          </a:xfrm>
          <a:prstGeom prst="rightArrow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AF48B0-4B50-40A2-818E-8950A6B1AE93}"/>
              </a:ext>
            </a:extLst>
          </p:cNvPr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808BDF-BE56-45FF-AF86-9B4B753A35D7}"/>
              </a:ext>
            </a:extLst>
          </p:cNvPr>
          <p:cNvSpPr txBox="1"/>
          <p:nvPr/>
        </p:nvSpPr>
        <p:spPr>
          <a:xfrm>
            <a:off x="261993" y="739651"/>
            <a:ext cx="8433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[SW</a:t>
            </a: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부분에 대한 비중이 낮음</a:t>
            </a:r>
            <a:r>
              <a:rPr lang="en-US" altLang="ko-KR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] - </a:t>
            </a: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블렌딩</a:t>
            </a:r>
            <a:endParaRPr lang="ko-KR" altLang="en-US" sz="2400" spc="-200" dirty="0">
              <a:ln>
                <a:solidFill>
                  <a:schemeClr val="accent1">
                    <a:alpha val="0"/>
                  </a:schemeClr>
                </a:solidFill>
              </a:ln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1F4263-1169-42F9-AE67-48AA90BB48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09" y="3418115"/>
            <a:ext cx="2816038" cy="210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7090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212A529-F0AF-41D9-A84C-D6C0499E9C31}"/>
              </a:ext>
            </a:extLst>
          </p:cNvPr>
          <p:cNvSpPr txBox="1"/>
          <p:nvPr/>
        </p:nvSpPr>
        <p:spPr>
          <a:xfrm>
            <a:off x="1648221" y="3867609"/>
            <a:ext cx="73003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Opencv</a:t>
            </a: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에서 기본으로 제공하는 정규화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    </a:t>
            </a: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최고</a:t>
            </a:r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/</a:t>
            </a:r>
            <a:r>
              <a:rPr lang="ko-KR" altLang="en-US" sz="20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최저값에</a:t>
            </a: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따라 이미지의 밝기가 유동적으로 변화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ko-KR" altLang="en-US" sz="2000" dirty="0">
                <a:solidFill>
                  <a:srgbClr val="0DA2B6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개발방향</a:t>
            </a:r>
            <a:endParaRPr lang="en-US" altLang="ko-KR" sz="2000" dirty="0">
              <a:solidFill>
                <a:srgbClr val="0DA2B6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ko-KR" altLang="en-US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최고</a:t>
            </a:r>
            <a:r>
              <a:rPr lang="en-US" altLang="ko-KR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/</a:t>
            </a:r>
            <a:r>
              <a:rPr lang="ko-KR" altLang="en-US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최저 </a:t>
            </a:r>
            <a:r>
              <a:rPr lang="ko-KR" altLang="en-US" sz="16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방사값</a:t>
            </a:r>
            <a:r>
              <a:rPr lang="ko-KR" altLang="en-US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범위를 미리 지정하여 </a:t>
            </a:r>
            <a:r>
              <a:rPr lang="ko-KR" altLang="en-US" sz="16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방사값에</a:t>
            </a:r>
            <a:r>
              <a:rPr lang="ko-KR" altLang="en-US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따른 픽셀의 값을 고정하도록 함</a:t>
            </a:r>
            <a:endParaRPr lang="en-US" altLang="ko-KR" sz="16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8748464" y="5445658"/>
            <a:ext cx="437864" cy="304271"/>
          </a:xfrm>
        </p:spPr>
        <p:txBody>
          <a:bodyPr/>
          <a:lstStyle/>
          <a:p>
            <a:fld id="{4BEDD84E-25D4-4983-8AA1-2863C96F08D9}" type="slidenum">
              <a:rPr lang="ko-KR" altLang="en-US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16</a:t>
            </a:fld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개발 방법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A33021-3886-4DF6-8722-3AAF01FE96CF}"/>
              </a:ext>
            </a:extLst>
          </p:cNvPr>
          <p:cNvSpPr/>
          <p:nvPr/>
        </p:nvSpPr>
        <p:spPr>
          <a:xfrm>
            <a:off x="8299271" y="168152"/>
            <a:ext cx="792088" cy="6494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8986AF5-FB69-4275-85B9-D02C8645B1D7}"/>
              </a:ext>
            </a:extLst>
          </p:cNvPr>
          <p:cNvSpPr/>
          <p:nvPr/>
        </p:nvSpPr>
        <p:spPr>
          <a:xfrm>
            <a:off x="1787905" y="4285608"/>
            <a:ext cx="288032" cy="260020"/>
          </a:xfrm>
          <a:prstGeom prst="rightArrow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0B5895-0BA7-4C42-BAED-4FA06FA81FC1}"/>
              </a:ext>
            </a:extLst>
          </p:cNvPr>
          <p:cNvSpPr txBox="1"/>
          <p:nvPr/>
        </p:nvSpPr>
        <p:spPr>
          <a:xfrm>
            <a:off x="1615809" y="1221281"/>
            <a:ext cx="4168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Level &amp; Span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C5A570F-CC9D-4842-A639-A08D474D6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093" y="1601427"/>
            <a:ext cx="2769057" cy="205924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4D360E7-A812-42C9-B3F5-1ADF8E74A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654" y="1601426"/>
            <a:ext cx="2748613" cy="2059243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D685780A-9E0F-4D3E-A953-210BF2F95989}"/>
              </a:ext>
            </a:extLst>
          </p:cNvPr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808BDF-BE56-45FF-AF86-9B4B753A35D7}"/>
              </a:ext>
            </a:extLst>
          </p:cNvPr>
          <p:cNvSpPr txBox="1"/>
          <p:nvPr/>
        </p:nvSpPr>
        <p:spPr>
          <a:xfrm>
            <a:off x="261993" y="739651"/>
            <a:ext cx="8433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[SW</a:t>
            </a: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부분에 대한 비중이 낮음</a:t>
            </a:r>
            <a:r>
              <a:rPr lang="en-US" altLang="ko-KR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] - </a:t>
            </a: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블렌딩</a:t>
            </a:r>
            <a:endParaRPr lang="ko-KR" altLang="en-US" sz="2400" spc="-200" dirty="0">
              <a:ln>
                <a:solidFill>
                  <a:schemeClr val="accent1">
                    <a:alpha val="0"/>
                  </a:schemeClr>
                </a:solidFill>
              </a:ln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275030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8748464" y="5445658"/>
            <a:ext cx="437864" cy="304271"/>
          </a:xfrm>
        </p:spPr>
        <p:txBody>
          <a:bodyPr/>
          <a:lstStyle/>
          <a:p>
            <a:fld id="{4BEDD84E-25D4-4983-8AA1-2863C96F08D9}" type="slidenum">
              <a:rPr lang="ko-KR" altLang="en-US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17</a:t>
            </a:fld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개발 방법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A33021-3886-4DF6-8722-3AAF01FE96CF}"/>
              </a:ext>
            </a:extLst>
          </p:cNvPr>
          <p:cNvSpPr/>
          <p:nvPr/>
        </p:nvSpPr>
        <p:spPr>
          <a:xfrm>
            <a:off x="8299271" y="168152"/>
            <a:ext cx="792088" cy="6494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8986AF5-FB69-4275-85B9-D02C8645B1D7}"/>
              </a:ext>
            </a:extLst>
          </p:cNvPr>
          <p:cNvSpPr/>
          <p:nvPr/>
        </p:nvSpPr>
        <p:spPr>
          <a:xfrm>
            <a:off x="1487941" y="2308816"/>
            <a:ext cx="288032" cy="260020"/>
          </a:xfrm>
          <a:prstGeom prst="rightArrow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685780A-9E0F-4D3E-A953-210BF2F95989}"/>
              </a:ext>
            </a:extLst>
          </p:cNvPr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65AFBF-6D01-4FF9-88C5-C30B9D4AEE0A}"/>
              </a:ext>
            </a:extLst>
          </p:cNvPr>
          <p:cNvSpPr txBox="1"/>
          <p:nvPr/>
        </p:nvSpPr>
        <p:spPr>
          <a:xfrm>
            <a:off x="995231" y="1651362"/>
            <a:ext cx="638508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드론 원격 제어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- </a:t>
            </a: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안드로이드 </a:t>
            </a:r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OS</a:t>
            </a: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이외에 </a:t>
            </a:r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SDK </a:t>
            </a: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미지원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         </a:t>
            </a: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프로토콜 레퍼런스 지원 </a:t>
            </a:r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(</a:t>
            </a: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참조하여 개발</a:t>
            </a:r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)</a:t>
            </a:r>
          </a:p>
          <a:p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2. </a:t>
            </a: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사용자의 드론 순찰경로 지정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- </a:t>
            </a:r>
            <a:r>
              <a:rPr lang="ko-KR" altLang="en-US" sz="20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드론을</a:t>
            </a: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직접 컨트롤한 후 기록</a:t>
            </a:r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, </a:t>
            </a: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컨트롤했던 과정 재실행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3. </a:t>
            </a: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기록된 컨트롤 정보를 리플레이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- </a:t>
            </a: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마지막 액션이 끝나면 처음 위치로 복귀하는 기능을 추가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808BDF-BE56-45FF-AF86-9B4B753A35D7}"/>
              </a:ext>
            </a:extLst>
          </p:cNvPr>
          <p:cNvSpPr txBox="1"/>
          <p:nvPr/>
        </p:nvSpPr>
        <p:spPr>
          <a:xfrm>
            <a:off x="261993" y="739651"/>
            <a:ext cx="8433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[SW</a:t>
            </a: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부분에 대한 비중이 낮음</a:t>
            </a:r>
            <a:r>
              <a:rPr lang="en-US" altLang="ko-KR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] – </a:t>
            </a: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드론 순찰</a:t>
            </a:r>
            <a:endParaRPr lang="ko-KR" altLang="en-US" sz="2400" spc="-200" dirty="0">
              <a:ln>
                <a:solidFill>
                  <a:schemeClr val="accent1">
                    <a:alpha val="0"/>
                  </a:schemeClr>
                </a:solidFill>
              </a:ln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984785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8748464" y="5445658"/>
            <a:ext cx="437864" cy="304271"/>
          </a:xfrm>
        </p:spPr>
        <p:txBody>
          <a:bodyPr/>
          <a:lstStyle/>
          <a:p>
            <a:fld id="{4BEDD84E-25D4-4983-8AA1-2863C96F08D9}" type="slidenum">
              <a:rPr lang="ko-KR" altLang="en-US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18</a:t>
            </a:fld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개발 방법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A33021-3886-4DF6-8722-3AAF01FE96CF}"/>
              </a:ext>
            </a:extLst>
          </p:cNvPr>
          <p:cNvSpPr/>
          <p:nvPr/>
        </p:nvSpPr>
        <p:spPr>
          <a:xfrm>
            <a:off x="8299271" y="168152"/>
            <a:ext cx="792088" cy="6494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685780A-9E0F-4D3E-A953-210BF2F95989}"/>
              </a:ext>
            </a:extLst>
          </p:cNvPr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pic>
        <p:nvPicPr>
          <p:cNvPr id="11" name="Picture 2" descr="https://store.storeimages.cdn-apple.com/8750/as-images.apple.com/is/image/AppleInc/aos/published/images/H/KG/HKG42/HKG42_AV2?wid=1000&amp;hei=1000&amp;fmt=jpeg&amp;qlt=95&amp;op_sharpen=0&amp;resMode=bicub&amp;op_usm=0.5,0.5,0,0&amp;iccEmbed=0&amp;layer=comp&amp;.v=1475428658734">
            <a:extLst>
              <a:ext uri="{FF2B5EF4-FFF2-40B4-BE49-F238E27FC236}">
                <a16:creationId xmlns:a16="http://schemas.microsoft.com/office/drawing/2014/main" id="{4CC86743-3E7E-49A2-BAE6-B4EA2E10E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5" y="3145532"/>
            <a:ext cx="172819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4667535-0E58-4BAB-8D3C-1CC4DD2E7EC2}"/>
              </a:ext>
            </a:extLst>
          </p:cNvPr>
          <p:cNvCxnSpPr>
            <a:cxnSpLocks/>
          </p:cNvCxnSpPr>
          <p:nvPr/>
        </p:nvCxnSpPr>
        <p:spPr>
          <a:xfrm flipV="1">
            <a:off x="1625433" y="3062126"/>
            <a:ext cx="2484034" cy="734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1C0FC6B-FCBA-4E68-A054-DD30114AB027}"/>
              </a:ext>
            </a:extLst>
          </p:cNvPr>
          <p:cNvCxnSpPr>
            <a:cxnSpLocks/>
          </p:cNvCxnSpPr>
          <p:nvPr/>
        </p:nvCxnSpPr>
        <p:spPr>
          <a:xfrm flipH="1" flipV="1">
            <a:off x="1187625" y="2257264"/>
            <a:ext cx="2921842" cy="804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376CBD8-1AC6-4713-A3DC-F90B0AA8837A}"/>
              </a:ext>
            </a:extLst>
          </p:cNvPr>
          <p:cNvCxnSpPr>
            <a:cxnSpLocks/>
          </p:cNvCxnSpPr>
          <p:nvPr/>
        </p:nvCxnSpPr>
        <p:spPr>
          <a:xfrm flipV="1">
            <a:off x="1187624" y="1980265"/>
            <a:ext cx="2166001" cy="264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A856EB4-B5F3-4052-AEC3-8F3A23F7EDD0}"/>
              </a:ext>
            </a:extLst>
          </p:cNvPr>
          <p:cNvSpPr txBox="1"/>
          <p:nvPr/>
        </p:nvSpPr>
        <p:spPr>
          <a:xfrm>
            <a:off x="1517179" y="3874798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시작점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343A83-D940-4343-92AC-12248A547DC3}"/>
              </a:ext>
            </a:extLst>
          </p:cNvPr>
          <p:cNvSpPr txBox="1"/>
          <p:nvPr/>
        </p:nvSpPr>
        <p:spPr>
          <a:xfrm>
            <a:off x="3146817" y="1633364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종료점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9DE4CBE-CE0F-4EBF-81B5-59D2B2EC1D20}"/>
              </a:ext>
            </a:extLst>
          </p:cNvPr>
          <p:cNvCxnSpPr>
            <a:cxnSpLocks/>
          </p:cNvCxnSpPr>
          <p:nvPr/>
        </p:nvCxnSpPr>
        <p:spPr>
          <a:xfrm flipH="1">
            <a:off x="1625433" y="1986416"/>
            <a:ext cx="1728192" cy="180994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9BDCC22-3D57-4303-A702-DC08D16DA698}"/>
              </a:ext>
            </a:extLst>
          </p:cNvPr>
          <p:cNvSpPr/>
          <p:nvPr/>
        </p:nvSpPr>
        <p:spPr>
          <a:xfrm>
            <a:off x="663512" y="4740717"/>
            <a:ext cx="76357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사용자가 정의한 이동경로에 따라 반복적으로 순찰하며 마지막 행동이 끝나면 시작점으로 복귀한다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83968" y="1730336"/>
            <a:ext cx="497436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구현방법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ko-KR" altLang="en-US" dirty="0" err="1">
                <a:solidFill>
                  <a:srgbClr val="0DA2B6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패트롤</a:t>
            </a:r>
            <a:endParaRPr lang="en-US" altLang="ko-KR" dirty="0">
              <a:solidFill>
                <a:srgbClr val="0DA2B6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액션 변경이 일어날 때마다</a:t>
            </a:r>
            <a:endParaRPr lang="en-US" altLang="ko-KR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컨트롤 정보를 저장하여 플레이백</a:t>
            </a:r>
            <a:endParaRPr lang="en-US" altLang="ko-KR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endParaRPr lang="en-US" altLang="ko-KR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ko-KR" altLang="en-US" dirty="0">
                <a:solidFill>
                  <a:srgbClr val="0DA2B6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복귀</a:t>
            </a:r>
            <a:endParaRPr lang="en-US" altLang="ko-KR" dirty="0">
              <a:solidFill>
                <a:srgbClr val="0DA2B6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en-US" altLang="ko-KR" dirty="0">
                <a:solidFill>
                  <a:srgbClr val="F1646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1</a:t>
            </a:r>
            <a:r>
              <a:rPr lang="ko-KR" altLang="en-US" dirty="0">
                <a:solidFill>
                  <a:srgbClr val="F1646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안</a:t>
            </a:r>
            <a:r>
              <a:rPr lang="en-US" altLang="ko-KR" dirty="0">
                <a:solidFill>
                  <a:srgbClr val="F1646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)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종료지점과 시작지점의 벡터를 계산하여 이동</a:t>
            </a:r>
            <a:r>
              <a:rPr lang="en-US" altLang="ko-KR" dirty="0">
                <a:solidFill>
                  <a:srgbClr val="F1646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2</a:t>
            </a:r>
            <a:r>
              <a:rPr lang="ko-KR" altLang="en-US" dirty="0">
                <a:solidFill>
                  <a:srgbClr val="F1646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안</a:t>
            </a:r>
            <a:r>
              <a:rPr lang="en-US" altLang="ko-KR" dirty="0">
                <a:solidFill>
                  <a:srgbClr val="F1646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)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모든 명령의 반대방향으로 다시 명령을 실행</a:t>
            </a:r>
            <a:endParaRPr lang="en-US" altLang="ko-KR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808BDF-BE56-45FF-AF86-9B4B753A35D7}"/>
              </a:ext>
            </a:extLst>
          </p:cNvPr>
          <p:cNvSpPr txBox="1"/>
          <p:nvPr/>
        </p:nvSpPr>
        <p:spPr>
          <a:xfrm>
            <a:off x="261993" y="739651"/>
            <a:ext cx="8433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[SW</a:t>
            </a: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부분에 대한 비중이 낮음</a:t>
            </a:r>
            <a:r>
              <a:rPr lang="en-US" altLang="ko-KR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] – </a:t>
            </a: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드론 순찰</a:t>
            </a:r>
            <a:endParaRPr lang="ko-KR" altLang="en-US" sz="2400" spc="-200" dirty="0">
              <a:ln>
                <a:solidFill>
                  <a:schemeClr val="accent1">
                    <a:alpha val="0"/>
                  </a:schemeClr>
                </a:solidFill>
              </a:ln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30386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8748464" y="5445658"/>
            <a:ext cx="437864" cy="304271"/>
          </a:xfrm>
        </p:spPr>
        <p:txBody>
          <a:bodyPr/>
          <a:lstStyle/>
          <a:p>
            <a:fld id="{4BEDD84E-25D4-4983-8AA1-2863C96F08D9}" type="slidenum">
              <a:rPr lang="ko-KR" altLang="en-US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19</a:t>
            </a:fld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06628" y="546234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ko-KR" altLang="en-US" sz="1200" dirty="0">
              <a:solidFill>
                <a:schemeClr val="bg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492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개발 환경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A33021-3886-4DF6-8722-3AAF01FE96CF}"/>
              </a:ext>
            </a:extLst>
          </p:cNvPr>
          <p:cNvSpPr/>
          <p:nvPr/>
        </p:nvSpPr>
        <p:spPr>
          <a:xfrm>
            <a:off x="8299271" y="168152"/>
            <a:ext cx="792088" cy="6494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5876B2-DD04-41A9-9C5B-6F1B438B354B}"/>
              </a:ext>
            </a:extLst>
          </p:cNvPr>
          <p:cNvSpPr txBox="1"/>
          <p:nvPr/>
        </p:nvSpPr>
        <p:spPr>
          <a:xfrm>
            <a:off x="323528" y="887223"/>
            <a:ext cx="892899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fontAlgn="base"/>
            <a:r>
              <a:rPr lang="ko-KR" altLang="en-US" sz="2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개발 언어</a:t>
            </a:r>
            <a:endParaRPr lang="en-US" altLang="ko-KR" sz="2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lvl="1" fontAlgn="base"/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C++(</a:t>
            </a: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서버</a:t>
            </a:r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), C#(</a:t>
            </a: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클라이언트</a:t>
            </a:r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)</a:t>
            </a:r>
          </a:p>
          <a:p>
            <a:pPr lvl="1" fontAlgn="base"/>
            <a:endParaRPr lang="en-US" altLang="ko-KR" sz="2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lvl="1" fontAlgn="base"/>
            <a:r>
              <a:rPr lang="ko-KR" altLang="en-US" sz="2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사용 라이브러리</a:t>
            </a:r>
            <a:endParaRPr lang="en-US" altLang="ko-KR" sz="2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lvl="1" fontAlgn="base"/>
            <a:r>
              <a:rPr lang="en-US" altLang="ko-KR" sz="20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opencv</a:t>
            </a:r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3.1, </a:t>
            </a:r>
            <a:r>
              <a:rPr lang="en-US" altLang="ko-KR" sz="20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Leapmotion</a:t>
            </a:r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C# </a:t>
            </a:r>
            <a:r>
              <a:rPr lang="en-US" altLang="ko-KR" sz="20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sdk</a:t>
            </a:r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, </a:t>
            </a:r>
            <a:r>
              <a:rPr lang="en-US" altLang="ko-KR" sz="20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.net</a:t>
            </a:r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framework, </a:t>
            </a:r>
            <a:r>
              <a:rPr lang="en-US" altLang="ko-KR" sz="20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RaspiCam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marL="800100" lvl="1" indent="-342900" fontAlgn="base">
              <a:buFontTx/>
              <a:buChar char="-"/>
            </a:pPr>
            <a:endParaRPr lang="en-US" altLang="ko-KR" sz="2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lvl="1" fontAlgn="base"/>
            <a:r>
              <a:rPr lang="ko-KR" altLang="en-US" sz="2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참고 레퍼런스</a:t>
            </a:r>
            <a:endParaRPr lang="en-US" altLang="ko-KR" sz="2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lvl="1" fontAlgn="base"/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Parrot bebop 2 protocol</a:t>
            </a:r>
          </a:p>
          <a:p>
            <a:pPr lvl="1" fontAlgn="base"/>
            <a:endParaRPr lang="en-US" altLang="ko-KR" sz="2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lvl="1" fontAlgn="base"/>
            <a:r>
              <a:rPr lang="ko-KR" altLang="en-US" sz="2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사용 툴</a:t>
            </a:r>
            <a:endParaRPr lang="en-US" altLang="ko-KR" sz="2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lvl="1" fontAlgn="base"/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Visual Studio 2017, putty, WinSCP, </a:t>
            </a:r>
            <a:r>
              <a:rPr lang="en-US" altLang="ko-KR" sz="20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SublimeText</a:t>
            </a:r>
            <a:r>
              <a:rPr lang="en-US" altLang="ko-KR" sz="2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/>
            </a:r>
            <a:br>
              <a:rPr lang="en-US" altLang="ko-KR" sz="2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</a:br>
            <a:endParaRPr lang="ko-KR" altLang="en-US" sz="2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3" name="모서리가 둥근 직사각형 11">
            <a:extLst>
              <a:ext uri="{FF2B5EF4-FFF2-40B4-BE49-F238E27FC236}">
                <a16:creationId xmlns:a16="http://schemas.microsoft.com/office/drawing/2014/main" id="{8DDE3AC1-F093-4D19-8C9B-CEF32CF954B2}"/>
              </a:ext>
            </a:extLst>
          </p:cNvPr>
          <p:cNvSpPr/>
          <p:nvPr/>
        </p:nvSpPr>
        <p:spPr>
          <a:xfrm>
            <a:off x="495522" y="2065412"/>
            <a:ext cx="202696" cy="2021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rgbClr val="FAC1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1">
            <a:extLst>
              <a:ext uri="{FF2B5EF4-FFF2-40B4-BE49-F238E27FC236}">
                <a16:creationId xmlns:a16="http://schemas.microsoft.com/office/drawing/2014/main" id="{F18B4ADC-F0C9-4F40-8EA3-418BC6BD68FC}"/>
              </a:ext>
            </a:extLst>
          </p:cNvPr>
          <p:cNvSpPr/>
          <p:nvPr/>
        </p:nvSpPr>
        <p:spPr>
          <a:xfrm>
            <a:off x="501185" y="3087353"/>
            <a:ext cx="202696" cy="2021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rgbClr val="FAC1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1">
            <a:extLst>
              <a:ext uri="{FF2B5EF4-FFF2-40B4-BE49-F238E27FC236}">
                <a16:creationId xmlns:a16="http://schemas.microsoft.com/office/drawing/2014/main" id="{FB245759-151E-49C4-8CC3-08AFE427F886}"/>
              </a:ext>
            </a:extLst>
          </p:cNvPr>
          <p:cNvSpPr/>
          <p:nvPr/>
        </p:nvSpPr>
        <p:spPr>
          <a:xfrm>
            <a:off x="509068" y="4095465"/>
            <a:ext cx="202696" cy="2021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rgbClr val="FAC1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4706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4EAA31E-2AFE-413F-84B8-C66AE70E4D63}"/>
              </a:ext>
            </a:extLst>
          </p:cNvPr>
          <p:cNvSpPr txBox="1"/>
          <p:nvPr/>
        </p:nvSpPr>
        <p:spPr>
          <a:xfrm>
            <a:off x="487196" y="587499"/>
            <a:ext cx="338233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종합 설계 개요</a:t>
            </a:r>
            <a:endParaRPr lang="en-US" altLang="ko-KR" sz="2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지적사항</a:t>
            </a:r>
            <a:endParaRPr lang="en-US" altLang="ko-KR" sz="2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관련 연구 및 사례</a:t>
            </a:r>
            <a:endParaRPr lang="en-US" altLang="ko-KR" sz="2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시스템 수행 시나리오</a:t>
            </a:r>
            <a:endParaRPr lang="en-US" altLang="ko-KR" sz="2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시스템 구성도</a:t>
            </a:r>
            <a:endParaRPr lang="en-US" altLang="ko-KR" sz="2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개발 환경 및 개발 방법</a:t>
            </a:r>
            <a:endParaRPr lang="en-US" altLang="ko-KR" sz="2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업무 분담</a:t>
            </a:r>
            <a:endParaRPr lang="en-US" altLang="ko-KR" sz="2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종합설계 수행일정</a:t>
            </a:r>
            <a:endParaRPr lang="en-US" altLang="ko-KR" sz="2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필요기술 및 참고문헌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12116" y="5462344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797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차례</a:t>
            </a:r>
          </a:p>
        </p:txBody>
      </p:sp>
      <p:sp>
        <p:nvSpPr>
          <p:cNvPr id="15" name="모서리가 둥근 직사각형 11">
            <a:extLst>
              <a:ext uri="{FF2B5EF4-FFF2-40B4-BE49-F238E27FC236}">
                <a16:creationId xmlns:a16="http://schemas.microsoft.com/office/drawing/2014/main" id="{D43F75D0-95BA-421A-B221-0208A2372402}"/>
              </a:ext>
            </a:extLst>
          </p:cNvPr>
          <p:cNvSpPr/>
          <p:nvPr/>
        </p:nvSpPr>
        <p:spPr>
          <a:xfrm>
            <a:off x="6461069" y="3015012"/>
            <a:ext cx="320258" cy="3194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rgbClr val="FAC1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2">
            <a:extLst>
              <a:ext uri="{FF2B5EF4-FFF2-40B4-BE49-F238E27FC236}">
                <a16:creationId xmlns:a16="http://schemas.microsoft.com/office/drawing/2014/main" id="{32D4A4AC-914D-4FFC-BF67-537DAF7EDC59}"/>
              </a:ext>
            </a:extLst>
          </p:cNvPr>
          <p:cNvSpPr/>
          <p:nvPr/>
        </p:nvSpPr>
        <p:spPr>
          <a:xfrm rot="20870764">
            <a:off x="6611108" y="2632122"/>
            <a:ext cx="320258" cy="359638"/>
          </a:xfrm>
          <a:prstGeom prst="roundRect">
            <a:avLst>
              <a:gd name="adj" fmla="val 13731"/>
            </a:avLst>
          </a:prstGeom>
          <a:solidFill>
            <a:schemeClr val="bg1"/>
          </a:solidFill>
          <a:ln w="76200">
            <a:solidFill>
              <a:srgbClr val="F16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A33021-3886-4DF6-8722-3AAF01FE96CF}"/>
              </a:ext>
            </a:extLst>
          </p:cNvPr>
          <p:cNvSpPr/>
          <p:nvPr/>
        </p:nvSpPr>
        <p:spPr>
          <a:xfrm>
            <a:off x="8299271" y="168152"/>
            <a:ext cx="792088" cy="6494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EA543035-2CAA-4D3D-8F97-698118C83DBE}"/>
              </a:ext>
            </a:extLst>
          </p:cNvPr>
          <p:cNvSpPr/>
          <p:nvPr/>
        </p:nvSpPr>
        <p:spPr>
          <a:xfrm rot="6050290">
            <a:off x="6839151" y="2983009"/>
            <a:ext cx="379175" cy="326875"/>
          </a:xfrm>
          <a:prstGeom prst="triangle">
            <a:avLst/>
          </a:prstGeom>
          <a:solidFill>
            <a:schemeClr val="bg1"/>
          </a:solidFill>
          <a:ln w="76200">
            <a:solidFill>
              <a:srgbClr val="0DA2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62673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8748464" y="5445658"/>
            <a:ext cx="437864" cy="304271"/>
          </a:xfrm>
        </p:spPr>
        <p:txBody>
          <a:bodyPr/>
          <a:lstStyle/>
          <a:p>
            <a:fld id="{4BEDD84E-25D4-4983-8AA1-2863C96F08D9}" type="slidenum">
              <a:rPr lang="ko-KR" altLang="en-US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20</a:t>
            </a:fld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업무 분담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A33021-3886-4DF6-8722-3AAF01FE96CF}"/>
              </a:ext>
            </a:extLst>
          </p:cNvPr>
          <p:cNvSpPr/>
          <p:nvPr/>
        </p:nvSpPr>
        <p:spPr>
          <a:xfrm>
            <a:off x="8299271" y="168152"/>
            <a:ext cx="792088" cy="6494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B342EFA-EB92-49AE-BFF7-88EF08D5E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684797"/>
              </p:ext>
            </p:extLst>
          </p:nvPr>
        </p:nvGraphicFramePr>
        <p:xfrm>
          <a:off x="467544" y="1032848"/>
          <a:ext cx="8064896" cy="4121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174092918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214427985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1354176763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675282039"/>
                    </a:ext>
                  </a:extLst>
                </a:gridCol>
              </a:tblGrid>
              <a:tr h="50328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AC11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채승현</a:t>
                      </a:r>
                    </a:p>
                  </a:txBody>
                  <a:tcPr anchor="ctr">
                    <a:solidFill>
                      <a:srgbClr val="FAC11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김지승</a:t>
                      </a:r>
                    </a:p>
                  </a:txBody>
                  <a:tcPr anchor="ctr">
                    <a:solidFill>
                      <a:srgbClr val="FAC11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박재언</a:t>
                      </a:r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anchor="ctr">
                    <a:solidFill>
                      <a:srgbClr val="FAC1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954122"/>
                  </a:ext>
                </a:extLst>
              </a:tr>
              <a:tr h="5032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자료 수집</a:t>
                      </a:r>
                    </a:p>
                  </a:txBody>
                  <a:tcPr anchor="ctr">
                    <a:solidFill>
                      <a:srgbClr val="FEEEC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Bebop2/</a:t>
                      </a:r>
                      <a:r>
                        <a:rPr lang="en-US" altLang="ko-KR" dirty="0" err="1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opencv</a:t>
                      </a:r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anchor="ctr">
                    <a:solidFill>
                      <a:srgbClr val="FEEEC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.net</a:t>
                      </a:r>
                      <a:r>
                        <a:rPr lang="en-US" altLang="ko-KR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 framework</a:t>
                      </a:r>
                    </a:p>
                    <a:p>
                      <a:pPr algn="ctr" latinLnBrk="1"/>
                      <a:r>
                        <a:rPr lang="en-US" altLang="ko-KR" dirty="0" err="1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opencv</a:t>
                      </a:r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anchor="ctr">
                    <a:solidFill>
                      <a:srgbClr val="FEEEC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Infrared lens</a:t>
                      </a:r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anchor="ctr">
                    <a:solidFill>
                      <a:srgbClr val="FEEE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913200"/>
                  </a:ext>
                </a:extLst>
              </a:tr>
              <a:tr h="8686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설계</a:t>
                      </a:r>
                    </a:p>
                  </a:txBody>
                  <a:tcPr anchor="ctr">
                    <a:solidFill>
                      <a:srgbClr val="FFF7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드론</a:t>
                      </a:r>
                      <a:r>
                        <a:rPr lang="ko-KR" altLang="en-US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 컨트롤 분석</a:t>
                      </a:r>
                      <a:r>
                        <a:rPr lang="en-US" altLang="ko-KR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/</a:t>
                      </a:r>
                      <a:r>
                        <a:rPr lang="ko-KR" altLang="en-US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구현</a:t>
                      </a:r>
                      <a:endParaRPr lang="en-US" altLang="ko-KR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dirty="0" err="1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온도맵핑</a:t>
                      </a:r>
                      <a:r>
                        <a:rPr lang="en-US" altLang="ko-KR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/</a:t>
                      </a:r>
                      <a:r>
                        <a:rPr lang="ko-KR" altLang="en-US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산불감지</a:t>
                      </a:r>
                    </a:p>
                  </a:txBody>
                  <a:tcPr anchor="ctr">
                    <a:solidFill>
                      <a:srgbClr val="FFF7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UI</a:t>
                      </a:r>
                      <a:r>
                        <a:rPr lang="ko-KR" altLang="en-US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제작</a:t>
                      </a:r>
                      <a:r>
                        <a:rPr lang="en-US" altLang="ko-KR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/</a:t>
                      </a:r>
                      <a:r>
                        <a:rPr lang="ko-KR" altLang="en-US" dirty="0" err="1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블렌딩구현</a:t>
                      </a:r>
                      <a:endParaRPr lang="en-US" altLang="ko-KR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dirty="0" err="1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드론</a:t>
                      </a:r>
                      <a:r>
                        <a:rPr lang="ko-KR" altLang="en-US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 순찰 구현</a:t>
                      </a:r>
                    </a:p>
                  </a:txBody>
                  <a:tcPr anchor="ctr">
                    <a:solidFill>
                      <a:srgbClr val="FFF7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적외선 카메라</a:t>
                      </a:r>
                    </a:p>
                  </a:txBody>
                  <a:tcPr anchor="ctr">
                    <a:solidFill>
                      <a:srgbClr val="FFF7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500298"/>
                  </a:ext>
                </a:extLst>
              </a:tr>
              <a:tr h="8686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구현</a:t>
                      </a:r>
                    </a:p>
                  </a:txBody>
                  <a:tcPr anchor="ctr">
                    <a:solidFill>
                      <a:srgbClr val="FEEEC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드론</a:t>
                      </a:r>
                      <a:r>
                        <a:rPr lang="ko-KR" altLang="en-US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 컨트롤 및 비디오 스트리밍</a:t>
                      </a:r>
                    </a:p>
                  </a:txBody>
                  <a:tcPr anchor="ctr">
                    <a:solidFill>
                      <a:srgbClr val="FEEEC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UI </a:t>
                      </a:r>
                      <a:r>
                        <a:rPr lang="ko-KR" altLang="en-US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디자인</a:t>
                      </a:r>
                      <a:endParaRPr lang="en-US" altLang="ko-KR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dirty="0" err="1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블렌딩</a:t>
                      </a:r>
                      <a:endParaRPr lang="en-US" altLang="ko-KR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anchor="ctr">
                    <a:solidFill>
                      <a:srgbClr val="FEEEC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하우징 설계 </a:t>
                      </a:r>
                      <a:r>
                        <a:rPr lang="ko-KR" altLang="en-US" dirty="0" err="1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블라켓</a:t>
                      </a:r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anchor="ctr">
                    <a:solidFill>
                      <a:srgbClr val="FEEE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857690"/>
                  </a:ext>
                </a:extLst>
              </a:tr>
              <a:tr h="1240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테스트</a:t>
                      </a:r>
                    </a:p>
                  </a:txBody>
                  <a:tcPr anchor="ctr">
                    <a:solidFill>
                      <a:srgbClr val="FFF7E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산불 감지</a:t>
                      </a:r>
                      <a:r>
                        <a:rPr lang="en-US" altLang="ko-KR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/</a:t>
                      </a:r>
                      <a:r>
                        <a:rPr lang="ko-KR" altLang="en-US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위치 테스트</a:t>
                      </a:r>
                      <a:endParaRPr lang="en-US" altLang="ko-KR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통합 테스트 </a:t>
                      </a:r>
                      <a:r>
                        <a:rPr lang="en-US" altLang="ko-KR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/ </a:t>
                      </a:r>
                      <a:r>
                        <a:rPr lang="ko-KR" altLang="en-US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유지보수</a:t>
                      </a:r>
                    </a:p>
                  </a:txBody>
                  <a:tcPr anchor="ctr">
                    <a:solidFill>
                      <a:srgbClr val="FFF7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351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82223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8748464" y="5445658"/>
            <a:ext cx="437864" cy="304271"/>
          </a:xfrm>
        </p:spPr>
        <p:txBody>
          <a:bodyPr/>
          <a:lstStyle/>
          <a:p>
            <a:fld id="{4BEDD84E-25D4-4983-8AA1-2863C96F08D9}" type="slidenum">
              <a:rPr lang="ko-KR" altLang="en-US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21</a:t>
            </a:fld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2691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종합설계 수행일정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A33021-3886-4DF6-8722-3AAF01FE96CF}"/>
              </a:ext>
            </a:extLst>
          </p:cNvPr>
          <p:cNvSpPr/>
          <p:nvPr/>
        </p:nvSpPr>
        <p:spPr>
          <a:xfrm>
            <a:off x="8299271" y="168152"/>
            <a:ext cx="792088" cy="6494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07FFDBA-ACFD-4828-9E87-831633617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287270"/>
              </p:ext>
            </p:extLst>
          </p:nvPr>
        </p:nvGraphicFramePr>
        <p:xfrm>
          <a:off x="323524" y="1050733"/>
          <a:ext cx="8424940" cy="3439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929952913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7174082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779613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82089064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40668274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52393113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26180405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046097699"/>
                    </a:ext>
                  </a:extLst>
                </a:gridCol>
                <a:gridCol w="597670">
                  <a:extLst>
                    <a:ext uri="{9D8B030D-6E8A-4147-A177-3AD203B41FA5}">
                      <a16:colId xmlns:a16="http://schemas.microsoft.com/office/drawing/2014/main" val="2982555502"/>
                    </a:ext>
                  </a:extLst>
                </a:gridCol>
                <a:gridCol w="842494">
                  <a:extLst>
                    <a:ext uri="{9D8B030D-6E8A-4147-A177-3AD203B41FA5}">
                      <a16:colId xmlns:a16="http://schemas.microsoft.com/office/drawing/2014/main" val="1550041924"/>
                    </a:ext>
                  </a:extLst>
                </a:gridCol>
              </a:tblGrid>
              <a:tr h="311730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추진일정</a:t>
                      </a:r>
                    </a:p>
                  </a:txBody>
                  <a:tcPr anchor="ctr">
                    <a:solidFill>
                      <a:srgbClr val="FAC11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추진사항</a:t>
                      </a:r>
                    </a:p>
                  </a:txBody>
                  <a:tcPr>
                    <a:solidFill>
                      <a:srgbClr val="FAC11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12</a:t>
                      </a:r>
                      <a:r>
                        <a:rPr lang="ko-KR" altLang="en-US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월</a:t>
                      </a:r>
                    </a:p>
                  </a:txBody>
                  <a:tcPr>
                    <a:solidFill>
                      <a:srgbClr val="FAC11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</a:t>
                      </a:r>
                      <a:r>
                        <a:rPr lang="ko-KR" altLang="en-US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월</a:t>
                      </a:r>
                    </a:p>
                  </a:txBody>
                  <a:tcPr>
                    <a:solidFill>
                      <a:srgbClr val="FAC11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2</a:t>
                      </a:r>
                      <a:r>
                        <a:rPr lang="ko-KR" altLang="en-US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월</a:t>
                      </a:r>
                    </a:p>
                  </a:txBody>
                  <a:tcPr>
                    <a:solidFill>
                      <a:srgbClr val="FAC11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3</a:t>
                      </a:r>
                      <a:r>
                        <a:rPr lang="ko-KR" altLang="en-US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월</a:t>
                      </a:r>
                    </a:p>
                  </a:txBody>
                  <a:tcPr>
                    <a:solidFill>
                      <a:srgbClr val="FAC11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4</a:t>
                      </a:r>
                      <a:r>
                        <a:rPr lang="ko-KR" altLang="en-US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월</a:t>
                      </a:r>
                    </a:p>
                  </a:txBody>
                  <a:tcPr>
                    <a:solidFill>
                      <a:srgbClr val="FAC11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5</a:t>
                      </a:r>
                      <a:r>
                        <a:rPr lang="ko-KR" altLang="en-US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월</a:t>
                      </a:r>
                    </a:p>
                  </a:txBody>
                  <a:tcPr>
                    <a:solidFill>
                      <a:srgbClr val="FAC11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6</a:t>
                      </a:r>
                      <a:r>
                        <a:rPr lang="ko-KR" altLang="en-US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월</a:t>
                      </a:r>
                    </a:p>
                  </a:txBody>
                  <a:tcPr>
                    <a:solidFill>
                      <a:srgbClr val="FAC11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7~9</a:t>
                      </a:r>
                      <a:r>
                        <a:rPr lang="ko-KR" altLang="en-US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월</a:t>
                      </a:r>
                    </a:p>
                  </a:txBody>
                  <a:tcPr>
                    <a:solidFill>
                      <a:srgbClr val="FAC1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367552"/>
                  </a:ext>
                </a:extLst>
              </a:tr>
              <a:tr h="39377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자료 수집 및</a:t>
                      </a:r>
                      <a:endParaRPr lang="en-US" altLang="ko-KR" sz="1400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  <a:p>
                      <a:pPr latinLnBrk="1"/>
                      <a:r>
                        <a:rPr lang="ko-KR" altLang="en-US" sz="1400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세팅과 테스트</a:t>
                      </a:r>
                      <a:endParaRPr lang="en-US" altLang="ko-KR" sz="1400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EEEC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1646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EEEC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EEEC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EEEC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EEEC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EEEC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EEEC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EEE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653297"/>
                  </a:ext>
                </a:extLst>
              </a:tr>
              <a:tr h="39377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방사값</a:t>
                      </a:r>
                      <a:r>
                        <a:rPr lang="ko-KR" altLang="en-US" sz="1400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 추출</a:t>
                      </a:r>
                      <a:endParaRPr lang="en-US" altLang="ko-KR" sz="1400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  <a:p>
                      <a:pPr latinLnBrk="1"/>
                      <a:r>
                        <a:rPr lang="ko-KR" altLang="en-US" sz="1400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이미지 구성</a:t>
                      </a:r>
                    </a:p>
                  </a:txBody>
                  <a:tcPr>
                    <a:solidFill>
                      <a:srgbClr val="FFF7E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FF7E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1646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FF7E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FF7E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FF7E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FF7E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FF7E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FF7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694790"/>
                  </a:ext>
                </a:extLst>
              </a:tr>
              <a:tr h="39377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온도 맵핑 </a:t>
                      </a:r>
                      <a:r>
                        <a:rPr lang="en-US" altLang="ko-KR" sz="1400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&amp; </a:t>
                      </a:r>
                      <a:r>
                        <a:rPr lang="ko-KR" altLang="en-US" sz="1400" dirty="0" err="1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블렌딩</a:t>
                      </a:r>
                      <a:r>
                        <a:rPr lang="ko-KR" altLang="en-US" sz="1400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 구현</a:t>
                      </a:r>
                      <a:endParaRPr lang="en-US" altLang="ko-KR" sz="1400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  <a:p>
                      <a:pPr latinLnBrk="1"/>
                      <a:r>
                        <a:rPr lang="ko-KR" altLang="en-US" sz="1400" dirty="0" err="1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드론</a:t>
                      </a:r>
                      <a:r>
                        <a:rPr lang="ko-KR" altLang="en-US" sz="1400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 컨트롤과 </a:t>
                      </a:r>
                      <a:r>
                        <a:rPr lang="ko-KR" altLang="en-US" sz="1400" dirty="0" err="1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카메라장착</a:t>
                      </a:r>
                      <a:endParaRPr lang="ko-KR" altLang="en-US" sz="1400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EEEC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EEEC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1646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1646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EEEC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EEEC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EEEC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EEEC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EEE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807035"/>
                  </a:ext>
                </a:extLst>
              </a:tr>
              <a:tr h="39377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산불 </a:t>
                      </a:r>
                      <a:r>
                        <a:rPr lang="ko-KR" altLang="en-US" sz="1400" dirty="0" err="1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기준값</a:t>
                      </a:r>
                      <a:r>
                        <a:rPr lang="ko-KR" altLang="en-US" sz="1400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 측정</a:t>
                      </a:r>
                      <a:endParaRPr lang="en-US" altLang="ko-KR" sz="1400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  <a:p>
                      <a:pPr latinLnBrk="1"/>
                      <a:r>
                        <a:rPr lang="ko-KR" altLang="en-US" sz="1400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산불 위치 유도</a:t>
                      </a:r>
                      <a:endParaRPr lang="en-US" altLang="ko-KR" sz="1400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  <a:p>
                      <a:pPr latinLnBrk="1"/>
                      <a:r>
                        <a:rPr lang="ko-KR" altLang="en-US" sz="1400" dirty="0" err="1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드론</a:t>
                      </a:r>
                      <a:r>
                        <a:rPr lang="ko-KR" altLang="en-US" sz="1400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 순찰 구현</a:t>
                      </a:r>
                    </a:p>
                  </a:txBody>
                  <a:tcPr>
                    <a:solidFill>
                      <a:srgbClr val="FFF7E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FF7E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FF7E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1646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1646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1646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1646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FF7E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FF7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007874"/>
                  </a:ext>
                </a:extLst>
              </a:tr>
              <a:tr h="39377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UI </a:t>
                      </a:r>
                      <a:r>
                        <a:rPr lang="ko-KR" altLang="en-US" sz="1400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보정</a:t>
                      </a:r>
                    </a:p>
                  </a:txBody>
                  <a:tcPr>
                    <a:solidFill>
                      <a:srgbClr val="FEEEC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EEEC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EEEC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EEEC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EEEC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EEEC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1646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1646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EEE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927770"/>
                  </a:ext>
                </a:extLst>
              </a:tr>
              <a:tr h="39377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테스트 </a:t>
                      </a:r>
                      <a:r>
                        <a:rPr lang="en-US" altLang="ko-KR" sz="1400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/ </a:t>
                      </a:r>
                      <a:r>
                        <a:rPr lang="ko-KR" altLang="en-US" sz="1400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기능 보정</a:t>
                      </a:r>
                    </a:p>
                  </a:txBody>
                  <a:tcPr>
                    <a:solidFill>
                      <a:srgbClr val="FFF7E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FF7E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FF7E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FF7E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FF7E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FF7E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FF7E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FF7E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164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705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11430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212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GitHub</a:t>
            </a:r>
            <a:endParaRPr lang="ko-KR" altLang="en-US" sz="28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A33021-3886-4DF6-8722-3AAF01FE96CF}"/>
              </a:ext>
            </a:extLst>
          </p:cNvPr>
          <p:cNvSpPr/>
          <p:nvPr/>
        </p:nvSpPr>
        <p:spPr>
          <a:xfrm>
            <a:off x="8299271" y="168152"/>
            <a:ext cx="792088" cy="6494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2B44BF-78F7-4BED-9286-99ED7516719F}"/>
              </a:ext>
            </a:extLst>
          </p:cNvPr>
          <p:cNvSpPr txBox="1"/>
          <p:nvPr/>
        </p:nvSpPr>
        <p:spPr>
          <a:xfrm>
            <a:off x="253868" y="1200965"/>
            <a:ext cx="380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https://github.com/boyism80/oyo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C52567-9BC0-4B8C-AEB5-4EBB08901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913" y="1570297"/>
            <a:ext cx="6970174" cy="38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8563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3143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필요기술 및 참고 문헌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A33021-3886-4DF6-8722-3AAF01FE96CF}"/>
              </a:ext>
            </a:extLst>
          </p:cNvPr>
          <p:cNvSpPr/>
          <p:nvPr/>
        </p:nvSpPr>
        <p:spPr>
          <a:xfrm>
            <a:off x="8299271" y="168152"/>
            <a:ext cx="792088" cy="6494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2B44BF-78F7-4BED-9286-99ED7516719F}"/>
              </a:ext>
            </a:extLst>
          </p:cNvPr>
          <p:cNvSpPr txBox="1"/>
          <p:nvPr/>
        </p:nvSpPr>
        <p:spPr>
          <a:xfrm>
            <a:off x="657306" y="1287839"/>
            <a:ext cx="782938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Parrot bebop 2 streaming with Python</a:t>
            </a:r>
          </a:p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-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  <a:hlinkClick r:id="rId3"/>
              </a:rPr>
              <a:t>http://cvdrone.de/stream-bebop-video-with-python-opencv.html</a:t>
            </a:r>
            <a:endParaRPr lang="en-US" altLang="ko-KR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endParaRPr lang="en-US" altLang="ko-KR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Parrot bebop 2 controll with C#</a:t>
            </a:r>
          </a:p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-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  <a:hlinkClick r:id="rId4"/>
              </a:rPr>
              <a:t>https://github.com/robotika/katarina</a:t>
            </a:r>
            <a:endParaRPr lang="en-US" altLang="ko-KR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endParaRPr lang="en-US" altLang="ko-KR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Leapmotion C# SDK</a:t>
            </a:r>
          </a:p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-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  <a:hlinkClick r:id="rId5"/>
              </a:rPr>
              <a:t>https://developer.leapmotion.com/documentation/csharp/index.html</a:t>
            </a:r>
            <a:endParaRPr lang="en-US" altLang="ko-KR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endParaRPr lang="en-US" altLang="ko-KR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Parrot Bebop with Flir camera attached</a:t>
            </a:r>
          </a:p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- https://www.youtube.com/watch?v=gaaVqt589v8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99164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래픽 22" descr="전나무">
            <a:extLst>
              <a:ext uri="{FF2B5EF4-FFF2-40B4-BE49-F238E27FC236}">
                <a16:creationId xmlns:a16="http://schemas.microsoft.com/office/drawing/2014/main" id="{D4258226-11D0-4A6F-B349-299427744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rot="385955">
            <a:off x="6561973" y="2257420"/>
            <a:ext cx="1721891" cy="172189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12116" y="5462344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EAA31E-2AFE-413F-84B8-C66AE70E4D63}"/>
              </a:ext>
            </a:extLst>
          </p:cNvPr>
          <p:cNvSpPr txBox="1"/>
          <p:nvPr/>
        </p:nvSpPr>
        <p:spPr>
          <a:xfrm>
            <a:off x="1114129" y="1032849"/>
            <a:ext cx="1939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연구 개발 배경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2081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종합설계 개요</a:t>
            </a: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EA543035-2CAA-4D3D-8F97-698118C83DBE}"/>
              </a:ext>
            </a:extLst>
          </p:cNvPr>
          <p:cNvSpPr/>
          <p:nvPr/>
        </p:nvSpPr>
        <p:spPr>
          <a:xfrm rot="6050290">
            <a:off x="609629" y="4279149"/>
            <a:ext cx="379175" cy="326875"/>
          </a:xfrm>
          <a:prstGeom prst="triangle">
            <a:avLst/>
          </a:prstGeom>
          <a:solidFill>
            <a:schemeClr val="bg1"/>
          </a:solidFill>
          <a:ln w="76200">
            <a:solidFill>
              <a:srgbClr val="0DA2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1">
            <a:extLst>
              <a:ext uri="{FF2B5EF4-FFF2-40B4-BE49-F238E27FC236}">
                <a16:creationId xmlns:a16="http://schemas.microsoft.com/office/drawing/2014/main" id="{D43F75D0-95BA-421A-B221-0208A2372402}"/>
              </a:ext>
            </a:extLst>
          </p:cNvPr>
          <p:cNvSpPr/>
          <p:nvPr/>
        </p:nvSpPr>
        <p:spPr>
          <a:xfrm>
            <a:off x="645089" y="2655305"/>
            <a:ext cx="320258" cy="3194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rgbClr val="FAC1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2">
            <a:extLst>
              <a:ext uri="{FF2B5EF4-FFF2-40B4-BE49-F238E27FC236}">
                <a16:creationId xmlns:a16="http://schemas.microsoft.com/office/drawing/2014/main" id="{32D4A4AC-914D-4FFC-BF67-537DAF7EDC59}"/>
              </a:ext>
            </a:extLst>
          </p:cNvPr>
          <p:cNvSpPr/>
          <p:nvPr/>
        </p:nvSpPr>
        <p:spPr>
          <a:xfrm rot="20870764">
            <a:off x="645089" y="1139750"/>
            <a:ext cx="320258" cy="319467"/>
          </a:xfrm>
          <a:prstGeom prst="roundRect">
            <a:avLst>
              <a:gd name="adj" fmla="val 13731"/>
            </a:avLst>
          </a:prstGeom>
          <a:solidFill>
            <a:schemeClr val="bg1"/>
          </a:solidFill>
          <a:ln w="76200">
            <a:solidFill>
              <a:srgbClr val="F16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89CD38-0EA2-4A83-97EE-95DE0182C995}"/>
              </a:ext>
            </a:extLst>
          </p:cNvPr>
          <p:cNvSpPr txBox="1"/>
          <p:nvPr/>
        </p:nvSpPr>
        <p:spPr>
          <a:xfrm>
            <a:off x="1118308" y="1542141"/>
            <a:ext cx="6304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산불의 소화 뒤에 잔불로 </a:t>
            </a:r>
            <a:r>
              <a:rPr lang="ko-KR" altLang="en-US" sz="20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재점화되는</a:t>
            </a:r>
            <a:r>
              <a:rPr lang="ko-KR" altLang="en-US" sz="2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 경우가 빈번하게 발생한다</a:t>
            </a:r>
            <a:r>
              <a:rPr lang="en-US" altLang="ko-KR" sz="2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.</a:t>
            </a:r>
            <a:endParaRPr lang="ko-KR" altLang="en-US" sz="20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E5E5E"/>
              </a:solidFill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43A251-BE17-4B78-9F35-1F8E23B32A0D}"/>
              </a:ext>
            </a:extLst>
          </p:cNvPr>
          <p:cNvSpPr txBox="1"/>
          <p:nvPr/>
        </p:nvSpPr>
        <p:spPr>
          <a:xfrm>
            <a:off x="1197561" y="2584205"/>
            <a:ext cx="193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연구 개발 목표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E1C0D2-3E0F-42B7-94E9-E39D7C7E0E15}"/>
              </a:ext>
            </a:extLst>
          </p:cNvPr>
          <p:cNvSpPr txBox="1"/>
          <p:nvPr/>
        </p:nvSpPr>
        <p:spPr>
          <a:xfrm>
            <a:off x="1197561" y="3094241"/>
            <a:ext cx="3955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잔불의 위치를 </a:t>
            </a:r>
            <a:r>
              <a:rPr lang="ko-KR" altLang="en-US" sz="20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드론을</a:t>
            </a:r>
            <a:r>
              <a:rPr lang="ko-KR" altLang="en-US" sz="2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 이용해 차단한다</a:t>
            </a:r>
            <a:r>
              <a:rPr lang="en-US" altLang="ko-KR" sz="2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.</a:t>
            </a:r>
            <a:endParaRPr lang="ko-KR" altLang="en-US" sz="20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E5E5E"/>
              </a:solidFill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5C9DB9-CF1E-418B-B5D8-6C9C5010F3FF}"/>
              </a:ext>
            </a:extLst>
          </p:cNvPr>
          <p:cNvSpPr txBox="1"/>
          <p:nvPr/>
        </p:nvSpPr>
        <p:spPr>
          <a:xfrm>
            <a:off x="1270925" y="4197860"/>
            <a:ext cx="1933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연구 개발 효과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B29C14-B464-42D5-90C2-12D52AD5F637}"/>
              </a:ext>
            </a:extLst>
          </p:cNvPr>
          <p:cNvSpPr txBox="1"/>
          <p:nvPr/>
        </p:nvSpPr>
        <p:spPr>
          <a:xfrm>
            <a:off x="1270925" y="4646341"/>
            <a:ext cx="668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전문가가 아니더라도 잔불을 사전에 차단하여 추가피해를 예방한다</a:t>
            </a:r>
            <a:r>
              <a:rPr lang="en-US" altLang="ko-KR" sz="2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.</a:t>
            </a:r>
            <a:endParaRPr lang="ko-KR" altLang="en-US" sz="20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E5E5E"/>
              </a:solidFill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A33021-3886-4DF6-8722-3AAF01FE96CF}"/>
              </a:ext>
            </a:extLst>
          </p:cNvPr>
          <p:cNvSpPr/>
          <p:nvPr/>
        </p:nvSpPr>
        <p:spPr>
          <a:xfrm>
            <a:off x="8299271" y="168152"/>
            <a:ext cx="792088" cy="6494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래픽 4" descr="모닥불">
            <a:extLst>
              <a:ext uri="{FF2B5EF4-FFF2-40B4-BE49-F238E27FC236}">
                <a16:creationId xmlns:a16="http://schemas.microsoft.com/office/drawing/2014/main" id="{8EE6B01E-A8F6-416D-9CCE-07C651478E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 rot="21410989">
            <a:off x="6317488" y="3306761"/>
            <a:ext cx="647273" cy="64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07515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12116" y="5462344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4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지적사항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A33021-3886-4DF6-8722-3AAF01FE96CF}"/>
              </a:ext>
            </a:extLst>
          </p:cNvPr>
          <p:cNvSpPr/>
          <p:nvPr/>
        </p:nvSpPr>
        <p:spPr>
          <a:xfrm>
            <a:off x="8299271" y="168152"/>
            <a:ext cx="792088" cy="6494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80AA63-2E9F-45B3-89DA-AA0BC78D0FCC}"/>
              </a:ext>
            </a:extLst>
          </p:cNvPr>
          <p:cNvSpPr txBox="1"/>
          <p:nvPr/>
        </p:nvSpPr>
        <p:spPr>
          <a:xfrm>
            <a:off x="323528" y="754389"/>
            <a:ext cx="8157361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개발할 내용이 불분명함</a:t>
            </a:r>
            <a:endParaRPr lang="en-US" altLang="ko-KR" sz="20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B0F0"/>
              </a:solidFill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0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산불인식 알고리즘에 대한 내용 없음</a:t>
            </a:r>
            <a:endParaRPr lang="en-US" altLang="ko-KR" sz="2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0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0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0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SW</a:t>
            </a: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부분에 대한 비중이 낮고</a:t>
            </a:r>
            <a:r>
              <a:rPr lang="en-US" altLang="ko-KR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, </a:t>
            </a: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기술적인 부분도 </a:t>
            </a:r>
            <a:r>
              <a:rPr lang="en-US" altLang="ko-KR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SI </a:t>
            </a: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성격이 강함</a:t>
            </a:r>
            <a:endParaRPr lang="en-US" altLang="ko-KR" sz="2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B0F0"/>
              </a:solidFill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  <a:p>
            <a:endParaRPr lang="ko-KR" altLang="en-US" sz="20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EDD7C0-66BE-47D2-BF61-E919E7A5DE4E}"/>
              </a:ext>
            </a:extLst>
          </p:cNvPr>
          <p:cNvSpPr txBox="1"/>
          <p:nvPr/>
        </p:nvSpPr>
        <p:spPr>
          <a:xfrm>
            <a:off x="755576" y="1210416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답변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)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적외선 카메라 모듈로부터 얻은 데이터로부터 산불을 감지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A2B6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(p9~13)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       사용자가 육안으로 볼 수 있도록 영상 프레임을 재구성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A2B6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(p14~16)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      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드론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컨트롤과 반복적 순찰 기능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A2B6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(p17~18)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DA2B6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5874BB-AC6F-48B8-8179-B8ECC5C243A1}"/>
              </a:ext>
            </a:extLst>
          </p:cNvPr>
          <p:cNvSpPr txBox="1"/>
          <p:nvPr/>
        </p:nvSpPr>
        <p:spPr>
          <a:xfrm>
            <a:off x="755576" y="2992588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답변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)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최고온도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최저온도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평균온도 각각의 차를 계산하여 이상상태 감지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A2B6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(p10)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       삼각법을 이용하여 산불의 위치 계산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A2B6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(p11~13)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DA2B6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4929CF-7337-432A-B7A5-87019EB25670}"/>
              </a:ext>
            </a:extLst>
          </p:cNvPr>
          <p:cNvSpPr txBox="1"/>
          <p:nvPr/>
        </p:nvSpPr>
        <p:spPr>
          <a:xfrm>
            <a:off x="777192" y="4278430"/>
            <a:ext cx="8064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답변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)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SW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부분은 위의 내용을 포함하며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내부적으로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블렌딩과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레벨스판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등의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E5E5E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      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기술적 요소를 포함한다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.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A2B6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(p14~16)</a:t>
            </a:r>
          </a:p>
        </p:txBody>
      </p:sp>
    </p:spTree>
    <p:extLst>
      <p:ext uri="{BB962C8B-B14F-4D97-AF65-F5344CB8AC3E}">
        <p14:creationId xmlns:p14="http://schemas.microsoft.com/office/powerpoint/2010/main" val="105083315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12116" y="5462344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EAA31E-2AFE-413F-84B8-C66AE70E4D63}"/>
              </a:ext>
            </a:extLst>
          </p:cNvPr>
          <p:cNvSpPr txBox="1"/>
          <p:nvPr/>
        </p:nvSpPr>
        <p:spPr>
          <a:xfrm>
            <a:off x="253869" y="2507727"/>
            <a:ext cx="3692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위 제품과 비교했을 시 장단점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2569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관련 연구 및 사례</a:t>
            </a: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EA543035-2CAA-4D3D-8F97-698118C83DBE}"/>
              </a:ext>
            </a:extLst>
          </p:cNvPr>
          <p:cNvSpPr/>
          <p:nvPr/>
        </p:nvSpPr>
        <p:spPr>
          <a:xfrm rot="6050290">
            <a:off x="625535" y="4667903"/>
            <a:ext cx="285970" cy="246526"/>
          </a:xfrm>
          <a:prstGeom prst="triangle">
            <a:avLst/>
          </a:prstGeom>
          <a:solidFill>
            <a:schemeClr val="bg1"/>
          </a:solidFill>
          <a:ln w="76200">
            <a:solidFill>
              <a:srgbClr val="0DA2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2">
            <a:extLst>
              <a:ext uri="{FF2B5EF4-FFF2-40B4-BE49-F238E27FC236}">
                <a16:creationId xmlns:a16="http://schemas.microsoft.com/office/drawing/2014/main" id="{32D4A4AC-914D-4FFC-BF67-537DAF7EDC59}"/>
              </a:ext>
            </a:extLst>
          </p:cNvPr>
          <p:cNvSpPr/>
          <p:nvPr/>
        </p:nvSpPr>
        <p:spPr>
          <a:xfrm rot="20870764">
            <a:off x="609382" y="3103336"/>
            <a:ext cx="253086" cy="252461"/>
          </a:xfrm>
          <a:prstGeom prst="roundRect">
            <a:avLst>
              <a:gd name="adj" fmla="val 13731"/>
            </a:avLst>
          </a:prstGeom>
          <a:solidFill>
            <a:schemeClr val="bg1"/>
          </a:solidFill>
          <a:ln w="76200">
            <a:solidFill>
              <a:srgbClr val="F16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43A251-BE17-4B78-9F35-1F8E23B32A0D}"/>
              </a:ext>
            </a:extLst>
          </p:cNvPr>
          <p:cNvSpPr txBox="1"/>
          <p:nvPr/>
        </p:nvSpPr>
        <p:spPr>
          <a:xfrm>
            <a:off x="916471" y="2996814"/>
            <a:ext cx="720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장점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E1C0D2-3E0F-42B7-94E9-E39D7C7E0E15}"/>
              </a:ext>
            </a:extLst>
          </p:cNvPr>
          <p:cNvSpPr txBox="1"/>
          <p:nvPr/>
        </p:nvSpPr>
        <p:spPr>
          <a:xfrm>
            <a:off x="916471" y="3458479"/>
            <a:ext cx="36756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산불의 위치를 알 수 있다</a:t>
            </a:r>
            <a:r>
              <a:rPr lang="en-US" altLang="ko-KR" sz="2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0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드론</a:t>
            </a:r>
            <a:r>
              <a:rPr lang="ko-KR" altLang="en-US" sz="2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 스스로 순찰이 가능하다</a:t>
            </a:r>
            <a:r>
              <a:rPr lang="en-US" altLang="ko-KR" sz="2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산불을 인식하면 경보가 울린다</a:t>
            </a:r>
            <a:r>
              <a:rPr lang="en-US" altLang="ko-KR" sz="2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.</a:t>
            </a:r>
            <a:endParaRPr lang="ko-KR" altLang="en-US" sz="20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E5E5E"/>
              </a:solidFill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A33021-3886-4DF6-8722-3AAF01FE96CF}"/>
              </a:ext>
            </a:extLst>
          </p:cNvPr>
          <p:cNvSpPr/>
          <p:nvPr/>
        </p:nvSpPr>
        <p:spPr>
          <a:xfrm>
            <a:off x="8299271" y="168152"/>
            <a:ext cx="792088" cy="6494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3F626F-6694-4165-8540-30DDA590694E}"/>
              </a:ext>
            </a:extLst>
          </p:cNvPr>
          <p:cNvSpPr txBox="1"/>
          <p:nvPr/>
        </p:nvSpPr>
        <p:spPr>
          <a:xfrm>
            <a:off x="941591" y="4560333"/>
            <a:ext cx="720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단점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A9B9F1-3B57-404E-B938-515671D25A4D}"/>
              </a:ext>
            </a:extLst>
          </p:cNvPr>
          <p:cNvSpPr txBox="1"/>
          <p:nvPr/>
        </p:nvSpPr>
        <p:spPr>
          <a:xfrm>
            <a:off x="886209" y="5029934"/>
            <a:ext cx="1952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휴대성이 없다</a:t>
            </a:r>
            <a:r>
              <a:rPr lang="en-US" altLang="ko-KR" sz="2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.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651402B-C1B6-4A76-BF01-1D9EDD313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628851"/>
              </p:ext>
            </p:extLst>
          </p:nvPr>
        </p:nvGraphicFramePr>
        <p:xfrm>
          <a:off x="585640" y="945975"/>
          <a:ext cx="8018807" cy="1313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4717">
                  <a:extLst>
                    <a:ext uri="{9D8B030D-6E8A-4147-A177-3AD203B41FA5}">
                      <a16:colId xmlns:a16="http://schemas.microsoft.com/office/drawing/2014/main" val="1134411869"/>
                    </a:ext>
                  </a:extLst>
                </a:gridCol>
                <a:gridCol w="6154090">
                  <a:extLst>
                    <a:ext uri="{9D8B030D-6E8A-4147-A177-3AD203B41FA5}">
                      <a16:colId xmlns:a16="http://schemas.microsoft.com/office/drawing/2014/main" val="256229328"/>
                    </a:ext>
                  </a:extLst>
                </a:gridCol>
              </a:tblGrid>
              <a:tr h="3993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제품 이름</a:t>
                      </a:r>
                    </a:p>
                  </a:txBody>
                  <a:tcPr>
                    <a:solidFill>
                      <a:srgbClr val="FAC11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내용</a:t>
                      </a:r>
                    </a:p>
                  </a:txBody>
                  <a:tcPr>
                    <a:solidFill>
                      <a:srgbClr val="FAC1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248428"/>
                  </a:ext>
                </a:extLst>
              </a:tr>
              <a:tr h="60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FLIR ONE PRO</a:t>
                      </a:r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EEEC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드론에</a:t>
                      </a:r>
                      <a:r>
                        <a:rPr lang="ko-KR" altLang="en-US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 장착하여 적외선 영상을 스트리밍</a:t>
                      </a:r>
                      <a:endParaRPr lang="en-US" altLang="ko-KR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(https://www.youtube.com/watch?v=gaaVqt589v8)</a:t>
                      </a:r>
                    </a:p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EEE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981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05145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8748464" y="5445658"/>
            <a:ext cx="437864" cy="304271"/>
          </a:xfrm>
        </p:spPr>
        <p:txBody>
          <a:bodyPr/>
          <a:lstStyle/>
          <a:p>
            <a:fld id="{4BEDD84E-25D4-4983-8AA1-2863C96F08D9}" type="slidenum">
              <a:rPr lang="ko-KR" altLang="en-US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6</a:t>
            </a:fld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12116" y="5462344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0</a:t>
            </a:r>
            <a:endParaRPr lang="ko-KR" altLang="en-US" sz="1200" dirty="0">
              <a:solidFill>
                <a:schemeClr val="bg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3071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시스템 수행 시나리오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A33021-3886-4DF6-8722-3AAF01FE96CF}"/>
              </a:ext>
            </a:extLst>
          </p:cNvPr>
          <p:cNvSpPr/>
          <p:nvPr/>
        </p:nvSpPr>
        <p:spPr>
          <a:xfrm>
            <a:off x="8299271" y="168152"/>
            <a:ext cx="792088" cy="6494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pic>
        <p:nvPicPr>
          <p:cNvPr id="20" name="Picture 7" descr="D:\cshyeon files\downloads\pc-administrator.png">
            <a:extLst>
              <a:ext uri="{FF2B5EF4-FFF2-40B4-BE49-F238E27FC236}">
                <a16:creationId xmlns:a16="http://schemas.microsoft.com/office/drawing/2014/main" id="{6ECDFA6C-2438-44BA-8FF3-2648BFC95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790" y="4022077"/>
            <a:ext cx="650875" cy="65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7B932725-2BDA-45FC-B7D8-125A4B147378}"/>
              </a:ext>
            </a:extLst>
          </p:cNvPr>
          <p:cNvGrpSpPr/>
          <p:nvPr/>
        </p:nvGrpSpPr>
        <p:grpSpPr>
          <a:xfrm>
            <a:off x="4174913" y="1248881"/>
            <a:ext cx="2521400" cy="1728192"/>
            <a:chOff x="3957235" y="2083260"/>
            <a:chExt cx="2521400" cy="1728192"/>
          </a:xfrm>
        </p:grpSpPr>
        <p:pic>
          <p:nvPicPr>
            <p:cNvPr id="30" name="Picture 2" descr="https://store.storeimages.cdn-apple.com/8750/as-images.apple.com/is/image/AppleInc/aos/published/images/H/KG/HKG42/HKG42_AV2?wid=1000&amp;hei=1000&amp;fmt=jpeg&amp;qlt=95&amp;op_sharpen=0&amp;resMode=bicub&amp;op_usm=0.5,0.5,0,0&amp;iccEmbed=0&amp;layer=comp&amp;.v=1475428658734">
              <a:extLst>
                <a:ext uri="{FF2B5EF4-FFF2-40B4-BE49-F238E27FC236}">
                  <a16:creationId xmlns:a16="http://schemas.microsoft.com/office/drawing/2014/main" id="{B253854F-8394-4B0E-98FD-6422629B55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7235" y="2083260"/>
              <a:ext cx="1728192" cy="1728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247E2F6-207A-470E-9192-F8CAADA882DA}"/>
                </a:ext>
              </a:extLst>
            </p:cNvPr>
            <p:cNvSpPr txBox="1"/>
            <p:nvPr/>
          </p:nvSpPr>
          <p:spPr>
            <a:xfrm>
              <a:off x="5169430" y="2233663"/>
              <a:ext cx="13092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2 Cameras</a:t>
              </a:r>
            </a:p>
            <a:p>
              <a:r>
                <a:rPr lang="en-US" altLang="ko-KR" sz="1200" b="1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(Visual, Infrare)</a:t>
              </a:r>
              <a:endParaRPr lang="ko-KR" altLang="en-US" sz="1200" b="1" dirty="0">
                <a:latin typeface="인터파크고딕 M" panose="02000000000000000000" pitchFamily="2" charset="-127"/>
                <a:ea typeface="인터파크고딕 M" panose="02000000000000000000" pitchFamily="2" charset="-127"/>
              </a:endParaRPr>
            </a:p>
          </p:txBody>
        </p:sp>
      </p:grpSp>
      <p:pic>
        <p:nvPicPr>
          <p:cNvPr id="35" name="Picture 14" descr="Mountain, Alps, Austria, Mountains, Rocks, Landscape">
            <a:extLst>
              <a:ext uri="{FF2B5EF4-FFF2-40B4-BE49-F238E27FC236}">
                <a16:creationId xmlns:a16="http://schemas.microsoft.com/office/drawing/2014/main" id="{CE908F0F-150B-442E-8F31-57C5E1ED7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64" y="2738637"/>
            <a:ext cx="3333757" cy="221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31627D2C-F241-4E37-8CEF-ADC4F01739A2}"/>
              </a:ext>
            </a:extLst>
          </p:cNvPr>
          <p:cNvGrpSpPr/>
          <p:nvPr/>
        </p:nvGrpSpPr>
        <p:grpSpPr>
          <a:xfrm>
            <a:off x="2795253" y="2404481"/>
            <a:ext cx="1595684" cy="1595684"/>
            <a:chOff x="2328244" y="2924944"/>
            <a:chExt cx="1595684" cy="1595684"/>
          </a:xfrm>
        </p:grpSpPr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96050858-82D2-4F99-802E-26DE04B17DAE}"/>
                </a:ext>
              </a:extLst>
            </p:cNvPr>
            <p:cNvCxnSpPr/>
            <p:nvPr/>
          </p:nvCxnSpPr>
          <p:spPr>
            <a:xfrm flipH="1">
              <a:off x="2328244" y="2924944"/>
              <a:ext cx="1595684" cy="159568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31D675E-7235-4B59-BFD8-C8BEB3AC8E3B}"/>
                </a:ext>
              </a:extLst>
            </p:cNvPr>
            <p:cNvSpPr txBox="1"/>
            <p:nvPr/>
          </p:nvSpPr>
          <p:spPr>
            <a:xfrm>
              <a:off x="2913568" y="3049214"/>
              <a:ext cx="7593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Capture</a:t>
              </a:r>
              <a:endParaRPr lang="ko-KR" altLang="en-US" sz="1200" b="1" dirty="0">
                <a:solidFill>
                  <a:srgbClr val="FF0000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D554CCB-01EA-4B0E-9F14-F325E10D63A0}"/>
              </a:ext>
            </a:extLst>
          </p:cNvPr>
          <p:cNvGrpSpPr/>
          <p:nvPr/>
        </p:nvGrpSpPr>
        <p:grpSpPr>
          <a:xfrm>
            <a:off x="4306990" y="1426753"/>
            <a:ext cx="1092059" cy="355744"/>
            <a:chOff x="716727" y="1892213"/>
            <a:chExt cx="1291604" cy="449146"/>
          </a:xfrm>
        </p:grpSpPr>
        <p:pic>
          <p:nvPicPr>
            <p:cNvPr id="42" name="Picture 2" descr="http://cfile6.uf.tistory.com/image/23686D445728B3BC20B5CF">
              <a:extLst>
                <a:ext uri="{FF2B5EF4-FFF2-40B4-BE49-F238E27FC236}">
                  <a16:creationId xmlns:a16="http://schemas.microsoft.com/office/drawing/2014/main" id="{A2C21E61-4D61-404A-9400-3800DD32D8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727" y="1892213"/>
              <a:ext cx="760092" cy="449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https://cdn.tindiemedia.com/images/resize/x2-bcB6ijJZ0M-p1lgjzg-qE_EI=/622x415/smart/15518/products/2017-10-14T00%3A17%3A29.457Z-Lepton%20Breakout%20Board%20-%202.5%20-%20s.png">
              <a:extLst>
                <a:ext uri="{FF2B5EF4-FFF2-40B4-BE49-F238E27FC236}">
                  <a16:creationId xmlns:a16="http://schemas.microsoft.com/office/drawing/2014/main" id="{4733B224-37D1-4150-ABD3-C9BEA97F0D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6819" y="1953565"/>
              <a:ext cx="531512" cy="354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70E6116C-3D10-4BD7-9A97-D9405FA3A0B4}"/>
              </a:ext>
            </a:extLst>
          </p:cNvPr>
          <p:cNvSpPr txBox="1"/>
          <p:nvPr/>
        </p:nvSpPr>
        <p:spPr>
          <a:xfrm>
            <a:off x="4816820" y="742962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서버</a:t>
            </a:r>
            <a:endParaRPr lang="en-US" altLang="ko-KR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(C++)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41421B-98E4-458A-92C5-8C18C9310E2C}"/>
              </a:ext>
            </a:extLst>
          </p:cNvPr>
          <p:cNvSpPr txBox="1"/>
          <p:nvPr/>
        </p:nvSpPr>
        <p:spPr>
          <a:xfrm>
            <a:off x="7581733" y="4764598"/>
            <a:ext cx="1005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클라이언트</a:t>
            </a:r>
            <a:endParaRPr lang="en-US" altLang="ko-KR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(C#)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86AB9D5-6439-4415-A7E4-5C25CC5CF639}"/>
              </a:ext>
            </a:extLst>
          </p:cNvPr>
          <p:cNvCxnSpPr/>
          <p:nvPr/>
        </p:nvCxnSpPr>
        <p:spPr>
          <a:xfrm flipH="1" flipV="1">
            <a:off x="5399049" y="2627717"/>
            <a:ext cx="1573492" cy="157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0E0ABAB-391E-4409-A830-9D882FDBF35E}"/>
              </a:ext>
            </a:extLst>
          </p:cNvPr>
          <p:cNvCxnSpPr/>
          <p:nvPr/>
        </p:nvCxnSpPr>
        <p:spPr>
          <a:xfrm>
            <a:off x="5615073" y="2473017"/>
            <a:ext cx="1568157" cy="1568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53E60AD-9524-4156-AF15-F90EC97600A2}"/>
              </a:ext>
            </a:extLst>
          </p:cNvPr>
          <p:cNvSpPr/>
          <p:nvPr/>
        </p:nvSpPr>
        <p:spPr>
          <a:xfrm>
            <a:off x="3784345" y="560983"/>
            <a:ext cx="2851626" cy="1919575"/>
          </a:xfrm>
          <a:prstGeom prst="roundRect">
            <a:avLst/>
          </a:prstGeom>
          <a:solidFill>
            <a:srgbClr val="0DA2B6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DC7A98B-B609-4E9C-B894-F80694C4EE22}"/>
              </a:ext>
            </a:extLst>
          </p:cNvPr>
          <p:cNvSpPr/>
          <p:nvPr/>
        </p:nvSpPr>
        <p:spPr>
          <a:xfrm>
            <a:off x="7119459" y="3718520"/>
            <a:ext cx="1848659" cy="1566887"/>
          </a:xfrm>
          <a:prstGeom prst="roundRect">
            <a:avLst/>
          </a:prstGeom>
          <a:solidFill>
            <a:srgbClr val="0DA2B6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0647" y="863809"/>
            <a:ext cx="35028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라즈베리파이에 적외선 카메라 모듈을 장착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소켓을 통해 클라이언트에 방사값 전달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드론에 고정시켜 함께 비행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09566" y="3209757"/>
            <a:ext cx="19575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드론의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서버에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연결하여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정의된 패킷을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보내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드론을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컨트롤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75810" y="2495749"/>
            <a:ext cx="3102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드론 서버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: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드론의 현재 상태를 받아옴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라즈베리파이 서버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: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방사값과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실화상 영상정보를 받아옴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63797" y="4863948"/>
            <a:ext cx="27118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받아온 방사값을 이용해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</a:t>
            </a:r>
          </a:p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온도로 변환하여 산불을 감지하고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이미지 처리 후 표현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675165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8748464" y="5445658"/>
            <a:ext cx="437864" cy="304271"/>
          </a:xfrm>
        </p:spPr>
        <p:txBody>
          <a:bodyPr/>
          <a:lstStyle/>
          <a:p>
            <a:fld id="{4BEDD84E-25D4-4983-8AA1-2863C96F08D9}" type="slidenum">
              <a:rPr lang="ko-KR" altLang="en-US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7</a:t>
            </a:fld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12116" y="5462344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0</a:t>
            </a:r>
            <a:endParaRPr lang="ko-KR" altLang="en-US" sz="1200" dirty="0">
              <a:solidFill>
                <a:schemeClr val="bg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3071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시스템 수행 시나리오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A33021-3886-4DF6-8722-3AAF01FE96CF}"/>
              </a:ext>
            </a:extLst>
          </p:cNvPr>
          <p:cNvSpPr/>
          <p:nvPr/>
        </p:nvSpPr>
        <p:spPr>
          <a:xfrm>
            <a:off x="8299271" y="168152"/>
            <a:ext cx="792088" cy="6494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1C00E64-BC55-4B54-B112-10AF0ADD125D}"/>
              </a:ext>
            </a:extLst>
          </p:cNvPr>
          <p:cNvGrpSpPr/>
          <p:nvPr/>
        </p:nvGrpSpPr>
        <p:grpSpPr>
          <a:xfrm>
            <a:off x="539552" y="971347"/>
            <a:ext cx="4968552" cy="3740971"/>
            <a:chOff x="467544" y="2204864"/>
            <a:chExt cx="4968552" cy="3740971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6CCEE3DC-D76E-430D-8B46-E933FD7960AB}"/>
                </a:ext>
              </a:extLst>
            </p:cNvPr>
            <p:cNvGrpSpPr/>
            <p:nvPr/>
          </p:nvGrpSpPr>
          <p:grpSpPr>
            <a:xfrm>
              <a:off x="467544" y="2204864"/>
              <a:ext cx="4968552" cy="3740971"/>
              <a:chOff x="1547664" y="1556792"/>
              <a:chExt cx="6120680" cy="4608442"/>
            </a:xfrm>
          </p:grpSpPr>
          <p:pic>
            <p:nvPicPr>
              <p:cNvPr id="32" name="Picture 2" descr="https://www.x20.org/wp-content/uploads/2017/01/HD-thermal-imaging-FLIR-camera-1024x771.jpg">
                <a:extLst>
                  <a:ext uri="{FF2B5EF4-FFF2-40B4-BE49-F238E27FC236}">
                    <a16:creationId xmlns:a16="http://schemas.microsoft.com/office/drawing/2014/main" id="{179DFD33-195A-4D5B-A542-C629CAACE9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664" y="1556792"/>
                <a:ext cx="6120680" cy="46084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95514832-7D25-4E34-88BE-4956CAD444C7}"/>
                  </a:ext>
                </a:extLst>
              </p:cNvPr>
              <p:cNvSpPr/>
              <p:nvPr/>
            </p:nvSpPr>
            <p:spPr>
              <a:xfrm>
                <a:off x="3923893" y="4059335"/>
                <a:ext cx="648107" cy="64810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0" name="꺾인 연결선 8">
              <a:extLst>
                <a:ext uri="{FF2B5EF4-FFF2-40B4-BE49-F238E27FC236}">
                  <a16:creationId xmlns:a16="http://schemas.microsoft.com/office/drawing/2014/main" id="{2D63C6AF-6F74-4762-A6B8-FD6263C0C95E}"/>
                </a:ext>
              </a:extLst>
            </p:cNvPr>
            <p:cNvCxnSpPr>
              <a:stCxn id="33" idx="3"/>
            </p:cNvCxnSpPr>
            <p:nvPr/>
          </p:nvCxnSpPr>
          <p:spPr>
            <a:xfrm flipV="1">
              <a:off x="2922593" y="3573016"/>
              <a:ext cx="209247" cy="926379"/>
            </a:xfrm>
            <a:prstGeom prst="bentConnector2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B7F923D-6F6D-4C11-84E8-2C55BD8A994C}"/>
                </a:ext>
              </a:extLst>
            </p:cNvPr>
            <p:cNvSpPr txBox="1"/>
            <p:nvPr/>
          </p:nvSpPr>
          <p:spPr>
            <a:xfrm>
              <a:off x="2769390" y="3263752"/>
              <a:ext cx="7457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FF0000"/>
                  </a:solidFill>
                </a:rPr>
                <a:t>110ºC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2E1B3BF-0A1D-4EE7-B27D-8FDB2BC851F8}"/>
              </a:ext>
            </a:extLst>
          </p:cNvPr>
          <p:cNvGrpSpPr/>
          <p:nvPr/>
        </p:nvGrpSpPr>
        <p:grpSpPr>
          <a:xfrm>
            <a:off x="621717" y="4088909"/>
            <a:ext cx="604314" cy="592418"/>
            <a:chOff x="6114670" y="5026703"/>
            <a:chExt cx="604314" cy="592418"/>
          </a:xfrm>
        </p:grpSpPr>
        <p:pic>
          <p:nvPicPr>
            <p:cNvPr id="35" name="그래픽 9" descr="팔레트">
              <a:extLst>
                <a:ext uri="{FF2B5EF4-FFF2-40B4-BE49-F238E27FC236}">
                  <a16:creationId xmlns:a16="http://schemas.microsoft.com/office/drawing/2014/main" id="{966895EA-164D-4C01-9FB2-C50FABE8D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6114670" y="5026703"/>
              <a:ext cx="592418" cy="592418"/>
            </a:xfrm>
            <a:prstGeom prst="rect">
              <a:avLst/>
            </a:prstGeom>
          </p:spPr>
        </p:pic>
        <p:pic>
          <p:nvPicPr>
            <p:cNvPr id="36" name="그래픽 5" descr="작은 붓">
              <a:extLst>
                <a:ext uri="{FF2B5EF4-FFF2-40B4-BE49-F238E27FC236}">
                  <a16:creationId xmlns:a16="http://schemas.microsoft.com/office/drawing/2014/main" id="{0652E43A-1BC0-4FC4-8CF7-E1C07D9C2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 rot="5760952">
              <a:off x="6337240" y="5218424"/>
              <a:ext cx="381744" cy="381744"/>
            </a:xfrm>
            <a:prstGeom prst="rect">
              <a:avLst/>
            </a:prstGeom>
          </p:spPr>
        </p:pic>
      </p:grpSp>
      <p:pic>
        <p:nvPicPr>
          <p:cNvPr id="37" name="그래픽 14" descr="위성">
            <a:extLst>
              <a:ext uri="{FF2B5EF4-FFF2-40B4-BE49-F238E27FC236}">
                <a16:creationId xmlns:a16="http://schemas.microsoft.com/office/drawing/2014/main" id="{D7F2D378-0C30-4E56-BE99-73C283135DA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023369" y="4070081"/>
            <a:ext cx="608872" cy="608872"/>
          </a:xfrm>
          <a:prstGeom prst="rect">
            <a:avLst/>
          </a:prstGeom>
        </p:spPr>
      </p:pic>
      <p:pic>
        <p:nvPicPr>
          <p:cNvPr id="38" name="그래픽 17" descr="전송">
            <a:extLst>
              <a:ext uri="{FF2B5EF4-FFF2-40B4-BE49-F238E27FC236}">
                <a16:creationId xmlns:a16="http://schemas.microsoft.com/office/drawing/2014/main" id="{78DA4CBD-DBDF-40D4-9F5E-C4D6346FD02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283663" y="4088909"/>
            <a:ext cx="592418" cy="592418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3EBED65D-BCCA-4A7C-9B97-4515781CBF1A}"/>
              </a:ext>
            </a:extLst>
          </p:cNvPr>
          <p:cNvGrpSpPr/>
          <p:nvPr/>
        </p:nvGrpSpPr>
        <p:grpSpPr>
          <a:xfrm>
            <a:off x="2553448" y="4038250"/>
            <a:ext cx="641820" cy="667360"/>
            <a:chOff x="6336296" y="4638612"/>
            <a:chExt cx="641820" cy="667360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6D66B4D4-0AC5-44D0-A70D-48E013960D0D}"/>
                </a:ext>
              </a:extLst>
            </p:cNvPr>
            <p:cNvGrpSpPr/>
            <p:nvPr/>
          </p:nvGrpSpPr>
          <p:grpSpPr>
            <a:xfrm>
              <a:off x="6667618" y="5001586"/>
              <a:ext cx="310498" cy="304386"/>
              <a:chOff x="6114670" y="5026703"/>
              <a:chExt cx="604314" cy="592418"/>
            </a:xfrm>
          </p:grpSpPr>
          <p:pic>
            <p:nvPicPr>
              <p:cNvPr id="62" name="그래픽 21" descr="팔레트">
                <a:extLst>
                  <a:ext uri="{FF2B5EF4-FFF2-40B4-BE49-F238E27FC236}">
                    <a16:creationId xmlns:a16="http://schemas.microsoft.com/office/drawing/2014/main" id="{3EDB3313-6833-4E73-8CE6-0BCB646B05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6114670" y="5026703"/>
                <a:ext cx="592418" cy="592418"/>
              </a:xfrm>
              <a:prstGeom prst="rect">
                <a:avLst/>
              </a:prstGeom>
            </p:spPr>
          </p:pic>
          <p:pic>
            <p:nvPicPr>
              <p:cNvPr id="63" name="그래픽 22" descr="작은 붓">
                <a:extLst>
                  <a:ext uri="{FF2B5EF4-FFF2-40B4-BE49-F238E27FC236}">
                    <a16:creationId xmlns:a16="http://schemas.microsoft.com/office/drawing/2014/main" id="{544041A8-C1A2-4829-AC60-43E5B7712B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 rot="5760952">
                <a:off x="6337240" y="5218424"/>
                <a:ext cx="381744" cy="381744"/>
              </a:xfrm>
              <a:prstGeom prst="rect">
                <a:avLst/>
              </a:prstGeom>
            </p:spPr>
          </p:pic>
        </p:grpSp>
        <p:pic>
          <p:nvPicPr>
            <p:cNvPr id="61" name="그래픽 19" descr="올린 손">
              <a:extLst>
                <a:ext uri="{FF2B5EF4-FFF2-40B4-BE49-F238E27FC236}">
                  <a16:creationId xmlns:a16="http://schemas.microsoft.com/office/drawing/2014/main" id="{0CF75514-D482-4394-961A-0A6AAA22B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6336296" y="4638612"/>
              <a:ext cx="556314" cy="556314"/>
            </a:xfrm>
            <a:prstGeom prst="rect">
              <a:avLst/>
            </a:prstGeom>
          </p:spPr>
        </p:pic>
      </p:grp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1641289-CFEC-4346-89FF-D8EC525B3D4C}"/>
              </a:ext>
            </a:extLst>
          </p:cNvPr>
          <p:cNvCxnSpPr>
            <a:cxnSpLocks/>
          </p:cNvCxnSpPr>
          <p:nvPr/>
        </p:nvCxnSpPr>
        <p:spPr>
          <a:xfrm>
            <a:off x="964500" y="4678953"/>
            <a:ext cx="0" cy="392102"/>
          </a:xfrm>
          <a:prstGeom prst="straightConnector1">
            <a:avLst/>
          </a:prstGeom>
          <a:ln>
            <a:solidFill>
              <a:srgbClr val="F164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4D01E81-C48C-4BC7-A3A6-A293DBA91CB3}"/>
              </a:ext>
            </a:extLst>
          </p:cNvPr>
          <p:cNvCxnSpPr>
            <a:cxnSpLocks/>
          </p:cNvCxnSpPr>
          <p:nvPr/>
        </p:nvCxnSpPr>
        <p:spPr>
          <a:xfrm>
            <a:off x="2374829" y="4681327"/>
            <a:ext cx="0" cy="392102"/>
          </a:xfrm>
          <a:prstGeom prst="straightConnector1">
            <a:avLst/>
          </a:prstGeom>
          <a:ln>
            <a:solidFill>
              <a:srgbClr val="F164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F1A1B36-D1EC-47C9-8314-41E689B919A4}"/>
              </a:ext>
            </a:extLst>
          </p:cNvPr>
          <p:cNvCxnSpPr>
            <a:cxnSpLocks/>
          </p:cNvCxnSpPr>
          <p:nvPr/>
        </p:nvCxnSpPr>
        <p:spPr>
          <a:xfrm>
            <a:off x="1652281" y="4681327"/>
            <a:ext cx="0" cy="392102"/>
          </a:xfrm>
          <a:prstGeom prst="straightConnector1">
            <a:avLst/>
          </a:prstGeom>
          <a:ln>
            <a:solidFill>
              <a:srgbClr val="F164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F7B16AAB-1FB0-4B3F-8A8C-FD66EF4A7090}"/>
              </a:ext>
            </a:extLst>
          </p:cNvPr>
          <p:cNvCxnSpPr>
            <a:cxnSpLocks/>
          </p:cNvCxnSpPr>
          <p:nvPr/>
        </p:nvCxnSpPr>
        <p:spPr>
          <a:xfrm>
            <a:off x="2981075" y="4681327"/>
            <a:ext cx="0" cy="392102"/>
          </a:xfrm>
          <a:prstGeom prst="straightConnector1">
            <a:avLst/>
          </a:prstGeom>
          <a:ln>
            <a:solidFill>
              <a:srgbClr val="F164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9BB2759-2923-4283-8A2E-2A785631FCFB}"/>
              </a:ext>
            </a:extLst>
          </p:cNvPr>
          <p:cNvSpPr txBox="1"/>
          <p:nvPr/>
        </p:nvSpPr>
        <p:spPr>
          <a:xfrm>
            <a:off x="561232" y="5103351"/>
            <a:ext cx="83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팔레트 입히기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560E3F6-D54D-490C-930B-7C588D9BF7DC}"/>
              </a:ext>
            </a:extLst>
          </p:cNvPr>
          <p:cNvSpPr txBox="1"/>
          <p:nvPr/>
        </p:nvSpPr>
        <p:spPr>
          <a:xfrm>
            <a:off x="1354763" y="5103351"/>
            <a:ext cx="595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순찰기능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9CE0A1C-6725-46EB-8CB8-D9DC58BEAD43}"/>
              </a:ext>
            </a:extLst>
          </p:cNvPr>
          <p:cNvSpPr txBox="1"/>
          <p:nvPr/>
        </p:nvSpPr>
        <p:spPr>
          <a:xfrm>
            <a:off x="2073703" y="5106539"/>
            <a:ext cx="915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맵</a:t>
            </a:r>
            <a:endParaRPr lang="en-US" altLang="ko-KR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ko-KR" altLang="en-US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펼치기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13864C-B1D4-4364-9058-B7ADF98D7547}"/>
              </a:ext>
            </a:extLst>
          </p:cNvPr>
          <p:cNvSpPr txBox="1"/>
          <p:nvPr/>
        </p:nvSpPr>
        <p:spPr>
          <a:xfrm>
            <a:off x="2735040" y="5104963"/>
            <a:ext cx="215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Level &amp; span </a:t>
            </a:r>
            <a:r>
              <a:rPr lang="ko-KR" altLang="en-US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조정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3016406-7ED3-480A-9278-0B06BA8B793F}"/>
              </a:ext>
            </a:extLst>
          </p:cNvPr>
          <p:cNvSpPr/>
          <p:nvPr/>
        </p:nvSpPr>
        <p:spPr>
          <a:xfrm>
            <a:off x="3698640" y="1043354"/>
            <a:ext cx="1737456" cy="1656185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C4971B2-9E79-455A-BF01-02A864EBE919}"/>
              </a:ext>
            </a:extLst>
          </p:cNvPr>
          <p:cNvSpPr txBox="1"/>
          <p:nvPr/>
        </p:nvSpPr>
        <p:spPr>
          <a:xfrm>
            <a:off x="3707987" y="1124582"/>
            <a:ext cx="17281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Battery   </a:t>
            </a:r>
          </a:p>
          <a:p>
            <a:r>
              <a:rPr lang="en-US" altLang="ko-KR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Connected</a:t>
            </a:r>
          </a:p>
          <a:p>
            <a:r>
              <a:rPr lang="en-US" altLang="ko-KR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WiFi</a:t>
            </a:r>
            <a:r>
              <a:rPr lang="en-US" altLang="ko-KR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 </a:t>
            </a:r>
          </a:p>
          <a:p>
            <a:r>
              <a:rPr lang="en-US" altLang="ko-KR" sz="1400" dirty="0">
                <a:solidFill>
                  <a:srgbClr val="00B050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Lat : 37.45462  Long : 110.131</a:t>
            </a:r>
          </a:p>
          <a:p>
            <a:r>
              <a:rPr lang="en-US" altLang="ko-KR" dirty="0">
                <a:solidFill>
                  <a:srgbClr val="FF0000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Fire Detected!</a:t>
            </a:r>
            <a:endParaRPr lang="ko-KR" altLang="en-US" dirty="0">
              <a:solidFill>
                <a:srgbClr val="FF0000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A5C99CA-CAE7-450A-BC7D-68DF49A100A3}"/>
              </a:ext>
            </a:extLst>
          </p:cNvPr>
          <p:cNvGrpSpPr/>
          <p:nvPr/>
        </p:nvGrpSpPr>
        <p:grpSpPr>
          <a:xfrm>
            <a:off x="4672188" y="1201316"/>
            <a:ext cx="477767" cy="216024"/>
            <a:chOff x="4499992" y="2492896"/>
            <a:chExt cx="477767" cy="216024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6CF9A1A5-17E9-4B80-B4CB-42942D4B5ED3}"/>
                </a:ext>
              </a:extLst>
            </p:cNvPr>
            <p:cNvSpPr/>
            <p:nvPr/>
          </p:nvSpPr>
          <p:spPr>
            <a:xfrm>
              <a:off x="4499992" y="2492896"/>
              <a:ext cx="432048" cy="21602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61437A4-3068-4DAF-BB1F-4B0DFDE8F128}"/>
                </a:ext>
              </a:extLst>
            </p:cNvPr>
            <p:cNvSpPr/>
            <p:nvPr/>
          </p:nvSpPr>
          <p:spPr>
            <a:xfrm>
              <a:off x="4932040" y="2564904"/>
              <a:ext cx="45719" cy="720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D39739FE-E9E1-4881-AAF8-FE4324EF57F5}"/>
                </a:ext>
              </a:extLst>
            </p:cNvPr>
            <p:cNvSpPr/>
            <p:nvPr/>
          </p:nvSpPr>
          <p:spPr>
            <a:xfrm>
              <a:off x="4535996" y="2528900"/>
              <a:ext cx="180020" cy="144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8" name="그래픽 77" descr="WiFi">
            <a:extLst>
              <a:ext uri="{FF2B5EF4-FFF2-40B4-BE49-F238E27FC236}">
                <a16:creationId xmlns:a16="http://schemas.microsoft.com/office/drawing/2014/main" id="{15E1D2C4-F50B-4FA1-B06A-7CB942F795D0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4211960" y="1657283"/>
            <a:ext cx="432048" cy="432048"/>
          </a:xfrm>
          <a:prstGeom prst="rect">
            <a:avLst/>
          </a:prstGeom>
        </p:spPr>
      </p:pic>
      <p:cxnSp>
        <p:nvCxnSpPr>
          <p:cNvPr id="4" name="직선 화살표 연결선 3"/>
          <p:cNvCxnSpPr>
            <a:cxnSpLocks/>
            <a:stCxn id="73" idx="3"/>
          </p:cNvCxnSpPr>
          <p:nvPr/>
        </p:nvCxnSpPr>
        <p:spPr>
          <a:xfrm>
            <a:off x="5436096" y="1940190"/>
            <a:ext cx="936104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576555" y="1617024"/>
            <a:ext cx="2090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드론의 현재 상태와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산불 감지 상태 표시</a:t>
            </a:r>
          </a:p>
        </p:txBody>
      </p:sp>
      <p:cxnSp>
        <p:nvCxnSpPr>
          <p:cNvPr id="11" name="직선 화살표 연결선 10"/>
          <p:cNvCxnSpPr>
            <a:cxnSpLocks/>
            <a:stCxn id="61" idx="3"/>
          </p:cNvCxnSpPr>
          <p:nvPr/>
        </p:nvCxnSpPr>
        <p:spPr>
          <a:xfrm>
            <a:off x="3109762" y="4316407"/>
            <a:ext cx="319043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417673" y="4061952"/>
            <a:ext cx="2347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화면에 표시될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이미지 처리를 위한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UI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43064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8748464" y="5445658"/>
            <a:ext cx="437864" cy="304271"/>
          </a:xfrm>
        </p:spPr>
        <p:txBody>
          <a:bodyPr/>
          <a:lstStyle/>
          <a:p>
            <a:fld id="{4BEDD84E-25D4-4983-8AA1-2863C96F08D9}" type="slidenum">
              <a:rPr lang="ko-KR" altLang="en-US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8</a:t>
            </a:fld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12116" y="5462344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0</a:t>
            </a:r>
            <a:endParaRPr lang="ko-KR" altLang="en-US" sz="1200" dirty="0">
              <a:solidFill>
                <a:schemeClr val="bg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2763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시스템 수행 구성도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A33021-3886-4DF6-8722-3AAF01FE96CF}"/>
              </a:ext>
            </a:extLst>
          </p:cNvPr>
          <p:cNvSpPr/>
          <p:nvPr/>
        </p:nvSpPr>
        <p:spPr>
          <a:xfrm>
            <a:off x="8299271" y="168152"/>
            <a:ext cx="792088" cy="6494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pic>
        <p:nvPicPr>
          <p:cNvPr id="40" name="Picture 2" descr="https://cdn.tindiemedia.com/images/resize/x2-bcB6ijJZ0M-p1lgjzg-qE_EI=/622x415/smart/15518/products/2017-10-14T00%3A17%3A29.457Z-Lepton%20Breakout%20Board%20-%202.5%20-%20s.png">
            <a:extLst>
              <a:ext uri="{FF2B5EF4-FFF2-40B4-BE49-F238E27FC236}">
                <a16:creationId xmlns:a16="http://schemas.microsoft.com/office/drawing/2014/main" id="{DA205709-DECB-4190-917F-F9D490423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33" y="1408541"/>
            <a:ext cx="1240434" cy="82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B5ECED5-08C2-4F1B-9A4B-25614E972AC8}"/>
              </a:ext>
            </a:extLst>
          </p:cNvPr>
          <p:cNvSpPr txBox="1"/>
          <p:nvPr/>
        </p:nvSpPr>
        <p:spPr>
          <a:xfrm>
            <a:off x="2252148" y="1394481"/>
            <a:ext cx="3821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Lepton 2.5</a:t>
            </a:r>
            <a:endParaRPr lang="en-US" altLang="ko-KR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ko-KR" altLang="en-US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촬영 정보의 방사데이터를 제공</a:t>
            </a:r>
            <a:endParaRPr lang="en-US" altLang="ko-KR" sz="16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en-US" altLang="ko-KR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(</a:t>
            </a:r>
            <a:r>
              <a:rPr lang="ko-KR" altLang="en-US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이미지 정보 제공 </a:t>
            </a:r>
            <a:r>
              <a:rPr lang="en-US" altLang="ko-KR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X)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8E858D0-BB6B-4DEA-AF43-A43ACF2102FD}"/>
              </a:ext>
            </a:extLst>
          </p:cNvPr>
          <p:cNvSpPr/>
          <p:nvPr/>
        </p:nvSpPr>
        <p:spPr>
          <a:xfrm>
            <a:off x="1170719" y="2380828"/>
            <a:ext cx="1728192" cy="864096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Lepton 2.5</a:t>
            </a:r>
            <a:r>
              <a:rPr lang="ko-KR" altLang="en-US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로부터</a:t>
            </a:r>
            <a:endParaRPr lang="en-US" altLang="ko-KR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/>
            <a:r>
              <a:rPr lang="ko-KR" altLang="en-US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방사데이터 얻음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EC3AF09-7C16-43BD-9457-9F60A4203310}"/>
              </a:ext>
            </a:extLst>
          </p:cNvPr>
          <p:cNvSpPr/>
          <p:nvPr/>
        </p:nvSpPr>
        <p:spPr>
          <a:xfrm>
            <a:off x="1170719" y="3676972"/>
            <a:ext cx="1728192" cy="864096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방사데이터 수신</a:t>
            </a:r>
            <a:endParaRPr lang="en-US" altLang="ko-KR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A482C88-A0BC-4B5A-BE7C-BA11446D61FB}"/>
              </a:ext>
            </a:extLst>
          </p:cNvPr>
          <p:cNvSpPr/>
          <p:nvPr/>
        </p:nvSpPr>
        <p:spPr>
          <a:xfrm>
            <a:off x="3132138" y="3676972"/>
            <a:ext cx="1728192" cy="864096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온도테이블에</a:t>
            </a:r>
            <a:endParaRPr lang="en-US" altLang="ko-KR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/>
            <a:r>
              <a:rPr lang="ko-KR" altLang="en-US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맵핑</a:t>
            </a:r>
            <a:endParaRPr lang="en-US" altLang="ko-KR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D9E3B0F-4ED1-4DB3-A241-95DFC010C68B}"/>
              </a:ext>
            </a:extLst>
          </p:cNvPr>
          <p:cNvSpPr/>
          <p:nvPr/>
        </p:nvSpPr>
        <p:spPr>
          <a:xfrm>
            <a:off x="3132138" y="4657700"/>
            <a:ext cx="1728192" cy="864096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정규화</a:t>
            </a:r>
            <a:endParaRPr lang="en-US" altLang="ko-KR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CF25D08-DA4E-4AFB-859D-350006A27BBC}"/>
              </a:ext>
            </a:extLst>
          </p:cNvPr>
          <p:cNvSpPr/>
          <p:nvPr/>
        </p:nvSpPr>
        <p:spPr>
          <a:xfrm>
            <a:off x="5076354" y="4657700"/>
            <a:ext cx="1728192" cy="864096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적외선 이미지</a:t>
            </a:r>
            <a:endParaRPr lang="en-US" altLang="ko-KR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/>
            <a:r>
              <a:rPr lang="ko-KR" altLang="en-US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구성</a:t>
            </a:r>
            <a:endParaRPr lang="en-US" altLang="ko-KR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D23C151-A53D-4C1D-A803-D57FE0F023A9}"/>
              </a:ext>
            </a:extLst>
          </p:cNvPr>
          <p:cNvSpPr/>
          <p:nvPr/>
        </p:nvSpPr>
        <p:spPr>
          <a:xfrm>
            <a:off x="5076354" y="3676972"/>
            <a:ext cx="1728192" cy="864096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최고온도 추출 후</a:t>
            </a:r>
            <a:endParaRPr lang="en-US" altLang="ko-KR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/>
            <a:r>
              <a:rPr lang="ko-KR" altLang="en-US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비정상 상태 검출</a:t>
            </a:r>
            <a:endParaRPr lang="en-US" altLang="ko-KR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779F37D-83E9-4C3B-AFE6-90BBD894BFCD}"/>
              </a:ext>
            </a:extLst>
          </p:cNvPr>
          <p:cNvSpPr/>
          <p:nvPr/>
        </p:nvSpPr>
        <p:spPr>
          <a:xfrm>
            <a:off x="7092578" y="4109020"/>
            <a:ext cx="1728192" cy="864096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적외선 이미지에</a:t>
            </a:r>
            <a:endParaRPr lang="en-US" altLang="ko-KR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/>
            <a:r>
              <a:rPr lang="ko-KR" altLang="en-US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해당 포인트 마킹</a:t>
            </a:r>
            <a:endParaRPr lang="en-US" altLang="ko-KR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BE9FC9A-75EB-4D50-94AD-0F584E9F9F62}"/>
              </a:ext>
            </a:extLst>
          </p:cNvPr>
          <p:cNvSpPr txBox="1"/>
          <p:nvPr/>
        </p:nvSpPr>
        <p:spPr>
          <a:xfrm>
            <a:off x="261994" y="2451038"/>
            <a:ext cx="6254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서버</a:t>
            </a:r>
            <a:endParaRPr lang="en-US" altLang="ko-KR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(C++)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3E51ED-2ADD-4AE8-ADE1-7478AA7425DE}"/>
              </a:ext>
            </a:extLst>
          </p:cNvPr>
          <p:cNvSpPr txBox="1"/>
          <p:nvPr/>
        </p:nvSpPr>
        <p:spPr>
          <a:xfrm>
            <a:off x="72037" y="3955131"/>
            <a:ext cx="1005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클라이언트</a:t>
            </a:r>
            <a:endParaRPr lang="en-US" altLang="ko-KR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(C#)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7BC1225-1AFC-4AFC-9620-76ED759C3CF9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2034815" y="3252999"/>
            <a:ext cx="0" cy="423973"/>
          </a:xfrm>
          <a:prstGeom prst="straightConnector1">
            <a:avLst/>
          </a:prstGeom>
          <a:ln>
            <a:solidFill>
              <a:srgbClr val="F164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00F4E50-6E43-42CF-B15A-DED549553D66}"/>
              </a:ext>
            </a:extLst>
          </p:cNvPr>
          <p:cNvCxnSpPr>
            <a:stCxn id="43" idx="3"/>
            <a:endCxn id="44" idx="1"/>
          </p:cNvCxnSpPr>
          <p:nvPr/>
        </p:nvCxnSpPr>
        <p:spPr>
          <a:xfrm>
            <a:off x="2898911" y="4109020"/>
            <a:ext cx="233227" cy="0"/>
          </a:xfrm>
          <a:prstGeom prst="straightConnector1">
            <a:avLst/>
          </a:prstGeom>
          <a:ln>
            <a:solidFill>
              <a:srgbClr val="F164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8464410F-41DA-4259-B9DD-71209C517B33}"/>
              </a:ext>
            </a:extLst>
          </p:cNvPr>
          <p:cNvCxnSpPr>
            <a:stCxn id="44" idx="3"/>
            <a:endCxn id="47" idx="1"/>
          </p:cNvCxnSpPr>
          <p:nvPr/>
        </p:nvCxnSpPr>
        <p:spPr>
          <a:xfrm>
            <a:off x="4860330" y="4109020"/>
            <a:ext cx="216024" cy="0"/>
          </a:xfrm>
          <a:prstGeom prst="straightConnector1">
            <a:avLst/>
          </a:prstGeom>
          <a:ln>
            <a:solidFill>
              <a:srgbClr val="F164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2">
            <a:extLst>
              <a:ext uri="{FF2B5EF4-FFF2-40B4-BE49-F238E27FC236}">
                <a16:creationId xmlns:a16="http://schemas.microsoft.com/office/drawing/2014/main" id="{3952C6A8-14C5-4553-B566-0CEA94913F06}"/>
              </a:ext>
            </a:extLst>
          </p:cNvPr>
          <p:cNvCxnSpPr>
            <a:stCxn id="43" idx="3"/>
            <a:endCxn id="45" idx="1"/>
          </p:cNvCxnSpPr>
          <p:nvPr/>
        </p:nvCxnSpPr>
        <p:spPr>
          <a:xfrm>
            <a:off x="2898911" y="4109020"/>
            <a:ext cx="233227" cy="980728"/>
          </a:xfrm>
          <a:prstGeom prst="bentConnector3">
            <a:avLst/>
          </a:prstGeom>
          <a:ln>
            <a:solidFill>
              <a:srgbClr val="F164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FEE78F3-AD18-48C7-8268-F504D1D49766}"/>
              </a:ext>
            </a:extLst>
          </p:cNvPr>
          <p:cNvCxnSpPr>
            <a:stCxn id="45" idx="3"/>
            <a:endCxn id="46" idx="1"/>
          </p:cNvCxnSpPr>
          <p:nvPr/>
        </p:nvCxnSpPr>
        <p:spPr>
          <a:xfrm>
            <a:off x="4860330" y="5089748"/>
            <a:ext cx="216024" cy="0"/>
          </a:xfrm>
          <a:prstGeom prst="straightConnector1">
            <a:avLst/>
          </a:prstGeom>
          <a:ln>
            <a:solidFill>
              <a:srgbClr val="F164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6">
            <a:extLst>
              <a:ext uri="{FF2B5EF4-FFF2-40B4-BE49-F238E27FC236}">
                <a16:creationId xmlns:a16="http://schemas.microsoft.com/office/drawing/2014/main" id="{CEA9EFF9-ED56-45AD-A47A-410B6F55BFFD}"/>
              </a:ext>
            </a:extLst>
          </p:cNvPr>
          <p:cNvCxnSpPr>
            <a:stCxn id="46" idx="3"/>
            <a:endCxn id="48" idx="1"/>
          </p:cNvCxnSpPr>
          <p:nvPr/>
        </p:nvCxnSpPr>
        <p:spPr>
          <a:xfrm flipV="1">
            <a:off x="6804546" y="4541068"/>
            <a:ext cx="288032" cy="548680"/>
          </a:xfrm>
          <a:prstGeom prst="bentConnector3">
            <a:avLst/>
          </a:prstGeom>
          <a:ln>
            <a:solidFill>
              <a:srgbClr val="F164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8">
            <a:extLst>
              <a:ext uri="{FF2B5EF4-FFF2-40B4-BE49-F238E27FC236}">
                <a16:creationId xmlns:a16="http://schemas.microsoft.com/office/drawing/2014/main" id="{38302BD5-9EF3-44BC-AE9B-AE0079D6C8D9}"/>
              </a:ext>
            </a:extLst>
          </p:cNvPr>
          <p:cNvCxnSpPr>
            <a:stCxn id="47" idx="3"/>
            <a:endCxn id="48" idx="1"/>
          </p:cNvCxnSpPr>
          <p:nvPr/>
        </p:nvCxnSpPr>
        <p:spPr>
          <a:xfrm>
            <a:off x="6804546" y="4109020"/>
            <a:ext cx="288032" cy="432048"/>
          </a:xfrm>
          <a:prstGeom prst="bentConnector3">
            <a:avLst/>
          </a:prstGeom>
          <a:ln>
            <a:solidFill>
              <a:srgbClr val="F164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45A0737-39D9-46FE-B766-F0D5A64E8349}"/>
              </a:ext>
            </a:extLst>
          </p:cNvPr>
          <p:cNvSpPr txBox="1"/>
          <p:nvPr/>
        </p:nvSpPr>
        <p:spPr>
          <a:xfrm>
            <a:off x="261994" y="739651"/>
            <a:ext cx="7406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[</a:t>
            </a: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개발할 내용이 불분명함</a:t>
            </a:r>
            <a:r>
              <a:rPr lang="en-US" altLang="ko-KR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]</a:t>
            </a: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 </a:t>
            </a:r>
            <a:r>
              <a:rPr lang="en-US" altLang="ko-KR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– </a:t>
            </a: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개발 로드맵</a:t>
            </a:r>
            <a:endParaRPr lang="en-US" altLang="ko-KR" sz="2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779282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8748464" y="5445658"/>
            <a:ext cx="437864" cy="304271"/>
          </a:xfrm>
        </p:spPr>
        <p:txBody>
          <a:bodyPr/>
          <a:lstStyle/>
          <a:p>
            <a:fld id="{4BEDD84E-25D4-4983-8AA1-2863C96F08D9}" type="slidenum">
              <a:rPr lang="ko-KR" altLang="en-US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9</a:t>
            </a:fld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개발 방법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A33021-3886-4DF6-8722-3AAF01FE96CF}"/>
              </a:ext>
            </a:extLst>
          </p:cNvPr>
          <p:cNvSpPr/>
          <p:nvPr/>
        </p:nvSpPr>
        <p:spPr>
          <a:xfrm>
            <a:off x="8299271" y="168152"/>
            <a:ext cx="792088" cy="6494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04E7F86D-9BDD-4645-AA7B-F0A9A5DA6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9593"/>
            <a:ext cx="3832556" cy="215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080D213-E61F-46F9-9776-D7F037FB69C5}"/>
              </a:ext>
            </a:extLst>
          </p:cNvPr>
          <p:cNvSpPr txBox="1"/>
          <p:nvPr/>
        </p:nvSpPr>
        <p:spPr>
          <a:xfrm>
            <a:off x="4668034" y="1849388"/>
            <a:ext cx="41809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온도 테이블 구성</a:t>
            </a:r>
            <a:endParaRPr lang="en-US" altLang="ko-KR" b="1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endParaRPr lang="en-US" altLang="ko-KR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FLUKE BLACKBODY</a:t>
            </a: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를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이용하여</a:t>
            </a:r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</a:t>
            </a:r>
            <a:r>
              <a:rPr lang="ko-KR" altLang="en-US" sz="20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방사값과</a:t>
            </a: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온도의 상관관계를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확인하여 직접작성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687D2B-4579-4F42-BC5F-8672B6D12ED3}"/>
              </a:ext>
            </a:extLst>
          </p:cNvPr>
          <p:cNvSpPr txBox="1"/>
          <p:nvPr/>
        </p:nvSpPr>
        <p:spPr>
          <a:xfrm>
            <a:off x="1318339" y="4009628"/>
            <a:ext cx="2274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장비제공 </a:t>
            </a:r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: LUXIR </a:t>
            </a:r>
            <a:r>
              <a:rPr lang="ko-KR" altLang="en-US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유한회사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5A0737-39D9-46FE-B766-F0D5A64E8349}"/>
              </a:ext>
            </a:extLst>
          </p:cNvPr>
          <p:cNvSpPr txBox="1"/>
          <p:nvPr/>
        </p:nvSpPr>
        <p:spPr>
          <a:xfrm>
            <a:off x="261994" y="739651"/>
            <a:ext cx="7406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[</a:t>
            </a: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산불인식 알고리즘에 대한 내용 없음</a:t>
            </a:r>
            <a:r>
              <a:rPr lang="en-US" altLang="ko-KR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]</a:t>
            </a: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 </a:t>
            </a:r>
            <a:r>
              <a:rPr lang="en-US" altLang="ko-KR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– </a:t>
            </a: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방사값으로 온도 변환</a:t>
            </a:r>
            <a:endParaRPr lang="ko-KR" altLang="en-US" sz="2400" spc="-200" dirty="0">
              <a:ln>
                <a:solidFill>
                  <a:schemeClr val="accent1">
                    <a:alpha val="0"/>
                  </a:schemeClr>
                </a:solidFill>
              </a:ln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251672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1646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alpha val="0"/>
                </a:schemeClr>
              </a:solidFill>
            </a:ln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2796</TotalTime>
  <Words>1047</Words>
  <Application>Microsoft Office PowerPoint</Application>
  <PresentationFormat>화면 슬라이드 쇼(16:10)</PresentationFormat>
  <Paragraphs>323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인터파크고딕 L</vt:lpstr>
      <vt:lpstr>인터파크고딕 M</vt:lpstr>
      <vt:lpstr>나눔고딕</vt:lpstr>
      <vt:lpstr>맑은 고딕</vt:lpstr>
      <vt:lpstr>Arial</vt:lpstr>
      <vt:lpstr>인터파크고딕 B</vt:lpstr>
      <vt:lpstr>Arial Unicode MS</vt:lpstr>
      <vt:lpstr>배달의민족 주아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LUXIR</cp:lastModifiedBy>
  <cp:revision>308</cp:revision>
  <dcterms:created xsi:type="dcterms:W3CDTF">2006-10-05T04:04:58Z</dcterms:created>
  <dcterms:modified xsi:type="dcterms:W3CDTF">2018-02-01T02:53:45Z</dcterms:modified>
</cp:coreProperties>
</file>