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sldIdLst>
    <p:sldId id="352" r:id="rId2"/>
    <p:sldId id="384" r:id="rId3"/>
    <p:sldId id="340" r:id="rId4"/>
    <p:sldId id="387" r:id="rId5"/>
    <p:sldId id="375" r:id="rId6"/>
    <p:sldId id="376" r:id="rId7"/>
    <p:sldId id="389" r:id="rId8"/>
    <p:sldId id="388" r:id="rId9"/>
    <p:sldId id="401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9" r:id="rId18"/>
    <p:sldId id="402" r:id="rId19"/>
    <p:sldId id="398" r:id="rId20"/>
    <p:sldId id="377" r:id="rId21"/>
    <p:sldId id="381" r:id="rId22"/>
    <p:sldId id="382" r:id="rId23"/>
    <p:sldId id="386" r:id="rId24"/>
    <p:sldId id="383" r:id="rId25"/>
  </p:sldIdLst>
  <p:sldSz cx="9144000" cy="5715000" type="screen16x10"/>
  <p:notesSz cx="6858000" cy="9144000"/>
  <p:embeddedFontLst>
    <p:embeddedFont>
      <p:font typeface="인터파크고딕 B" panose="02000000000000000000" pitchFamily="2" charset="-127"/>
      <p:regular r:id="rId27"/>
    </p:embeddedFont>
    <p:embeddedFont>
      <p:font typeface="인터파크고딕 M" panose="02000000000000000000" pitchFamily="2" charset="-127"/>
      <p:regular r:id="rId28"/>
    </p:embeddedFont>
    <p:embeddedFont>
      <p:font typeface="Arial Unicode MS" panose="020B0600000101010101" charset="-127"/>
      <p:regular r:id="rId29"/>
    </p:embeddedFont>
    <p:embeddedFont>
      <p:font typeface="나눔고딕" panose="020B0600000101010101" charset="-127"/>
      <p:regular r:id="rId30"/>
      <p:bold r:id="rId31"/>
    </p:embeddedFont>
    <p:embeddedFont>
      <p:font typeface="배달의민족 주아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인터파크고딕 L" panose="02000000000000000000" pitchFamily="2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2B6"/>
    <a:srgbClr val="F16461"/>
    <a:srgbClr val="FBD6D5"/>
    <a:srgbClr val="FFF7E1"/>
    <a:srgbClr val="FEEEC2"/>
    <a:srgbClr val="FFFFFF"/>
    <a:srgbClr val="FAC11E"/>
    <a:srgbClr val="5E5E5E"/>
    <a:srgbClr val="8A8A8A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8" autoAdjust="0"/>
    <p:restoredTop sz="78193" autoAdjust="0"/>
  </p:normalViewPr>
  <p:slideViewPr>
    <p:cSldViewPr>
      <p:cViewPr varScale="1">
        <p:scale>
          <a:sx n="104" d="100"/>
          <a:sy n="104" d="100"/>
        </p:scale>
        <p:origin x="270" y="6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최고온도와 평균온도의 차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최저온도와 평균온도의 차를 구해서  두 값의 차이가 비정상적으로 큰 경우에 산불의 가능성으로 인식한다</a:t>
            </a:r>
            <a:r>
              <a:rPr lang="en-US" altLang="ko-KR" b="1" baseline="0" dirty="0"/>
              <a:t>.</a:t>
            </a:r>
          </a:p>
          <a:p>
            <a:endParaRPr lang="en-US" altLang="ko-KR" b="1" baseline="0" dirty="0"/>
          </a:p>
          <a:p>
            <a:r>
              <a:rPr lang="ko-KR" altLang="en-US" b="1" baseline="0" dirty="0"/>
              <a:t>태클</a:t>
            </a:r>
            <a:r>
              <a:rPr lang="en-US" altLang="ko-KR" b="1" baseline="0" dirty="0"/>
              <a:t>)</a:t>
            </a:r>
            <a:r>
              <a:rPr lang="ko-KR" altLang="en-US" b="1" baseline="0" dirty="0"/>
              <a:t>추운 날씨에 평균온도가 너무 낮아서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사람이 찍혀서 최고온도와 평균의 차가 너무 큰 경우 산불이 아닌 것을</a:t>
            </a:r>
            <a:r>
              <a:rPr lang="en-US" altLang="ko-KR" b="1" baseline="0" dirty="0"/>
              <a:t>(</a:t>
            </a:r>
            <a:r>
              <a:rPr lang="ko-KR" altLang="en-US" b="1" baseline="0" dirty="0"/>
              <a:t>예를 들면 사람</a:t>
            </a:r>
            <a:r>
              <a:rPr lang="en-US" altLang="ko-KR" b="1" baseline="0" dirty="0"/>
              <a:t>) </a:t>
            </a:r>
            <a:r>
              <a:rPr lang="ko-KR" altLang="en-US" b="1" baseline="0" dirty="0"/>
              <a:t>산불로 인식할 수 있는데 이런 경우에는</a:t>
            </a:r>
            <a:r>
              <a:rPr lang="en-US" altLang="ko-KR" b="1" baseline="0" dirty="0"/>
              <a:t>, </a:t>
            </a:r>
          </a:p>
          <a:p>
            <a:r>
              <a:rPr lang="ko-KR" altLang="en-US" b="1" baseline="0" dirty="0"/>
              <a:t>      최고온도의 값이 </a:t>
            </a:r>
            <a:r>
              <a:rPr lang="ko-KR" altLang="en-US" b="1" baseline="0" dirty="0" err="1"/>
              <a:t>일정값을</a:t>
            </a:r>
            <a:r>
              <a:rPr lang="ko-KR" altLang="en-US" b="1" baseline="0" dirty="0"/>
              <a:t> 넘는지에 따라 판단하도록 할 계획 </a:t>
            </a:r>
            <a:r>
              <a:rPr lang="en-US" altLang="ko-KR" b="1" baseline="0" dirty="0"/>
              <a:t>-&gt;</a:t>
            </a:r>
            <a:r>
              <a:rPr lang="ko-KR" altLang="en-US" b="1" baseline="0" dirty="0"/>
              <a:t>일정한 값의 경우 테스트를 하며 정할 예정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9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err="1"/>
              <a:t>블렌딩을</a:t>
            </a:r>
            <a:r>
              <a:rPr lang="ko-KR" altLang="en-US" b="1" baseline="0" dirty="0"/>
              <a:t> 하는 이유 </a:t>
            </a:r>
            <a:r>
              <a:rPr lang="en-US" altLang="ko-KR" b="1" baseline="0" dirty="0"/>
              <a:t>) </a:t>
            </a:r>
            <a:r>
              <a:rPr lang="ko-KR" altLang="en-US" b="1" baseline="0" dirty="0"/>
              <a:t>적외선카메라의 해상도가 매우 낮아서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해상도가 높은 </a:t>
            </a:r>
            <a:r>
              <a:rPr lang="ko-KR" altLang="en-US" b="1" baseline="0" dirty="0" err="1"/>
              <a:t>실화상이미지와</a:t>
            </a:r>
            <a:r>
              <a:rPr lang="ko-KR" altLang="en-US" b="1" baseline="0" dirty="0"/>
              <a:t> 섞어서 사용자가 육안으로 인식하기 쉽도록 한다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실제로는 빨갛게 표시된 </a:t>
            </a:r>
            <a:r>
              <a:rPr lang="ko-KR" altLang="en-US" b="1" baseline="0" dirty="0" err="1"/>
              <a:t>높은부분만</a:t>
            </a:r>
            <a:r>
              <a:rPr lang="ko-KR" altLang="en-US" b="1" baseline="0" dirty="0"/>
              <a:t> 추출하여 </a:t>
            </a:r>
            <a:r>
              <a:rPr lang="ko-KR" altLang="en-US" b="1" baseline="0" dirty="0" err="1"/>
              <a:t>블렌딩을</a:t>
            </a:r>
            <a:r>
              <a:rPr lang="ko-KR" altLang="en-US" b="1" baseline="0" dirty="0"/>
              <a:t> 한다</a:t>
            </a:r>
            <a:r>
              <a:rPr lang="en-US" altLang="ko-KR" b="1" baseline="0" dirty="0"/>
              <a:t>(</a:t>
            </a:r>
            <a:r>
              <a:rPr lang="en-US" altLang="ko-KR" b="1" baseline="0" dirty="0" err="1"/>
              <a:t>opencv</a:t>
            </a:r>
            <a:r>
              <a:rPr lang="ko-KR" altLang="en-US" b="1" baseline="0" dirty="0"/>
              <a:t>에서 제공</a:t>
            </a:r>
            <a:r>
              <a:rPr lang="en-US" altLang="ko-KR" b="1" baseline="0" dirty="0"/>
              <a:t>X)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1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방사값의</a:t>
            </a:r>
            <a:r>
              <a:rPr lang="ko-KR" altLang="en-US" baseline="0" dirty="0"/>
              <a:t> 최대값과 최소값에 따라서 영상 프레임이 바뀌게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갑자기 뜨거운 물체가 감지되면 그 뜨거운 물체만 밝아지고 전체적으로 어두워지게 됩니다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-&gt;</a:t>
            </a:r>
            <a:r>
              <a:rPr lang="en-US" altLang="ko-KR" baseline="0" dirty="0" err="1"/>
              <a:t>opencv</a:t>
            </a:r>
            <a:r>
              <a:rPr lang="ko-KR" altLang="en-US" baseline="0" dirty="0"/>
              <a:t>정규화 사용의 문제</a:t>
            </a:r>
            <a:r>
              <a:rPr lang="en-US" altLang="ko-KR" baseline="0" dirty="0"/>
              <a:t>(</a:t>
            </a:r>
            <a:r>
              <a:rPr lang="ko-KR" altLang="en-US" baseline="0" dirty="0"/>
              <a:t>최대값과 최소값을 가지고 정규화를 함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오른쪽화면에서는 정규화 과정에서 최대값과 최소값의 차이가 너무 커져서 </a:t>
            </a:r>
            <a:r>
              <a:rPr lang="ko-KR" altLang="en-US" baseline="0" dirty="0" err="1"/>
              <a:t>저런식으로</a:t>
            </a:r>
            <a:r>
              <a:rPr lang="ko-KR" altLang="en-US" baseline="0" dirty="0"/>
              <a:t> 화면구성이 됩니다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사용자가 미리 최고온도와 최저온도를 고정을 </a:t>
            </a:r>
            <a:r>
              <a:rPr lang="ko-KR" altLang="en-US" baseline="0" dirty="0" err="1"/>
              <a:t>시켜놓고</a:t>
            </a:r>
            <a:r>
              <a:rPr lang="ko-KR" altLang="en-US" baseline="0" dirty="0"/>
              <a:t> 그 두 값을 이용해서 </a:t>
            </a:r>
            <a:r>
              <a:rPr lang="en-US" altLang="ko-KR" baseline="0" dirty="0"/>
              <a:t>span(</a:t>
            </a:r>
            <a:r>
              <a:rPr lang="ko-KR" altLang="en-US" baseline="0" dirty="0"/>
              <a:t>최저</a:t>
            </a:r>
            <a:r>
              <a:rPr lang="en-US" altLang="ko-KR" baseline="0" dirty="0"/>
              <a:t>~</a:t>
            </a:r>
            <a:r>
              <a:rPr lang="ko-KR" altLang="en-US" baseline="0" dirty="0"/>
              <a:t>최고 온도 범위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지정하고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사용자가 지정한 두 온도</a:t>
            </a:r>
            <a:r>
              <a:rPr lang="en-US" altLang="ko-KR" baseline="0" dirty="0"/>
              <a:t>(</a:t>
            </a:r>
            <a:r>
              <a:rPr lang="ko-KR" altLang="en-US" baseline="0" dirty="0"/>
              <a:t>최고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최저</a:t>
            </a:r>
            <a:r>
              <a:rPr lang="en-US" altLang="ko-KR" baseline="0" dirty="0"/>
              <a:t>)</a:t>
            </a:r>
            <a:r>
              <a:rPr lang="ko-KR" altLang="en-US" baseline="0" dirty="0"/>
              <a:t>의 대응되는 </a:t>
            </a:r>
            <a:r>
              <a:rPr lang="ko-KR" altLang="en-US" baseline="0" dirty="0" err="1"/>
              <a:t>방사값을</a:t>
            </a:r>
            <a:r>
              <a:rPr lang="ko-KR" altLang="en-US" baseline="0" dirty="0"/>
              <a:t> 얻기 위해서 </a:t>
            </a:r>
            <a:r>
              <a:rPr lang="ko-KR" altLang="en-US" baseline="0" dirty="0" err="1"/>
              <a:t>역매핑을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촬영되는 화면에서의 최저</a:t>
            </a:r>
            <a:r>
              <a:rPr lang="en-US" altLang="ko-KR" baseline="0" dirty="0"/>
              <a:t>,</a:t>
            </a:r>
            <a:r>
              <a:rPr lang="ko-KR" altLang="en-US" baseline="0" dirty="0"/>
              <a:t>최고 온도에 대응되는 </a:t>
            </a:r>
            <a:r>
              <a:rPr lang="ko-KR" altLang="en-US" baseline="0" dirty="0" err="1"/>
              <a:t>방사값을</a:t>
            </a:r>
            <a:r>
              <a:rPr lang="ko-KR" altLang="en-US" baseline="0" dirty="0"/>
              <a:t> 구한 후 사용자가 지정한 두 온도의 </a:t>
            </a:r>
            <a:r>
              <a:rPr lang="ko-KR" altLang="en-US" baseline="0" dirty="0" err="1"/>
              <a:t>방사값</a:t>
            </a:r>
            <a:r>
              <a:rPr lang="ko-KR" altLang="en-US" baseline="0" dirty="0"/>
              <a:t> 사이의 공식을 이용하여 </a:t>
            </a:r>
            <a:r>
              <a:rPr lang="ko-KR" altLang="en-US" baseline="0" dirty="0" err="1"/>
              <a:t>정규화한다</a:t>
            </a:r>
            <a:endParaRPr lang="en-US" altLang="ko-KR" baseline="0" dirty="0"/>
          </a:p>
          <a:p>
            <a:r>
              <a:rPr lang="ko-KR" altLang="en-US" baseline="0" dirty="0"/>
              <a:t>태클 공식이 </a:t>
            </a:r>
            <a:r>
              <a:rPr lang="ko-KR" altLang="en-US" baseline="0" dirty="0" err="1"/>
              <a:t>뭐냐고하면</a:t>
            </a:r>
            <a:r>
              <a:rPr lang="en-US" altLang="ko-KR" baseline="0" dirty="0"/>
              <a:t>)</a:t>
            </a:r>
            <a:r>
              <a:rPr lang="ko-KR" altLang="en-US" baseline="0" dirty="0"/>
              <a:t>공식은 직접 시행착오를 거쳐서 유도해서 구했습니다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0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 err="1"/>
              <a:t>드론에서</a:t>
            </a:r>
            <a:r>
              <a:rPr lang="ko-KR" altLang="en-US" b="1" baseline="0" dirty="0"/>
              <a:t> 제공하는 </a:t>
            </a:r>
            <a:r>
              <a:rPr lang="en-US" altLang="ko-KR" b="1" baseline="0" dirty="0"/>
              <a:t>SDK</a:t>
            </a:r>
            <a:r>
              <a:rPr lang="ko-KR" altLang="en-US" b="1" baseline="0" dirty="0"/>
              <a:t>가 안드로이드 전용밖에 없음 </a:t>
            </a:r>
            <a:r>
              <a:rPr lang="en-US" altLang="ko-KR" b="1" baseline="0" dirty="0"/>
              <a:t>-&gt; </a:t>
            </a:r>
            <a:r>
              <a:rPr lang="ko-KR" altLang="en-US" b="1" baseline="0" dirty="0" err="1"/>
              <a:t>드론</a:t>
            </a:r>
            <a:r>
              <a:rPr lang="ko-KR" altLang="en-US" b="1" baseline="0" dirty="0"/>
              <a:t> 프로토콜 레퍼런스를 참고해서 </a:t>
            </a:r>
            <a:r>
              <a:rPr lang="en-US" altLang="ko-KR" b="1" baseline="0" dirty="0"/>
              <a:t>C#</a:t>
            </a:r>
            <a:r>
              <a:rPr lang="ko-KR" altLang="en-US" b="1" baseline="0" dirty="0"/>
              <a:t>으로 직접 구현합니다</a:t>
            </a:r>
            <a:endParaRPr lang="en-US" altLang="ko-KR" b="1" baseline="0" dirty="0"/>
          </a:p>
          <a:p>
            <a:r>
              <a:rPr lang="ko-KR" altLang="en-US" b="1" baseline="0" dirty="0"/>
              <a:t>왜 </a:t>
            </a:r>
            <a:r>
              <a:rPr lang="en-US" altLang="ko-KR" b="1" baseline="0" dirty="0"/>
              <a:t>C#</a:t>
            </a:r>
            <a:r>
              <a:rPr lang="ko-KR" altLang="en-US" b="1" baseline="0" dirty="0"/>
              <a:t>으로 하는가에 대한 태클 </a:t>
            </a:r>
            <a:r>
              <a:rPr lang="en-US" altLang="ko-KR" b="1" baseline="0" dirty="0"/>
              <a:t>-&gt;</a:t>
            </a:r>
            <a:r>
              <a:rPr lang="ko-KR" altLang="en-US" b="1" baseline="0" dirty="0"/>
              <a:t>실제로 해봤는데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영상이 끊기는 등 문제가 발생해서 모바일 디바이스에서 데이터 처리를 하기에는 부하가 심하다고 판단했습니다</a:t>
            </a:r>
            <a:endParaRPr lang="en-US" altLang="ko-KR" b="1" baseline="0" dirty="0"/>
          </a:p>
          <a:p>
            <a:r>
              <a:rPr lang="en-US" altLang="ko-KR" b="1" baseline="0" dirty="0"/>
              <a:t>GUI</a:t>
            </a:r>
            <a:r>
              <a:rPr lang="ko-KR" altLang="en-US" b="1" baseline="0" dirty="0"/>
              <a:t>구성하는데 </a:t>
            </a:r>
            <a:r>
              <a:rPr lang="en-US" altLang="ko-KR" b="1" baseline="0" dirty="0"/>
              <a:t>C#</a:t>
            </a:r>
            <a:r>
              <a:rPr lang="ko-KR" altLang="en-US" b="1" baseline="0" dirty="0"/>
              <a:t>이 가장 편해서 </a:t>
            </a:r>
            <a:r>
              <a:rPr lang="en-US" altLang="ko-KR" b="1" baseline="0" dirty="0"/>
              <a:t>C#</a:t>
            </a:r>
            <a:r>
              <a:rPr lang="ko-KR" altLang="en-US" b="1" baseline="0" dirty="0"/>
              <a:t>을 사용해 개발하기로 했습니다</a:t>
            </a:r>
            <a:endParaRPr lang="en-US" altLang="ko-KR" b="1" baseline="0" dirty="0"/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47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8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참고</a:t>
            </a:r>
            <a:r>
              <a:rPr lang="en-US" altLang="ko-KR" b="1" baseline="0" dirty="0"/>
              <a:t>) </a:t>
            </a:r>
            <a:r>
              <a:rPr lang="en-US" altLang="ko-KR" b="1" baseline="0" dirty="0" err="1"/>
              <a:t>Opencv</a:t>
            </a:r>
            <a:r>
              <a:rPr lang="en-US" altLang="ko-KR" b="1" baseline="0" dirty="0"/>
              <a:t> : </a:t>
            </a:r>
            <a:r>
              <a:rPr lang="ko-KR" altLang="en-US" b="1" baseline="0" dirty="0"/>
              <a:t>컴퓨터비전 </a:t>
            </a:r>
            <a:r>
              <a:rPr lang="en-US" altLang="ko-KR" b="1" baseline="0" dirty="0"/>
              <a:t>: </a:t>
            </a:r>
            <a:r>
              <a:rPr lang="ko-KR" altLang="en-US" b="1" baseline="0" dirty="0"/>
              <a:t>영상처리 하는데 쓰임</a:t>
            </a:r>
            <a:endParaRPr lang="en-US" altLang="ko-KR" b="1" baseline="0" dirty="0"/>
          </a:p>
          <a:p>
            <a:r>
              <a:rPr lang="en-US" altLang="ko-KR" b="1" baseline="0" dirty="0" err="1"/>
              <a:t>.net</a:t>
            </a:r>
            <a:r>
              <a:rPr lang="en-US" altLang="ko-KR" b="1" baseline="0" dirty="0"/>
              <a:t> framework : C#</a:t>
            </a:r>
            <a:r>
              <a:rPr lang="ko-KR" altLang="en-US" b="1" baseline="0" dirty="0"/>
              <a:t>언어를 이용해 윈도우폼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8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9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88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0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8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두개의 서버가 존재한다</a:t>
            </a:r>
            <a:r>
              <a:rPr lang="en-US" altLang="ko-KR" b="1" baseline="0" dirty="0"/>
              <a:t>. </a:t>
            </a:r>
            <a:r>
              <a:rPr lang="ko-KR" altLang="en-US" b="1" baseline="0" dirty="0" err="1"/>
              <a:t>라즈베리파이와</a:t>
            </a:r>
            <a:r>
              <a:rPr lang="ko-KR" altLang="en-US" b="1" baseline="0" dirty="0"/>
              <a:t> </a:t>
            </a:r>
            <a:r>
              <a:rPr lang="ko-KR" altLang="en-US" b="1" baseline="0" dirty="0" err="1"/>
              <a:t>드론</a:t>
            </a:r>
            <a:r>
              <a:rPr lang="ko-KR" altLang="en-US" b="1" baseline="0" dirty="0"/>
              <a:t> 서버</a:t>
            </a:r>
            <a:r>
              <a:rPr lang="en-US" altLang="ko-KR" b="1" baseline="0" dirty="0"/>
              <a:t>.</a:t>
            </a:r>
          </a:p>
          <a:p>
            <a:r>
              <a:rPr lang="ko-KR" altLang="en-US" b="1" baseline="0" dirty="0"/>
              <a:t>실제로 저희가 </a:t>
            </a:r>
            <a:r>
              <a:rPr lang="ko-KR" altLang="en-US" b="1" baseline="0" dirty="0" err="1"/>
              <a:t>구현해야할</a:t>
            </a:r>
            <a:r>
              <a:rPr lang="ko-KR" altLang="en-US" b="1" baseline="0" dirty="0"/>
              <a:t> 서버는 </a:t>
            </a:r>
            <a:r>
              <a:rPr lang="ko-KR" altLang="en-US" b="1" baseline="0" dirty="0" err="1"/>
              <a:t>라즈베리파이입니다</a:t>
            </a:r>
            <a:endParaRPr lang="en-US" altLang="ko-KR" b="1" baseline="0" dirty="0"/>
          </a:p>
          <a:p>
            <a:r>
              <a:rPr lang="ko-KR" altLang="en-US" b="1" baseline="0" dirty="0"/>
              <a:t>카메라를 </a:t>
            </a:r>
            <a:r>
              <a:rPr lang="en-US" altLang="ko-KR" b="1" baseline="0" dirty="0"/>
              <a:t>2</a:t>
            </a:r>
            <a:r>
              <a:rPr lang="ko-KR" altLang="en-US" b="1" baseline="0" dirty="0"/>
              <a:t>개를 쓰는데 </a:t>
            </a:r>
            <a:r>
              <a:rPr lang="ko-KR" altLang="en-US" b="1" baseline="0" dirty="0" err="1"/>
              <a:t>렙톤</a:t>
            </a:r>
            <a:r>
              <a:rPr lang="en-US" altLang="ko-KR" b="1" baseline="0" dirty="0"/>
              <a:t>2.5</a:t>
            </a:r>
            <a:r>
              <a:rPr lang="ko-KR" altLang="en-US" b="1" baseline="0" dirty="0"/>
              <a:t>를 장착해서</a:t>
            </a:r>
            <a:r>
              <a:rPr lang="en-US" altLang="ko-KR" b="1" baseline="0" dirty="0"/>
              <a:t>, </a:t>
            </a:r>
            <a:r>
              <a:rPr lang="ko-KR" altLang="en-US" b="1" baseline="0" dirty="0" err="1"/>
              <a:t>방사값</a:t>
            </a:r>
            <a:r>
              <a:rPr lang="ko-KR" altLang="en-US" b="1" baseline="0" dirty="0"/>
              <a:t> 얻어와서 보내고</a:t>
            </a:r>
            <a:endParaRPr lang="en-US" altLang="ko-KR" b="1" baseline="0" dirty="0"/>
          </a:p>
          <a:p>
            <a:r>
              <a:rPr lang="ko-KR" altLang="en-US" b="1" baseline="0" dirty="0"/>
              <a:t>실화상카메라를 하나 더 장착한다</a:t>
            </a:r>
            <a:r>
              <a:rPr lang="en-US" altLang="ko-KR" b="1" baseline="0" dirty="0"/>
              <a:t>-&gt;</a:t>
            </a:r>
            <a:r>
              <a:rPr lang="ko-KR" altLang="en-US" b="1" baseline="0" dirty="0"/>
              <a:t>이미지 그대로 보냄</a:t>
            </a:r>
            <a:endParaRPr lang="en-US" altLang="ko-KR" b="1" baseline="0" dirty="0"/>
          </a:p>
          <a:p>
            <a:r>
              <a:rPr lang="ko-KR" altLang="en-US" b="1" baseline="0" dirty="0"/>
              <a:t>클라이언트에서는 </a:t>
            </a:r>
            <a:r>
              <a:rPr lang="ko-KR" altLang="en-US" b="1" baseline="0" dirty="0" err="1"/>
              <a:t>방사값을</a:t>
            </a:r>
            <a:r>
              <a:rPr lang="ko-KR" altLang="en-US" b="1" baseline="0" dirty="0"/>
              <a:t> 받아서 산불감지에 필요한 데이터로 변환을 하고 </a:t>
            </a:r>
            <a:r>
              <a:rPr lang="ko-KR" altLang="en-US" b="1" baseline="0" dirty="0" err="1"/>
              <a:t>실화상이미지를</a:t>
            </a:r>
            <a:r>
              <a:rPr lang="ko-KR" altLang="en-US" b="1" baseline="0" dirty="0"/>
              <a:t> 받아서 </a:t>
            </a:r>
            <a:r>
              <a:rPr lang="ko-KR" altLang="en-US" b="1" baseline="0" dirty="0" err="1"/>
              <a:t>블렌딩을</a:t>
            </a:r>
            <a:r>
              <a:rPr lang="ko-KR" altLang="en-US" b="1" baseline="0" dirty="0"/>
              <a:t> 하는데 사용합니다</a:t>
            </a:r>
            <a:endParaRPr lang="en-US" altLang="ko-KR" b="1" baseline="0" dirty="0"/>
          </a:p>
          <a:p>
            <a:r>
              <a:rPr lang="ko-KR" altLang="en-US" b="1" baseline="0" dirty="0" err="1"/>
              <a:t>드론</a:t>
            </a:r>
            <a:r>
              <a:rPr lang="ko-KR" altLang="en-US" b="1" baseline="0" dirty="0"/>
              <a:t> 서버에서는 </a:t>
            </a:r>
            <a:r>
              <a:rPr lang="ko-KR" altLang="en-US" b="1" baseline="0" dirty="0" err="1"/>
              <a:t>드론의</a:t>
            </a:r>
            <a:r>
              <a:rPr lang="ko-KR" altLang="en-US" b="1" baseline="0" dirty="0"/>
              <a:t> 현재상태를 보내주고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클라이언트에서는 </a:t>
            </a:r>
            <a:r>
              <a:rPr lang="ko-KR" altLang="en-US" b="1" baseline="0" dirty="0" err="1"/>
              <a:t>드론서버로</a:t>
            </a:r>
            <a:r>
              <a:rPr lang="ko-KR" altLang="en-US" b="1" baseline="0" dirty="0"/>
              <a:t> </a:t>
            </a:r>
            <a:r>
              <a:rPr lang="ko-KR" altLang="en-US" b="1" baseline="0" dirty="0" err="1"/>
              <a:t>드론조작에</a:t>
            </a:r>
            <a:r>
              <a:rPr lang="ko-KR" altLang="en-US" b="1" baseline="0" dirty="0"/>
              <a:t> 필요한 정보를 보냅니다</a:t>
            </a:r>
            <a:endParaRPr lang="en-US" altLang="ko-KR" b="1" baseline="0" dirty="0"/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8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구현하고자 하는 화면 구성입니다 </a:t>
            </a:r>
            <a:endParaRPr lang="en-US" altLang="ko-KR" b="1" baseline="0" dirty="0"/>
          </a:p>
          <a:p>
            <a:r>
              <a:rPr lang="ko-KR" altLang="en-US" b="1" baseline="0" dirty="0"/>
              <a:t>우측상단에는 </a:t>
            </a:r>
            <a:r>
              <a:rPr lang="ko-KR" altLang="en-US" b="1" baseline="0" dirty="0" err="1"/>
              <a:t>드론의</a:t>
            </a:r>
            <a:r>
              <a:rPr lang="ko-KR" altLang="en-US" b="1" baseline="0" dirty="0"/>
              <a:t> 현재상태와 산불감지에 대한 정보를 표시해 주고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좌측하단에는 화면에 표시될 이미지 처리를 위한 </a:t>
            </a:r>
            <a:r>
              <a:rPr lang="en-US" altLang="ko-KR" b="1" baseline="0" dirty="0"/>
              <a:t>UI</a:t>
            </a:r>
            <a:r>
              <a:rPr lang="ko-KR" altLang="en-US" b="1" baseline="0" dirty="0"/>
              <a:t>를 배치할 예정입니다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Lepton</a:t>
            </a:r>
            <a:r>
              <a:rPr lang="ko-KR" altLang="en-US" b="1" baseline="0" dirty="0"/>
              <a:t>에서 </a:t>
            </a:r>
            <a:r>
              <a:rPr lang="ko-KR" altLang="en-US" b="1" baseline="0" dirty="0" err="1"/>
              <a:t>방사값을</a:t>
            </a:r>
            <a:r>
              <a:rPr lang="ko-KR" altLang="en-US" b="1" baseline="0" dirty="0"/>
              <a:t> 얻어오려면 </a:t>
            </a:r>
            <a:r>
              <a:rPr lang="en-US" altLang="ko-KR" b="1" baseline="0" dirty="0" err="1"/>
              <a:t>opencv</a:t>
            </a:r>
            <a:r>
              <a:rPr lang="ko-KR" altLang="en-US" b="1" baseline="0" dirty="0"/>
              <a:t>에서 쉽게 </a:t>
            </a:r>
            <a:r>
              <a:rPr lang="ko-KR" altLang="en-US" b="1" baseline="0" dirty="0" err="1"/>
              <a:t>얻어와지는게아니라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SPI</a:t>
            </a:r>
            <a:r>
              <a:rPr lang="ko-KR" altLang="en-US" b="1" baseline="0" dirty="0"/>
              <a:t>통신을 </a:t>
            </a:r>
            <a:r>
              <a:rPr lang="ko-KR" altLang="en-US" b="1" baseline="0" dirty="0" err="1"/>
              <a:t>해야하는데</a:t>
            </a:r>
            <a:endParaRPr lang="en-US" altLang="ko-KR" b="1" baseline="0" dirty="0"/>
          </a:p>
          <a:p>
            <a:r>
              <a:rPr lang="en-US" altLang="ko-KR" b="1" baseline="0" dirty="0"/>
              <a:t>C#</a:t>
            </a:r>
            <a:r>
              <a:rPr lang="ko-KR" altLang="en-US" b="1" baseline="0" dirty="0"/>
              <a:t>으로 하기는 힘들 것 같고 </a:t>
            </a:r>
            <a:r>
              <a:rPr lang="en-US" altLang="ko-KR" b="1" baseline="0" dirty="0"/>
              <a:t>C++</a:t>
            </a:r>
            <a:r>
              <a:rPr lang="ko-KR" altLang="en-US" b="1" baseline="0" dirty="0"/>
              <a:t>로 구현된 코드가 있어서 그걸 참고해서 개발할 것이다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일반 적외선 카메라를 사용하면 적외선으로 촬영된 이미지만 얻어올 수 있기 때문에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온도 정보를 알 수가 없습니다</a:t>
            </a:r>
            <a:endParaRPr lang="en-US" altLang="ko-KR" b="1" baseline="0" dirty="0"/>
          </a:p>
          <a:p>
            <a:r>
              <a:rPr lang="ko-KR" altLang="en-US" b="1" baseline="0" dirty="0" err="1"/>
              <a:t>렙톤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2.5</a:t>
            </a:r>
            <a:r>
              <a:rPr lang="ko-KR" altLang="en-US" b="1" baseline="0" dirty="0"/>
              <a:t>를 이용하면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방사데이터를 얻어올 수 있기 때문에 이 데이터를 이용해서 온도정보와 촬영된 이미지 두 데이터를 처리 가능합니다</a:t>
            </a:r>
            <a:r>
              <a:rPr lang="en-US" altLang="ko-KR" b="1" baseline="0" dirty="0"/>
              <a:t>.</a:t>
            </a:r>
          </a:p>
          <a:p>
            <a:r>
              <a:rPr lang="ko-KR" altLang="en-US" b="1" baseline="0" dirty="0" err="1"/>
              <a:t>방사값을</a:t>
            </a:r>
            <a:r>
              <a:rPr lang="ko-KR" altLang="en-US" b="1" baseline="0" dirty="0"/>
              <a:t> 받아와서 작성해둔 온도테이블과 맵핑을 시켜서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온도를 얻어서 산불을 감지하는데 사용합니다</a:t>
            </a:r>
            <a:endParaRPr lang="en-US" altLang="ko-KR" b="1" baseline="0" dirty="0"/>
          </a:p>
          <a:p>
            <a:r>
              <a:rPr lang="ko-KR" altLang="en-US" b="1" baseline="0" dirty="0" err="1"/>
              <a:t>방사값을</a:t>
            </a:r>
            <a:r>
              <a:rPr lang="ko-KR" altLang="en-US" b="1" baseline="0" dirty="0"/>
              <a:t> 이용해서 만든 이미지는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실화상 이미지와 함께 </a:t>
            </a:r>
            <a:r>
              <a:rPr lang="ko-KR" altLang="en-US" b="1" baseline="0" dirty="0" err="1"/>
              <a:t>블렌딩에</a:t>
            </a:r>
            <a:r>
              <a:rPr lang="ko-KR" altLang="en-US" b="1" baseline="0" dirty="0"/>
              <a:t> 사용됩니다</a:t>
            </a:r>
            <a:endParaRPr lang="en-US" altLang="ko-KR" b="1" baseline="0" dirty="0"/>
          </a:p>
          <a:p>
            <a:r>
              <a:rPr lang="ko-KR" altLang="en-US" b="1" baseline="0" dirty="0"/>
              <a:t>산불로 의심되는 비정상 상태를 검출하면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화면에 온도와 함께 표시해줍니다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4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온도를 알아내는 과정</a:t>
            </a:r>
            <a:endParaRPr lang="en-US" altLang="ko-KR" b="1" baseline="0" dirty="0"/>
          </a:p>
          <a:p>
            <a:r>
              <a:rPr lang="ko-KR" altLang="en-US" b="1" baseline="0" dirty="0"/>
              <a:t>회사에서 제공하는 </a:t>
            </a:r>
            <a:r>
              <a:rPr lang="ko-KR" altLang="en-US" b="1" baseline="0" dirty="0" err="1"/>
              <a:t>플루크</a:t>
            </a:r>
            <a:r>
              <a:rPr lang="ko-KR" altLang="en-US" b="1" baseline="0" dirty="0"/>
              <a:t> </a:t>
            </a:r>
            <a:r>
              <a:rPr lang="ko-KR" altLang="en-US" b="1" baseline="0" dirty="0" err="1"/>
              <a:t>블랙바디</a:t>
            </a:r>
            <a:r>
              <a:rPr lang="ko-KR" altLang="en-US" b="1" baseline="0" dirty="0"/>
              <a:t> 장비를 이용해서 </a:t>
            </a:r>
            <a:r>
              <a:rPr lang="ko-KR" altLang="en-US" b="1" baseline="0" dirty="0" err="1"/>
              <a:t>방사값과</a:t>
            </a:r>
            <a:r>
              <a:rPr lang="ko-KR" altLang="en-US" b="1" baseline="0" dirty="0"/>
              <a:t> </a:t>
            </a:r>
            <a:r>
              <a:rPr lang="ko-KR" altLang="en-US" b="1" baseline="0" dirty="0" err="1"/>
              <a:t>맵핑할</a:t>
            </a:r>
            <a:r>
              <a:rPr lang="ko-KR" altLang="en-US" b="1" baseline="0" dirty="0"/>
              <a:t> 온도 테이블을 작성합니다</a:t>
            </a:r>
            <a:endParaRPr lang="en-US" altLang="ko-KR" b="1" baseline="0" dirty="0"/>
          </a:p>
          <a:p>
            <a:r>
              <a:rPr lang="ko-KR" altLang="en-US" b="1" baseline="0" dirty="0" err="1"/>
              <a:t>렙톤</a:t>
            </a:r>
            <a:r>
              <a:rPr lang="en-US" altLang="ko-KR" b="1" baseline="0" dirty="0"/>
              <a:t>2.5</a:t>
            </a:r>
            <a:r>
              <a:rPr lang="ko-KR" altLang="en-US" b="1" baseline="0" dirty="0"/>
              <a:t>에서 검출할 수 있는 </a:t>
            </a:r>
            <a:r>
              <a:rPr lang="ko-KR" altLang="en-US" b="1" baseline="0"/>
              <a:t>온도의 한계치가 </a:t>
            </a:r>
            <a:r>
              <a:rPr lang="en-US" altLang="ko-KR" b="1" baseline="0" dirty="0"/>
              <a:t>0</a:t>
            </a:r>
            <a:r>
              <a:rPr lang="ko-KR" altLang="en-US" b="1" baseline="0" dirty="0"/>
              <a:t>도</a:t>
            </a:r>
            <a:r>
              <a:rPr lang="en-US" altLang="ko-KR" b="1" baseline="0" dirty="0"/>
              <a:t>~110</a:t>
            </a:r>
            <a:r>
              <a:rPr lang="ko-KR" altLang="en-US" b="1" baseline="0" dirty="0"/>
              <a:t>도 이기 때문에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그 범위내에서 측정을 할 예정입니다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태클</a:t>
            </a:r>
            <a:r>
              <a:rPr lang="en-US" altLang="ko-KR" b="1" baseline="0" dirty="0"/>
              <a:t>) </a:t>
            </a:r>
            <a:r>
              <a:rPr lang="ko-KR" altLang="en-US" b="1" baseline="0" dirty="0"/>
              <a:t>온도정보가 확실한가</a:t>
            </a:r>
            <a:r>
              <a:rPr lang="en-US" altLang="ko-KR" b="1" baseline="0" dirty="0"/>
              <a:t>-&gt; </a:t>
            </a:r>
            <a:r>
              <a:rPr lang="ko-KR" altLang="en-US" b="1" baseline="0" dirty="0"/>
              <a:t>실제로는 촬영하는 거리와 같은 요소 때문에 받아오는 온도가 실제의 정확한 온도는 아니지만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산불감지에 활용할 정도는 될 것으로 예상합니다</a:t>
            </a:r>
            <a:endParaRPr lang="en-US" altLang="ko-KR" b="1" baseline="0" dirty="0"/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1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vdrone.de/stream-bebop-video-with-python-opencv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leapmotion.com/documentation/csharp/index.html" TargetMode="External"/><Relationship Id="rId4" Type="http://schemas.openxmlformats.org/officeDocument/2006/relationships/hyperlink" Target="https://github.com/robotika/katari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3999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66187" y="2100362"/>
            <a:ext cx="60308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드론과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2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Leapmotion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VR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을</a:t>
            </a:r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2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이용한</a:t>
            </a:r>
            <a:endParaRPr lang="en-US" altLang="ko-KR" sz="32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ctr"/>
            <a:r>
              <a:rPr lang="ko-KR" altLang="en-US" sz="44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산불감지 시스템</a:t>
            </a:r>
            <a:endParaRPr lang="ko-KR" altLang="en-US" sz="4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2993" y="1757112"/>
            <a:ext cx="1797206" cy="31946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종합설계 제안서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28" name="직사각형 27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31297" y="4359159"/>
            <a:ext cx="4968552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2012152044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채승현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정의훈교수님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2015156010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김지승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정의훈교수님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2012200024 </a:t>
            </a:r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박재언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송용원교수님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46A35-20F4-45CE-BE42-FD5D2C2D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23458"/>
            <a:ext cx="1400175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450C1-DC58-4061-A343-5260E1F7AB6B}"/>
              </a:ext>
            </a:extLst>
          </p:cNvPr>
          <p:cNvSpPr txBox="1"/>
          <p:nvPr/>
        </p:nvSpPr>
        <p:spPr>
          <a:xfrm>
            <a:off x="611560" y="3386030"/>
            <a:ext cx="762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1646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Forest fire detecting system using Drone and </a:t>
            </a:r>
            <a:r>
              <a:rPr lang="en-US" altLang="ko-KR" sz="2000" dirty="0" err="1">
                <a:solidFill>
                  <a:srgbClr val="F1646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Leapmotion</a:t>
            </a:r>
            <a:r>
              <a:rPr lang="en-US" altLang="ko-KR" sz="2000" dirty="0">
                <a:solidFill>
                  <a:srgbClr val="F1646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VR</a:t>
            </a:r>
            <a:endParaRPr lang="ko-KR" altLang="en-US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10DA7-4763-487D-9D75-4F537804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5332"/>
            <a:ext cx="3911171" cy="34563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F7CFE0B-2A68-4CBC-B3ED-E39E9DAD1E3F}"/>
              </a:ext>
            </a:extLst>
          </p:cNvPr>
          <p:cNvSpPr txBox="1"/>
          <p:nvPr/>
        </p:nvSpPr>
        <p:spPr>
          <a:xfrm>
            <a:off x="4306706" y="1426338"/>
            <a:ext cx="44417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최고온도가 정해진 일정 값을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넘으면 잔불의 존재 가능성 판단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최고온도와 평균온도의 차이와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최저온도와 평균온도의 차이를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그 차이가 일정값 이상을 넘으면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잔불 가능성으로 판단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비정상 상태 검출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637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11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972F0E3-AB33-4726-B410-108A970C6DD2}"/>
              </a:ext>
            </a:extLst>
          </p:cNvPr>
          <p:cNvSpPr/>
          <p:nvPr/>
        </p:nvSpPr>
        <p:spPr>
          <a:xfrm rot="6826478">
            <a:off x="2712550" y="1651791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E6B797-0B28-46A4-818F-A0165F05B9E9}"/>
              </a:ext>
            </a:extLst>
          </p:cNvPr>
          <p:cNvSpPr/>
          <p:nvPr/>
        </p:nvSpPr>
        <p:spPr>
          <a:xfrm rot="1028447">
            <a:off x="2197385" y="2569468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36318-3774-4123-BDF9-7D95CF268721}"/>
              </a:ext>
            </a:extLst>
          </p:cNvPr>
          <p:cNvSpPr/>
          <p:nvPr/>
        </p:nvSpPr>
        <p:spPr>
          <a:xfrm rot="1776746">
            <a:off x="2668776" y="1545742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BCC9C5-EA81-4FB1-AF92-72D3B374BE0E}"/>
              </a:ext>
            </a:extLst>
          </p:cNvPr>
          <p:cNvCxnSpPr>
            <a:cxnSpLocks/>
          </p:cNvCxnSpPr>
          <p:nvPr/>
        </p:nvCxnSpPr>
        <p:spPr>
          <a:xfrm>
            <a:off x="2435320" y="2713484"/>
            <a:ext cx="3614565" cy="65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FDC70C5-10D1-449E-93C2-F06170C15569}"/>
              </a:ext>
            </a:extLst>
          </p:cNvPr>
          <p:cNvCxnSpPr>
            <a:cxnSpLocks/>
          </p:cNvCxnSpPr>
          <p:nvPr/>
        </p:nvCxnSpPr>
        <p:spPr>
          <a:xfrm>
            <a:off x="3023254" y="1777380"/>
            <a:ext cx="3097492" cy="16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5BAB1B-7AF0-491E-90C0-99FCB46899AF}"/>
              </a:ext>
            </a:extLst>
          </p:cNvPr>
          <p:cNvCxnSpPr/>
          <p:nvPr/>
        </p:nvCxnSpPr>
        <p:spPr>
          <a:xfrm flipH="1">
            <a:off x="2435320" y="1777380"/>
            <a:ext cx="58793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image.flaticon.com/icons/png/128/426/426833.png">
            <a:extLst>
              <a:ext uri="{FF2B5EF4-FFF2-40B4-BE49-F238E27FC236}">
                <a16:creationId xmlns:a16="http://schemas.microsoft.com/office/drawing/2014/main" id="{7ABCA516-3624-47B1-8E4C-7197EE7E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82" y="3239860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70EA81-745D-4DA1-9560-7D2BC3481475}"/>
              </a:ext>
            </a:extLst>
          </p:cNvPr>
          <p:cNvCxnSpPr>
            <a:cxnSpLocks/>
          </p:cNvCxnSpPr>
          <p:nvPr/>
        </p:nvCxnSpPr>
        <p:spPr>
          <a:xfrm>
            <a:off x="2729287" y="2245432"/>
            <a:ext cx="3393135" cy="11781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5939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드론에 적외선 카메라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개를 장착하여 삼각법으로 계산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경량이기 때문에 카메라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 장착이 물리적으로 힘들 수 있음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 하나가 더 추가되므로 클라이언트의 부하가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배가 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2ACA-414F-4E50-A265-E87D17C4483A}"/>
              </a:ext>
            </a:extLst>
          </p:cNvPr>
          <p:cNvSpPr txBox="1"/>
          <p:nvPr/>
        </p:nvSpPr>
        <p:spPr>
          <a:xfrm>
            <a:off x="3501181" y="13259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카메라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695EF3-5B08-46C4-8B4B-2EC273C8C182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033906" y="1510637"/>
            <a:ext cx="467275" cy="53915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3859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12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20" name="Picture 2" descr="https://image.flaticon.com/icons/png/128/426/426833.png">
            <a:extLst>
              <a:ext uri="{FF2B5EF4-FFF2-40B4-BE49-F238E27FC236}">
                <a16:creationId xmlns:a16="http://schemas.microsoft.com/office/drawing/2014/main" id="{7ABCA516-3624-47B1-8E4C-7197EE7E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84" y="3239859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48766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위치를 산불의 같은 위도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경도로 이동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Pan/tilt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추가해야 함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카메라가 하단을 볼 수 있도록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B93C11D6-46DE-4D07-A62D-CF2EB5E82796}"/>
              </a:ext>
            </a:extLst>
          </p:cNvPr>
          <p:cNvSpPr/>
          <p:nvPr/>
        </p:nvSpPr>
        <p:spPr>
          <a:xfrm rot="7385905">
            <a:off x="1121638" y="1413804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22AA94-CB13-4451-8972-2C32BCCEF249}"/>
              </a:ext>
            </a:extLst>
          </p:cNvPr>
          <p:cNvSpPr/>
          <p:nvPr/>
        </p:nvSpPr>
        <p:spPr>
          <a:xfrm rot="1442498">
            <a:off x="1154161" y="1825476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5EC2382B-DC94-457F-92CE-0C03A2A793A6}"/>
              </a:ext>
            </a:extLst>
          </p:cNvPr>
          <p:cNvSpPr/>
          <p:nvPr/>
        </p:nvSpPr>
        <p:spPr>
          <a:xfrm rot="7385905">
            <a:off x="6024029" y="1413803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BCC78-61E4-49D7-BEC0-3D0E35F975E5}"/>
              </a:ext>
            </a:extLst>
          </p:cNvPr>
          <p:cNvSpPr/>
          <p:nvPr/>
        </p:nvSpPr>
        <p:spPr>
          <a:xfrm rot="5400000">
            <a:off x="6056552" y="1825475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D4B964-1B7F-4A15-8281-DB8D5621B53B}"/>
              </a:ext>
            </a:extLst>
          </p:cNvPr>
          <p:cNvCxnSpPr>
            <a:cxnSpLocks/>
          </p:cNvCxnSpPr>
          <p:nvPr/>
        </p:nvCxnSpPr>
        <p:spPr>
          <a:xfrm>
            <a:off x="2189889" y="1969492"/>
            <a:ext cx="3462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D00D1D-D5CA-438D-9A8E-8E0D55733378}"/>
              </a:ext>
            </a:extLst>
          </p:cNvPr>
          <p:cNvCxnSpPr>
            <a:cxnSpLocks/>
          </p:cNvCxnSpPr>
          <p:nvPr/>
        </p:nvCxnSpPr>
        <p:spPr>
          <a:xfrm flipH="1">
            <a:off x="5527448" y="2154314"/>
            <a:ext cx="704115" cy="145269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24807A1-0C83-433E-B42D-B1BC736D9C5B}"/>
              </a:ext>
            </a:extLst>
          </p:cNvPr>
          <p:cNvCxnSpPr>
            <a:cxnSpLocks/>
          </p:cNvCxnSpPr>
          <p:nvPr/>
        </p:nvCxnSpPr>
        <p:spPr>
          <a:xfrm>
            <a:off x="1818266" y="1969492"/>
            <a:ext cx="6996359" cy="144648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9915BFA-845C-4C66-AADB-ADE4511C8899}"/>
              </a:ext>
            </a:extLst>
          </p:cNvPr>
          <p:cNvCxnSpPr>
            <a:cxnSpLocks/>
          </p:cNvCxnSpPr>
          <p:nvPr/>
        </p:nvCxnSpPr>
        <p:spPr>
          <a:xfrm>
            <a:off x="1697702" y="2329434"/>
            <a:ext cx="1362915" cy="116479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5556FD-2C1D-4430-8945-9949F070CA6A}"/>
              </a:ext>
            </a:extLst>
          </p:cNvPr>
          <p:cNvCxnSpPr>
            <a:cxnSpLocks/>
          </p:cNvCxnSpPr>
          <p:nvPr/>
        </p:nvCxnSpPr>
        <p:spPr>
          <a:xfrm>
            <a:off x="6521548" y="2263458"/>
            <a:ext cx="584237" cy="1371565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으로 구부러짐 45">
            <a:extLst>
              <a:ext uri="{FF2B5EF4-FFF2-40B4-BE49-F238E27FC236}">
                <a16:creationId xmlns:a16="http://schemas.microsoft.com/office/drawing/2014/main" id="{1A924EE8-8CF7-4C76-9D35-A47943BCEEB7}"/>
              </a:ext>
            </a:extLst>
          </p:cNvPr>
          <p:cNvSpPr/>
          <p:nvPr/>
        </p:nvSpPr>
        <p:spPr>
          <a:xfrm rot="5139405" flipH="1" flipV="1">
            <a:off x="6268685" y="1734852"/>
            <a:ext cx="262121" cy="610654"/>
          </a:xfrm>
          <a:prstGeom prst="curvedRightArrow">
            <a:avLst>
              <a:gd name="adj1" fmla="val 25000"/>
              <a:gd name="adj2" fmla="val 50000"/>
              <a:gd name="adj3" fmla="val 33529"/>
            </a:avLst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86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13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8254B-78A0-4404-AF80-6613757CDD56}"/>
              </a:ext>
            </a:extLst>
          </p:cNvPr>
          <p:cNvSpPr txBox="1"/>
          <p:nvPr/>
        </p:nvSpPr>
        <p:spPr>
          <a:xfrm>
            <a:off x="945906" y="3607011"/>
            <a:ext cx="40575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전략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위치를 직접 이동하여 삼각법 계산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고려할점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드론이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직접 움직여야 한다는 번거로움이 있음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3665157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F90221-3CBA-4213-A51B-5743763CCF4C}"/>
              </a:ext>
            </a:extLst>
          </p:cNvPr>
          <p:cNvSpPr/>
          <p:nvPr/>
        </p:nvSpPr>
        <p:spPr>
          <a:xfrm rot="201538">
            <a:off x="1516583" y="1618453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E25E5A-41CA-453F-AFD9-BC5E78237C8F}"/>
              </a:ext>
            </a:extLst>
          </p:cNvPr>
          <p:cNvSpPr/>
          <p:nvPr/>
        </p:nvSpPr>
        <p:spPr>
          <a:xfrm rot="21259948">
            <a:off x="3072618" y="2885827"/>
            <a:ext cx="587934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Picture 2" descr="https://image.flaticon.com/icons/png/128/426/426833.png">
            <a:extLst>
              <a:ext uri="{FF2B5EF4-FFF2-40B4-BE49-F238E27FC236}">
                <a16:creationId xmlns:a16="http://schemas.microsoft.com/office/drawing/2014/main" id="{667C3262-1EC0-4877-B222-2569C4F1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128" y="2297719"/>
            <a:ext cx="395164" cy="3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AB377F8-359B-432A-8D4B-5B116A52C429}"/>
              </a:ext>
            </a:extLst>
          </p:cNvPr>
          <p:cNvSpPr/>
          <p:nvPr/>
        </p:nvSpPr>
        <p:spPr>
          <a:xfrm rot="5400000">
            <a:off x="1482995" y="997208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6F6E78A-EC24-48AC-B282-FD7F92EF7C1D}"/>
              </a:ext>
            </a:extLst>
          </p:cNvPr>
          <p:cNvSpPr/>
          <p:nvPr/>
        </p:nvSpPr>
        <p:spPr>
          <a:xfrm rot="5072144">
            <a:off x="3046583" y="2257990"/>
            <a:ext cx="1152128" cy="151216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C7CF84-48FE-4EF7-943D-63FECC9047DD}"/>
              </a:ext>
            </a:extLst>
          </p:cNvPr>
          <p:cNvCxnSpPr>
            <a:cxnSpLocks/>
          </p:cNvCxnSpPr>
          <p:nvPr/>
        </p:nvCxnSpPr>
        <p:spPr>
          <a:xfrm flipV="1">
            <a:off x="3673338" y="1750216"/>
            <a:ext cx="4900061" cy="109418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78AD33-BC39-430A-A7A8-01537EE3EBDE}"/>
              </a:ext>
            </a:extLst>
          </p:cNvPr>
          <p:cNvCxnSpPr>
            <a:cxnSpLocks/>
          </p:cNvCxnSpPr>
          <p:nvPr/>
        </p:nvCxnSpPr>
        <p:spPr>
          <a:xfrm>
            <a:off x="3673338" y="3136212"/>
            <a:ext cx="4917954" cy="531353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96CBBB-A234-451B-BFA1-807D1CEB1D6B}"/>
              </a:ext>
            </a:extLst>
          </p:cNvPr>
          <p:cNvSpPr txBox="1"/>
          <p:nvPr/>
        </p:nvSpPr>
        <p:spPr>
          <a:xfrm>
            <a:off x="1111912" y="284545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이동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5" name="화살표: 오른쪽으로 구부러짐 34">
            <a:extLst>
              <a:ext uri="{FF2B5EF4-FFF2-40B4-BE49-F238E27FC236}">
                <a16:creationId xmlns:a16="http://schemas.microsoft.com/office/drawing/2014/main" id="{A9DFE1F1-C032-44C7-96CB-685E50764C2C}"/>
              </a:ext>
            </a:extLst>
          </p:cNvPr>
          <p:cNvSpPr/>
          <p:nvPr/>
        </p:nvSpPr>
        <p:spPr>
          <a:xfrm rot="19582224">
            <a:off x="1754647" y="2527710"/>
            <a:ext cx="323790" cy="10071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35269D-16CA-4829-B1B7-DCEDE0980BA2}"/>
              </a:ext>
            </a:extLst>
          </p:cNvPr>
          <p:cNvCxnSpPr/>
          <p:nvPr/>
        </p:nvCxnSpPr>
        <p:spPr>
          <a:xfrm flipV="1">
            <a:off x="2112451" y="852203"/>
            <a:ext cx="6112054" cy="74597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8D8483-4448-4772-B2C0-195DD3F9F0D8}"/>
              </a:ext>
            </a:extLst>
          </p:cNvPr>
          <p:cNvCxnSpPr/>
          <p:nvPr/>
        </p:nvCxnSpPr>
        <p:spPr>
          <a:xfrm>
            <a:off x="2112451" y="2004331"/>
            <a:ext cx="6112054" cy="1152128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6373E6A-4A68-4332-BF49-F18E0D8D1A48}"/>
              </a:ext>
            </a:extLst>
          </p:cNvPr>
          <p:cNvSpPr/>
          <p:nvPr/>
        </p:nvSpPr>
        <p:spPr>
          <a:xfrm>
            <a:off x="1694793" y="1734207"/>
            <a:ext cx="6692462" cy="1316421"/>
          </a:xfrm>
          <a:custGeom>
            <a:avLst/>
            <a:gdLst>
              <a:gd name="connsiteX0" fmla="*/ 0 w 6692462"/>
              <a:gd name="connsiteY0" fmla="*/ 0 h 1316421"/>
              <a:gd name="connsiteX1" fmla="*/ 6692462 w 6692462"/>
              <a:gd name="connsiteY1" fmla="*/ 827690 h 1316421"/>
              <a:gd name="connsiteX2" fmla="*/ 1395248 w 6692462"/>
              <a:gd name="connsiteY2" fmla="*/ 1316421 h 1316421"/>
              <a:gd name="connsiteX3" fmla="*/ 0 w 6692462"/>
              <a:gd name="connsiteY3" fmla="*/ 0 h 131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462" h="1316421">
                <a:moveTo>
                  <a:pt x="0" y="0"/>
                </a:moveTo>
                <a:lnTo>
                  <a:pt x="6692462" y="827690"/>
                </a:lnTo>
                <a:lnTo>
                  <a:pt x="1395248" y="131642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E973B0-7859-45D2-B52C-DEBD938E148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87334" y="2561897"/>
            <a:ext cx="5299921" cy="495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 위치 계산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4906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14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:a16="http://schemas.microsoft.com/office/drawing/2014/main" id="{D77AE188-B479-4871-A2D6-B5CED26FC296}"/>
              </a:ext>
            </a:extLst>
          </p:cNvPr>
          <p:cNvSpPr/>
          <p:nvPr/>
        </p:nvSpPr>
        <p:spPr>
          <a:xfrm rot="20870764">
            <a:off x="562108" y="4067774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B62-9992-48A7-A972-9D9A9A246AD5}"/>
              </a:ext>
            </a:extLst>
          </p:cNvPr>
          <p:cNvSpPr txBox="1"/>
          <p:nvPr/>
        </p:nvSpPr>
        <p:spPr>
          <a:xfrm>
            <a:off x="945906" y="4009628"/>
            <a:ext cx="56060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이미지를 섞어 표현하는 기법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카메라의 낮은 해상도 문제를 어느정도 보완해줄 수 있다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8EC34D3-4E93-4B6F-88FF-2D752E16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486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C5F9CB0-3447-4ABC-B302-BF831C1D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2" y="1484486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>
            <a:extLst>
              <a:ext uri="{FF2B5EF4-FFF2-40B4-BE49-F238E27FC236}">
                <a16:creationId xmlns:a16="http://schemas.microsoft.com/office/drawing/2014/main" id="{69718418-257E-4A22-9B2B-D85B1EED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540" y="1462030"/>
            <a:ext cx="2406749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3577041F-4B57-410F-9C75-701472B7340C}"/>
              </a:ext>
            </a:extLst>
          </p:cNvPr>
          <p:cNvSpPr/>
          <p:nvPr/>
        </p:nvSpPr>
        <p:spPr>
          <a:xfrm>
            <a:off x="2874293" y="2137420"/>
            <a:ext cx="576064" cy="576064"/>
          </a:xfrm>
          <a:prstGeom prst="mathPlus">
            <a:avLst>
              <a:gd name="adj1" fmla="val 12573"/>
            </a:avLst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001AB313-5F7F-480C-BFF0-2DBFDCF058F3}"/>
              </a:ext>
            </a:extLst>
          </p:cNvPr>
          <p:cNvSpPr/>
          <p:nvPr/>
        </p:nvSpPr>
        <p:spPr>
          <a:xfrm>
            <a:off x="5866473" y="2253217"/>
            <a:ext cx="508664" cy="344469"/>
          </a:xfrm>
          <a:prstGeom prst="mathEqual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4F070B-02EE-434E-8098-92D05F8890C6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003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15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B62-9992-48A7-A972-9D9A9A246AD5}"/>
              </a:ext>
            </a:extLst>
          </p:cNvPr>
          <p:cNvSpPr txBox="1"/>
          <p:nvPr/>
        </p:nvSpPr>
        <p:spPr>
          <a:xfrm>
            <a:off x="3366715" y="1777380"/>
            <a:ext cx="57246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제공하는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블렌딩의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문제점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두 이미지의 모든 픽셀을 섞어 버림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화면이 전체적으로 어두워진다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개발방향</a:t>
            </a:r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이미지의 특정부분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높은 온도의 영역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만을 추출하여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카메라의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Level &amp; Span 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문제를 먼저 해결해야 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DD5B148F-6022-43A6-BA7B-0BF6B637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9" y="1201316"/>
            <a:ext cx="2816039" cy="211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22E973C-2DB4-4DFD-8733-6CEBCBB85E9B}"/>
              </a:ext>
            </a:extLst>
          </p:cNvPr>
          <p:cNvSpPr/>
          <p:nvPr/>
        </p:nvSpPr>
        <p:spPr>
          <a:xfrm>
            <a:off x="3549537" y="2458926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3549537" y="4500593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AF48B0-4B50-40A2-818E-8950A6B1AE93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F4263-1169-42F9-AE67-48AA90BB4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9" y="3418115"/>
            <a:ext cx="2816038" cy="21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09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12A529-F0AF-41D9-A84C-D6C0499E9C31}"/>
              </a:ext>
            </a:extLst>
          </p:cNvPr>
          <p:cNvSpPr txBox="1"/>
          <p:nvPr/>
        </p:nvSpPr>
        <p:spPr>
          <a:xfrm>
            <a:off x="1648221" y="3867609"/>
            <a:ext cx="7300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에서 기본으로 제공하는 정규화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최저값에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따라 이미지의 밝기가 유동적으로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개발방향</a:t>
            </a:r>
            <a:endParaRPr lang="en-US" altLang="ko-KR" sz="2000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범위를 미리 지정하여 </a:t>
            </a:r>
            <a:r>
              <a:rPr lang="ko-KR" altLang="en-US" sz="1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방사값에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따른 픽셀의 값을 고정하도록 함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16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1787905" y="4285608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5895-0BA7-4C42-BAED-4FA06FA81FC1}"/>
              </a:ext>
            </a:extLst>
          </p:cNvPr>
          <p:cNvSpPr txBox="1"/>
          <p:nvPr/>
        </p:nvSpPr>
        <p:spPr>
          <a:xfrm>
            <a:off x="1615809" y="1221281"/>
            <a:ext cx="416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Level &amp; Span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5A570F-CC9D-4842-A639-A08D474D6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93" y="1601427"/>
            <a:ext cx="2769057" cy="2059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D360E7-A812-42C9-B3F5-1ADF8E74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54" y="1601426"/>
            <a:ext cx="2748613" cy="20592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-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블렌딩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7503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17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986AF5-FB69-4275-85B9-D02C8645B1D7}"/>
              </a:ext>
            </a:extLst>
          </p:cNvPr>
          <p:cNvSpPr/>
          <p:nvPr/>
        </p:nvSpPr>
        <p:spPr>
          <a:xfrm>
            <a:off x="1487941" y="2308816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5AFBF-6D01-4FF9-88C5-C30B9D4AEE0A}"/>
              </a:ext>
            </a:extLst>
          </p:cNvPr>
          <p:cNvSpPr txBox="1"/>
          <p:nvPr/>
        </p:nvSpPr>
        <p:spPr>
          <a:xfrm>
            <a:off x="995231" y="1651362"/>
            <a:ext cx="63850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 원격 제어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안드로이드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OS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이외에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SDK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미지원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 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프로토콜 레퍼런스 지원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참조하여 개발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2.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사용자의 드론 순찰경로 지정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드론을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직접 컨트롤한 후 기록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컨트롤했던 과정 재실행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3.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기록된 컨트롤 정보를 리플레이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마지막 액션이 끝나면 처음 위치로 복귀하는 기능을 추가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 순찰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8478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18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1" name="Picture 2" descr="https://store.storeimages.cdn-apple.com/8750/as-images.apple.com/is/image/AppleInc/aos/published/images/H/KG/HKG42/HKG42_AV2?wid=1000&amp;hei=1000&amp;fmt=jpeg&amp;qlt=95&amp;op_sharpen=0&amp;resMode=bicub&amp;op_usm=0.5,0.5,0,0&amp;iccEmbed=0&amp;layer=comp&amp;.v=1475428658734">
            <a:extLst>
              <a:ext uri="{FF2B5EF4-FFF2-40B4-BE49-F238E27FC236}">
                <a16:creationId xmlns:a16="http://schemas.microsoft.com/office/drawing/2014/main" id="{4CC86743-3E7E-49A2-BAE6-B4EA2E10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" y="314553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667535-0E58-4BAB-8D3C-1CC4DD2E7EC2}"/>
              </a:ext>
            </a:extLst>
          </p:cNvPr>
          <p:cNvCxnSpPr>
            <a:cxnSpLocks/>
          </p:cNvCxnSpPr>
          <p:nvPr/>
        </p:nvCxnSpPr>
        <p:spPr>
          <a:xfrm flipV="1">
            <a:off x="1625433" y="3062126"/>
            <a:ext cx="2484034" cy="7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C0FC6B-FCBA-4E68-A054-DD30114AB027}"/>
              </a:ext>
            </a:extLst>
          </p:cNvPr>
          <p:cNvCxnSpPr>
            <a:cxnSpLocks/>
          </p:cNvCxnSpPr>
          <p:nvPr/>
        </p:nvCxnSpPr>
        <p:spPr>
          <a:xfrm flipH="1" flipV="1">
            <a:off x="1187625" y="2257264"/>
            <a:ext cx="2921842" cy="8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76CBD8-1AC6-4713-A3DC-F90B0AA8837A}"/>
              </a:ext>
            </a:extLst>
          </p:cNvPr>
          <p:cNvCxnSpPr>
            <a:cxnSpLocks/>
          </p:cNvCxnSpPr>
          <p:nvPr/>
        </p:nvCxnSpPr>
        <p:spPr>
          <a:xfrm flipV="1">
            <a:off x="1187624" y="1980265"/>
            <a:ext cx="2166001" cy="26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56EB4-B5F3-4052-AEC3-8F3A23F7EDD0}"/>
              </a:ext>
            </a:extLst>
          </p:cNvPr>
          <p:cNvSpPr txBox="1"/>
          <p:nvPr/>
        </p:nvSpPr>
        <p:spPr>
          <a:xfrm>
            <a:off x="1517179" y="387479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시작점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43A83-D940-4343-92AC-12248A547DC3}"/>
              </a:ext>
            </a:extLst>
          </p:cNvPr>
          <p:cNvSpPr txBox="1"/>
          <p:nvPr/>
        </p:nvSpPr>
        <p:spPr>
          <a:xfrm>
            <a:off x="3146817" y="163336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종료점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DE4CBE-CE0F-4EBF-81B5-59D2B2EC1D20}"/>
              </a:ext>
            </a:extLst>
          </p:cNvPr>
          <p:cNvCxnSpPr>
            <a:cxnSpLocks/>
          </p:cNvCxnSpPr>
          <p:nvPr/>
        </p:nvCxnSpPr>
        <p:spPr>
          <a:xfrm flipH="1">
            <a:off x="1625433" y="1986416"/>
            <a:ext cx="1728192" cy="18099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BDCC22-3D57-4303-A702-DC08D16DA698}"/>
              </a:ext>
            </a:extLst>
          </p:cNvPr>
          <p:cNvSpPr/>
          <p:nvPr/>
        </p:nvSpPr>
        <p:spPr>
          <a:xfrm>
            <a:off x="663512" y="4740717"/>
            <a:ext cx="7635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사용자가 정의한 이동경로에 따라 반복적으로 순찰하며 마지막 행동이 끝나면 시작점으로 복귀한다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1730336"/>
            <a:ext cx="49743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구현방법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 err="1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패트롤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액션 변경이 일어날 때마다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컨트롤 정보를 저장하여 플레이백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복귀</a:t>
            </a:r>
            <a:endParaRPr lang="en-US" altLang="ko-KR" dirty="0"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</a:t>
            </a:r>
            <a:r>
              <a:rPr lang="ko-KR" altLang="en-US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종료지점과 시작지점의 벡터를 계산하여 이동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r>
            <a:r>
              <a:rPr lang="ko-KR" altLang="en-US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안</a:t>
            </a:r>
            <a:r>
              <a:rPr lang="en-US" altLang="ko-KR" dirty="0"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모든 명령의 반대방향으로 다시 명령을 실행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08BDF-BE56-45FF-AF86-9B4B753A35D7}"/>
              </a:ext>
            </a:extLst>
          </p:cNvPr>
          <p:cNvSpPr txBox="1"/>
          <p:nvPr/>
        </p:nvSpPr>
        <p:spPr>
          <a:xfrm>
            <a:off x="261993" y="739651"/>
            <a:ext cx="843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 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 순찰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038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85780A-9E0F-4D3E-A953-210BF2F95989}"/>
              </a:ext>
            </a:extLst>
          </p:cNvPr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5" name="Picture 11" descr="http://gallery.leapmotion.com/download/press/Leap%203%20quarter.png">
            <a:extLst>
              <a:ext uri="{FF2B5EF4-FFF2-40B4-BE49-F238E27FC236}">
                <a16:creationId xmlns:a16="http://schemas.microsoft.com/office/drawing/2014/main" id="{6B4A779F-040F-486C-A736-00B5E0D0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971717"/>
            <a:ext cx="3024336" cy="19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BA67F4-CCD1-44D6-BE26-54D5F3764F24}"/>
              </a:ext>
            </a:extLst>
          </p:cNvPr>
          <p:cNvSpPr txBox="1"/>
          <p:nvPr/>
        </p:nvSpPr>
        <p:spPr>
          <a:xfrm>
            <a:off x="2111202" y="2209428"/>
            <a:ext cx="6925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기존 방식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키보드를 이용하여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드론을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립모션을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이용하면 더 쉽고 유연하게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컨트롤이 가능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사용자는 키보드 혹은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립모션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둘 중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선택적으로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 가능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Leapmotion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C# SDK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 참고하여 개발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DB61E-21C5-4A45-AD4C-61E94F4C4452}"/>
              </a:ext>
            </a:extLst>
          </p:cNvPr>
          <p:cNvSpPr txBox="1"/>
          <p:nvPr/>
        </p:nvSpPr>
        <p:spPr>
          <a:xfrm>
            <a:off x="261993" y="739651"/>
            <a:ext cx="416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립모션</a:t>
            </a:r>
            <a:r>
              <a: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연동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B52A609-0000-49E2-B7DD-D66B6B2BB3BE}"/>
              </a:ext>
            </a:extLst>
          </p:cNvPr>
          <p:cNvSpPr/>
          <p:nvPr/>
        </p:nvSpPr>
        <p:spPr>
          <a:xfrm>
            <a:off x="2268912" y="2597480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BA8D28E-1FC4-4C0F-8978-2A7D0C0C8724}"/>
              </a:ext>
            </a:extLst>
          </p:cNvPr>
          <p:cNvSpPr/>
          <p:nvPr/>
        </p:nvSpPr>
        <p:spPr>
          <a:xfrm>
            <a:off x="2268912" y="3793604"/>
            <a:ext cx="288032" cy="260020"/>
          </a:xfrm>
          <a:prstGeom prst="rightArrow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487196" y="587499"/>
            <a:ext cx="33823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 설계 개요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지적사항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관련 연구 및 사례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구성도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환경 및 개발 방법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업무 분담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수행일정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필요기술 및 참고문헌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차례</a:t>
            </a:r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D43F75D0-95BA-421A-B221-0208A2372402}"/>
              </a:ext>
            </a:extLst>
          </p:cNvPr>
          <p:cNvSpPr/>
          <p:nvPr/>
        </p:nvSpPr>
        <p:spPr>
          <a:xfrm>
            <a:off x="6461069" y="3015012"/>
            <a:ext cx="320258" cy="3194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611108" y="2632122"/>
            <a:ext cx="320258" cy="359638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839151" y="2983009"/>
            <a:ext cx="379175" cy="326875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267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6628" y="546234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환경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876B2-DD04-41A9-9C5B-6F1B438B354B}"/>
              </a:ext>
            </a:extLst>
          </p:cNvPr>
          <p:cNvSpPr txBox="1"/>
          <p:nvPr/>
        </p:nvSpPr>
        <p:spPr>
          <a:xfrm>
            <a:off x="323528" y="887223"/>
            <a:ext cx="8928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개발 언어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C++(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), C#(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pPr lvl="1" fontAlgn="base"/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라이브러리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opencv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3.1,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Leapmotion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C#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sdk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.net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framework,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RaspiCam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800100" lvl="1" indent="-342900" fontAlgn="base">
              <a:buFontTx/>
              <a:buChar char="-"/>
            </a:pP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참고 레퍼런스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protocol</a:t>
            </a:r>
          </a:p>
          <a:p>
            <a:pPr lvl="1" fontAlgn="base"/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ko-KR" altLang="en-US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툴</a:t>
            </a:r>
            <a:endParaRPr lang="en-US" altLang="ko-KR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lvl="1" fontAlgn="base"/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Visual Studio 2017, putty, WinSCP, </a:t>
            </a:r>
            <a:r>
              <a:rPr lang="en-US" altLang="ko-KR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SublimeText</a:t>
            </a:r>
            <a:b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4CCEE6D6-1AE2-4C77-82F0-20845CD78FAB}"/>
              </a:ext>
            </a:extLst>
          </p:cNvPr>
          <p:cNvSpPr/>
          <p:nvPr/>
        </p:nvSpPr>
        <p:spPr>
          <a:xfrm>
            <a:off x="495522" y="998352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1">
            <a:extLst>
              <a:ext uri="{FF2B5EF4-FFF2-40B4-BE49-F238E27FC236}">
                <a16:creationId xmlns:a16="http://schemas.microsoft.com/office/drawing/2014/main" id="{8DDE3AC1-F093-4D19-8C9B-CEF32CF954B2}"/>
              </a:ext>
            </a:extLst>
          </p:cNvPr>
          <p:cNvSpPr/>
          <p:nvPr/>
        </p:nvSpPr>
        <p:spPr>
          <a:xfrm>
            <a:off x="495522" y="2065412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F18B4ADC-F0C9-4F40-8EA3-418BC6BD68FC}"/>
              </a:ext>
            </a:extLst>
          </p:cNvPr>
          <p:cNvSpPr/>
          <p:nvPr/>
        </p:nvSpPr>
        <p:spPr>
          <a:xfrm>
            <a:off x="501185" y="3087353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FB245759-151E-49C4-8CC3-08AFE427F886}"/>
              </a:ext>
            </a:extLst>
          </p:cNvPr>
          <p:cNvSpPr/>
          <p:nvPr/>
        </p:nvSpPr>
        <p:spPr>
          <a:xfrm>
            <a:off x="509068" y="4095465"/>
            <a:ext cx="202696" cy="202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70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21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업무 분담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342EFA-EB92-49AE-BFF7-88EF08D5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84797"/>
              </p:ext>
            </p:extLst>
          </p:nvPr>
        </p:nvGraphicFramePr>
        <p:xfrm>
          <a:off x="467544" y="1032848"/>
          <a:ext cx="8064896" cy="41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7409291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21442798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541767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675282039"/>
                    </a:ext>
                  </a:extLst>
                </a:gridCol>
              </a:tblGrid>
              <a:tr h="503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채승현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김지승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박재언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54122"/>
                  </a:ext>
                </a:extLst>
              </a:tr>
              <a:tr h="503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자료 수집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Bebop2/</a:t>
                      </a: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opencv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.net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framework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opencv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Infrared lens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13200"/>
                  </a:ext>
                </a:extLst>
              </a:tr>
              <a:tr h="868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 분석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구현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온도맵핑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산불감지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제작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블렌딩구현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순찰 구현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적외선 카메라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00298"/>
                  </a:ext>
                </a:extLst>
              </a:tr>
              <a:tr h="868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 및 비디오 스트리밍</a:t>
                      </a: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 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디자인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하우징 설계 </a:t>
                      </a:r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블라켓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anchor="ctr"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57690"/>
                  </a:ext>
                </a:extLst>
              </a:tr>
              <a:tr h="1240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감지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위치 테스트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통합 테스트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rgbClr val="FFF7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222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22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수행일정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7FFDBA-ACFD-4828-9E87-83163361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10755"/>
              </p:ext>
            </p:extLst>
          </p:nvPr>
        </p:nvGraphicFramePr>
        <p:xfrm>
          <a:off x="323524" y="1050733"/>
          <a:ext cx="8424940" cy="356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99529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7174082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7961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89064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40668274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2393113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618040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46097699"/>
                    </a:ext>
                  </a:extLst>
                </a:gridCol>
                <a:gridCol w="597670">
                  <a:extLst>
                    <a:ext uri="{9D8B030D-6E8A-4147-A177-3AD203B41FA5}">
                      <a16:colId xmlns:a16="http://schemas.microsoft.com/office/drawing/2014/main" val="298255550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1550041924"/>
                    </a:ext>
                  </a:extLst>
                </a:gridCol>
              </a:tblGrid>
              <a:tr h="31173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추진일정</a:t>
                      </a:r>
                    </a:p>
                  </a:txBody>
                  <a:tcPr anchor="ctr"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12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7~9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월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67552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자료 수집 및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세팅과 테스트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53297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방사값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추출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이미지 구성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94790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온도 맵핑 </a:t>
                      </a:r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&amp;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블렌딩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구현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컨트롤과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카메라장착</a:t>
                      </a:r>
                      <a:endParaRPr lang="ko-KR" altLang="en-US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07035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</a:t>
                      </a:r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기준값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측정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산불 위치 유도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순찰 구현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07874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립모션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연동</a:t>
                      </a:r>
                      <a:endParaRPr lang="en-US" altLang="ko-KR" sz="1400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보정</a:t>
                      </a: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27770"/>
                  </a:ext>
                </a:extLst>
              </a:tr>
              <a:tr h="3937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테스트 </a:t>
                      </a:r>
                      <a:r>
                        <a:rPr lang="en-US" altLang="ko-KR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기능 보정</a:t>
                      </a: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FF7E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16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0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143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GitHub</a:t>
            </a:r>
            <a:endParaRPr lang="ko-KR" altLang="en-US" sz="28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44BF-78F7-4BED-9286-99ED7516719F}"/>
              </a:ext>
            </a:extLst>
          </p:cNvPr>
          <p:cNvSpPr txBox="1"/>
          <p:nvPr/>
        </p:nvSpPr>
        <p:spPr>
          <a:xfrm>
            <a:off x="253868" y="1200965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https://github.com/boyism80/oyo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63" y="1705372"/>
            <a:ext cx="5868144" cy="36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1856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필요기술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B44BF-78F7-4BED-9286-99ED7516719F}"/>
              </a:ext>
            </a:extLst>
          </p:cNvPr>
          <p:cNvSpPr txBox="1"/>
          <p:nvPr/>
        </p:nvSpPr>
        <p:spPr>
          <a:xfrm>
            <a:off x="657306" y="1287839"/>
            <a:ext cx="78293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streaming with Python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3"/>
              </a:rPr>
              <a:t>http://cvdrone.de/stream-bebop-video-with-python-opencv.html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2 controll with C#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4"/>
              </a:rPr>
              <a:t>https://github.com/robotika/katarina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Leapmotion C# SDK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  <a:hlinkClick r:id="rId5"/>
              </a:rPr>
              <a:t>https://developer.leapmotion.com/documentation/csharp/index.html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Parrot Bebop with Flir camera attached</a:t>
            </a:r>
          </a:p>
          <a:p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- https://www.youtube.com/watch?v=gaaVqt589v8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16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22" descr="전나무">
            <a:extLst>
              <a:ext uri="{FF2B5EF4-FFF2-40B4-BE49-F238E27FC236}">
                <a16:creationId xmlns:a16="http://schemas.microsoft.com/office/drawing/2014/main" id="{D4258226-11D0-4A6F-B349-299427744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85955">
            <a:off x="6561973" y="2257420"/>
            <a:ext cx="1721891" cy="1721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1114129" y="1032849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종합설계 개요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09629" y="4279149"/>
            <a:ext cx="379175" cy="326875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D43F75D0-95BA-421A-B221-0208A2372402}"/>
              </a:ext>
            </a:extLst>
          </p:cNvPr>
          <p:cNvSpPr/>
          <p:nvPr/>
        </p:nvSpPr>
        <p:spPr>
          <a:xfrm>
            <a:off x="645089" y="2655305"/>
            <a:ext cx="320258" cy="3194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45089" y="1139750"/>
            <a:ext cx="320258" cy="319467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9CD38-0EA2-4A83-97EE-95DE0182C995}"/>
              </a:ext>
            </a:extLst>
          </p:cNvPr>
          <p:cNvSpPr txBox="1"/>
          <p:nvPr/>
        </p:nvSpPr>
        <p:spPr>
          <a:xfrm>
            <a:off x="1118308" y="1542141"/>
            <a:ext cx="630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산불의 소화 뒤에 잔불로 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재점화되는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경우가 빈번하게 발생한다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43A251-BE17-4B78-9F35-1F8E23B32A0D}"/>
              </a:ext>
            </a:extLst>
          </p:cNvPr>
          <p:cNvSpPr txBox="1"/>
          <p:nvPr/>
        </p:nvSpPr>
        <p:spPr>
          <a:xfrm>
            <a:off x="1197561" y="2584205"/>
            <a:ext cx="193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C0D2-3E0F-42B7-94E9-E39D7C7E0E15}"/>
              </a:ext>
            </a:extLst>
          </p:cNvPr>
          <p:cNvSpPr txBox="1"/>
          <p:nvPr/>
        </p:nvSpPr>
        <p:spPr>
          <a:xfrm>
            <a:off x="1197561" y="3094241"/>
            <a:ext cx="3955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잔불의 위치를 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드론을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이용해 차단한다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C9DB9-CF1E-418B-B5D8-6C9C5010F3FF}"/>
              </a:ext>
            </a:extLst>
          </p:cNvPr>
          <p:cNvSpPr txBox="1"/>
          <p:nvPr/>
        </p:nvSpPr>
        <p:spPr>
          <a:xfrm>
            <a:off x="1270925" y="4197860"/>
            <a:ext cx="193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연구 개발 효과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29C14-B464-42D5-90C2-12D52AD5F637}"/>
              </a:ext>
            </a:extLst>
          </p:cNvPr>
          <p:cNvSpPr txBox="1"/>
          <p:nvPr/>
        </p:nvSpPr>
        <p:spPr>
          <a:xfrm>
            <a:off x="1270925" y="4646341"/>
            <a:ext cx="668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전문가가 아니더라도 잔불을 사전에 차단하여 추가피해를 예방한다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모닥불">
            <a:extLst>
              <a:ext uri="{FF2B5EF4-FFF2-40B4-BE49-F238E27FC236}">
                <a16:creationId xmlns:a16="http://schemas.microsoft.com/office/drawing/2014/main" id="{8EE6B01E-A8F6-416D-9CCE-07C651478E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410989">
            <a:off x="6317488" y="3306761"/>
            <a:ext cx="647273" cy="6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지적사항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0AA63-2E9F-45B3-89DA-AA0BC78D0FCC}"/>
              </a:ext>
            </a:extLst>
          </p:cNvPr>
          <p:cNvSpPr txBox="1"/>
          <p:nvPr/>
        </p:nvSpPr>
        <p:spPr>
          <a:xfrm>
            <a:off x="323528" y="754389"/>
            <a:ext cx="815736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개발할 내용이 불분명함</a:t>
            </a: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SW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부분에 대한 비중이 낮고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,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기술적인 부분도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SI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성격이 강함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  <a:p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DD7C0-66BE-47D2-BF61-E919E7A5DE4E}"/>
              </a:ext>
            </a:extLst>
          </p:cNvPr>
          <p:cNvSpPr txBox="1"/>
          <p:nvPr/>
        </p:nvSpPr>
        <p:spPr>
          <a:xfrm>
            <a:off x="755576" y="121041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카메라 모듈로부터 얻은 데이터로부터 산불을 감지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(p9~13)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사용자가 육안으로 볼 수 있도록 영상 프레임을 재구성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(p14~16)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컨트롤과 반복적 순찰 기능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(p17~18)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874BB-AC6F-48B8-8179-B8ECC5C243A1}"/>
              </a:ext>
            </a:extLst>
          </p:cNvPr>
          <p:cNvSpPr txBox="1"/>
          <p:nvPr/>
        </p:nvSpPr>
        <p:spPr>
          <a:xfrm>
            <a:off x="755576" y="29925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최저온도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평균온도 각각의 차를 계산하여 이상상태 감지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(p10)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삼각법을 이용하여 산불의 위치 계산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(p11~13)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DA2B6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29CF-7337-432A-B7A5-87019EB25670}"/>
              </a:ext>
            </a:extLst>
          </p:cNvPr>
          <p:cNvSpPr txBox="1"/>
          <p:nvPr/>
        </p:nvSpPr>
        <p:spPr>
          <a:xfrm>
            <a:off x="777192" y="4278430"/>
            <a:ext cx="806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답변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SW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부분은 위의 내용을 포함하며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내부적으로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블렌딩과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레벨스판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등의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     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기술적 요소를 포함한다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(p14~16)</a:t>
            </a:r>
          </a:p>
        </p:txBody>
      </p:sp>
    </p:spTree>
    <p:extLst>
      <p:ext uri="{BB962C8B-B14F-4D97-AF65-F5344CB8AC3E}">
        <p14:creationId xmlns:p14="http://schemas.microsoft.com/office/powerpoint/2010/main" val="10508331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AA31E-2AFE-413F-84B8-C66AE70E4D63}"/>
              </a:ext>
            </a:extLst>
          </p:cNvPr>
          <p:cNvSpPr txBox="1"/>
          <p:nvPr/>
        </p:nvSpPr>
        <p:spPr>
          <a:xfrm>
            <a:off x="253869" y="2507727"/>
            <a:ext cx="369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위 제품과 비교했을 시 장단점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관련 연구 및 사례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A543035-2CAA-4D3D-8F97-698118C83DBE}"/>
              </a:ext>
            </a:extLst>
          </p:cNvPr>
          <p:cNvSpPr/>
          <p:nvPr/>
        </p:nvSpPr>
        <p:spPr>
          <a:xfrm rot="6050290">
            <a:off x="625535" y="4667903"/>
            <a:ext cx="285970" cy="246526"/>
          </a:xfrm>
          <a:prstGeom prst="triangl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32D4A4AC-914D-4FFC-BF67-537DAF7EDC59}"/>
              </a:ext>
            </a:extLst>
          </p:cNvPr>
          <p:cNvSpPr/>
          <p:nvPr/>
        </p:nvSpPr>
        <p:spPr>
          <a:xfrm rot="20870764">
            <a:off x="609382" y="3103336"/>
            <a:ext cx="253086" cy="252461"/>
          </a:xfrm>
          <a:prstGeom prst="roundRect">
            <a:avLst>
              <a:gd name="adj" fmla="val 13731"/>
            </a:avLst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43A251-BE17-4B78-9F35-1F8E23B32A0D}"/>
              </a:ext>
            </a:extLst>
          </p:cNvPr>
          <p:cNvSpPr txBox="1"/>
          <p:nvPr/>
        </p:nvSpPr>
        <p:spPr>
          <a:xfrm>
            <a:off x="916471" y="2996814"/>
            <a:ext cx="72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장점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C0D2-3E0F-42B7-94E9-E39D7C7E0E15}"/>
              </a:ext>
            </a:extLst>
          </p:cNvPr>
          <p:cNvSpPr txBox="1"/>
          <p:nvPr/>
        </p:nvSpPr>
        <p:spPr>
          <a:xfrm>
            <a:off x="916471" y="3458479"/>
            <a:ext cx="7897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산불의 위치를 알 수 있다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스스로 순찰이 가능하다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별도의 컨트롤러를 이용해 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드론을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조작할 필요가 없다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 (</a:t>
            </a:r>
            <a:r>
              <a:rPr lang="ko-KR" altLang="en-US" sz="20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립모션으로</a:t>
            </a: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컨트롤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)</a:t>
            </a:r>
            <a:endParaRPr lang="ko-KR" altLang="en-US" sz="20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E5E5E"/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F626F-6694-4165-8540-30DDA590694E}"/>
              </a:ext>
            </a:extLst>
          </p:cNvPr>
          <p:cNvSpPr txBox="1"/>
          <p:nvPr/>
        </p:nvSpPr>
        <p:spPr>
          <a:xfrm>
            <a:off x="941591" y="4560333"/>
            <a:ext cx="72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단점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9B9F1-3B57-404E-B938-515671D25A4D}"/>
              </a:ext>
            </a:extLst>
          </p:cNvPr>
          <p:cNvSpPr txBox="1"/>
          <p:nvPr/>
        </p:nvSpPr>
        <p:spPr>
          <a:xfrm>
            <a:off x="886209" y="5029934"/>
            <a:ext cx="195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휴대성이 없다</a:t>
            </a: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5E5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51402B-C1B6-4A76-BF01-1D9EDD31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28851"/>
              </p:ext>
            </p:extLst>
          </p:nvPr>
        </p:nvGraphicFramePr>
        <p:xfrm>
          <a:off x="585640" y="945975"/>
          <a:ext cx="8018807" cy="131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717">
                  <a:extLst>
                    <a:ext uri="{9D8B030D-6E8A-4147-A177-3AD203B41FA5}">
                      <a16:colId xmlns:a16="http://schemas.microsoft.com/office/drawing/2014/main" val="1134411869"/>
                    </a:ext>
                  </a:extLst>
                </a:gridCol>
                <a:gridCol w="6154090">
                  <a:extLst>
                    <a:ext uri="{9D8B030D-6E8A-4147-A177-3AD203B41FA5}">
                      <a16:colId xmlns:a16="http://schemas.microsoft.com/office/drawing/2014/main" val="256229328"/>
                    </a:ext>
                  </a:extLst>
                </a:gridCol>
              </a:tblGrid>
              <a:tr h="399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제품 이름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rgbClr val="FAC1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48428"/>
                  </a:ext>
                </a:extLst>
              </a:tr>
              <a:tr h="6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FLIR ONE PRO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드론에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장착하여 적외선 영상을 스트리밍</a:t>
                      </a:r>
                      <a:endParaRPr lang="en-US" altLang="ko-KR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(https://www.youtube.com/watch?v=gaaVqt589v8)</a:t>
                      </a:r>
                    </a:p>
                    <a:p>
                      <a:pPr latinLnBrk="1"/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FEE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8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051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6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E4999D-7F2E-49CC-AAC7-8A6664925A66}"/>
              </a:ext>
            </a:extLst>
          </p:cNvPr>
          <p:cNvGrpSpPr/>
          <p:nvPr/>
        </p:nvGrpSpPr>
        <p:grpSpPr>
          <a:xfrm>
            <a:off x="6972541" y="3924685"/>
            <a:ext cx="1718335" cy="1031746"/>
            <a:chOff x="6230160" y="4338994"/>
            <a:chExt cx="1718335" cy="1031746"/>
          </a:xfrm>
        </p:grpSpPr>
        <p:pic>
          <p:nvPicPr>
            <p:cNvPr id="20" name="Picture 7" descr="D:\cshyeon files\downloads\pc-administrator.png">
              <a:extLst>
                <a:ext uri="{FF2B5EF4-FFF2-40B4-BE49-F238E27FC236}">
                  <a16:creationId xmlns:a16="http://schemas.microsoft.com/office/drawing/2014/main" id="{6ECDFA6C-2438-44BA-8FF3-2648BFC95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620" y="4455483"/>
              <a:ext cx="650875" cy="65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https://appuals-jvwu8xgofzysz.netdna-ssl.com/wp-content/uploads/2017/03/Oculus-Rift-VR-1.png">
              <a:extLst>
                <a:ext uri="{FF2B5EF4-FFF2-40B4-BE49-F238E27FC236}">
                  <a16:creationId xmlns:a16="http://schemas.microsoft.com/office/drawing/2014/main" id="{1742C6D6-F5E6-4996-907A-A61D98382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532" y="4338994"/>
              <a:ext cx="792088" cy="445717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1" descr="http://gallery.leapmotion.com/download/press/Leap%203%20quarter.png">
              <a:extLst>
                <a:ext uri="{FF2B5EF4-FFF2-40B4-BE49-F238E27FC236}">
                  <a16:creationId xmlns:a16="http://schemas.microsoft.com/office/drawing/2014/main" id="{7139944B-9F59-47A9-9016-D0A82F75E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60" y="4520628"/>
              <a:ext cx="1342832" cy="85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932725-2BDA-45FC-B7D8-125A4B147378}"/>
              </a:ext>
            </a:extLst>
          </p:cNvPr>
          <p:cNvGrpSpPr/>
          <p:nvPr/>
        </p:nvGrpSpPr>
        <p:grpSpPr>
          <a:xfrm>
            <a:off x="4174913" y="1248881"/>
            <a:ext cx="2521400" cy="1728192"/>
            <a:chOff x="3957235" y="2083260"/>
            <a:chExt cx="2521400" cy="1728192"/>
          </a:xfrm>
        </p:grpSpPr>
        <p:pic>
          <p:nvPicPr>
            <p:cNvPr id="30" name="Picture 2" descr="https://store.storeimages.cdn-apple.com/8750/as-images.apple.com/is/image/AppleInc/aos/published/images/H/KG/HKG42/HKG42_AV2?wid=1000&amp;hei=1000&amp;fmt=jpeg&amp;qlt=95&amp;op_sharpen=0&amp;resMode=bicub&amp;op_usm=0.5,0.5,0,0&amp;iccEmbed=0&amp;layer=comp&amp;.v=1475428658734">
              <a:extLst>
                <a:ext uri="{FF2B5EF4-FFF2-40B4-BE49-F238E27FC236}">
                  <a16:creationId xmlns:a16="http://schemas.microsoft.com/office/drawing/2014/main" id="{B253854F-8394-4B0E-98FD-6422629B5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35" y="2083260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7E2F6-207A-470E-9192-F8CAADA882DA}"/>
                </a:ext>
              </a:extLst>
            </p:cNvPr>
            <p:cNvSpPr txBox="1"/>
            <p:nvPr/>
          </p:nvSpPr>
          <p:spPr>
            <a:xfrm>
              <a:off x="5169430" y="2233663"/>
              <a:ext cx="1309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2 Cameras</a:t>
              </a:r>
            </a:p>
            <a:p>
              <a:r>
                <a:rPr lang="en-US" altLang="ko-KR" sz="1200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(Visual, Infrare)</a:t>
              </a:r>
              <a:endParaRPr lang="ko-KR" altLang="en-US" sz="1200" b="1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pic>
        <p:nvPicPr>
          <p:cNvPr id="35" name="Picture 14" descr="Mountain, Alps, Austria, Mountains, Rocks, Landscape">
            <a:extLst>
              <a:ext uri="{FF2B5EF4-FFF2-40B4-BE49-F238E27FC236}">
                <a16:creationId xmlns:a16="http://schemas.microsoft.com/office/drawing/2014/main" id="{CE908F0F-150B-442E-8F31-57C5E1ED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4" y="2738637"/>
            <a:ext cx="3333757" cy="22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627D2C-F241-4E37-8CEF-ADC4F01739A2}"/>
              </a:ext>
            </a:extLst>
          </p:cNvPr>
          <p:cNvGrpSpPr/>
          <p:nvPr/>
        </p:nvGrpSpPr>
        <p:grpSpPr>
          <a:xfrm>
            <a:off x="2795253" y="2404481"/>
            <a:ext cx="1595684" cy="1595684"/>
            <a:chOff x="2328244" y="2924944"/>
            <a:chExt cx="1595684" cy="1595684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6050858-82D2-4F99-802E-26DE04B17DAE}"/>
                </a:ext>
              </a:extLst>
            </p:cNvPr>
            <p:cNvCxnSpPr/>
            <p:nvPr/>
          </p:nvCxnSpPr>
          <p:spPr>
            <a:xfrm flipH="1">
              <a:off x="2328244" y="2924944"/>
              <a:ext cx="1595684" cy="15956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675E-7235-4B59-BFD8-C8BEB3AC8E3B}"/>
                </a:ext>
              </a:extLst>
            </p:cNvPr>
            <p:cNvSpPr txBox="1"/>
            <p:nvPr/>
          </p:nvSpPr>
          <p:spPr>
            <a:xfrm>
              <a:off x="2913568" y="3049214"/>
              <a:ext cx="759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Capture</a:t>
              </a:r>
              <a:endParaRPr lang="ko-KR" altLang="en-US" sz="1200" b="1" dirty="0">
                <a:solidFill>
                  <a:srgbClr val="FF0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554CCB-01EA-4B0E-9F14-F325E10D63A0}"/>
              </a:ext>
            </a:extLst>
          </p:cNvPr>
          <p:cNvGrpSpPr/>
          <p:nvPr/>
        </p:nvGrpSpPr>
        <p:grpSpPr>
          <a:xfrm>
            <a:off x="4306990" y="1426753"/>
            <a:ext cx="1092059" cy="355744"/>
            <a:chOff x="716727" y="1892213"/>
            <a:chExt cx="1291604" cy="449146"/>
          </a:xfrm>
        </p:grpSpPr>
        <p:pic>
          <p:nvPicPr>
            <p:cNvPr id="42" name="Picture 2" descr="http://cfile6.uf.tistory.com/image/23686D445728B3BC20B5CF">
              <a:extLst>
                <a:ext uri="{FF2B5EF4-FFF2-40B4-BE49-F238E27FC236}">
                  <a16:creationId xmlns:a16="http://schemas.microsoft.com/office/drawing/2014/main" id="{A2C21E61-4D61-404A-9400-3800DD32D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27" y="1892213"/>
              <a:ext cx="760092" cy="449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cdn.tindiemedia.com/images/resize/x2-bcB6ijJZ0M-p1lgjzg-qE_EI=/622x415/smart/15518/products/2017-10-14T00%3A17%3A29.457Z-Lepton%20Breakout%20Board%20-%202.5%20-%20s.png">
              <a:extLst>
                <a:ext uri="{FF2B5EF4-FFF2-40B4-BE49-F238E27FC236}">
                  <a16:creationId xmlns:a16="http://schemas.microsoft.com/office/drawing/2014/main" id="{4733B224-37D1-4150-ABD3-C9BEA97F0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19" y="1953565"/>
              <a:ext cx="531512" cy="35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0E6116C-3D10-4BD7-9A97-D9405FA3A0B4}"/>
              </a:ext>
            </a:extLst>
          </p:cNvPr>
          <p:cNvSpPr txBox="1"/>
          <p:nvPr/>
        </p:nvSpPr>
        <p:spPr>
          <a:xfrm>
            <a:off x="4816820" y="74296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(C++)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41421B-98E4-458A-92C5-8C18C9310E2C}"/>
              </a:ext>
            </a:extLst>
          </p:cNvPr>
          <p:cNvSpPr txBox="1"/>
          <p:nvPr/>
        </p:nvSpPr>
        <p:spPr>
          <a:xfrm>
            <a:off x="7581733" y="4764598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(C#)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6AB9D5-6439-4415-A7E4-5C25CC5CF639}"/>
              </a:ext>
            </a:extLst>
          </p:cNvPr>
          <p:cNvCxnSpPr/>
          <p:nvPr/>
        </p:nvCxnSpPr>
        <p:spPr>
          <a:xfrm flipH="1" flipV="1">
            <a:off x="5399049" y="2627717"/>
            <a:ext cx="1573492" cy="157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E0ABAB-391E-4409-A830-9D882FDBF35E}"/>
              </a:ext>
            </a:extLst>
          </p:cNvPr>
          <p:cNvCxnSpPr/>
          <p:nvPr/>
        </p:nvCxnSpPr>
        <p:spPr>
          <a:xfrm>
            <a:off x="5615073" y="2473017"/>
            <a:ext cx="1568157" cy="156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3E60AD-9524-4156-AF15-F90EC97600A2}"/>
              </a:ext>
            </a:extLst>
          </p:cNvPr>
          <p:cNvSpPr/>
          <p:nvPr/>
        </p:nvSpPr>
        <p:spPr>
          <a:xfrm>
            <a:off x="3784345" y="560983"/>
            <a:ext cx="2851626" cy="1919575"/>
          </a:xfrm>
          <a:prstGeom prst="roundRect">
            <a:avLst/>
          </a:prstGeom>
          <a:solidFill>
            <a:srgbClr val="0DA2B6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C7A98B-B609-4E9C-B894-F80694C4EE22}"/>
              </a:ext>
            </a:extLst>
          </p:cNvPr>
          <p:cNvSpPr/>
          <p:nvPr/>
        </p:nvSpPr>
        <p:spPr>
          <a:xfrm>
            <a:off x="6763669" y="3723093"/>
            <a:ext cx="2327690" cy="1566887"/>
          </a:xfrm>
          <a:prstGeom prst="roundRect">
            <a:avLst/>
          </a:prstGeom>
          <a:solidFill>
            <a:srgbClr val="0DA2B6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647" y="863809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라즈베리파이에 적외선 카메라 모듈을 장착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소켓을 통해 클라이언트에 방사값 전달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드론에 고정시켜 함께 비행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9566" y="3209757"/>
            <a:ext cx="1957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서버에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연결하여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정의된 패킷을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보내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드론을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컨트롤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5810" y="2495749"/>
            <a:ext cx="3102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 서버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 현재 상태를 받아옴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라즈베리파이 서버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실화상 영상정보를 받아옴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3797" y="4863948"/>
            <a:ext cx="2711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받아온 방사값을 이용해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온도로 변환하여 산불을 감지하고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처리 후 표현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516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7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시나리오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C00E64-BC55-4B54-B112-10AF0ADD125D}"/>
              </a:ext>
            </a:extLst>
          </p:cNvPr>
          <p:cNvGrpSpPr/>
          <p:nvPr/>
        </p:nvGrpSpPr>
        <p:grpSpPr>
          <a:xfrm>
            <a:off x="539552" y="971347"/>
            <a:ext cx="4968552" cy="3740971"/>
            <a:chOff x="467544" y="2204864"/>
            <a:chExt cx="4968552" cy="374097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CCEE3DC-D76E-430D-8B46-E933FD7960AB}"/>
                </a:ext>
              </a:extLst>
            </p:cNvPr>
            <p:cNvGrpSpPr/>
            <p:nvPr/>
          </p:nvGrpSpPr>
          <p:grpSpPr>
            <a:xfrm>
              <a:off x="467544" y="2204864"/>
              <a:ext cx="4968552" cy="3740971"/>
              <a:chOff x="1547664" y="1556792"/>
              <a:chExt cx="6120680" cy="4608442"/>
            </a:xfrm>
          </p:grpSpPr>
          <p:pic>
            <p:nvPicPr>
              <p:cNvPr id="32" name="Picture 2" descr="https://www.x20.org/wp-content/uploads/2017/01/HD-thermal-imaging-FLIR-camera-1024x771.jpg">
                <a:extLst>
                  <a:ext uri="{FF2B5EF4-FFF2-40B4-BE49-F238E27FC236}">
                    <a16:creationId xmlns:a16="http://schemas.microsoft.com/office/drawing/2014/main" id="{179DFD33-195A-4D5B-A542-C629CAACE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1556792"/>
                <a:ext cx="6120680" cy="4608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5514832-7D25-4E34-88BE-4956CAD444C7}"/>
                  </a:ext>
                </a:extLst>
              </p:cNvPr>
              <p:cNvSpPr/>
              <p:nvPr/>
            </p:nvSpPr>
            <p:spPr>
              <a:xfrm>
                <a:off x="3923893" y="4059335"/>
                <a:ext cx="648107" cy="648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0" name="꺾인 연결선 8">
              <a:extLst>
                <a:ext uri="{FF2B5EF4-FFF2-40B4-BE49-F238E27FC236}">
                  <a16:creationId xmlns:a16="http://schemas.microsoft.com/office/drawing/2014/main" id="{2D63C6AF-6F74-4762-A6B8-FD6263C0C95E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2922593" y="3573016"/>
              <a:ext cx="209247" cy="926379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7F923D-6F6D-4C11-84E8-2C55BD8A994C}"/>
                </a:ext>
              </a:extLst>
            </p:cNvPr>
            <p:cNvSpPr txBox="1"/>
            <p:nvPr/>
          </p:nvSpPr>
          <p:spPr>
            <a:xfrm>
              <a:off x="2769390" y="3263752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110ºC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2E1B3BF-0A1D-4EE7-B27D-8FDB2BC851F8}"/>
              </a:ext>
            </a:extLst>
          </p:cNvPr>
          <p:cNvGrpSpPr/>
          <p:nvPr/>
        </p:nvGrpSpPr>
        <p:grpSpPr>
          <a:xfrm>
            <a:off x="621717" y="4088909"/>
            <a:ext cx="604314" cy="592418"/>
            <a:chOff x="6114670" y="5026703"/>
            <a:chExt cx="604314" cy="592418"/>
          </a:xfrm>
        </p:grpSpPr>
        <p:pic>
          <p:nvPicPr>
            <p:cNvPr id="35" name="그래픽 9" descr="팔레트">
              <a:extLst>
                <a:ext uri="{FF2B5EF4-FFF2-40B4-BE49-F238E27FC236}">
                  <a16:creationId xmlns:a16="http://schemas.microsoft.com/office/drawing/2014/main" id="{966895EA-164D-4C01-9FB2-C50FABE8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4670" y="5026703"/>
              <a:ext cx="592418" cy="592418"/>
            </a:xfrm>
            <a:prstGeom prst="rect">
              <a:avLst/>
            </a:prstGeom>
          </p:spPr>
        </p:pic>
        <p:pic>
          <p:nvPicPr>
            <p:cNvPr id="36" name="그래픽 5" descr="작은 붓">
              <a:extLst>
                <a:ext uri="{FF2B5EF4-FFF2-40B4-BE49-F238E27FC236}">
                  <a16:creationId xmlns:a16="http://schemas.microsoft.com/office/drawing/2014/main" id="{0652E43A-1BC0-4FC4-8CF7-E1C07D9C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760952">
              <a:off x="6337240" y="5218424"/>
              <a:ext cx="381744" cy="381744"/>
            </a:xfrm>
            <a:prstGeom prst="rect">
              <a:avLst/>
            </a:prstGeom>
          </p:spPr>
        </p:pic>
      </p:grpSp>
      <p:pic>
        <p:nvPicPr>
          <p:cNvPr id="37" name="그래픽 14" descr="위성">
            <a:extLst>
              <a:ext uri="{FF2B5EF4-FFF2-40B4-BE49-F238E27FC236}">
                <a16:creationId xmlns:a16="http://schemas.microsoft.com/office/drawing/2014/main" id="{D7F2D378-0C30-4E56-BE99-73C283135D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369" y="4070081"/>
            <a:ext cx="608872" cy="608872"/>
          </a:xfrm>
          <a:prstGeom prst="rect">
            <a:avLst/>
          </a:prstGeom>
        </p:spPr>
      </p:pic>
      <p:pic>
        <p:nvPicPr>
          <p:cNvPr id="38" name="그래픽 17" descr="전송">
            <a:extLst>
              <a:ext uri="{FF2B5EF4-FFF2-40B4-BE49-F238E27FC236}">
                <a16:creationId xmlns:a16="http://schemas.microsoft.com/office/drawing/2014/main" id="{78DA4CBD-DBDF-40D4-9F5E-C4D6346FD0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3663" y="4088909"/>
            <a:ext cx="592418" cy="592418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BED65D-BCCA-4A7C-9B97-4515781CBF1A}"/>
              </a:ext>
            </a:extLst>
          </p:cNvPr>
          <p:cNvGrpSpPr/>
          <p:nvPr/>
        </p:nvGrpSpPr>
        <p:grpSpPr>
          <a:xfrm>
            <a:off x="2553448" y="4038250"/>
            <a:ext cx="641820" cy="667360"/>
            <a:chOff x="6336296" y="4638612"/>
            <a:chExt cx="641820" cy="66736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D66B4D4-0AC5-44D0-A70D-48E013960D0D}"/>
                </a:ext>
              </a:extLst>
            </p:cNvPr>
            <p:cNvGrpSpPr/>
            <p:nvPr/>
          </p:nvGrpSpPr>
          <p:grpSpPr>
            <a:xfrm>
              <a:off x="6667618" y="5001586"/>
              <a:ext cx="310498" cy="304386"/>
              <a:chOff x="6114670" y="5026703"/>
              <a:chExt cx="604314" cy="592418"/>
            </a:xfrm>
          </p:grpSpPr>
          <p:pic>
            <p:nvPicPr>
              <p:cNvPr id="62" name="그래픽 21" descr="팔레트">
                <a:extLst>
                  <a:ext uri="{FF2B5EF4-FFF2-40B4-BE49-F238E27FC236}">
                    <a16:creationId xmlns:a16="http://schemas.microsoft.com/office/drawing/2014/main" id="{3EDB3313-6833-4E73-8CE6-0BCB646B0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14670" y="5026703"/>
                <a:ext cx="592418" cy="592418"/>
              </a:xfrm>
              <a:prstGeom prst="rect">
                <a:avLst/>
              </a:prstGeom>
            </p:spPr>
          </p:pic>
          <p:pic>
            <p:nvPicPr>
              <p:cNvPr id="63" name="그래픽 22" descr="작은 붓">
                <a:extLst>
                  <a:ext uri="{FF2B5EF4-FFF2-40B4-BE49-F238E27FC236}">
                    <a16:creationId xmlns:a16="http://schemas.microsoft.com/office/drawing/2014/main" id="{544041A8-C1A2-4829-AC60-43E5B771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760952">
                <a:off x="6337240" y="5218424"/>
                <a:ext cx="381744" cy="381744"/>
              </a:xfrm>
              <a:prstGeom prst="rect">
                <a:avLst/>
              </a:prstGeom>
            </p:spPr>
          </p:pic>
        </p:grpSp>
        <p:pic>
          <p:nvPicPr>
            <p:cNvPr id="61" name="그래픽 19" descr="올린 손">
              <a:extLst>
                <a:ext uri="{FF2B5EF4-FFF2-40B4-BE49-F238E27FC236}">
                  <a16:creationId xmlns:a16="http://schemas.microsoft.com/office/drawing/2014/main" id="{0CF75514-D482-4394-961A-0A6AAA22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36296" y="4638612"/>
              <a:ext cx="556314" cy="556314"/>
            </a:xfrm>
            <a:prstGeom prst="rect">
              <a:avLst/>
            </a:prstGeom>
          </p:spPr>
        </p:pic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641289-CFEC-4346-89FF-D8EC525B3D4C}"/>
              </a:ext>
            </a:extLst>
          </p:cNvPr>
          <p:cNvCxnSpPr>
            <a:cxnSpLocks/>
          </p:cNvCxnSpPr>
          <p:nvPr/>
        </p:nvCxnSpPr>
        <p:spPr>
          <a:xfrm>
            <a:off x="964500" y="4678953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4D01E81-C48C-4BC7-A3A6-A293DBA91CB3}"/>
              </a:ext>
            </a:extLst>
          </p:cNvPr>
          <p:cNvCxnSpPr>
            <a:cxnSpLocks/>
          </p:cNvCxnSpPr>
          <p:nvPr/>
        </p:nvCxnSpPr>
        <p:spPr>
          <a:xfrm>
            <a:off x="2374829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F1A1B36-D1EC-47C9-8314-41E689B919A4}"/>
              </a:ext>
            </a:extLst>
          </p:cNvPr>
          <p:cNvCxnSpPr>
            <a:cxnSpLocks/>
          </p:cNvCxnSpPr>
          <p:nvPr/>
        </p:nvCxnSpPr>
        <p:spPr>
          <a:xfrm>
            <a:off x="1652281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7B16AAB-1FB0-4B3F-8A8C-FD66EF4A7090}"/>
              </a:ext>
            </a:extLst>
          </p:cNvPr>
          <p:cNvCxnSpPr>
            <a:cxnSpLocks/>
          </p:cNvCxnSpPr>
          <p:nvPr/>
        </p:nvCxnSpPr>
        <p:spPr>
          <a:xfrm>
            <a:off x="2981075" y="4681327"/>
            <a:ext cx="0" cy="392102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BB2759-2923-4283-8A2E-2A785631FCFB}"/>
              </a:ext>
            </a:extLst>
          </p:cNvPr>
          <p:cNvSpPr txBox="1"/>
          <p:nvPr/>
        </p:nvSpPr>
        <p:spPr>
          <a:xfrm>
            <a:off x="561232" y="5103351"/>
            <a:ext cx="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팔레트 입히기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60E3F6-D54D-490C-930B-7C588D9BF7DC}"/>
              </a:ext>
            </a:extLst>
          </p:cNvPr>
          <p:cNvSpPr txBox="1"/>
          <p:nvPr/>
        </p:nvSpPr>
        <p:spPr>
          <a:xfrm>
            <a:off x="1354763" y="5103351"/>
            <a:ext cx="59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순찰기능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CE0A1C-6725-46EB-8CB8-D9DC58BEAD43}"/>
              </a:ext>
            </a:extLst>
          </p:cNvPr>
          <p:cNvSpPr txBox="1"/>
          <p:nvPr/>
        </p:nvSpPr>
        <p:spPr>
          <a:xfrm>
            <a:off x="2073703" y="5106539"/>
            <a:ext cx="9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맵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펼치기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13864C-B1D4-4364-9058-B7ADF98D7547}"/>
              </a:ext>
            </a:extLst>
          </p:cNvPr>
          <p:cNvSpPr txBox="1"/>
          <p:nvPr/>
        </p:nvSpPr>
        <p:spPr>
          <a:xfrm>
            <a:off x="2735040" y="5104963"/>
            <a:ext cx="21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Level &amp; span 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조정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016406-7ED3-480A-9278-0B06BA8B793F}"/>
              </a:ext>
            </a:extLst>
          </p:cNvPr>
          <p:cNvSpPr/>
          <p:nvPr/>
        </p:nvSpPr>
        <p:spPr>
          <a:xfrm>
            <a:off x="3698640" y="1043354"/>
            <a:ext cx="1737456" cy="165618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4971B2-9E79-455A-BF01-02A864EBE919}"/>
              </a:ext>
            </a:extLst>
          </p:cNvPr>
          <p:cNvSpPr txBox="1"/>
          <p:nvPr/>
        </p:nvSpPr>
        <p:spPr>
          <a:xfrm>
            <a:off x="3707987" y="1124582"/>
            <a:ext cx="1728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Battery   </a:t>
            </a:r>
          </a:p>
          <a:p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Connected</a:t>
            </a:r>
          </a:p>
          <a:p>
            <a:r>
              <a:rPr lang="en-US" altLang="ko-KR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WiFi</a:t>
            </a:r>
            <a:r>
              <a:rPr lang="en-US" altLang="ko-KR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Lat : 37.45462  Long : 110.131</a:t>
            </a:r>
          </a:p>
          <a:p>
            <a:r>
              <a:rPr lang="en-US" altLang="ko-KR" dirty="0">
                <a:solidFill>
                  <a:srgbClr val="FF0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Fire Detected!</a:t>
            </a:r>
            <a:endParaRPr lang="ko-KR" altLang="en-US" dirty="0">
              <a:solidFill>
                <a:srgbClr val="FF0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5C99CA-CAE7-450A-BC7D-68DF49A100A3}"/>
              </a:ext>
            </a:extLst>
          </p:cNvPr>
          <p:cNvGrpSpPr/>
          <p:nvPr/>
        </p:nvGrpSpPr>
        <p:grpSpPr>
          <a:xfrm>
            <a:off x="4672188" y="1201316"/>
            <a:ext cx="477767" cy="216024"/>
            <a:chOff x="4499992" y="2492896"/>
            <a:chExt cx="477767" cy="2160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CF9A1A5-17E9-4B80-B4CB-42942D4B5ED3}"/>
                </a:ext>
              </a:extLst>
            </p:cNvPr>
            <p:cNvSpPr/>
            <p:nvPr/>
          </p:nvSpPr>
          <p:spPr>
            <a:xfrm>
              <a:off x="4499992" y="2492896"/>
              <a:ext cx="432048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1437A4-3068-4DAF-BB1F-4B0DFDE8F128}"/>
                </a:ext>
              </a:extLst>
            </p:cNvPr>
            <p:cNvSpPr/>
            <p:nvPr/>
          </p:nvSpPr>
          <p:spPr>
            <a:xfrm>
              <a:off x="4932040" y="2564904"/>
              <a:ext cx="45719" cy="720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39739FE-E9E1-4881-AAF8-FE4324EF57F5}"/>
                </a:ext>
              </a:extLst>
            </p:cNvPr>
            <p:cNvSpPr/>
            <p:nvPr/>
          </p:nvSpPr>
          <p:spPr>
            <a:xfrm>
              <a:off x="4535996" y="2528900"/>
              <a:ext cx="18002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래픽 77" descr="WiFi">
            <a:extLst>
              <a:ext uri="{FF2B5EF4-FFF2-40B4-BE49-F238E27FC236}">
                <a16:creationId xmlns:a16="http://schemas.microsoft.com/office/drawing/2014/main" id="{15E1D2C4-F50B-4FA1-B06A-7CB942F795D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11960" y="1657283"/>
            <a:ext cx="432048" cy="432048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cxnSpLocks/>
            <a:stCxn id="73" idx="3"/>
          </p:cNvCxnSpPr>
          <p:nvPr/>
        </p:nvCxnSpPr>
        <p:spPr>
          <a:xfrm>
            <a:off x="5436096" y="1940190"/>
            <a:ext cx="93610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76555" y="1617024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드론의 현재 상태와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산불 감지 상태 표시</a:t>
            </a:r>
          </a:p>
        </p:txBody>
      </p:sp>
      <p:cxnSp>
        <p:nvCxnSpPr>
          <p:cNvPr id="11" name="직선 화살표 연결선 10"/>
          <p:cNvCxnSpPr>
            <a:cxnSpLocks/>
            <a:stCxn id="61" idx="3"/>
          </p:cNvCxnSpPr>
          <p:nvPr/>
        </p:nvCxnSpPr>
        <p:spPr>
          <a:xfrm>
            <a:off x="3109762" y="4316407"/>
            <a:ext cx="319043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17673" y="4061952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화면에 표시될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처리를 위한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UI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306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8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시스템 수행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" name="Picture 2" descr="https://cdn.tindiemedia.com/images/resize/x2-bcB6ijJZ0M-p1lgjzg-qE_EI=/622x415/smart/15518/products/2017-10-14T00%3A17%3A29.457Z-Lepton%20Breakout%20Board%20-%202.5%20-%20s.png">
            <a:extLst>
              <a:ext uri="{FF2B5EF4-FFF2-40B4-BE49-F238E27FC236}">
                <a16:creationId xmlns:a16="http://schemas.microsoft.com/office/drawing/2014/main" id="{DA205709-DECB-4190-917F-F9D49042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33" y="1408541"/>
            <a:ext cx="1240434" cy="8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B5ECED5-08C2-4F1B-9A4B-25614E972AC8}"/>
              </a:ext>
            </a:extLst>
          </p:cNvPr>
          <p:cNvSpPr txBox="1"/>
          <p:nvPr/>
        </p:nvSpPr>
        <p:spPr>
          <a:xfrm>
            <a:off x="2252148" y="1394481"/>
            <a:ext cx="382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Lepton 2.5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촬영 정보의 방사데이터를 제공</a:t>
            </a:r>
            <a:endParaRPr lang="en-US" altLang="ko-KR" sz="1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ko-KR" altLang="en-US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이미지 정보 제공 </a:t>
            </a:r>
            <a:r>
              <a:rPr lang="en-US" altLang="ko-KR" sz="16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E858D0-BB6B-4DEA-AF43-A43ACF2102FD}"/>
              </a:ext>
            </a:extLst>
          </p:cNvPr>
          <p:cNvSpPr/>
          <p:nvPr/>
        </p:nvSpPr>
        <p:spPr>
          <a:xfrm>
            <a:off x="1170719" y="2380828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Lepton 2.5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로부터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방사데이터 얻음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C3AF09-7C16-43BD-9457-9F60A4203310}"/>
              </a:ext>
            </a:extLst>
          </p:cNvPr>
          <p:cNvSpPr/>
          <p:nvPr/>
        </p:nvSpPr>
        <p:spPr>
          <a:xfrm>
            <a:off x="1170719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방사데이터 수신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482C88-A0BC-4B5A-BE7C-BA11446D61FB}"/>
              </a:ext>
            </a:extLst>
          </p:cNvPr>
          <p:cNvSpPr/>
          <p:nvPr/>
        </p:nvSpPr>
        <p:spPr>
          <a:xfrm>
            <a:off x="3132138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온도테이블에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맵핑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9E3B0F-4ED1-4DB3-A241-95DFC010C68B}"/>
              </a:ext>
            </a:extLst>
          </p:cNvPr>
          <p:cNvSpPr/>
          <p:nvPr/>
        </p:nvSpPr>
        <p:spPr>
          <a:xfrm>
            <a:off x="3132138" y="465770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정규화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25D08-DA4E-4AFB-859D-350006A27BBC}"/>
              </a:ext>
            </a:extLst>
          </p:cNvPr>
          <p:cNvSpPr/>
          <p:nvPr/>
        </p:nvSpPr>
        <p:spPr>
          <a:xfrm>
            <a:off x="5076354" y="465770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구성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23C151-A53D-4C1D-A803-D57FE0F023A9}"/>
              </a:ext>
            </a:extLst>
          </p:cNvPr>
          <p:cNvSpPr/>
          <p:nvPr/>
        </p:nvSpPr>
        <p:spPr>
          <a:xfrm>
            <a:off x="5076354" y="3676972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최고온도 추출 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비정상 상태 검출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79F37D-83E9-4C3B-AFE6-90BBD894BFCD}"/>
              </a:ext>
            </a:extLst>
          </p:cNvPr>
          <p:cNvSpPr/>
          <p:nvPr/>
        </p:nvSpPr>
        <p:spPr>
          <a:xfrm>
            <a:off x="7092578" y="4109020"/>
            <a:ext cx="1728192" cy="86409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적외선 이미지에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해당 포인트 마킹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9FC9A-75EB-4D50-94AD-0F584E9F9F62}"/>
              </a:ext>
            </a:extLst>
          </p:cNvPr>
          <p:cNvSpPr txBox="1"/>
          <p:nvPr/>
        </p:nvSpPr>
        <p:spPr>
          <a:xfrm>
            <a:off x="261994" y="2451038"/>
            <a:ext cx="6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서버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(C++)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E51ED-2ADD-4AE8-ADE1-7478AA7425DE}"/>
              </a:ext>
            </a:extLst>
          </p:cNvPr>
          <p:cNvSpPr txBox="1"/>
          <p:nvPr/>
        </p:nvSpPr>
        <p:spPr>
          <a:xfrm>
            <a:off x="72037" y="3955131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클라이언트</a:t>
            </a:r>
            <a:endParaRPr lang="en-US" altLang="ko-KR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(C#)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BC1225-1AFC-4AFC-9620-76ED759C3CF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34815" y="3252999"/>
            <a:ext cx="0" cy="423973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0F4E50-6E43-42CF-B15A-DED549553D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2898911" y="4109020"/>
            <a:ext cx="233227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64410F-41DA-4259-B9DD-71209C517B3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4860330" y="4109020"/>
            <a:ext cx="216024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2">
            <a:extLst>
              <a:ext uri="{FF2B5EF4-FFF2-40B4-BE49-F238E27FC236}">
                <a16:creationId xmlns:a16="http://schemas.microsoft.com/office/drawing/2014/main" id="{3952C6A8-14C5-4553-B566-0CEA94913F06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2898911" y="4109020"/>
            <a:ext cx="233227" cy="980728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EE78F3-AD18-48C7-8268-F504D1D49766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4860330" y="5089748"/>
            <a:ext cx="216024" cy="0"/>
          </a:xfrm>
          <a:prstGeom prst="straightConnector1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6">
            <a:extLst>
              <a:ext uri="{FF2B5EF4-FFF2-40B4-BE49-F238E27FC236}">
                <a16:creationId xmlns:a16="http://schemas.microsoft.com/office/drawing/2014/main" id="{CEA9EFF9-ED56-45AD-A47A-410B6F55BFFD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 flipV="1">
            <a:off x="6804546" y="4541068"/>
            <a:ext cx="288032" cy="548680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8">
            <a:extLst>
              <a:ext uri="{FF2B5EF4-FFF2-40B4-BE49-F238E27FC236}">
                <a16:creationId xmlns:a16="http://schemas.microsoft.com/office/drawing/2014/main" id="{38302BD5-9EF3-44BC-AE9B-AE0079D6C8D9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6804546" y="4109020"/>
            <a:ext cx="288032" cy="432048"/>
          </a:xfrm>
          <a:prstGeom prst="bentConnector3">
            <a:avLst/>
          </a:prstGeom>
          <a:ln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개발할 내용이 불분명함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로드맵</a:t>
            </a:r>
            <a:endParaRPr lang="en-US" altLang="ko-KR" sz="2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7928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0416" y="446612"/>
            <a:ext cx="240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프레젠테이션 제목을 입력하세요 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9</a:t>
            </a:fld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A33021-3886-4DF6-8722-3AAF01FE96CF}"/>
              </a:ext>
            </a:extLst>
          </p:cNvPr>
          <p:cNvSpPr/>
          <p:nvPr/>
        </p:nvSpPr>
        <p:spPr>
          <a:xfrm>
            <a:off x="8299271" y="168152"/>
            <a:ext cx="792088" cy="649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4E7F86D-9BDD-4645-AA7B-F0A9A5DA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593"/>
            <a:ext cx="3832556" cy="21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80D213-E61F-46F9-9776-D7F037FB69C5}"/>
              </a:ext>
            </a:extLst>
          </p:cNvPr>
          <p:cNvSpPr txBox="1"/>
          <p:nvPr/>
        </p:nvSpPr>
        <p:spPr>
          <a:xfrm>
            <a:off x="4668034" y="1849388"/>
            <a:ext cx="4180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온도 테이블 구성</a:t>
            </a:r>
            <a:endParaRPr lang="en-US" altLang="ko-KR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FLUKE BLACKBODY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이용하여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방사값과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온도의 상관관계를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확인하여 직접작성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687D2B-4579-4F42-BC5F-8672B6D12ED3}"/>
              </a:ext>
            </a:extLst>
          </p:cNvPr>
          <p:cNvSpPr txBox="1"/>
          <p:nvPr/>
        </p:nvSpPr>
        <p:spPr>
          <a:xfrm>
            <a:off x="1318339" y="4009628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장비제공 </a:t>
            </a:r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LUXIR </a:t>
            </a:r>
            <a:r>
              <a:rPr lang="ko-KR" altLang="en-US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유한회사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0737-39D9-46FE-B766-F0D5A64E8349}"/>
              </a:ext>
            </a:extLst>
          </p:cNvPr>
          <p:cNvSpPr txBox="1"/>
          <p:nvPr/>
        </p:nvSpPr>
        <p:spPr>
          <a:xfrm>
            <a:off x="261994" y="739651"/>
            <a:ext cx="74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[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산불인식 알고리즘에 대한 내용 없음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]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– </a:t>
            </a:r>
            <a:r>
              <a:rPr lang="ko-KR" altLang="en-US" sz="2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Arial Unicode MS" panose="020B0604020202020204" pitchFamily="50" charset="-127"/>
              </a:rPr>
              <a:t>방사값으로 온도 변환</a:t>
            </a:r>
            <a:endParaRPr lang="ko-KR" altLang="en-US" sz="2400" spc="-200" dirty="0">
              <a:ln>
                <a:solidFill>
                  <a:schemeClr val="accent1">
                    <a:alpha val="0"/>
                  </a:schemeClr>
                </a:solidFill>
              </a:ln>
              <a:latin typeface="인터파크고딕 M" panose="02000000000000000000" pitchFamily="2" charset="-127"/>
              <a:ea typeface="인터파크고딕 M" panose="02000000000000000000" pitchFamily="2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5167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1745</Words>
  <Application>Microsoft Office PowerPoint</Application>
  <PresentationFormat>화면 슬라이드 쇼(16:10)</PresentationFormat>
  <Paragraphs>395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인터파크고딕 B</vt:lpstr>
      <vt:lpstr>인터파크고딕 M</vt:lpstr>
      <vt:lpstr>Arial Unicode MS</vt:lpstr>
      <vt:lpstr>나눔고딕</vt:lpstr>
      <vt:lpstr>배달의민족 주아</vt:lpstr>
      <vt:lpstr>맑은 고딕</vt:lpstr>
      <vt:lpstr>인터파크고딕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김지승</cp:lastModifiedBy>
  <cp:revision>301</cp:revision>
  <dcterms:created xsi:type="dcterms:W3CDTF">2006-10-05T04:04:58Z</dcterms:created>
  <dcterms:modified xsi:type="dcterms:W3CDTF">2018-01-23T09:17:20Z</dcterms:modified>
</cp:coreProperties>
</file>