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BE1092-F7C4-4CFF-A7EF-99DF9CEB52D3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76FDD2-F8E2-41A0-BAA9-6842F93AC70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115616" y="2051647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Guide (sans flash)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32040" y="2051647"/>
            <a:ext cx="26642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Source(avec flash)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115616" y="3861048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Guide </a:t>
            </a:r>
            <a:r>
              <a:rPr lang="fr-FR" dirty="0" err="1" smtClean="0"/>
              <a:t>Tiles</a:t>
            </a:r>
            <a:r>
              <a:rPr lang="fr-FR" dirty="0" smtClean="0"/>
              <a:t> (sans flash) </a:t>
            </a:r>
          </a:p>
          <a:p>
            <a:pPr algn="ctr"/>
            <a:r>
              <a:rPr lang="fr-FR" dirty="0" smtClean="0"/>
              <a:t>De taille 192x192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932040" y="3861048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Image Source </a:t>
            </a:r>
            <a:r>
              <a:rPr lang="fr-FR" dirty="0" err="1" smtClean="0"/>
              <a:t>Tiles</a:t>
            </a:r>
            <a:r>
              <a:rPr lang="fr-FR" dirty="0" smtClean="0"/>
              <a:t> (avec flash) </a:t>
            </a:r>
          </a:p>
          <a:p>
            <a:pPr algn="ctr"/>
            <a:r>
              <a:rPr lang="fr-FR" dirty="0" smtClean="0"/>
              <a:t>De taille 192x192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591780" y="2987751"/>
            <a:ext cx="0" cy="8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408204" y="2987750"/>
            <a:ext cx="0" cy="873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619573" y="1772816"/>
            <a:ext cx="3024336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Prendre un </a:t>
            </a:r>
            <a:r>
              <a:rPr lang="fr-FR" sz="1200" dirty="0" err="1" smtClean="0"/>
              <a:t>tile</a:t>
            </a:r>
            <a:r>
              <a:rPr lang="fr-FR" sz="1200" dirty="0"/>
              <a:t> </a:t>
            </a:r>
            <a:r>
              <a:rPr lang="fr-FR" sz="1200" dirty="0" smtClean="0"/>
              <a:t>(Master) du source au hasard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5796136" y="1758594"/>
            <a:ext cx="2267744" cy="569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Pour chaque </a:t>
            </a:r>
            <a:r>
              <a:rPr lang="fr-FR" sz="1200" dirty="0" err="1" smtClean="0"/>
              <a:t>Tiles</a:t>
            </a:r>
            <a:r>
              <a:rPr lang="fr-FR" sz="1200" dirty="0" smtClean="0"/>
              <a:t> du Source 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636454" y="3068960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Nouvelles </a:t>
            </a:r>
            <a:r>
              <a:rPr lang="fr-FR" sz="1200" dirty="0" err="1" smtClean="0"/>
              <a:t>Tiles</a:t>
            </a:r>
            <a:r>
              <a:rPr lang="fr-FR" sz="1200" dirty="0" smtClean="0"/>
              <a:t> dont la structure ressemble à celle du master </a:t>
            </a:r>
            <a:endParaRPr lang="fr-FR" sz="1200" dirty="0"/>
          </a:p>
        </p:txBody>
      </p:sp>
      <p:sp>
        <p:nvSpPr>
          <p:cNvPr id="9" name="Ellipse 8"/>
          <p:cNvSpPr/>
          <p:nvPr/>
        </p:nvSpPr>
        <p:spPr>
          <a:xfrm>
            <a:off x="4090911" y="1808820"/>
            <a:ext cx="1009520" cy="468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Brief</a:t>
            </a:r>
            <a:endParaRPr lang="fr-FR" sz="1200" dirty="0"/>
          </a:p>
        </p:txBody>
      </p:sp>
      <p:cxnSp>
        <p:nvCxnSpPr>
          <p:cNvPr id="21" name="Connecteur droit avec flèche 20"/>
          <p:cNvCxnSpPr>
            <a:stCxn id="6" idx="3"/>
            <a:endCxn id="9" idx="2"/>
          </p:cNvCxnSpPr>
          <p:nvPr/>
        </p:nvCxnSpPr>
        <p:spPr>
          <a:xfrm>
            <a:off x="3643909" y="2042846"/>
            <a:ext cx="447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1"/>
            <a:endCxn id="9" idx="6"/>
          </p:cNvCxnSpPr>
          <p:nvPr/>
        </p:nvCxnSpPr>
        <p:spPr>
          <a:xfrm flipH="1" flipV="1">
            <a:off x="5100431" y="2042846"/>
            <a:ext cx="695705" cy="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88382" y="24928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Copie du pixel</a:t>
            </a:r>
            <a:endParaRPr lang="fr-FR" sz="1200" dirty="0"/>
          </a:p>
        </p:txBody>
      </p:sp>
      <p:sp>
        <p:nvSpPr>
          <p:cNvPr id="48" name="Plus 47"/>
          <p:cNvSpPr/>
          <p:nvPr/>
        </p:nvSpPr>
        <p:spPr>
          <a:xfrm>
            <a:off x="4429950" y="2492896"/>
            <a:ext cx="432048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860032" y="249289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Copie du gradient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4645974" y="2312876"/>
            <a:ext cx="0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636454" y="3921597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Amélioration du SVBRDF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5" name="Connecteur droit avec flèche 54"/>
          <p:cNvCxnSpPr>
            <a:stCxn id="8" idx="2"/>
            <a:endCxn id="53" idx="0"/>
          </p:cNvCxnSpPr>
          <p:nvPr/>
        </p:nvCxnSpPr>
        <p:spPr>
          <a:xfrm>
            <a:off x="4824586" y="3573016"/>
            <a:ext cx="0" cy="348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36454" y="4941168"/>
            <a:ext cx="23762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Texture </a:t>
            </a:r>
            <a:r>
              <a:rPr lang="fr-FR" sz="1200" dirty="0" err="1" smtClean="0">
                <a:solidFill>
                  <a:schemeClr val="bg1"/>
                </a:solidFill>
              </a:rPr>
              <a:t>matching</a:t>
            </a:r>
            <a:r>
              <a:rPr lang="fr-FR" sz="1200" dirty="0" smtClean="0">
                <a:solidFill>
                  <a:schemeClr val="bg1"/>
                </a:solidFill>
              </a:rPr>
              <a:t> </a:t>
            </a:r>
            <a:r>
              <a:rPr lang="fr-FR" sz="1200" dirty="0" err="1" smtClean="0">
                <a:solidFill>
                  <a:schemeClr val="bg1"/>
                </a:solidFill>
              </a:rPr>
              <a:t>utilsant</a:t>
            </a:r>
            <a:r>
              <a:rPr lang="fr-FR" sz="1200" dirty="0" smtClean="0">
                <a:solidFill>
                  <a:schemeClr val="bg1"/>
                </a:solidFill>
              </a:rPr>
              <a:t> l’algorithme de </a:t>
            </a:r>
            <a:r>
              <a:rPr lang="fr-FR" sz="1200" dirty="0" err="1" smtClean="0">
                <a:solidFill>
                  <a:schemeClr val="bg1"/>
                </a:solidFill>
              </a:rPr>
              <a:t>Heeger</a:t>
            </a:r>
            <a:r>
              <a:rPr lang="fr-FR" sz="1200" dirty="0" smtClean="0">
                <a:solidFill>
                  <a:schemeClr val="bg1"/>
                </a:solidFill>
              </a:rPr>
              <a:t> et Bergen</a:t>
            </a:r>
            <a:endParaRPr lang="fr-FR" sz="1200" dirty="0">
              <a:solidFill>
                <a:schemeClr val="bg1"/>
              </a:solidFill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792395" y="4460151"/>
            <a:ext cx="0" cy="51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43909" y="5733256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Reverse transport: Transfert du pixel </a:t>
            </a:r>
            <a:r>
              <a:rPr lang="fr-FR" sz="1200" smtClean="0">
                <a:solidFill>
                  <a:srgbClr val="FF0000"/>
                </a:solidFill>
              </a:rPr>
              <a:t>du nouveau master </a:t>
            </a:r>
            <a:r>
              <a:rPr lang="fr-FR" sz="1200" dirty="0" smtClean="0">
                <a:solidFill>
                  <a:srgbClr val="FF0000"/>
                </a:solidFill>
              </a:rPr>
              <a:t>vers tous les </a:t>
            </a:r>
            <a:r>
              <a:rPr lang="fr-FR" sz="1200" dirty="0" err="1" smtClean="0">
                <a:solidFill>
                  <a:srgbClr val="FF0000"/>
                </a:solidFill>
              </a:rPr>
              <a:t>tiles</a:t>
            </a:r>
            <a:r>
              <a:rPr lang="fr-FR" sz="1200" dirty="0" smtClean="0">
                <a:solidFill>
                  <a:srgbClr val="FF0000"/>
                </a:solidFill>
              </a:rPr>
              <a:t> utilisant encore le </a:t>
            </a:r>
            <a:r>
              <a:rPr lang="fr-FR" sz="1200" dirty="0" err="1" smtClean="0">
                <a:solidFill>
                  <a:srgbClr val="FF0000"/>
                </a:solidFill>
              </a:rPr>
              <a:t>brief</a:t>
            </a:r>
            <a:r>
              <a:rPr lang="fr-FR" sz="1200" dirty="0" smtClean="0">
                <a:solidFill>
                  <a:srgbClr val="FF0000"/>
                </a:solidFill>
              </a:rPr>
              <a:t> + copie du gradient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4792395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444208" y="4460151"/>
            <a:ext cx="2376264" cy="134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Dans le papier, il utilise un </a:t>
            </a:r>
            <a:r>
              <a:rPr lang="fr-FR" sz="1200" b="1" dirty="0" err="1" smtClean="0">
                <a:solidFill>
                  <a:schemeClr val="tx1"/>
                </a:solidFill>
              </a:rPr>
              <a:t>steerable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pyramid</a:t>
            </a:r>
            <a:r>
              <a:rPr lang="fr-FR" sz="1200" b="1" dirty="0" smtClean="0">
                <a:solidFill>
                  <a:schemeClr val="tx1"/>
                </a:solidFill>
              </a:rPr>
              <a:t>. </a:t>
            </a:r>
            <a:endParaRPr lang="fr-FR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Pour le test que j’ai fais, c’était avec une pyramide </a:t>
            </a:r>
            <a:r>
              <a:rPr lang="fr-FR" sz="1200" b="1" dirty="0" err="1" smtClean="0">
                <a:solidFill>
                  <a:schemeClr val="tx1"/>
                </a:solidFill>
              </a:rPr>
              <a:t>laplacienne</a:t>
            </a:r>
            <a:r>
              <a:rPr lang="fr-FR" sz="1200" b="1" dirty="0" smtClean="0">
                <a:solidFill>
                  <a:schemeClr val="tx1"/>
                </a:solidFill>
              </a:rPr>
              <a:t>.  La semaine prochaine ceci sera à remplacer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7" name="Accolade ouvrante 66"/>
          <p:cNvSpPr/>
          <p:nvPr/>
        </p:nvSpPr>
        <p:spPr>
          <a:xfrm>
            <a:off x="6228184" y="4425653"/>
            <a:ext cx="144016" cy="11995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538048" y="582071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Les blocs en rouge sont les points qui ne sont pas encore implémentées.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4817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Optimisation des paramètres SVBRDF (ANNEXE B &amp; C)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3568" y="1916832"/>
            <a:ext cx="4968552" cy="2808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fr-FR" dirty="0" smtClean="0"/>
              <a:t>INPUT IMAGE</a:t>
            </a:r>
            <a:endParaRPr lang="fr-FR" dirty="0"/>
          </a:p>
        </p:txBody>
      </p:sp>
      <p:sp>
        <p:nvSpPr>
          <p:cNvPr id="5" name="Organigramme : Jonction de sommaire 4"/>
          <p:cNvSpPr/>
          <p:nvPr/>
        </p:nvSpPr>
        <p:spPr>
          <a:xfrm>
            <a:off x="2987824" y="3176972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7" name="Organigramme : Jonction de sommaire 6"/>
          <p:cNvSpPr/>
          <p:nvPr/>
        </p:nvSpPr>
        <p:spPr>
          <a:xfrm>
            <a:off x="5940152" y="1772816"/>
            <a:ext cx="288032" cy="2880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253465" y="1786027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Position du caméra (0,0,1)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611560" y="184482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611560" y="1844824"/>
            <a:ext cx="639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7637" y="1637197"/>
            <a:ext cx="27443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X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4183" y="1983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16" name="Multiplier 15"/>
          <p:cNvSpPr/>
          <p:nvPr/>
        </p:nvSpPr>
        <p:spPr>
          <a:xfrm>
            <a:off x="1251248" y="2352778"/>
            <a:ext cx="224408" cy="21212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Multiplier 16"/>
          <p:cNvSpPr/>
          <p:nvPr/>
        </p:nvSpPr>
        <p:spPr>
          <a:xfrm>
            <a:off x="5989931" y="2297826"/>
            <a:ext cx="224408" cy="21212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253465" y="2240594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Pixel p(</a:t>
            </a:r>
            <a:r>
              <a:rPr lang="fr-FR" sz="1050" dirty="0" err="1" smtClean="0"/>
              <a:t>x,y</a:t>
            </a:r>
            <a:r>
              <a:rPr lang="fr-FR" sz="1050" dirty="0" smtClean="0"/>
              <a:t>) sera transformé en Pixel P(X,Y,Z)</a:t>
            </a:r>
            <a:endParaRPr lang="fr-FR" dirty="0"/>
          </a:p>
        </p:txBody>
      </p:sp>
      <p:sp>
        <p:nvSpPr>
          <p:cNvPr id="19" name="Flèche droite 18"/>
          <p:cNvSpPr/>
          <p:nvPr/>
        </p:nvSpPr>
        <p:spPr>
          <a:xfrm rot="1704198">
            <a:off x="1373681" y="2562221"/>
            <a:ext cx="616260" cy="1989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5776038" y="2696815"/>
            <a:ext cx="616260" cy="19896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407353" y="2640885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Half </a:t>
            </a:r>
            <a:r>
              <a:rPr lang="fr-FR" sz="1050" dirty="0" err="1" smtClean="0"/>
              <a:t>vector</a:t>
            </a:r>
            <a:r>
              <a:rPr lang="fr-FR" sz="1050" dirty="0"/>
              <a:t> h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48" y="5050775"/>
            <a:ext cx="2247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74223" y="5085184"/>
            <a:ext cx="120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Modèle=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6" y="5454516"/>
            <a:ext cx="1828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6" y="5768841"/>
            <a:ext cx="1495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4" y="6045066"/>
            <a:ext cx="2028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Optimisation des paramètres SVBRDF (ANNEXE B &amp; C)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smtClean="0"/>
              <a:t>Problèmes rencontrés:</a:t>
            </a:r>
          </a:p>
          <a:p>
            <a:pPr>
              <a:buFontTx/>
              <a:buChar char="-"/>
            </a:pPr>
            <a:r>
              <a:rPr lang="fr-FR" sz="1200" dirty="0" smtClean="0"/>
              <a:t>Qu’est ce qu’il veut dire par « 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to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 »?</a:t>
            </a:r>
          </a:p>
          <a:p>
            <a:pPr>
              <a:buFontTx/>
              <a:buChar char="-"/>
            </a:pPr>
            <a:r>
              <a:rPr lang="fr-FR" sz="1200" dirty="0"/>
              <a:t>D</a:t>
            </a:r>
            <a:r>
              <a:rPr lang="fr-FR" sz="1200" dirty="0" smtClean="0"/>
              <a:t>es paramètres sont des vecteurs et non pas de scalaire. Un algorithme de LM a été trouvé dans Efficient Java Matrix Library (EJML) mais elle est pour une fonction 1D et les paramètres sont tous des scalaires. 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50744"/>
            <a:ext cx="4482058" cy="190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827584" y="3081827"/>
            <a:ext cx="6624736" cy="1701227"/>
            <a:chOff x="827584" y="2502235"/>
            <a:chExt cx="6624736" cy="1701227"/>
          </a:xfrm>
        </p:grpSpPr>
        <p:sp>
          <p:nvSpPr>
            <p:cNvPr id="4" name="Rectangle 3"/>
            <p:cNvSpPr/>
            <p:nvPr/>
          </p:nvSpPr>
          <p:spPr>
            <a:xfrm>
              <a:off x="3203848" y="2852936"/>
              <a:ext cx="187220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Levenberg-Marquardt</a:t>
              </a:r>
              <a:r>
                <a:rPr lang="fr-FR" dirty="0" smtClean="0"/>
                <a:t> optimisation</a:t>
              </a:r>
              <a:endParaRPr lang="fr-FR" dirty="0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2195736" y="299695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87624" y="2708920"/>
              <a:ext cx="100811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Paramètres initial</a:t>
              </a:r>
              <a:endParaRPr lang="fr-FR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7584" y="3280792"/>
              <a:ext cx="1368152" cy="440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BRDF sur chaque pixel</a:t>
              </a:r>
              <a:endParaRPr lang="fr-FR" sz="1100" dirty="0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>
              <a:off x="2195736" y="3501008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46813" y="3826654"/>
              <a:ext cx="1368152" cy="376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Position de chaque pixel p</a:t>
              </a:r>
              <a:endParaRPr lang="fr-FR" sz="11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2214965" y="3861048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5076056" y="335699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084168" y="3202213"/>
              <a:ext cx="1368152" cy="440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/>
                <a:t>BRDF sur chaque pixel ajusté</a:t>
              </a:r>
              <a:endParaRPr lang="fr-FR" sz="1100" dirty="0"/>
            </a:p>
          </p:txBody>
        </p:sp>
        <p:sp>
          <p:nvSpPr>
            <p:cNvPr id="15" name="Multiplier 14"/>
            <p:cNvSpPr/>
            <p:nvPr/>
          </p:nvSpPr>
          <p:spPr>
            <a:xfrm>
              <a:off x="1079612" y="2502235"/>
              <a:ext cx="216024" cy="220216"/>
            </a:xfrm>
            <a:prstGeom prst="mathMultiply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Multiplier 16"/>
          <p:cNvSpPr/>
          <p:nvPr/>
        </p:nvSpPr>
        <p:spPr>
          <a:xfrm>
            <a:off x="4355976" y="4750744"/>
            <a:ext cx="216024" cy="22021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19572" y="3697852"/>
            <a:ext cx="216024" cy="22021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863588" y="3685114"/>
            <a:ext cx="216024" cy="22021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Optimisation des paramètres SVBRDF (ANNEXE B &amp; C)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Multiplier 4"/>
          <p:cNvSpPr/>
          <p:nvPr/>
        </p:nvSpPr>
        <p:spPr>
          <a:xfrm>
            <a:off x="755576" y="2132856"/>
            <a:ext cx="216024" cy="22021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ultiplier 5"/>
          <p:cNvSpPr/>
          <p:nvPr/>
        </p:nvSpPr>
        <p:spPr>
          <a:xfrm>
            <a:off x="971600" y="2132856"/>
            <a:ext cx="216024" cy="220216"/>
          </a:xfrm>
          <a:prstGeom prst="mathMultiply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79612" y="2353072"/>
            <a:ext cx="1476164" cy="13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733280" y="2353072"/>
            <a:ext cx="1476164" cy="13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364088" y="2353072"/>
            <a:ext cx="1476164" cy="13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75627" y="4293096"/>
            <a:ext cx="1476164" cy="13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364817" y="4300929"/>
            <a:ext cx="1476164" cy="13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780037" y="4293096"/>
            <a:ext cx="1476164" cy="1363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Organigramme : Connecteur 12"/>
          <p:cNvSpPr/>
          <p:nvPr/>
        </p:nvSpPr>
        <p:spPr>
          <a:xfrm>
            <a:off x="4411721" y="2963044"/>
            <a:ext cx="171783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/>
          <p:cNvSpPr/>
          <p:nvPr/>
        </p:nvSpPr>
        <p:spPr>
          <a:xfrm>
            <a:off x="4650012" y="2971428"/>
            <a:ext cx="171783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Connecteur 14"/>
          <p:cNvSpPr/>
          <p:nvPr/>
        </p:nvSpPr>
        <p:spPr>
          <a:xfrm>
            <a:off x="4932040" y="2979844"/>
            <a:ext cx="171783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Connecteur 15"/>
          <p:cNvSpPr/>
          <p:nvPr/>
        </p:nvSpPr>
        <p:spPr>
          <a:xfrm>
            <a:off x="4470800" y="4966109"/>
            <a:ext cx="171783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Connecteur 16"/>
          <p:cNvSpPr/>
          <p:nvPr/>
        </p:nvSpPr>
        <p:spPr>
          <a:xfrm>
            <a:off x="4709091" y="4974493"/>
            <a:ext cx="171783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/>
          <p:cNvSpPr/>
          <p:nvPr/>
        </p:nvSpPr>
        <p:spPr>
          <a:xfrm>
            <a:off x="4991119" y="4982909"/>
            <a:ext cx="171783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 à 4 branches 18"/>
          <p:cNvSpPr/>
          <p:nvPr/>
        </p:nvSpPr>
        <p:spPr>
          <a:xfrm>
            <a:off x="1421650" y="2802228"/>
            <a:ext cx="198022" cy="16081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 à 4 branches 19"/>
          <p:cNvSpPr/>
          <p:nvPr/>
        </p:nvSpPr>
        <p:spPr>
          <a:xfrm>
            <a:off x="2987824" y="2819028"/>
            <a:ext cx="198022" cy="16081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4 branches 20"/>
          <p:cNvSpPr/>
          <p:nvPr/>
        </p:nvSpPr>
        <p:spPr>
          <a:xfrm>
            <a:off x="5625117" y="2866678"/>
            <a:ext cx="198022" cy="16081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 à 4 branches 21"/>
          <p:cNvSpPr/>
          <p:nvPr/>
        </p:nvSpPr>
        <p:spPr>
          <a:xfrm>
            <a:off x="1376028" y="4805293"/>
            <a:ext cx="198022" cy="16081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4 branches 22"/>
          <p:cNvSpPr/>
          <p:nvPr/>
        </p:nvSpPr>
        <p:spPr>
          <a:xfrm>
            <a:off x="3086835" y="4797751"/>
            <a:ext cx="198022" cy="16081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4 branches 23"/>
          <p:cNvSpPr/>
          <p:nvPr/>
        </p:nvSpPr>
        <p:spPr>
          <a:xfrm>
            <a:off x="5623202" y="4781663"/>
            <a:ext cx="198022" cy="160816"/>
          </a:xfrm>
          <a:prstGeom prst="star4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304637" y="250011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(</a:t>
            </a:r>
            <a:r>
              <a:rPr lang="fr-FR" sz="1100" b="1" dirty="0" err="1" smtClean="0">
                <a:solidFill>
                  <a:schemeClr val="tx2"/>
                </a:solidFill>
              </a:rPr>
              <a:t>i,j</a:t>
            </a:r>
            <a:r>
              <a:rPr lang="fr-FR" sz="1100" b="1" dirty="0" smtClean="0">
                <a:solidFill>
                  <a:schemeClr val="tx2"/>
                </a:solidFill>
              </a:rPr>
              <a:t>)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871789" y="25079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(</a:t>
            </a:r>
            <a:r>
              <a:rPr lang="fr-FR" sz="1100" b="1" dirty="0" err="1" smtClean="0">
                <a:solidFill>
                  <a:schemeClr val="tx2"/>
                </a:solidFill>
              </a:rPr>
              <a:t>i,j</a:t>
            </a:r>
            <a:r>
              <a:rPr lang="fr-FR" sz="1100" b="1" dirty="0" smtClean="0">
                <a:solidFill>
                  <a:schemeClr val="tx2"/>
                </a:solidFill>
              </a:rPr>
              <a:t>)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508104" y="252655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(</a:t>
            </a:r>
            <a:r>
              <a:rPr lang="fr-FR" sz="1100" b="1" dirty="0" err="1" smtClean="0">
                <a:solidFill>
                  <a:schemeClr val="tx2"/>
                </a:solidFill>
              </a:rPr>
              <a:t>i,j</a:t>
            </a:r>
            <a:r>
              <a:rPr lang="fr-FR" sz="1100" b="1" dirty="0" smtClean="0">
                <a:solidFill>
                  <a:schemeClr val="tx2"/>
                </a:solidFill>
              </a:rPr>
              <a:t>)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259993" y="443711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(</a:t>
            </a:r>
            <a:r>
              <a:rPr lang="fr-FR" sz="1100" b="1" dirty="0" err="1" smtClean="0">
                <a:solidFill>
                  <a:schemeClr val="tx2"/>
                </a:solidFill>
              </a:rPr>
              <a:t>i,j</a:t>
            </a:r>
            <a:r>
              <a:rPr lang="fr-FR" sz="1100" b="1" dirty="0" smtClean="0">
                <a:solidFill>
                  <a:schemeClr val="tx2"/>
                </a:solidFill>
              </a:rPr>
              <a:t>)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969822" y="443711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(</a:t>
            </a:r>
            <a:r>
              <a:rPr lang="fr-FR" sz="1100" b="1" dirty="0" err="1" smtClean="0">
                <a:solidFill>
                  <a:schemeClr val="tx2"/>
                </a:solidFill>
              </a:rPr>
              <a:t>i,j</a:t>
            </a:r>
            <a:r>
              <a:rPr lang="fr-FR" sz="1100" b="1" dirty="0" smtClean="0">
                <a:solidFill>
                  <a:schemeClr val="tx2"/>
                </a:solidFill>
              </a:rPr>
              <a:t>)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508104" y="4428187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tx2"/>
                </a:solidFill>
              </a:rPr>
              <a:t>(</a:t>
            </a:r>
            <a:r>
              <a:rPr lang="fr-FR" sz="1100" b="1" dirty="0" err="1" smtClean="0">
                <a:solidFill>
                  <a:schemeClr val="tx2"/>
                </a:solidFill>
              </a:rPr>
              <a:t>i,j</a:t>
            </a:r>
            <a:r>
              <a:rPr lang="fr-FR" sz="1100" b="1" dirty="0" smtClean="0">
                <a:solidFill>
                  <a:schemeClr val="tx2"/>
                </a:solidFill>
              </a:rPr>
              <a:t>)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31" name="Accolade fermante 30"/>
          <p:cNvSpPr/>
          <p:nvPr/>
        </p:nvSpPr>
        <p:spPr>
          <a:xfrm>
            <a:off x="6840981" y="2132856"/>
            <a:ext cx="539331" cy="3600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390362" y="3717612"/>
            <a:ext cx="151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Estimation des </a:t>
            </a:r>
            <a:r>
              <a:rPr lang="fr-FR" sz="1100" dirty="0" err="1" smtClean="0"/>
              <a:t>brdf</a:t>
            </a:r>
            <a:r>
              <a:rPr lang="fr-FR" sz="1100" dirty="0" smtClean="0"/>
              <a:t> qu’on va optimiser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864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594</TotalTime>
  <Words>246</Words>
  <Application>Microsoft Office PowerPoint</Application>
  <PresentationFormat>Affichage à l'écran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Clarté</vt:lpstr>
      <vt:lpstr>Présentation PowerPoint</vt:lpstr>
      <vt:lpstr>Présentation PowerPoint</vt:lpstr>
      <vt:lpstr>Optimisation des paramètres SVBRDF (ANNEXE B &amp; C)</vt:lpstr>
      <vt:lpstr>Optimisation des paramètres SVBRDF (ANNEXE B &amp; C)</vt:lpstr>
      <vt:lpstr>Optimisation des paramètres SVBRDF (ANNEXE B &amp; C)</vt:lpstr>
    </vt:vector>
  </TitlesOfParts>
  <Company>Unilim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Andriamparany Ralambomahay</dc:creator>
  <cp:lastModifiedBy>Andriamparany Ralambomahay</cp:lastModifiedBy>
  <cp:revision>25</cp:revision>
  <dcterms:created xsi:type="dcterms:W3CDTF">2016-03-04T13:09:07Z</dcterms:created>
  <dcterms:modified xsi:type="dcterms:W3CDTF">2016-03-24T08:46:09Z</dcterms:modified>
</cp:coreProperties>
</file>