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1092-F7C4-4CFF-A7EF-99DF9CEB52D3}" type="datetimeFigureOut">
              <a:rPr lang="fr-FR" smtClean="0"/>
              <a:t>23/03/2016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FDD2-F8E2-41A0-BAA9-6842F93AC70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1092-F7C4-4CFF-A7EF-99DF9CEB52D3}" type="datetimeFigureOut">
              <a:rPr lang="fr-FR" smtClean="0"/>
              <a:t>23/03/2016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FDD2-F8E2-41A0-BAA9-6842F93AC7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1092-F7C4-4CFF-A7EF-99DF9CEB52D3}" type="datetimeFigureOut">
              <a:rPr lang="fr-FR" smtClean="0"/>
              <a:t>23/03/2016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FDD2-F8E2-41A0-BAA9-6842F93AC7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1092-F7C4-4CFF-A7EF-99DF9CEB52D3}" type="datetimeFigureOut">
              <a:rPr lang="fr-FR" smtClean="0"/>
              <a:t>23/03/2016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FDD2-F8E2-41A0-BAA9-6842F93AC7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1092-F7C4-4CFF-A7EF-99DF9CEB52D3}" type="datetimeFigureOut">
              <a:rPr lang="fr-FR" smtClean="0"/>
              <a:t>23/03/2016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FDD2-F8E2-41A0-BAA9-6842F93AC70F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1092-F7C4-4CFF-A7EF-99DF9CEB52D3}" type="datetimeFigureOut">
              <a:rPr lang="fr-FR" smtClean="0"/>
              <a:t>23/03/2016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FDD2-F8E2-41A0-BAA9-6842F93AC7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1092-F7C4-4CFF-A7EF-99DF9CEB52D3}" type="datetimeFigureOut">
              <a:rPr lang="fr-FR" smtClean="0"/>
              <a:t>23/03/2016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FDD2-F8E2-41A0-BAA9-6842F93AC70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1092-F7C4-4CFF-A7EF-99DF9CEB52D3}" type="datetimeFigureOut">
              <a:rPr lang="fr-FR" smtClean="0"/>
              <a:t>23/03/2016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FDD2-F8E2-41A0-BAA9-6842F93AC7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1092-F7C4-4CFF-A7EF-99DF9CEB52D3}" type="datetimeFigureOut">
              <a:rPr lang="fr-FR" smtClean="0"/>
              <a:t>23/03/2016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FDD2-F8E2-41A0-BAA9-6842F93AC7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1092-F7C4-4CFF-A7EF-99DF9CEB52D3}" type="datetimeFigureOut">
              <a:rPr lang="fr-FR" smtClean="0"/>
              <a:t>23/03/2016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FDD2-F8E2-41A0-BAA9-6842F93AC70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1092-F7C4-4CFF-A7EF-99DF9CEB52D3}" type="datetimeFigureOut">
              <a:rPr lang="fr-FR" smtClean="0"/>
              <a:t>23/03/2016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FDD2-F8E2-41A0-BAA9-6842F93AC7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7BE1092-F7C4-4CFF-A7EF-99DF9CEB52D3}" type="datetimeFigureOut">
              <a:rPr lang="fr-FR" smtClean="0"/>
              <a:t>23/03/2016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376FDD2-F8E2-41A0-BAA9-6842F93AC70F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1115616" y="2051647"/>
            <a:ext cx="295232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Image Guide (sans flash) 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932040" y="2051647"/>
            <a:ext cx="266429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Image Source(avec flash) 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115616" y="3861048"/>
            <a:ext cx="295232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Image Guide </a:t>
            </a:r>
            <a:r>
              <a:rPr lang="fr-FR" dirty="0" err="1" smtClean="0"/>
              <a:t>Tiles</a:t>
            </a:r>
            <a:r>
              <a:rPr lang="fr-FR" dirty="0" smtClean="0"/>
              <a:t> (sans flash) </a:t>
            </a:r>
          </a:p>
          <a:p>
            <a:pPr algn="ctr"/>
            <a:r>
              <a:rPr lang="fr-FR" dirty="0" smtClean="0"/>
              <a:t>De taille 192x192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932040" y="3861048"/>
            <a:ext cx="295232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Image Source </a:t>
            </a:r>
            <a:r>
              <a:rPr lang="fr-FR" dirty="0" err="1" smtClean="0"/>
              <a:t>Tiles</a:t>
            </a:r>
            <a:r>
              <a:rPr lang="fr-FR" dirty="0" smtClean="0"/>
              <a:t> (avec flash) </a:t>
            </a:r>
          </a:p>
          <a:p>
            <a:pPr algn="ctr"/>
            <a:r>
              <a:rPr lang="fr-FR" dirty="0" smtClean="0"/>
              <a:t>De taille 192x192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591780" y="2987751"/>
            <a:ext cx="0" cy="873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6408204" y="2987750"/>
            <a:ext cx="0" cy="873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24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619573" y="1772816"/>
            <a:ext cx="3024336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Prendre un </a:t>
            </a:r>
            <a:r>
              <a:rPr lang="fr-FR" sz="1200" dirty="0" err="1" smtClean="0"/>
              <a:t>tile</a:t>
            </a:r>
            <a:r>
              <a:rPr lang="fr-FR" sz="1200" dirty="0"/>
              <a:t> </a:t>
            </a:r>
            <a:r>
              <a:rPr lang="fr-FR" sz="1200" dirty="0" smtClean="0"/>
              <a:t>(Master) du source au hasard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5796136" y="1758594"/>
            <a:ext cx="2267744" cy="569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Pour chaque </a:t>
            </a:r>
            <a:r>
              <a:rPr lang="fr-FR" sz="1200" dirty="0" err="1" smtClean="0"/>
              <a:t>Tiles</a:t>
            </a:r>
            <a:r>
              <a:rPr lang="fr-FR" sz="1200" dirty="0" smtClean="0"/>
              <a:t> du Source 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3636454" y="3068960"/>
            <a:ext cx="23762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Nouvelles </a:t>
            </a:r>
            <a:r>
              <a:rPr lang="fr-FR" sz="1200" dirty="0" err="1" smtClean="0"/>
              <a:t>Tiles</a:t>
            </a:r>
            <a:r>
              <a:rPr lang="fr-FR" sz="1200" dirty="0" smtClean="0"/>
              <a:t> dont la structure ressemble à celle du master </a:t>
            </a:r>
            <a:endParaRPr lang="fr-FR" sz="1200" dirty="0"/>
          </a:p>
        </p:txBody>
      </p:sp>
      <p:sp>
        <p:nvSpPr>
          <p:cNvPr id="9" name="Ellipse 8"/>
          <p:cNvSpPr/>
          <p:nvPr/>
        </p:nvSpPr>
        <p:spPr>
          <a:xfrm>
            <a:off x="4090911" y="1808820"/>
            <a:ext cx="1009520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Brief</a:t>
            </a:r>
            <a:endParaRPr lang="fr-FR" sz="1200" dirty="0"/>
          </a:p>
        </p:txBody>
      </p:sp>
      <p:cxnSp>
        <p:nvCxnSpPr>
          <p:cNvPr id="21" name="Connecteur droit avec flèche 20"/>
          <p:cNvCxnSpPr>
            <a:stCxn id="6" idx="3"/>
            <a:endCxn id="9" idx="2"/>
          </p:cNvCxnSpPr>
          <p:nvPr/>
        </p:nvCxnSpPr>
        <p:spPr>
          <a:xfrm>
            <a:off x="3643909" y="2042846"/>
            <a:ext cx="4470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7" idx="1"/>
            <a:endCxn id="9" idx="6"/>
          </p:cNvCxnSpPr>
          <p:nvPr/>
        </p:nvCxnSpPr>
        <p:spPr>
          <a:xfrm flipH="1" flipV="1">
            <a:off x="5100431" y="2042846"/>
            <a:ext cx="695705" cy="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988382" y="2492896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Copie du pixel</a:t>
            </a:r>
            <a:endParaRPr lang="fr-FR" sz="1200" dirty="0"/>
          </a:p>
        </p:txBody>
      </p:sp>
      <p:sp>
        <p:nvSpPr>
          <p:cNvPr id="48" name="Plus 47"/>
          <p:cNvSpPr/>
          <p:nvPr/>
        </p:nvSpPr>
        <p:spPr>
          <a:xfrm>
            <a:off x="4429950" y="2492896"/>
            <a:ext cx="432048" cy="2880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860032" y="2492896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Copie du gradient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52" name="Connecteur droit avec flèche 51"/>
          <p:cNvCxnSpPr/>
          <p:nvPr/>
        </p:nvCxnSpPr>
        <p:spPr>
          <a:xfrm>
            <a:off x="4645974" y="2312876"/>
            <a:ext cx="0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636454" y="3921597"/>
            <a:ext cx="23762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Amélioration du SVBRDF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55" name="Connecteur droit avec flèche 54"/>
          <p:cNvCxnSpPr>
            <a:stCxn id="8" idx="2"/>
            <a:endCxn id="53" idx="0"/>
          </p:cNvCxnSpPr>
          <p:nvPr/>
        </p:nvCxnSpPr>
        <p:spPr>
          <a:xfrm>
            <a:off x="4824586" y="3573016"/>
            <a:ext cx="0" cy="348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636454" y="4941168"/>
            <a:ext cx="23762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Texture </a:t>
            </a:r>
            <a:r>
              <a:rPr lang="fr-FR" sz="1200" dirty="0" err="1" smtClean="0">
                <a:solidFill>
                  <a:schemeClr val="bg1"/>
                </a:solidFill>
              </a:rPr>
              <a:t>matching</a:t>
            </a:r>
            <a:r>
              <a:rPr lang="fr-FR" sz="1200" dirty="0" smtClean="0">
                <a:solidFill>
                  <a:schemeClr val="bg1"/>
                </a:solidFill>
              </a:rPr>
              <a:t> </a:t>
            </a:r>
            <a:r>
              <a:rPr lang="fr-FR" sz="1200" dirty="0" err="1" smtClean="0">
                <a:solidFill>
                  <a:schemeClr val="bg1"/>
                </a:solidFill>
              </a:rPr>
              <a:t>utilsant</a:t>
            </a:r>
            <a:r>
              <a:rPr lang="fr-FR" sz="1200" dirty="0" smtClean="0">
                <a:solidFill>
                  <a:schemeClr val="bg1"/>
                </a:solidFill>
              </a:rPr>
              <a:t> l’algorithme de </a:t>
            </a:r>
            <a:r>
              <a:rPr lang="fr-FR" sz="1200" dirty="0" err="1" smtClean="0">
                <a:solidFill>
                  <a:schemeClr val="bg1"/>
                </a:solidFill>
              </a:rPr>
              <a:t>Heeger</a:t>
            </a:r>
            <a:r>
              <a:rPr lang="fr-FR" sz="1200" dirty="0" smtClean="0">
                <a:solidFill>
                  <a:schemeClr val="bg1"/>
                </a:solidFill>
              </a:rPr>
              <a:t> et Bergen</a:t>
            </a:r>
            <a:endParaRPr lang="fr-FR" sz="1200" dirty="0">
              <a:solidFill>
                <a:schemeClr val="bg1"/>
              </a:solidFill>
            </a:endParaRPr>
          </a:p>
        </p:txBody>
      </p:sp>
      <p:cxnSp>
        <p:nvCxnSpPr>
          <p:cNvPr id="60" name="Connecteur droit avec flèche 59"/>
          <p:cNvCxnSpPr/>
          <p:nvPr/>
        </p:nvCxnSpPr>
        <p:spPr>
          <a:xfrm>
            <a:off x="4792395" y="4460151"/>
            <a:ext cx="0" cy="515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643909" y="5733256"/>
            <a:ext cx="237626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Reverse transport: Transfert du pixel </a:t>
            </a:r>
            <a:r>
              <a:rPr lang="fr-FR" sz="1200" smtClean="0">
                <a:solidFill>
                  <a:srgbClr val="FF0000"/>
                </a:solidFill>
              </a:rPr>
              <a:t>du nouveau master </a:t>
            </a:r>
            <a:r>
              <a:rPr lang="fr-FR" sz="1200" dirty="0" smtClean="0">
                <a:solidFill>
                  <a:srgbClr val="FF0000"/>
                </a:solidFill>
              </a:rPr>
              <a:t>vers tous les </a:t>
            </a:r>
            <a:r>
              <a:rPr lang="fr-FR" sz="1200" dirty="0" err="1" smtClean="0">
                <a:solidFill>
                  <a:srgbClr val="FF0000"/>
                </a:solidFill>
              </a:rPr>
              <a:t>tiles</a:t>
            </a:r>
            <a:r>
              <a:rPr lang="fr-FR" sz="1200" dirty="0" smtClean="0">
                <a:solidFill>
                  <a:srgbClr val="FF0000"/>
                </a:solidFill>
              </a:rPr>
              <a:t> utilisant encore le </a:t>
            </a:r>
            <a:r>
              <a:rPr lang="fr-FR" sz="1200" dirty="0" err="1" smtClean="0">
                <a:solidFill>
                  <a:srgbClr val="FF0000"/>
                </a:solidFill>
              </a:rPr>
              <a:t>brief</a:t>
            </a:r>
            <a:r>
              <a:rPr lang="fr-FR" sz="1200" dirty="0" smtClean="0">
                <a:solidFill>
                  <a:srgbClr val="FF0000"/>
                </a:solidFill>
              </a:rPr>
              <a:t> + copie du gradient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65" name="Connecteur droit avec flèche 64"/>
          <p:cNvCxnSpPr/>
          <p:nvPr/>
        </p:nvCxnSpPr>
        <p:spPr>
          <a:xfrm>
            <a:off x="4792395" y="544522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444208" y="4460151"/>
            <a:ext cx="2376264" cy="1345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Dans le papier, il utilise un </a:t>
            </a:r>
            <a:r>
              <a:rPr lang="fr-FR" sz="1200" b="1" dirty="0" err="1" smtClean="0">
                <a:solidFill>
                  <a:schemeClr val="tx1"/>
                </a:solidFill>
              </a:rPr>
              <a:t>steerable</a:t>
            </a:r>
            <a:r>
              <a:rPr lang="fr-FR" sz="1200" b="1" dirty="0" smtClean="0">
                <a:solidFill>
                  <a:schemeClr val="tx1"/>
                </a:solidFill>
              </a:rPr>
              <a:t> </a:t>
            </a:r>
            <a:r>
              <a:rPr lang="fr-FR" sz="1200" b="1" dirty="0" err="1" smtClean="0">
                <a:solidFill>
                  <a:schemeClr val="tx1"/>
                </a:solidFill>
              </a:rPr>
              <a:t>pyramid</a:t>
            </a:r>
            <a:r>
              <a:rPr lang="fr-FR" sz="1200" b="1" dirty="0" smtClean="0">
                <a:solidFill>
                  <a:schemeClr val="tx1"/>
                </a:solidFill>
              </a:rPr>
              <a:t>. </a:t>
            </a:r>
            <a:endParaRPr lang="fr-FR" sz="1200" b="1" dirty="0">
              <a:solidFill>
                <a:schemeClr val="tx1"/>
              </a:solidFill>
            </a:endParaRPr>
          </a:p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Pour le test que j’ai fais, c’était avec une pyramide </a:t>
            </a:r>
            <a:r>
              <a:rPr lang="fr-FR" sz="1200" b="1" dirty="0" err="1" smtClean="0">
                <a:solidFill>
                  <a:schemeClr val="tx1"/>
                </a:solidFill>
              </a:rPr>
              <a:t>laplacienne</a:t>
            </a:r>
            <a:r>
              <a:rPr lang="fr-FR" sz="1200" b="1" dirty="0" smtClean="0">
                <a:solidFill>
                  <a:schemeClr val="tx1"/>
                </a:solidFill>
              </a:rPr>
              <a:t>.  La semaine prochaine ceci sera à remplacer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67" name="Accolade ouvrante 66"/>
          <p:cNvSpPr/>
          <p:nvPr/>
        </p:nvSpPr>
        <p:spPr>
          <a:xfrm>
            <a:off x="6228184" y="4425653"/>
            <a:ext cx="144016" cy="11995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538048" y="5820719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Les blocs en rouge sont les points qui ne sont pas encore implémentées.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48175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Optimisation des paramètres SVBRDF (ANNEXE </a:t>
            </a:r>
            <a:r>
              <a:rPr lang="fr-FR" dirty="0" smtClean="0"/>
              <a:t>B &amp; C)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83568" y="1916832"/>
            <a:ext cx="4968552" cy="28083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fr-FR" dirty="0" smtClean="0"/>
              <a:t>INPUT IMAGE</a:t>
            </a:r>
            <a:endParaRPr lang="fr-FR" dirty="0"/>
          </a:p>
        </p:txBody>
      </p:sp>
      <p:sp>
        <p:nvSpPr>
          <p:cNvPr id="5" name="Organigramme : Jonction de sommaire 4"/>
          <p:cNvSpPr/>
          <p:nvPr/>
        </p:nvSpPr>
        <p:spPr>
          <a:xfrm>
            <a:off x="2987824" y="3176972"/>
            <a:ext cx="288032" cy="2880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</a:t>
            </a:r>
            <a:endParaRPr lang="fr-FR" dirty="0"/>
          </a:p>
        </p:txBody>
      </p:sp>
      <p:sp>
        <p:nvSpPr>
          <p:cNvPr id="7" name="Organigramme : Jonction de sommaire 6"/>
          <p:cNvSpPr/>
          <p:nvPr/>
        </p:nvSpPr>
        <p:spPr>
          <a:xfrm>
            <a:off x="5940152" y="1772816"/>
            <a:ext cx="288032" cy="2880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253465" y="1786027"/>
            <a:ext cx="18357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Position du caméra (0,0,1)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611560" y="1844824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611560" y="1844824"/>
            <a:ext cx="6396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607637" y="1637197"/>
            <a:ext cx="274434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X</a:t>
            </a:r>
          </a:p>
          <a:p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24183" y="19834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16" name="Multiplier 15"/>
          <p:cNvSpPr/>
          <p:nvPr/>
        </p:nvSpPr>
        <p:spPr>
          <a:xfrm>
            <a:off x="1251248" y="2352778"/>
            <a:ext cx="224408" cy="212126"/>
          </a:xfrm>
          <a:prstGeom prst="mathMultiply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7" name="Multiplier 16"/>
          <p:cNvSpPr/>
          <p:nvPr/>
        </p:nvSpPr>
        <p:spPr>
          <a:xfrm>
            <a:off x="5989931" y="2297826"/>
            <a:ext cx="224408" cy="212126"/>
          </a:xfrm>
          <a:prstGeom prst="mathMultiply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253465" y="2240594"/>
            <a:ext cx="29017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Pixel p(</a:t>
            </a:r>
            <a:r>
              <a:rPr lang="fr-FR" sz="1050" dirty="0" err="1" smtClean="0"/>
              <a:t>x,y</a:t>
            </a:r>
            <a:r>
              <a:rPr lang="fr-FR" sz="1050" dirty="0" smtClean="0"/>
              <a:t>) sera transformé en Pixel P(X,Y,Z)</a:t>
            </a:r>
            <a:endParaRPr lang="fr-FR" dirty="0"/>
          </a:p>
        </p:txBody>
      </p:sp>
      <p:sp>
        <p:nvSpPr>
          <p:cNvPr id="19" name="Flèche droite 18"/>
          <p:cNvSpPr/>
          <p:nvPr/>
        </p:nvSpPr>
        <p:spPr>
          <a:xfrm rot="1704198">
            <a:off x="1373681" y="2562221"/>
            <a:ext cx="616260" cy="19896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droite 19"/>
          <p:cNvSpPr/>
          <p:nvPr/>
        </p:nvSpPr>
        <p:spPr>
          <a:xfrm>
            <a:off x="5776038" y="2696815"/>
            <a:ext cx="616260" cy="19896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6407353" y="2640885"/>
            <a:ext cx="9412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Half </a:t>
            </a:r>
            <a:r>
              <a:rPr lang="fr-FR" sz="1050" dirty="0" err="1" smtClean="0"/>
              <a:t>vector</a:t>
            </a:r>
            <a:r>
              <a:rPr lang="fr-FR" sz="1050" dirty="0"/>
              <a:t> h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148" y="5050775"/>
            <a:ext cx="22479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74223" y="5085184"/>
            <a:ext cx="120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Modèle=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56" y="5454516"/>
            <a:ext cx="1828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06" y="5768841"/>
            <a:ext cx="1495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24" y="6045066"/>
            <a:ext cx="2028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Optimisation des paramètres SVBRDF (ANNEXE B &amp; C)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200" dirty="0" smtClean="0"/>
              <a:t>Problèmes rencontrés:</a:t>
            </a:r>
          </a:p>
          <a:p>
            <a:pPr>
              <a:buFontTx/>
              <a:buChar char="-"/>
            </a:pPr>
            <a:r>
              <a:rPr lang="fr-FR" sz="1200" dirty="0" smtClean="0"/>
              <a:t>Qu’est ce qu’il veut dire par « </a:t>
            </a:r>
            <a:r>
              <a:rPr lang="fr-FR" sz="1200" dirty="0" err="1" smtClean="0"/>
              <a:t>mapping</a:t>
            </a:r>
            <a:r>
              <a:rPr lang="fr-FR" sz="1200" dirty="0" smtClean="0"/>
              <a:t> to </a:t>
            </a:r>
            <a:r>
              <a:rPr lang="fr-FR" sz="1200" dirty="0" err="1" smtClean="0"/>
              <a:t>parameters</a:t>
            </a:r>
            <a:r>
              <a:rPr lang="fr-FR" sz="1200" dirty="0" smtClean="0"/>
              <a:t> »?</a:t>
            </a:r>
          </a:p>
          <a:p>
            <a:pPr>
              <a:buFontTx/>
              <a:buChar char="-"/>
            </a:pPr>
            <a:r>
              <a:rPr lang="fr-FR" sz="1200" dirty="0"/>
              <a:t>D</a:t>
            </a:r>
            <a:r>
              <a:rPr lang="fr-FR" sz="1200" dirty="0" smtClean="0"/>
              <a:t>es paramètres sont des vecteurs et non pas de scalaire. Un algorithme de LM a été trouvé dans Efficient Java Matrix Library (EJML) mais elle est pour une fonction 1D et les paramètres sont tous des scalaires. </a:t>
            </a:r>
            <a:endParaRPr lang="fr-FR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50744"/>
            <a:ext cx="4482058" cy="1905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e 15"/>
          <p:cNvGrpSpPr/>
          <p:nvPr/>
        </p:nvGrpSpPr>
        <p:grpSpPr>
          <a:xfrm>
            <a:off x="827584" y="3081827"/>
            <a:ext cx="6624736" cy="1701227"/>
            <a:chOff x="827584" y="2502235"/>
            <a:chExt cx="6624736" cy="1701227"/>
          </a:xfrm>
        </p:grpSpPr>
        <p:sp>
          <p:nvSpPr>
            <p:cNvPr id="4" name="Rectangle 3"/>
            <p:cNvSpPr/>
            <p:nvPr/>
          </p:nvSpPr>
          <p:spPr>
            <a:xfrm>
              <a:off x="3203848" y="2852936"/>
              <a:ext cx="187220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Levenberg-Marquardt</a:t>
              </a:r>
              <a:r>
                <a:rPr lang="fr-FR" dirty="0" smtClean="0"/>
                <a:t> optimisation</a:t>
              </a:r>
              <a:endParaRPr lang="fr-FR" dirty="0"/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>
              <a:off x="2195736" y="2996952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187624" y="2708920"/>
              <a:ext cx="100811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Paramètres initial</a:t>
              </a:r>
              <a:endParaRPr lang="fr-FR" sz="11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27584" y="3280792"/>
              <a:ext cx="1368152" cy="440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BRDF sur chaque pixel</a:t>
              </a:r>
              <a:endParaRPr lang="fr-FR" sz="1100" dirty="0"/>
            </a:p>
          </p:txBody>
        </p:sp>
        <p:cxnSp>
          <p:nvCxnSpPr>
            <p:cNvPr id="10" name="Connecteur droit avec flèche 9"/>
            <p:cNvCxnSpPr/>
            <p:nvPr/>
          </p:nvCxnSpPr>
          <p:spPr>
            <a:xfrm>
              <a:off x="2195736" y="3501008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846813" y="3826654"/>
              <a:ext cx="1368152" cy="3768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Position de chaque pixel p</a:t>
              </a:r>
              <a:endParaRPr lang="fr-FR" sz="1100" dirty="0"/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>
              <a:off x="2214965" y="3861048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>
              <a:off x="5076056" y="3356992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6084168" y="3202213"/>
              <a:ext cx="1368152" cy="440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BRDF sur chaque pixel ajusté</a:t>
              </a:r>
              <a:endParaRPr lang="fr-FR" sz="1100" dirty="0"/>
            </a:p>
          </p:txBody>
        </p:sp>
        <p:sp>
          <p:nvSpPr>
            <p:cNvPr id="15" name="Multiplier 14"/>
            <p:cNvSpPr/>
            <p:nvPr/>
          </p:nvSpPr>
          <p:spPr>
            <a:xfrm>
              <a:off x="1079612" y="2502235"/>
              <a:ext cx="216024" cy="220216"/>
            </a:xfrm>
            <a:prstGeom prst="mathMultiply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7" name="Multiplier 16"/>
          <p:cNvSpPr/>
          <p:nvPr/>
        </p:nvSpPr>
        <p:spPr>
          <a:xfrm>
            <a:off x="3707904" y="4437112"/>
            <a:ext cx="216024" cy="220216"/>
          </a:xfrm>
          <a:prstGeom prst="mathMultiply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8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586</TotalTime>
  <Words>212</Words>
  <Application>Microsoft Office PowerPoint</Application>
  <PresentationFormat>Affichage à l'écran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Clarté</vt:lpstr>
      <vt:lpstr>Présentation PowerPoint</vt:lpstr>
      <vt:lpstr>Présentation PowerPoint</vt:lpstr>
      <vt:lpstr>Optimisation des paramètres SVBRDF (ANNEXE B &amp; C)</vt:lpstr>
      <vt:lpstr>Optimisation des paramètres SVBRDF (ANNEXE B &amp; C)</vt:lpstr>
    </vt:vector>
  </TitlesOfParts>
  <Company>Unilim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Andriamparany Ralambomahay</dc:creator>
  <cp:lastModifiedBy>Andriamparany Ralambomahay</cp:lastModifiedBy>
  <cp:revision>23</cp:revision>
  <dcterms:created xsi:type="dcterms:W3CDTF">2016-03-04T13:09:07Z</dcterms:created>
  <dcterms:modified xsi:type="dcterms:W3CDTF">2016-03-23T17:17:54Z</dcterms:modified>
</cp:coreProperties>
</file>