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57" r:id="rId6"/>
    <p:sldId id="272" r:id="rId7"/>
    <p:sldId id="273" r:id="rId8"/>
    <p:sldId id="274" r:id="rId9"/>
    <p:sldId id="275" r:id="rId10"/>
    <p:sldId id="263" r:id="rId11"/>
    <p:sldId id="264" r:id="rId12"/>
    <p:sldId id="265" r:id="rId13"/>
    <p:sldId id="266" r:id="rId14"/>
    <p:sldId id="267" r:id="rId15"/>
    <p:sldId id="268" r:id="rId16"/>
    <p:sldId id="269" r:id="rId17"/>
    <p:sldId id="270" r:id="rId18"/>
    <p:sldId id="271" r:id="rId19"/>
    <p:sldId id="276" r:id="rId20"/>
    <p:sldId id="287" r:id="rId21"/>
    <p:sldId id="290" r:id="rId22"/>
    <p:sldId id="278" r:id="rId23"/>
    <p:sldId id="280" r:id="rId24"/>
    <p:sldId id="292" r:id="rId25"/>
    <p:sldId id="293" r:id="rId26"/>
    <p:sldId id="294" r:id="rId27"/>
    <p:sldId id="295" r:id="rId28"/>
    <p:sldId id="296" r:id="rId29"/>
    <p:sldId id="297" r:id="rId30"/>
    <p:sldId id="298" r:id="rId31"/>
    <p:sldId id="299" r:id="rId32"/>
    <p:sldId id="300" r:id="rId33"/>
    <p:sldId id="281" r:id="rId34"/>
    <p:sldId id="285" r:id="rId35"/>
    <p:sldId id="286" r:id="rId36"/>
    <p:sldId id="283" r:id="rId37"/>
    <p:sldId id="303" r:id="rId38"/>
    <p:sldId id="304" r:id="rId39"/>
    <p:sldId id="305" r:id="rId40"/>
    <p:sldId id="306" r:id="rId41"/>
    <p:sldId id="307" r:id="rId42"/>
    <p:sldId id="308" r:id="rId43"/>
    <p:sldId id="309" r:id="rId44"/>
    <p:sldId id="310" r:id="rId45"/>
    <p:sldId id="311" r:id="rId46"/>
    <p:sldId id="284" r:id="rId47"/>
    <p:sldId id="301" r:id="rId4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AA8597-12BC-47AB-B161-47C63A3197A9}" type="datetimeFigureOut">
              <a:rPr lang="ru-RU" smtClean="0"/>
              <a:t>20.12.2022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471695-058B-436F-B51A-205A930CE479}" type="slidenum">
              <a:rPr lang="ru-RU" smtClean="0"/>
              <a:t>‹#›</a:t>
            </a:fld>
            <a:endParaRPr lang="ru-RU"/>
          </a:p>
        </p:txBody>
      </p:sp>
    </p:spTree>
    <p:extLst>
      <p:ext uri="{BB962C8B-B14F-4D97-AF65-F5344CB8AC3E}">
        <p14:creationId xmlns:p14="http://schemas.microsoft.com/office/powerpoint/2010/main" val="4117851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AA8597-12BC-47AB-B161-47C63A3197A9}" type="datetimeFigureOut">
              <a:rPr lang="ru-RU" smtClean="0"/>
              <a:t>20.12.2022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471695-058B-436F-B51A-205A930CE479}" type="slidenum">
              <a:rPr lang="ru-RU" smtClean="0"/>
              <a:t>‹#›</a:t>
            </a:fld>
            <a:endParaRPr lang="ru-RU"/>
          </a:p>
        </p:txBody>
      </p:sp>
    </p:spTree>
    <p:extLst>
      <p:ext uri="{BB962C8B-B14F-4D97-AF65-F5344CB8AC3E}">
        <p14:creationId xmlns:p14="http://schemas.microsoft.com/office/powerpoint/2010/main" val="337521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AA8597-12BC-47AB-B161-47C63A3197A9}" type="datetimeFigureOut">
              <a:rPr lang="ru-RU" smtClean="0"/>
              <a:t>20.12.2022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471695-058B-436F-B51A-205A930CE479}" type="slidenum">
              <a:rPr lang="ru-RU" smtClean="0"/>
              <a:t>‹#›</a:t>
            </a:fld>
            <a:endParaRPr lang="ru-RU"/>
          </a:p>
        </p:txBody>
      </p:sp>
    </p:spTree>
    <p:extLst>
      <p:ext uri="{BB962C8B-B14F-4D97-AF65-F5344CB8AC3E}">
        <p14:creationId xmlns:p14="http://schemas.microsoft.com/office/powerpoint/2010/main" val="50904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AA8597-12BC-47AB-B161-47C63A3197A9}" type="datetimeFigureOut">
              <a:rPr lang="ru-RU" smtClean="0"/>
              <a:t>20.12.2022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471695-058B-436F-B51A-205A930CE479}" type="slidenum">
              <a:rPr lang="ru-RU" smtClean="0"/>
              <a:t>‹#›</a:t>
            </a:fld>
            <a:endParaRPr lang="ru-RU"/>
          </a:p>
        </p:txBody>
      </p:sp>
    </p:spTree>
    <p:extLst>
      <p:ext uri="{BB962C8B-B14F-4D97-AF65-F5344CB8AC3E}">
        <p14:creationId xmlns:p14="http://schemas.microsoft.com/office/powerpoint/2010/main" val="30649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AA8597-12BC-47AB-B161-47C63A3197A9}" type="datetimeFigureOut">
              <a:rPr lang="ru-RU" smtClean="0"/>
              <a:t>20.12.2022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471695-058B-436F-B51A-205A930CE479}" type="slidenum">
              <a:rPr lang="ru-RU" smtClean="0"/>
              <a:t>‹#›</a:t>
            </a:fld>
            <a:endParaRPr lang="ru-RU"/>
          </a:p>
        </p:txBody>
      </p:sp>
    </p:spTree>
    <p:extLst>
      <p:ext uri="{BB962C8B-B14F-4D97-AF65-F5344CB8AC3E}">
        <p14:creationId xmlns:p14="http://schemas.microsoft.com/office/powerpoint/2010/main" val="3124648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AA8597-12BC-47AB-B161-47C63A3197A9}" type="datetimeFigureOut">
              <a:rPr lang="ru-RU" smtClean="0"/>
              <a:t>20.12.2022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471695-058B-436F-B51A-205A930CE479}" type="slidenum">
              <a:rPr lang="ru-RU" smtClean="0"/>
              <a:t>‹#›</a:t>
            </a:fld>
            <a:endParaRPr lang="ru-RU"/>
          </a:p>
        </p:txBody>
      </p:sp>
    </p:spTree>
    <p:extLst>
      <p:ext uri="{BB962C8B-B14F-4D97-AF65-F5344CB8AC3E}">
        <p14:creationId xmlns:p14="http://schemas.microsoft.com/office/powerpoint/2010/main" val="319247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AA8597-12BC-47AB-B161-47C63A3197A9}" type="datetimeFigureOut">
              <a:rPr lang="ru-RU" smtClean="0"/>
              <a:t>20.12.2022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F471695-058B-436F-B51A-205A930CE479}" type="slidenum">
              <a:rPr lang="ru-RU" smtClean="0"/>
              <a:t>‹#›</a:t>
            </a:fld>
            <a:endParaRPr lang="ru-RU"/>
          </a:p>
        </p:txBody>
      </p:sp>
    </p:spTree>
    <p:extLst>
      <p:ext uri="{BB962C8B-B14F-4D97-AF65-F5344CB8AC3E}">
        <p14:creationId xmlns:p14="http://schemas.microsoft.com/office/powerpoint/2010/main" val="389371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AA8597-12BC-47AB-B161-47C63A3197A9}" type="datetimeFigureOut">
              <a:rPr lang="ru-RU" smtClean="0"/>
              <a:t>20.12.2022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F471695-058B-436F-B51A-205A930CE479}" type="slidenum">
              <a:rPr lang="ru-RU" smtClean="0"/>
              <a:t>‹#›</a:t>
            </a:fld>
            <a:endParaRPr lang="ru-RU"/>
          </a:p>
        </p:txBody>
      </p:sp>
    </p:spTree>
    <p:extLst>
      <p:ext uri="{BB962C8B-B14F-4D97-AF65-F5344CB8AC3E}">
        <p14:creationId xmlns:p14="http://schemas.microsoft.com/office/powerpoint/2010/main" val="41837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AA8597-12BC-47AB-B161-47C63A3197A9}" type="datetimeFigureOut">
              <a:rPr lang="ru-RU" smtClean="0"/>
              <a:t>20.12.2022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F471695-058B-436F-B51A-205A930CE479}" type="slidenum">
              <a:rPr lang="ru-RU" smtClean="0"/>
              <a:t>‹#›</a:t>
            </a:fld>
            <a:endParaRPr lang="ru-RU"/>
          </a:p>
        </p:txBody>
      </p:sp>
    </p:spTree>
    <p:extLst>
      <p:ext uri="{BB962C8B-B14F-4D97-AF65-F5344CB8AC3E}">
        <p14:creationId xmlns:p14="http://schemas.microsoft.com/office/powerpoint/2010/main" val="328351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BAA8597-12BC-47AB-B161-47C63A3197A9}" type="datetimeFigureOut">
              <a:rPr lang="ru-RU" smtClean="0"/>
              <a:t>20.12.2022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471695-058B-436F-B51A-205A930CE479}" type="slidenum">
              <a:rPr lang="ru-RU" smtClean="0"/>
              <a:t>‹#›</a:t>
            </a:fld>
            <a:endParaRPr lang="ru-RU"/>
          </a:p>
        </p:txBody>
      </p:sp>
    </p:spTree>
    <p:extLst>
      <p:ext uri="{BB962C8B-B14F-4D97-AF65-F5344CB8AC3E}">
        <p14:creationId xmlns:p14="http://schemas.microsoft.com/office/powerpoint/2010/main" val="201537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BAA8597-12BC-47AB-B161-47C63A3197A9}" type="datetimeFigureOut">
              <a:rPr lang="ru-RU" smtClean="0"/>
              <a:t>20.12.2022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471695-058B-436F-B51A-205A930CE479}" type="slidenum">
              <a:rPr lang="ru-RU" smtClean="0"/>
              <a:t>‹#›</a:t>
            </a:fld>
            <a:endParaRPr lang="ru-RU"/>
          </a:p>
        </p:txBody>
      </p:sp>
    </p:spTree>
    <p:extLst>
      <p:ext uri="{BB962C8B-B14F-4D97-AF65-F5344CB8AC3E}">
        <p14:creationId xmlns:p14="http://schemas.microsoft.com/office/powerpoint/2010/main" val="418858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AA8597-12BC-47AB-B161-47C63A3197A9}" type="datetimeFigureOut">
              <a:rPr lang="ru-RU" smtClean="0"/>
              <a:t>20.12.2022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71695-058B-436F-B51A-205A930CE479}" type="slidenum">
              <a:rPr lang="ru-RU" smtClean="0"/>
              <a:t>‹#›</a:t>
            </a:fld>
            <a:endParaRPr lang="ru-RU"/>
          </a:p>
        </p:txBody>
      </p:sp>
    </p:spTree>
    <p:extLst>
      <p:ext uri="{BB962C8B-B14F-4D97-AF65-F5344CB8AC3E}">
        <p14:creationId xmlns:p14="http://schemas.microsoft.com/office/powerpoint/2010/main" val="418766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Company details</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2939897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Team members</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88099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Supercar company</a:t>
            </a:r>
            <a:endParaRPr lang="ru-RU" dirty="0"/>
          </a:p>
        </p:txBody>
      </p:sp>
      <p:sp>
        <p:nvSpPr>
          <p:cNvPr id="3" name="Подзаголовок 2"/>
          <p:cNvSpPr>
            <a:spLocks noGrp="1"/>
          </p:cNvSpPr>
          <p:nvPr>
            <p:ph type="subTitle" idx="1"/>
          </p:nvPr>
        </p:nvSpPr>
        <p:spPr/>
        <p:txBody>
          <a:bodyPr/>
          <a:lstStyle/>
          <a:p>
            <a:r>
              <a:rPr lang="en-US" dirty="0" smtClean="0"/>
              <a:t>Character of business team</a:t>
            </a:r>
            <a:endParaRPr lang="ru-RU" dirty="0"/>
          </a:p>
        </p:txBody>
      </p:sp>
    </p:spTree>
    <p:extLst>
      <p:ext uri="{BB962C8B-B14F-4D97-AF65-F5344CB8AC3E}">
        <p14:creationId xmlns:p14="http://schemas.microsoft.com/office/powerpoint/2010/main" val="1125710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General director</a:t>
            </a:r>
            <a:endParaRPr lang="ru-RU" dirty="0"/>
          </a:p>
        </p:txBody>
      </p:sp>
      <p:sp>
        <p:nvSpPr>
          <p:cNvPr id="3" name="Объект 2"/>
          <p:cNvSpPr>
            <a:spLocks noGrp="1"/>
          </p:cNvSpPr>
          <p:nvPr>
            <p:ph idx="1"/>
          </p:nvPr>
        </p:nvSpPr>
        <p:spPr>
          <a:xfrm>
            <a:off x="2901462" y="1825625"/>
            <a:ext cx="8452338" cy="4351338"/>
          </a:xfrm>
        </p:spPr>
        <p:txBody>
          <a:bodyPr numCol="1"/>
          <a:lstStyle/>
          <a:p>
            <a:r>
              <a:rPr lang="en-US" dirty="0"/>
              <a:t>Negotiation character - The tactics of </a:t>
            </a:r>
            <a:r>
              <a:rPr lang="en-US" dirty="0" smtClean="0"/>
              <a:t>delaying</a:t>
            </a:r>
            <a:endParaRPr lang="uk-UA" dirty="0" smtClean="0"/>
          </a:p>
          <a:p>
            <a:pPr marL="0" indent="0">
              <a:buNone/>
            </a:pPr>
            <a:endParaRPr lang="en-US" dirty="0" smtClean="0"/>
          </a:p>
          <a:p>
            <a:pPr marL="0" indent="0">
              <a:buNone/>
            </a:pPr>
            <a:r>
              <a:rPr lang="en-US" dirty="0" smtClean="0"/>
              <a:t>That person prefer listening instead of saying, he thinks that his product should say about his success, that’s main reason why he chose that character of negotiations.</a:t>
            </a:r>
            <a:br>
              <a:rPr lang="en-US" dirty="0" smtClean="0"/>
            </a:br>
            <a:r>
              <a:rPr lang="en-US" dirty="0" smtClean="0"/>
              <a:t/>
            </a:r>
            <a:br>
              <a:rPr lang="en-US" dirty="0" smtClean="0"/>
            </a:br>
            <a:r>
              <a:rPr lang="en-US" dirty="0" smtClean="0"/>
              <a:t>Also, when you are listening you may know more</a:t>
            </a:r>
          </a:p>
          <a:p>
            <a:pPr marL="0" indent="0">
              <a:buNone/>
            </a:pPr>
            <a:endParaRPr lang="en-US" dirty="0" smtClean="0"/>
          </a:p>
        </p:txBody>
      </p:sp>
      <p:pic>
        <p:nvPicPr>
          <p:cNvPr id="1026" name="Picture 2" descr="Leonardo DiCaprio interested in Gigi Hadid: Will he break his 25 rule? |  Mar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825625"/>
            <a:ext cx="2901462" cy="1934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736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Financial director</a:t>
            </a:r>
            <a:endParaRPr lang="ru-RU" dirty="0"/>
          </a:p>
        </p:txBody>
      </p:sp>
      <p:sp>
        <p:nvSpPr>
          <p:cNvPr id="3" name="Объект 2"/>
          <p:cNvSpPr>
            <a:spLocks noGrp="1"/>
          </p:cNvSpPr>
          <p:nvPr>
            <p:ph idx="1"/>
          </p:nvPr>
        </p:nvSpPr>
        <p:spPr>
          <a:xfrm>
            <a:off x="2901462" y="1825625"/>
            <a:ext cx="8452338" cy="4351338"/>
          </a:xfrm>
        </p:spPr>
        <p:txBody>
          <a:bodyPr numCol="1"/>
          <a:lstStyle/>
          <a:p>
            <a:pPr lvl="1"/>
            <a:r>
              <a:rPr lang="en-US" dirty="0"/>
              <a:t>Negotiation character </a:t>
            </a:r>
            <a:r>
              <a:rPr lang="en-US" dirty="0" smtClean="0"/>
              <a:t>-</a:t>
            </a:r>
            <a:r>
              <a:rPr lang="uk-UA" dirty="0" smtClean="0"/>
              <a:t> </a:t>
            </a:r>
            <a:r>
              <a:rPr lang="en-US" dirty="0"/>
              <a:t>The tactics of false </a:t>
            </a:r>
            <a:r>
              <a:rPr lang="en-US" dirty="0" smtClean="0"/>
              <a:t>rejection</a:t>
            </a:r>
            <a:endParaRPr lang="en-US" dirty="0"/>
          </a:p>
          <a:p>
            <a:pPr marL="457200" lvl="1" indent="0">
              <a:buNone/>
            </a:pPr>
            <a:endParaRPr lang="en-US" dirty="0" smtClean="0"/>
          </a:p>
          <a:p>
            <a:pPr marL="457200" lvl="1" indent="0">
              <a:buNone/>
            </a:pPr>
            <a:r>
              <a:rPr lang="en-US" dirty="0" smtClean="0"/>
              <a:t>Her main goal is save money and she does not care how to achieve the goal, sometimes she reject the offer for getting better proposal.</a:t>
            </a:r>
          </a:p>
          <a:p>
            <a:pPr marL="457200" lvl="1" indent="0">
              <a:buNone/>
            </a:pPr>
            <a:endParaRPr lang="en-US" dirty="0"/>
          </a:p>
          <a:p>
            <a:pPr marL="457200" lvl="1" indent="0">
              <a:buNone/>
            </a:pPr>
            <a:r>
              <a:rPr lang="en-US" dirty="0" smtClean="0"/>
              <a:t>Also, when you are reject an offer – you may know something interesting about service, may receive additional service and so on</a:t>
            </a:r>
          </a:p>
        </p:txBody>
      </p:sp>
      <p:pic>
        <p:nvPicPr>
          <p:cNvPr id="2052" name="Picture 4" descr="Скарлетт Йоханссон (Scarlett Johansson) биография, фильмы, спектакли, фото  | Afisha.r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11" y="1825624"/>
            <a:ext cx="2962773" cy="166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317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Engineer</a:t>
            </a:r>
            <a:endParaRPr lang="ru-RU" dirty="0"/>
          </a:p>
        </p:txBody>
      </p:sp>
      <p:sp>
        <p:nvSpPr>
          <p:cNvPr id="3" name="Объект 2"/>
          <p:cNvSpPr>
            <a:spLocks noGrp="1"/>
          </p:cNvSpPr>
          <p:nvPr>
            <p:ph idx="1"/>
          </p:nvPr>
        </p:nvSpPr>
        <p:spPr>
          <a:xfrm>
            <a:off x="2901462" y="1825625"/>
            <a:ext cx="8452338" cy="4351338"/>
          </a:xfrm>
        </p:spPr>
        <p:txBody>
          <a:bodyPr numCol="1"/>
          <a:lstStyle/>
          <a:p>
            <a:pPr lvl="1"/>
            <a:r>
              <a:rPr lang="en-US" dirty="0"/>
              <a:t>Negotiation character </a:t>
            </a:r>
            <a:r>
              <a:rPr lang="en-US" dirty="0" smtClean="0"/>
              <a:t>-</a:t>
            </a:r>
            <a:r>
              <a:rPr lang="uk-UA" dirty="0" smtClean="0"/>
              <a:t> </a:t>
            </a:r>
            <a:r>
              <a:rPr lang="en-US" dirty="0"/>
              <a:t>The tactics of fait </a:t>
            </a:r>
            <a:r>
              <a:rPr lang="en-US" dirty="0" smtClean="0"/>
              <a:t>accompli</a:t>
            </a:r>
            <a:endParaRPr lang="en-US" dirty="0"/>
          </a:p>
          <a:p>
            <a:pPr lvl="1"/>
            <a:endParaRPr lang="en-US" dirty="0"/>
          </a:p>
          <a:p>
            <a:pPr marL="457200" lvl="1" indent="0">
              <a:buNone/>
            </a:pPr>
            <a:r>
              <a:rPr lang="en-US" dirty="0" smtClean="0"/>
              <a:t>That person prefer facts as arguments, he actually say about product and nothing else</a:t>
            </a:r>
          </a:p>
        </p:txBody>
      </p:sp>
      <p:pic>
        <p:nvPicPr>
          <p:cNvPr id="3074" name="Picture 2" descr="Хикару Накамура выходит вперед в финале &quot;Тура Магнуса Карлсена&quot; - Chess.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2" y="1825625"/>
            <a:ext cx="2898170" cy="223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782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err="1" smtClean="0"/>
              <a:t>Supermarketing</a:t>
            </a:r>
            <a:r>
              <a:rPr lang="en-US" dirty="0" smtClean="0"/>
              <a:t> company</a:t>
            </a:r>
            <a:endParaRPr lang="ru-RU" dirty="0"/>
          </a:p>
        </p:txBody>
      </p:sp>
      <p:sp>
        <p:nvSpPr>
          <p:cNvPr id="3" name="Подзаголовок 2"/>
          <p:cNvSpPr>
            <a:spLocks noGrp="1"/>
          </p:cNvSpPr>
          <p:nvPr>
            <p:ph type="subTitle" idx="1"/>
          </p:nvPr>
        </p:nvSpPr>
        <p:spPr/>
        <p:txBody>
          <a:bodyPr/>
          <a:lstStyle/>
          <a:p>
            <a:r>
              <a:rPr lang="en-US" dirty="0"/>
              <a:t>Character of business team</a:t>
            </a:r>
            <a:endParaRPr lang="ru-RU" dirty="0"/>
          </a:p>
        </p:txBody>
      </p:sp>
    </p:spTree>
    <p:extLst>
      <p:ext uri="{BB962C8B-B14F-4D97-AF65-F5344CB8AC3E}">
        <p14:creationId xmlns:p14="http://schemas.microsoft.com/office/powerpoint/2010/main" val="2746737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General director</a:t>
            </a:r>
            <a:endParaRPr lang="ru-RU" dirty="0"/>
          </a:p>
        </p:txBody>
      </p:sp>
      <p:sp>
        <p:nvSpPr>
          <p:cNvPr id="3" name="Объект 2"/>
          <p:cNvSpPr>
            <a:spLocks noGrp="1"/>
          </p:cNvSpPr>
          <p:nvPr>
            <p:ph idx="1"/>
          </p:nvPr>
        </p:nvSpPr>
        <p:spPr>
          <a:xfrm>
            <a:off x="2901462" y="1825625"/>
            <a:ext cx="8452338" cy="4351338"/>
          </a:xfrm>
        </p:spPr>
        <p:txBody>
          <a:bodyPr numCol="1"/>
          <a:lstStyle/>
          <a:p>
            <a:pPr lvl="1"/>
            <a:r>
              <a:rPr lang="en-US" dirty="0" smtClean="0"/>
              <a:t>Negotiation </a:t>
            </a:r>
            <a:r>
              <a:rPr lang="en-US" dirty="0"/>
              <a:t>character </a:t>
            </a:r>
            <a:r>
              <a:rPr lang="en-US" dirty="0" smtClean="0"/>
              <a:t>-</a:t>
            </a:r>
            <a:r>
              <a:rPr lang="uk-UA" dirty="0" smtClean="0"/>
              <a:t> </a:t>
            </a:r>
            <a:r>
              <a:rPr lang="en-US" dirty="0"/>
              <a:t>The tactics of "</a:t>
            </a:r>
            <a:r>
              <a:rPr lang="en-US" dirty="0" smtClean="0"/>
              <a:t>salami“</a:t>
            </a:r>
            <a:endParaRPr lang="en-US" dirty="0"/>
          </a:p>
          <a:p>
            <a:pPr lvl="1"/>
            <a:endParaRPr lang="en-US" dirty="0"/>
          </a:p>
          <a:p>
            <a:pPr marL="457200" lvl="1" indent="0">
              <a:buNone/>
            </a:pPr>
            <a:r>
              <a:rPr lang="en-US" dirty="0" smtClean="0"/>
              <a:t>He wants to sell as much as possible count of services, he propose one main service and add additional services and explain their </a:t>
            </a:r>
            <a:r>
              <a:rPr lang="en-US" dirty="0" err="1" smtClean="0"/>
              <a:t>addvanatges</a:t>
            </a:r>
            <a:r>
              <a:rPr lang="en-US" dirty="0" smtClean="0"/>
              <a:t> </a:t>
            </a:r>
          </a:p>
        </p:txBody>
      </p:sp>
      <p:pic>
        <p:nvPicPr>
          <p:cNvPr id="4098" name="Picture 2" descr="Киану Ривз (Keanu Reeves) , фильмография"/>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5" y="1825625"/>
            <a:ext cx="2900188" cy="162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238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Financial director</a:t>
            </a:r>
            <a:endParaRPr lang="ru-RU" dirty="0"/>
          </a:p>
        </p:txBody>
      </p:sp>
      <p:sp>
        <p:nvSpPr>
          <p:cNvPr id="3" name="Объект 2"/>
          <p:cNvSpPr>
            <a:spLocks noGrp="1"/>
          </p:cNvSpPr>
          <p:nvPr>
            <p:ph idx="1"/>
          </p:nvPr>
        </p:nvSpPr>
        <p:spPr>
          <a:xfrm>
            <a:off x="2901462" y="1825625"/>
            <a:ext cx="8452338" cy="4351338"/>
          </a:xfrm>
        </p:spPr>
        <p:txBody>
          <a:bodyPr numCol="1"/>
          <a:lstStyle/>
          <a:p>
            <a:pPr lvl="1"/>
            <a:r>
              <a:rPr lang="en-US" dirty="0"/>
              <a:t>Negotiation character </a:t>
            </a:r>
            <a:r>
              <a:rPr lang="en-US" dirty="0" smtClean="0"/>
              <a:t>-</a:t>
            </a:r>
            <a:r>
              <a:rPr lang="uk-UA" dirty="0" smtClean="0"/>
              <a:t> </a:t>
            </a:r>
            <a:r>
              <a:rPr lang="en-US" dirty="0"/>
              <a:t>The tactics of fait </a:t>
            </a:r>
            <a:r>
              <a:rPr lang="en-US" dirty="0" smtClean="0"/>
              <a:t>accompli</a:t>
            </a:r>
          </a:p>
          <a:p>
            <a:pPr marL="457200" lvl="1" indent="0">
              <a:buNone/>
            </a:pPr>
            <a:r>
              <a:rPr lang="en-US" dirty="0" smtClean="0"/>
              <a:t/>
            </a:r>
            <a:br>
              <a:rPr lang="en-US" dirty="0" smtClean="0"/>
            </a:br>
            <a:r>
              <a:rPr lang="en-US" dirty="0" smtClean="0"/>
              <a:t>Because she works at marketing company, she has already know some manipulation features, that main reason, why she said ‘you bought‘ instead of ‘that service cost’</a:t>
            </a:r>
            <a:endParaRPr lang="ru-RU" dirty="0" smtClean="0"/>
          </a:p>
          <a:p>
            <a:pPr marL="457200" lvl="1" indent="0">
              <a:buNone/>
            </a:pPr>
            <a:endParaRPr lang="ru-RU" dirty="0"/>
          </a:p>
          <a:p>
            <a:pPr marL="457200" lvl="1" indent="0">
              <a:buNone/>
            </a:pPr>
            <a:r>
              <a:rPr lang="en-US" dirty="0" smtClean="0"/>
              <a:t>She is a manipulator</a:t>
            </a:r>
            <a:endParaRPr lang="ru-RU" dirty="0" smtClean="0"/>
          </a:p>
        </p:txBody>
      </p:sp>
      <p:pic>
        <p:nvPicPr>
          <p:cNvPr id="5122" name="Picture 2" descr="Angelina Jolie to visit flood-ravaged Pakistan as government warns of  humanitarian disaster | CN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2" y="1825625"/>
            <a:ext cx="289560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838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Ads creator</a:t>
            </a:r>
            <a:endParaRPr lang="ru-RU" dirty="0"/>
          </a:p>
        </p:txBody>
      </p:sp>
      <p:sp>
        <p:nvSpPr>
          <p:cNvPr id="3" name="Объект 2"/>
          <p:cNvSpPr>
            <a:spLocks noGrp="1"/>
          </p:cNvSpPr>
          <p:nvPr>
            <p:ph idx="1"/>
          </p:nvPr>
        </p:nvSpPr>
        <p:spPr>
          <a:xfrm>
            <a:off x="2901462" y="1825625"/>
            <a:ext cx="8452338" cy="4351338"/>
          </a:xfrm>
        </p:spPr>
        <p:txBody>
          <a:bodyPr numCol="1"/>
          <a:lstStyle/>
          <a:p>
            <a:pPr lvl="1"/>
            <a:r>
              <a:rPr lang="en-US" dirty="0"/>
              <a:t>Negotiation character - </a:t>
            </a:r>
            <a:r>
              <a:rPr lang="en-US" dirty="0" smtClean="0"/>
              <a:t>The </a:t>
            </a:r>
            <a:r>
              <a:rPr lang="en-US" dirty="0"/>
              <a:t>tactics of </a:t>
            </a:r>
            <a:r>
              <a:rPr lang="en-US" dirty="0" smtClean="0"/>
              <a:t>surprise</a:t>
            </a:r>
          </a:p>
          <a:p>
            <a:pPr marL="457200" lvl="1" indent="0">
              <a:buNone/>
            </a:pPr>
            <a:endParaRPr lang="en-US" dirty="0"/>
          </a:p>
          <a:p>
            <a:pPr marL="457200" lvl="1" indent="0">
              <a:buNone/>
            </a:pPr>
            <a:r>
              <a:rPr lang="en-US" dirty="0" smtClean="0"/>
              <a:t>His main goal is create ads, so that main reason, why he is so spontaneous and it helps him to create an ads</a:t>
            </a:r>
          </a:p>
        </p:txBody>
      </p:sp>
      <p:pic>
        <p:nvPicPr>
          <p:cNvPr id="6146" name="Picture 2" descr="Magnus Carlsen not to defend World Chess Championship title in 2023 |  Sports News,The Indian Expr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6" y="1825625"/>
            <a:ext cx="2904217" cy="1614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625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Starting point</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78150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Supercar company</a:t>
            </a:r>
            <a:endParaRPr lang="ru-RU" dirty="0"/>
          </a:p>
        </p:txBody>
      </p:sp>
      <p:sp>
        <p:nvSpPr>
          <p:cNvPr id="3" name="Объект 2"/>
          <p:cNvSpPr>
            <a:spLocks noGrp="1"/>
          </p:cNvSpPr>
          <p:nvPr>
            <p:ph idx="1"/>
          </p:nvPr>
        </p:nvSpPr>
        <p:spPr/>
        <p:txBody>
          <a:bodyPr/>
          <a:lstStyle/>
          <a:p>
            <a:pPr marL="0" indent="0">
              <a:buNone/>
            </a:pPr>
            <a:r>
              <a:rPr lang="en-US" dirty="0" smtClean="0"/>
              <a:t>Name</a:t>
            </a:r>
            <a:r>
              <a:rPr lang="en-US" dirty="0"/>
              <a:t>: Supercar company</a:t>
            </a:r>
            <a:endParaRPr lang="ru-RU" dirty="0"/>
          </a:p>
          <a:p>
            <a:pPr marL="0" indent="0">
              <a:buNone/>
            </a:pPr>
            <a:r>
              <a:rPr lang="en-US" dirty="0" smtClean="0"/>
              <a:t>How </a:t>
            </a:r>
            <a:r>
              <a:rPr lang="en-US" dirty="0"/>
              <a:t>long on the market: &lt;1 year</a:t>
            </a:r>
            <a:endParaRPr lang="ru-RU" dirty="0"/>
          </a:p>
          <a:p>
            <a:pPr marL="0" indent="0">
              <a:buNone/>
            </a:pPr>
            <a:r>
              <a:rPr lang="en-US" dirty="0" smtClean="0"/>
              <a:t>Company </a:t>
            </a:r>
            <a:r>
              <a:rPr lang="en-US" dirty="0"/>
              <a:t>description: The company creates cars for everyone</a:t>
            </a:r>
            <a:endParaRPr lang="ru-RU" dirty="0"/>
          </a:p>
          <a:p>
            <a:pPr marL="0" indent="0">
              <a:buNone/>
            </a:pPr>
            <a:r>
              <a:rPr lang="en-US" dirty="0" smtClean="0"/>
              <a:t>Product </a:t>
            </a:r>
            <a:r>
              <a:rPr lang="en-US" dirty="0"/>
              <a:t>Description: Excellent car, which is so comfortable, speed, with new technologies</a:t>
            </a:r>
            <a:endParaRPr lang="ru-RU" dirty="0"/>
          </a:p>
          <a:p>
            <a:pPr marL="0" indent="0">
              <a:buNone/>
            </a:pPr>
            <a:r>
              <a:rPr lang="en-US" dirty="0" smtClean="0"/>
              <a:t>Problem</a:t>
            </a:r>
            <a:r>
              <a:rPr lang="en-US" dirty="0"/>
              <a:t>: Nobody buys that car</a:t>
            </a:r>
            <a:endParaRPr lang="ru-RU" dirty="0"/>
          </a:p>
          <a:p>
            <a:pPr marL="0" indent="0">
              <a:buNone/>
            </a:pPr>
            <a:r>
              <a:rPr lang="en-US" dirty="0" smtClean="0"/>
              <a:t>Contracts</a:t>
            </a:r>
            <a:r>
              <a:rPr lang="en-US" dirty="0"/>
              <a:t>: </a:t>
            </a:r>
            <a:r>
              <a:rPr lang="en-US" dirty="0" smtClean="0"/>
              <a:t>None</a:t>
            </a:r>
            <a:endParaRPr lang="ru-RU" dirty="0"/>
          </a:p>
        </p:txBody>
      </p:sp>
    </p:spTree>
    <p:extLst>
      <p:ext uri="{BB962C8B-B14F-4D97-AF65-F5344CB8AC3E}">
        <p14:creationId xmlns:p14="http://schemas.microsoft.com/office/powerpoint/2010/main" val="3802145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Preparation</a:t>
            </a:r>
            <a:endParaRPr lang="ru-RU" dirty="0"/>
          </a:p>
        </p:txBody>
      </p:sp>
      <p:sp>
        <p:nvSpPr>
          <p:cNvPr id="3" name="Объект 2"/>
          <p:cNvSpPr>
            <a:spLocks noGrp="1"/>
          </p:cNvSpPr>
          <p:nvPr>
            <p:ph idx="1"/>
          </p:nvPr>
        </p:nvSpPr>
        <p:spPr/>
        <p:txBody>
          <a:bodyPr numCol="2"/>
          <a:lstStyle/>
          <a:p>
            <a:pPr marL="0" indent="0">
              <a:buNone/>
            </a:pPr>
            <a:r>
              <a:rPr lang="en-US" dirty="0" smtClean="0"/>
              <a:t>Supercar company</a:t>
            </a:r>
          </a:p>
          <a:p>
            <a:pPr marL="0" indent="0">
              <a:buNone/>
            </a:pPr>
            <a:r>
              <a:rPr lang="en-US" dirty="0"/>
              <a:t>They have to prepare to negotiations, add goals, main points, what they want from other company, which result they want and so </a:t>
            </a:r>
            <a:r>
              <a:rPr lang="en-US" dirty="0" smtClean="0"/>
              <a:t>on</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Super marketing company</a:t>
            </a:r>
          </a:p>
          <a:p>
            <a:pPr marL="0" indent="0">
              <a:buNone/>
            </a:pPr>
            <a:r>
              <a:rPr lang="en-US" dirty="0"/>
              <a:t>They have to prepare to negotiations because, they need to know product of other company, know main features of product, possible strategy of ads and so on</a:t>
            </a:r>
            <a:endParaRPr lang="ru-RU" dirty="0"/>
          </a:p>
        </p:txBody>
      </p:sp>
    </p:spTree>
    <p:extLst>
      <p:ext uri="{BB962C8B-B14F-4D97-AF65-F5344CB8AC3E}">
        <p14:creationId xmlns:p14="http://schemas.microsoft.com/office/powerpoint/2010/main" val="3638302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First contact</a:t>
            </a:r>
            <a:endParaRPr lang="ru-RU" dirty="0"/>
          </a:p>
        </p:txBody>
      </p:sp>
      <p:sp>
        <p:nvSpPr>
          <p:cNvPr id="3" name="Объект 2"/>
          <p:cNvSpPr>
            <a:spLocks noGrp="1"/>
          </p:cNvSpPr>
          <p:nvPr>
            <p:ph idx="1"/>
          </p:nvPr>
        </p:nvSpPr>
        <p:spPr/>
        <p:txBody>
          <a:bodyPr numCol="2"/>
          <a:lstStyle/>
          <a:p>
            <a:pPr marL="0" indent="0">
              <a:buNone/>
            </a:pPr>
            <a:r>
              <a:rPr lang="en-US" dirty="0" smtClean="0"/>
              <a:t>Supercar company</a:t>
            </a:r>
          </a:p>
          <a:p>
            <a:pPr marL="0" indent="0">
              <a:buNone/>
            </a:pPr>
            <a:r>
              <a:rPr lang="en-US" dirty="0"/>
              <a:t>It creates two things – establishing a cordial relationship and presenting the objectives of the negotiations </a:t>
            </a: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Super marketing company</a:t>
            </a:r>
          </a:p>
          <a:p>
            <a:pPr marL="0" indent="0">
              <a:buNone/>
            </a:pPr>
            <a:r>
              <a:rPr lang="en-US" dirty="0" smtClean="0"/>
              <a:t>Establishing </a:t>
            </a:r>
            <a:r>
              <a:rPr lang="en-US" dirty="0"/>
              <a:t>a cordial relationship and presenting the objectives of the negotiations is so important, because, you have only one chance to make a good impression</a:t>
            </a:r>
            <a:endParaRPr lang="ru-RU" dirty="0"/>
          </a:p>
        </p:txBody>
      </p:sp>
    </p:spTree>
    <p:extLst>
      <p:ext uri="{BB962C8B-B14F-4D97-AF65-F5344CB8AC3E}">
        <p14:creationId xmlns:p14="http://schemas.microsoft.com/office/powerpoint/2010/main" val="324850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Key points of BN</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708237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Issue of the agenda in the scenario</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4073475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Organization issue</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2359777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Super car company has organization issue</a:t>
            </a:r>
            <a:endParaRPr lang="ru-RU" dirty="0"/>
          </a:p>
        </p:txBody>
      </p:sp>
      <p:sp>
        <p:nvSpPr>
          <p:cNvPr id="3" name="Объект 2"/>
          <p:cNvSpPr>
            <a:spLocks noGrp="1"/>
          </p:cNvSpPr>
          <p:nvPr>
            <p:ph idx="1"/>
          </p:nvPr>
        </p:nvSpPr>
        <p:spPr/>
        <p:txBody>
          <a:bodyPr/>
          <a:lstStyle/>
          <a:p>
            <a:r>
              <a:rPr lang="en-US" dirty="0" smtClean="0"/>
              <a:t>Engineer left main info about car</a:t>
            </a:r>
          </a:p>
          <a:p>
            <a:pPr lvl="1"/>
            <a:r>
              <a:rPr lang="en-US" dirty="0" smtClean="0"/>
              <a:t>Solution – explain main details without documents and propose to send documents for work later</a:t>
            </a:r>
          </a:p>
          <a:p>
            <a:r>
              <a:rPr lang="en-US" dirty="0" smtClean="0"/>
              <a:t>The </a:t>
            </a:r>
            <a:r>
              <a:rPr lang="en-US" dirty="0"/>
              <a:t>light power was destroyed</a:t>
            </a:r>
          </a:p>
          <a:p>
            <a:pPr lvl="1"/>
            <a:r>
              <a:rPr lang="en-US" dirty="0"/>
              <a:t>Solution: propose to reschedule </a:t>
            </a:r>
            <a:r>
              <a:rPr lang="en-US" dirty="0" smtClean="0"/>
              <a:t>meeting</a:t>
            </a:r>
          </a:p>
          <a:p>
            <a:r>
              <a:rPr lang="en-US" dirty="0" smtClean="0"/>
              <a:t>Translator was stuck in a lift</a:t>
            </a:r>
          </a:p>
          <a:p>
            <a:pPr lvl="1"/>
            <a:r>
              <a:rPr lang="en-US" dirty="0" smtClean="0"/>
              <a:t>Solution – try to start with a google translate</a:t>
            </a:r>
            <a:endParaRPr lang="en-US" dirty="0"/>
          </a:p>
          <a:p>
            <a:pPr marL="0" indent="0">
              <a:buNone/>
            </a:pPr>
            <a:endParaRPr lang="ru-RU" dirty="0"/>
          </a:p>
        </p:txBody>
      </p:sp>
    </p:spTree>
    <p:extLst>
      <p:ext uri="{BB962C8B-B14F-4D97-AF65-F5344CB8AC3E}">
        <p14:creationId xmlns:p14="http://schemas.microsoft.com/office/powerpoint/2010/main" val="3511966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Super marketing company has organization issue</a:t>
            </a:r>
            <a:endParaRPr lang="ru-RU" dirty="0"/>
          </a:p>
        </p:txBody>
      </p:sp>
      <p:sp>
        <p:nvSpPr>
          <p:cNvPr id="3" name="Объект 2"/>
          <p:cNvSpPr>
            <a:spLocks noGrp="1"/>
          </p:cNvSpPr>
          <p:nvPr>
            <p:ph idx="1"/>
          </p:nvPr>
        </p:nvSpPr>
        <p:spPr/>
        <p:txBody>
          <a:bodyPr/>
          <a:lstStyle/>
          <a:p>
            <a:r>
              <a:rPr lang="en-US" dirty="0" smtClean="0"/>
              <a:t>Marketing tools was broken</a:t>
            </a:r>
          </a:p>
          <a:p>
            <a:pPr lvl="1"/>
            <a:r>
              <a:rPr lang="en-US" dirty="0" smtClean="0"/>
              <a:t>Solution: Propose to use that tool later</a:t>
            </a:r>
          </a:p>
          <a:p>
            <a:r>
              <a:rPr lang="en-US" dirty="0" smtClean="0"/>
              <a:t>The light power was destroyed</a:t>
            </a:r>
          </a:p>
          <a:p>
            <a:pPr lvl="1"/>
            <a:r>
              <a:rPr lang="en-US" dirty="0" smtClean="0"/>
              <a:t>Solution: propose to reschedule meeting</a:t>
            </a:r>
          </a:p>
          <a:p>
            <a:r>
              <a:rPr lang="en-US" dirty="0" smtClean="0"/>
              <a:t>General director was late</a:t>
            </a:r>
          </a:p>
          <a:p>
            <a:pPr lvl="1"/>
            <a:r>
              <a:rPr lang="en-US" dirty="0" smtClean="0"/>
              <a:t>If online meeting, then it’s general</a:t>
            </a:r>
          </a:p>
          <a:p>
            <a:pPr lvl="1"/>
            <a:r>
              <a:rPr lang="en-US" dirty="0" smtClean="0"/>
              <a:t>If offline – propose discount</a:t>
            </a:r>
            <a:endParaRPr lang="ru-RU" dirty="0"/>
          </a:p>
        </p:txBody>
      </p:sp>
    </p:spTree>
    <p:extLst>
      <p:ext uri="{BB962C8B-B14F-4D97-AF65-F5344CB8AC3E}">
        <p14:creationId xmlns:p14="http://schemas.microsoft.com/office/powerpoint/2010/main" val="665040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Financial issue</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4243398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Super car company has financial issue</a:t>
            </a:r>
            <a:endParaRPr lang="ru-RU" dirty="0"/>
          </a:p>
        </p:txBody>
      </p:sp>
      <p:sp>
        <p:nvSpPr>
          <p:cNvPr id="3" name="Объект 2"/>
          <p:cNvSpPr>
            <a:spLocks noGrp="1"/>
          </p:cNvSpPr>
          <p:nvPr>
            <p:ph idx="1"/>
          </p:nvPr>
        </p:nvSpPr>
        <p:spPr>
          <a:xfrm>
            <a:off x="855785" y="1825625"/>
            <a:ext cx="10515600" cy="4351338"/>
          </a:xfrm>
        </p:spPr>
        <p:txBody>
          <a:bodyPr/>
          <a:lstStyle/>
          <a:p>
            <a:r>
              <a:rPr lang="en-US" dirty="0" smtClean="0"/>
              <a:t>Finance account was frozen</a:t>
            </a:r>
          </a:p>
          <a:p>
            <a:pPr lvl="1"/>
            <a:r>
              <a:rPr lang="en-US" dirty="0" smtClean="0"/>
              <a:t>Solution – propose to start work (from </a:t>
            </a:r>
            <a:r>
              <a:rPr lang="en-US" dirty="0" err="1" smtClean="0"/>
              <a:t>oponent</a:t>
            </a:r>
            <a:r>
              <a:rPr lang="en-US" dirty="0" smtClean="0"/>
              <a:t>), when account is unfreeze</a:t>
            </a:r>
          </a:p>
          <a:p>
            <a:r>
              <a:rPr lang="en-US" dirty="0" smtClean="0"/>
              <a:t>Price of service is more, than expected</a:t>
            </a:r>
          </a:p>
          <a:p>
            <a:pPr lvl="1"/>
            <a:r>
              <a:rPr lang="en-US" dirty="0" smtClean="0"/>
              <a:t>Solution - propose to take a break for thinking and schedule new meeting</a:t>
            </a:r>
          </a:p>
          <a:p>
            <a:pPr lvl="1"/>
            <a:r>
              <a:rPr lang="en-US" dirty="0" smtClean="0"/>
              <a:t>Solution – propose to decrease count of service</a:t>
            </a:r>
          </a:p>
          <a:p>
            <a:endParaRPr lang="ru-RU" dirty="0"/>
          </a:p>
        </p:txBody>
      </p:sp>
    </p:spTree>
    <p:extLst>
      <p:ext uri="{BB962C8B-B14F-4D97-AF65-F5344CB8AC3E}">
        <p14:creationId xmlns:p14="http://schemas.microsoft.com/office/powerpoint/2010/main" val="3452985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Super marketing company has financial issue</a:t>
            </a:r>
            <a:endParaRPr lang="ru-RU" dirty="0"/>
          </a:p>
        </p:txBody>
      </p:sp>
      <p:sp>
        <p:nvSpPr>
          <p:cNvPr id="3" name="Объект 2"/>
          <p:cNvSpPr>
            <a:spLocks noGrp="1"/>
          </p:cNvSpPr>
          <p:nvPr>
            <p:ph idx="1"/>
          </p:nvPr>
        </p:nvSpPr>
        <p:spPr/>
        <p:txBody>
          <a:bodyPr/>
          <a:lstStyle/>
          <a:p>
            <a:r>
              <a:rPr lang="en-US" dirty="0" smtClean="0"/>
              <a:t>Service was not paid</a:t>
            </a:r>
          </a:p>
          <a:p>
            <a:pPr lvl="1"/>
            <a:r>
              <a:rPr lang="en-US" dirty="0" smtClean="0"/>
              <a:t>Solution – if it’s bank issue (payment in </a:t>
            </a:r>
            <a:r>
              <a:rPr lang="en-US" dirty="0" err="1" smtClean="0"/>
              <a:t>progess</a:t>
            </a:r>
            <a:r>
              <a:rPr lang="en-US" dirty="0" smtClean="0"/>
              <a:t>) – start working on some tasks</a:t>
            </a:r>
          </a:p>
          <a:p>
            <a:pPr lvl="1"/>
            <a:r>
              <a:rPr lang="en-US" dirty="0" smtClean="0"/>
              <a:t>Solution – if was not paid – start working, but don`t take the result</a:t>
            </a:r>
          </a:p>
          <a:p>
            <a:endParaRPr lang="ru-RU" dirty="0"/>
          </a:p>
        </p:txBody>
      </p:sp>
    </p:spTree>
    <p:extLst>
      <p:ext uri="{BB962C8B-B14F-4D97-AF65-F5344CB8AC3E}">
        <p14:creationId xmlns:p14="http://schemas.microsoft.com/office/powerpoint/2010/main" val="142601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Super marketing company</a:t>
            </a:r>
            <a:endParaRPr lang="ru-RU" dirty="0"/>
          </a:p>
        </p:txBody>
      </p:sp>
      <p:sp>
        <p:nvSpPr>
          <p:cNvPr id="3" name="Объект 2"/>
          <p:cNvSpPr>
            <a:spLocks noGrp="1"/>
          </p:cNvSpPr>
          <p:nvPr>
            <p:ph idx="1"/>
          </p:nvPr>
        </p:nvSpPr>
        <p:spPr/>
        <p:txBody>
          <a:bodyPr/>
          <a:lstStyle/>
          <a:p>
            <a:pPr marL="0" indent="0">
              <a:buNone/>
            </a:pPr>
            <a:r>
              <a:rPr lang="en-US" dirty="0"/>
              <a:t>Name: Super marketing </a:t>
            </a:r>
            <a:r>
              <a:rPr lang="en-US" dirty="0" smtClean="0"/>
              <a:t>company</a:t>
            </a:r>
          </a:p>
          <a:p>
            <a:pPr marL="0" indent="0">
              <a:buNone/>
            </a:pPr>
            <a:r>
              <a:rPr lang="en-US" dirty="0" smtClean="0"/>
              <a:t>How </a:t>
            </a:r>
            <a:r>
              <a:rPr lang="en-US" dirty="0"/>
              <a:t>long on the market: &gt;50 year</a:t>
            </a:r>
            <a:endParaRPr lang="ru-RU" dirty="0"/>
          </a:p>
          <a:p>
            <a:pPr marL="0" indent="0">
              <a:buNone/>
            </a:pPr>
            <a:r>
              <a:rPr lang="en-US" dirty="0" smtClean="0"/>
              <a:t>Company </a:t>
            </a:r>
            <a:r>
              <a:rPr lang="en-US" dirty="0"/>
              <a:t>description: The company creates ads for business</a:t>
            </a:r>
            <a:endParaRPr lang="ru-RU" dirty="0"/>
          </a:p>
          <a:p>
            <a:pPr marL="0" indent="0">
              <a:buNone/>
            </a:pPr>
            <a:r>
              <a:rPr lang="en-US" dirty="0" smtClean="0"/>
              <a:t>Products </a:t>
            </a:r>
            <a:r>
              <a:rPr lang="en-US" dirty="0"/>
              <a:t>Description: Market analysis, creating advertising, providing brand to customers</a:t>
            </a:r>
            <a:endParaRPr lang="ru-RU" dirty="0"/>
          </a:p>
          <a:p>
            <a:pPr marL="0" indent="0">
              <a:buNone/>
            </a:pPr>
            <a:r>
              <a:rPr lang="en-US" dirty="0" smtClean="0"/>
              <a:t>Contracts</a:t>
            </a:r>
            <a:r>
              <a:rPr lang="en-US" dirty="0"/>
              <a:t>: 100+ contracts with different companies </a:t>
            </a:r>
            <a:endParaRPr lang="ru-RU" dirty="0"/>
          </a:p>
          <a:p>
            <a:pPr marL="0" indent="0">
              <a:buNone/>
            </a:pPr>
            <a:r>
              <a:rPr lang="en-US" dirty="0" smtClean="0"/>
              <a:t>Service</a:t>
            </a:r>
            <a:r>
              <a:rPr lang="en-US" dirty="0"/>
              <a:t>: Can help with selling products</a:t>
            </a:r>
            <a:endParaRPr lang="ru-RU" dirty="0"/>
          </a:p>
          <a:p>
            <a:endParaRPr lang="ru-RU" dirty="0"/>
          </a:p>
        </p:txBody>
      </p:sp>
    </p:spTree>
    <p:extLst>
      <p:ext uri="{BB962C8B-B14F-4D97-AF65-F5344CB8AC3E}">
        <p14:creationId xmlns:p14="http://schemas.microsoft.com/office/powerpoint/2010/main" val="1293916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Special issue</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4139988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Super car company has special issue</a:t>
            </a:r>
            <a:endParaRPr lang="ru-RU" dirty="0"/>
          </a:p>
        </p:txBody>
      </p:sp>
      <p:sp>
        <p:nvSpPr>
          <p:cNvPr id="3" name="Объект 2"/>
          <p:cNvSpPr>
            <a:spLocks noGrp="1"/>
          </p:cNvSpPr>
          <p:nvPr>
            <p:ph idx="1"/>
          </p:nvPr>
        </p:nvSpPr>
        <p:spPr/>
        <p:txBody>
          <a:bodyPr/>
          <a:lstStyle/>
          <a:p>
            <a:r>
              <a:rPr lang="en-US" dirty="0" smtClean="0"/>
              <a:t>Factory was closed, because corona virus in China </a:t>
            </a:r>
          </a:p>
          <a:p>
            <a:pPr lvl="1"/>
            <a:r>
              <a:rPr lang="en-US" dirty="0" smtClean="0"/>
              <a:t>Solution – say about it and change main auditory from everyone to luxury </a:t>
            </a:r>
            <a:endParaRPr lang="ru-RU" dirty="0"/>
          </a:p>
        </p:txBody>
      </p:sp>
    </p:spTree>
    <p:extLst>
      <p:ext uri="{BB962C8B-B14F-4D97-AF65-F5344CB8AC3E}">
        <p14:creationId xmlns:p14="http://schemas.microsoft.com/office/powerpoint/2010/main" val="3380302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Super marketing company </a:t>
            </a:r>
            <a:r>
              <a:rPr lang="en-US" smtClean="0"/>
              <a:t>has special </a:t>
            </a:r>
            <a:r>
              <a:rPr lang="en-US" dirty="0" smtClean="0"/>
              <a:t>issue</a:t>
            </a:r>
            <a:endParaRPr lang="ru-RU" dirty="0"/>
          </a:p>
        </p:txBody>
      </p:sp>
      <p:sp>
        <p:nvSpPr>
          <p:cNvPr id="3" name="Объект 2"/>
          <p:cNvSpPr>
            <a:spLocks noGrp="1"/>
          </p:cNvSpPr>
          <p:nvPr>
            <p:ph idx="1"/>
          </p:nvPr>
        </p:nvSpPr>
        <p:spPr/>
        <p:txBody>
          <a:bodyPr/>
          <a:lstStyle/>
          <a:p>
            <a:r>
              <a:rPr lang="en-US" dirty="0" smtClean="0"/>
              <a:t>Marketing director was put in prison</a:t>
            </a:r>
            <a:r>
              <a:rPr lang="en-US" dirty="0"/>
              <a:t> </a:t>
            </a:r>
            <a:r>
              <a:rPr lang="en-US" dirty="0" smtClean="0"/>
              <a:t>for marketing company</a:t>
            </a:r>
          </a:p>
          <a:p>
            <a:pPr lvl="1"/>
            <a:r>
              <a:rPr lang="en-US" dirty="0" smtClean="0"/>
              <a:t>Solution – explain problem and say, that was the best marketing company, because everyone know about it</a:t>
            </a:r>
          </a:p>
        </p:txBody>
      </p:sp>
    </p:spTree>
    <p:extLst>
      <p:ext uri="{BB962C8B-B14F-4D97-AF65-F5344CB8AC3E}">
        <p14:creationId xmlns:p14="http://schemas.microsoft.com/office/powerpoint/2010/main" val="2260607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Three main tactics and rhetorical methods</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499398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Supercar company</a:t>
            </a:r>
            <a:endParaRPr lang="en-US" dirty="0" smtClean="0"/>
          </a:p>
        </p:txBody>
      </p:sp>
      <p:sp>
        <p:nvSpPr>
          <p:cNvPr id="3" name="Объект 2"/>
          <p:cNvSpPr>
            <a:spLocks noGrp="1"/>
          </p:cNvSpPr>
          <p:nvPr>
            <p:ph idx="1"/>
          </p:nvPr>
        </p:nvSpPr>
        <p:spPr/>
        <p:txBody>
          <a:bodyPr numCol="2"/>
          <a:lstStyle/>
          <a:p>
            <a:r>
              <a:rPr lang="en-US" dirty="0" smtClean="0"/>
              <a:t>Method: Avoid </a:t>
            </a:r>
            <a:r>
              <a:rPr lang="en-US" dirty="0"/>
              <a:t>logical </a:t>
            </a:r>
            <a:r>
              <a:rPr lang="en-US" dirty="0" smtClean="0"/>
              <a:t>fallacies</a:t>
            </a:r>
          </a:p>
          <a:p>
            <a:r>
              <a:rPr lang="en-US" dirty="0" smtClean="0"/>
              <a:t>Tactic: Similes</a:t>
            </a:r>
          </a:p>
          <a:p>
            <a:r>
              <a:rPr lang="en-US" dirty="0" smtClean="0"/>
              <a:t>Why: </a:t>
            </a:r>
            <a:r>
              <a:rPr lang="en-US" dirty="0"/>
              <a:t>It may help with explaining main features and how it may be provided for the future customers. Also, it may help to explain some details for opponent and it may create some logo for the company, for example, </a:t>
            </a:r>
            <a:br>
              <a:rPr lang="en-US" dirty="0"/>
            </a:br>
            <a:r>
              <a:rPr lang="en-US" dirty="0"/>
              <a:t/>
            </a:r>
            <a:br>
              <a:rPr lang="en-US" dirty="0"/>
            </a:br>
            <a:r>
              <a:rPr lang="en-US" dirty="0"/>
              <a:t>car “Mini” is England car, however it was bought by Volkswagen and right now it’s Germany’s car, but customers know it as England</a:t>
            </a:r>
            <a:endParaRPr lang="en-US" dirty="0" smtClean="0"/>
          </a:p>
          <a:p>
            <a:endParaRPr lang="ru-RU" dirty="0"/>
          </a:p>
        </p:txBody>
      </p:sp>
    </p:spTree>
    <p:extLst>
      <p:ext uri="{BB962C8B-B14F-4D97-AF65-F5344CB8AC3E}">
        <p14:creationId xmlns:p14="http://schemas.microsoft.com/office/powerpoint/2010/main" val="1846394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Super marketing company</a:t>
            </a:r>
            <a:endParaRPr lang="en-US" dirty="0" smtClean="0"/>
          </a:p>
        </p:txBody>
      </p:sp>
      <p:sp>
        <p:nvSpPr>
          <p:cNvPr id="3" name="Объект 2"/>
          <p:cNvSpPr>
            <a:spLocks noGrp="1"/>
          </p:cNvSpPr>
          <p:nvPr>
            <p:ph idx="1"/>
          </p:nvPr>
        </p:nvSpPr>
        <p:spPr/>
        <p:txBody>
          <a:bodyPr numCol="2"/>
          <a:lstStyle/>
          <a:p>
            <a:r>
              <a:rPr lang="en-US" dirty="0" smtClean="0"/>
              <a:t>Method: Logos</a:t>
            </a:r>
          </a:p>
          <a:p>
            <a:r>
              <a:rPr lang="en-US" dirty="0" smtClean="0"/>
              <a:t>Tactic: </a:t>
            </a:r>
            <a:r>
              <a:rPr lang="en-US" dirty="0"/>
              <a:t>Alliteration</a:t>
            </a:r>
            <a:endParaRPr lang="en-US" dirty="0" smtClean="0"/>
          </a:p>
          <a:p>
            <a:r>
              <a:rPr lang="en-US" dirty="0" smtClean="0"/>
              <a:t>Why: </a:t>
            </a:r>
            <a:r>
              <a:rPr lang="en-US" dirty="0"/>
              <a:t>The company may explain services with alliteration and with examples on other companies, which is already in our brain. And it may help to decide what may be the best for ads and for product. Also, it may create some logo for the company and it may help to create </a:t>
            </a:r>
            <a:r>
              <a:rPr lang="en-US" dirty="0" err="1"/>
              <a:t>unic</a:t>
            </a:r>
            <a:r>
              <a:rPr lang="en-US" dirty="0"/>
              <a:t> style and unci ad</a:t>
            </a:r>
            <a:br>
              <a:rPr lang="en-US" dirty="0"/>
            </a:br>
            <a:r>
              <a:rPr lang="en-US" dirty="0"/>
              <a:t/>
            </a:r>
            <a:br>
              <a:rPr lang="en-US" dirty="0"/>
            </a:br>
            <a:r>
              <a:rPr lang="en-US" dirty="0"/>
              <a:t>For example Volkswagen in each their ads added phrase ‘Volkswagen Das Auto’ and everyone know it, so if some logo will be created during negotiations, that’s perfect</a:t>
            </a:r>
            <a:endParaRPr lang="ru-RU" dirty="0"/>
          </a:p>
        </p:txBody>
      </p:sp>
    </p:spTree>
    <p:extLst>
      <p:ext uri="{BB962C8B-B14F-4D97-AF65-F5344CB8AC3E}">
        <p14:creationId xmlns:p14="http://schemas.microsoft.com/office/powerpoint/2010/main" val="772794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W. </a:t>
            </a:r>
            <a:r>
              <a:rPr lang="en-US" dirty="0" err="1" smtClean="0"/>
              <a:t>Ury</a:t>
            </a:r>
            <a:r>
              <a:rPr lang="en-US" dirty="0" smtClean="0"/>
              <a:t> strategies</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1556332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A4EB-D287-CA76-EDAF-3150DA092499}"/>
              </a:ext>
            </a:extLst>
          </p:cNvPr>
          <p:cNvSpPr>
            <a:spLocks noGrp="1"/>
          </p:cNvSpPr>
          <p:nvPr>
            <p:ph type="title"/>
          </p:nvPr>
        </p:nvSpPr>
        <p:spPr/>
        <p:txBody>
          <a:bodyPr/>
          <a:lstStyle/>
          <a:p>
            <a:r>
              <a:rPr lang="en-GB" dirty="0"/>
              <a:t>Separate the people from the problem</a:t>
            </a:r>
            <a:endParaRPr lang="en-UA" dirty="0"/>
          </a:p>
        </p:txBody>
      </p:sp>
      <p:sp>
        <p:nvSpPr>
          <p:cNvPr id="3" name="Content Placeholder 2">
            <a:extLst>
              <a:ext uri="{FF2B5EF4-FFF2-40B4-BE49-F238E27FC236}">
                <a16:creationId xmlns:a16="http://schemas.microsoft.com/office/drawing/2014/main" id="{E169ACA8-AECC-F295-6183-4E796D3FD932}"/>
              </a:ext>
            </a:extLst>
          </p:cNvPr>
          <p:cNvSpPr>
            <a:spLocks noGrp="1"/>
          </p:cNvSpPr>
          <p:nvPr>
            <p:ph idx="1"/>
          </p:nvPr>
        </p:nvSpPr>
        <p:spPr/>
        <p:txBody>
          <a:bodyPr/>
          <a:lstStyle/>
          <a:p>
            <a:pPr marL="0" indent="0">
              <a:buNone/>
            </a:pPr>
            <a:r>
              <a:rPr lang="en-GB" dirty="0"/>
              <a:t>In negotiation, it's easy to forget that our counterparts have feelings, opinions, values, and unique backgrounds that contribute to what they do and say during talks.</a:t>
            </a:r>
          </a:p>
          <a:p>
            <a:pPr marL="0" indent="0">
              <a:buNone/>
            </a:pPr>
            <a:r>
              <a:rPr lang="en-GB" dirty="0"/>
              <a:t>Strive to imagine the situation from their counterpart's viewpoint.</a:t>
            </a:r>
          </a:p>
          <a:p>
            <a:pPr marL="0" indent="0">
              <a:buNone/>
            </a:pPr>
            <a:r>
              <a:rPr lang="en-GB" dirty="0"/>
              <a:t>If someone is refusing to back down from a hardliner position, ask her how she thinks things are going.</a:t>
            </a:r>
            <a:endParaRPr lang="en-UA" dirty="0"/>
          </a:p>
        </p:txBody>
      </p:sp>
    </p:spTree>
    <p:extLst>
      <p:ext uri="{BB962C8B-B14F-4D97-AF65-F5344CB8AC3E}">
        <p14:creationId xmlns:p14="http://schemas.microsoft.com/office/powerpoint/2010/main" val="563004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312-2AC1-F5D8-7F76-CCD847162899}"/>
              </a:ext>
            </a:extLst>
          </p:cNvPr>
          <p:cNvSpPr>
            <a:spLocks noGrp="1"/>
          </p:cNvSpPr>
          <p:nvPr>
            <p:ph type="title"/>
          </p:nvPr>
        </p:nvSpPr>
        <p:spPr/>
        <p:txBody>
          <a:bodyPr/>
          <a:lstStyle/>
          <a:p>
            <a:r>
              <a:rPr lang="en-GB" dirty="0"/>
              <a:t>Focus on interests, not positions</a:t>
            </a:r>
            <a:endParaRPr lang="en-UA" dirty="0"/>
          </a:p>
        </p:txBody>
      </p:sp>
      <p:sp>
        <p:nvSpPr>
          <p:cNvPr id="3" name="Content Placeholder 2">
            <a:extLst>
              <a:ext uri="{FF2B5EF4-FFF2-40B4-BE49-F238E27FC236}">
                <a16:creationId xmlns:a16="http://schemas.microsoft.com/office/drawing/2014/main" id="{D20A6922-18E6-6E78-F90B-8B7B110226EB}"/>
              </a:ext>
            </a:extLst>
          </p:cNvPr>
          <p:cNvSpPr>
            <a:spLocks noGrp="1"/>
          </p:cNvSpPr>
          <p:nvPr>
            <p:ph idx="1"/>
          </p:nvPr>
        </p:nvSpPr>
        <p:spPr/>
        <p:txBody>
          <a:bodyPr/>
          <a:lstStyle/>
          <a:p>
            <a:pPr marL="0" indent="0">
              <a:buNone/>
            </a:pPr>
            <a:r>
              <a:rPr lang="en-GB" dirty="0"/>
              <a:t>We tend to begin our negotiation by stating our positions.</a:t>
            </a:r>
          </a:p>
          <a:p>
            <a:pPr marL="0" indent="0">
              <a:buNone/>
            </a:pPr>
            <a:r>
              <a:rPr lang="en-GB" dirty="0"/>
              <a:t>When we stake out firm positions, we set ourselves up for an impasse.</a:t>
            </a:r>
          </a:p>
          <a:p>
            <a:pPr marL="0" indent="0">
              <a:buNone/>
            </a:pPr>
            <a:r>
              <a:rPr lang="en-GB" dirty="0"/>
              <a:t>By identifying what interests are motivating the other party, and sharing your own interests, you can open up opportunities to explore trade offers across issues and increase your odds of getting to yes.</a:t>
            </a:r>
            <a:endParaRPr lang="en-UA" dirty="0"/>
          </a:p>
        </p:txBody>
      </p:sp>
    </p:spTree>
    <p:extLst>
      <p:ext uri="{BB962C8B-B14F-4D97-AF65-F5344CB8AC3E}">
        <p14:creationId xmlns:p14="http://schemas.microsoft.com/office/powerpoint/2010/main" val="2778676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A6C7-2A47-E359-519A-1B202076A5BB}"/>
              </a:ext>
            </a:extLst>
          </p:cNvPr>
          <p:cNvSpPr>
            <a:spLocks noGrp="1"/>
          </p:cNvSpPr>
          <p:nvPr>
            <p:ph type="title"/>
          </p:nvPr>
        </p:nvSpPr>
        <p:spPr/>
        <p:txBody>
          <a:bodyPr/>
          <a:lstStyle/>
          <a:p>
            <a:r>
              <a:rPr lang="en-GB" dirty="0"/>
              <a:t>Learn to manage emotions</a:t>
            </a:r>
            <a:endParaRPr lang="en-UA" dirty="0"/>
          </a:p>
        </p:txBody>
      </p:sp>
      <p:sp>
        <p:nvSpPr>
          <p:cNvPr id="3" name="Content Placeholder 2">
            <a:extLst>
              <a:ext uri="{FF2B5EF4-FFF2-40B4-BE49-F238E27FC236}">
                <a16:creationId xmlns:a16="http://schemas.microsoft.com/office/drawing/2014/main" id="{9594E116-B14B-9BCB-A7F5-BDF52216953F}"/>
              </a:ext>
            </a:extLst>
          </p:cNvPr>
          <p:cNvSpPr>
            <a:spLocks noGrp="1"/>
          </p:cNvSpPr>
          <p:nvPr>
            <p:ph idx="1"/>
          </p:nvPr>
        </p:nvSpPr>
        <p:spPr/>
        <p:txBody>
          <a:bodyPr/>
          <a:lstStyle/>
          <a:p>
            <a:pPr marL="0" indent="0">
              <a:buNone/>
            </a:pPr>
            <a:r>
              <a:rPr lang="en-GB" dirty="0"/>
              <a:t>Be sure that you and your counterpart have ample opportunities to express and discuss any strong emotions related to their negotiation.</a:t>
            </a:r>
          </a:p>
          <a:p>
            <a:pPr marL="0" indent="0">
              <a:buNone/>
            </a:pPr>
            <a:r>
              <a:rPr lang="en-GB" dirty="0"/>
              <a:t>Allowing one another to speak their mind will benefit both sides.</a:t>
            </a:r>
          </a:p>
          <a:p>
            <a:pPr marL="0" indent="0">
              <a:buNone/>
            </a:pPr>
            <a:r>
              <a:rPr lang="en-GB" dirty="0"/>
              <a:t>When you know that you will have your turn to express how you're feeling, it will be easier for you to listen when your counterpart has his turn.</a:t>
            </a:r>
            <a:endParaRPr lang="en-UA" dirty="0"/>
          </a:p>
        </p:txBody>
      </p:sp>
    </p:spTree>
    <p:extLst>
      <p:ext uri="{BB962C8B-B14F-4D97-AF65-F5344CB8AC3E}">
        <p14:creationId xmlns:p14="http://schemas.microsoft.com/office/powerpoint/2010/main" val="99117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Problem of BN</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663488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393E-2186-2DF8-0EF7-61E66C0FFF86}"/>
              </a:ext>
            </a:extLst>
          </p:cNvPr>
          <p:cNvSpPr>
            <a:spLocks noGrp="1"/>
          </p:cNvSpPr>
          <p:nvPr>
            <p:ph type="title"/>
          </p:nvPr>
        </p:nvSpPr>
        <p:spPr/>
        <p:txBody>
          <a:bodyPr/>
          <a:lstStyle/>
          <a:p>
            <a:r>
              <a:rPr lang="en-GB" dirty="0"/>
              <a:t>Express appreciation</a:t>
            </a:r>
            <a:endParaRPr lang="en-UA" dirty="0"/>
          </a:p>
        </p:txBody>
      </p:sp>
      <p:sp>
        <p:nvSpPr>
          <p:cNvPr id="3" name="Content Placeholder 2">
            <a:extLst>
              <a:ext uri="{FF2B5EF4-FFF2-40B4-BE49-F238E27FC236}">
                <a16:creationId xmlns:a16="http://schemas.microsoft.com/office/drawing/2014/main" id="{F8BDE7D3-B826-752C-4705-960C505EBC68}"/>
              </a:ext>
            </a:extLst>
          </p:cNvPr>
          <p:cNvSpPr>
            <a:spLocks noGrp="1"/>
          </p:cNvSpPr>
          <p:nvPr>
            <p:ph idx="1"/>
          </p:nvPr>
        </p:nvSpPr>
        <p:spPr/>
        <p:txBody>
          <a:bodyPr/>
          <a:lstStyle/>
          <a:p>
            <a:pPr marL="0" indent="0">
              <a:buNone/>
            </a:pPr>
            <a:r>
              <a:rPr lang="en-GB" dirty="0"/>
              <a:t>At the vanguard of integrative negotiation, Fisher stressed the importance of expressing appreciation as a means of breaking through an impasse.</a:t>
            </a:r>
          </a:p>
          <a:p>
            <a:pPr marL="0" indent="0">
              <a:buNone/>
            </a:pPr>
            <a:r>
              <a:rPr lang="en-GB" dirty="0"/>
              <a:t>"No one likes to feel unappreciated, and this is particularly true in a negotiation". </a:t>
            </a:r>
          </a:p>
          <a:p>
            <a:pPr marL="0" indent="0">
              <a:buNone/>
            </a:pPr>
            <a:r>
              <a:rPr lang="en-GB" dirty="0"/>
              <a:t>Express appreciation by working to understand the other's perspective, seeking merit in that perspective, and communicating understanding through words and actions.</a:t>
            </a:r>
            <a:endParaRPr lang="en-UA" dirty="0"/>
          </a:p>
        </p:txBody>
      </p:sp>
    </p:spTree>
    <p:extLst>
      <p:ext uri="{BB962C8B-B14F-4D97-AF65-F5344CB8AC3E}">
        <p14:creationId xmlns:p14="http://schemas.microsoft.com/office/powerpoint/2010/main" val="2611080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845A-C2D4-E658-895D-D9BE8F61BE31}"/>
              </a:ext>
            </a:extLst>
          </p:cNvPr>
          <p:cNvSpPr>
            <a:spLocks noGrp="1"/>
          </p:cNvSpPr>
          <p:nvPr>
            <p:ph type="title"/>
          </p:nvPr>
        </p:nvSpPr>
        <p:spPr/>
        <p:txBody>
          <a:bodyPr/>
          <a:lstStyle/>
          <a:p>
            <a:r>
              <a:rPr lang="en-GB" dirty="0"/>
              <a:t>Put a positive spin on your message</a:t>
            </a:r>
            <a:endParaRPr lang="en-UA" dirty="0"/>
          </a:p>
        </p:txBody>
      </p:sp>
      <p:sp>
        <p:nvSpPr>
          <p:cNvPr id="3" name="Content Placeholder 2">
            <a:extLst>
              <a:ext uri="{FF2B5EF4-FFF2-40B4-BE49-F238E27FC236}">
                <a16:creationId xmlns:a16="http://schemas.microsoft.com/office/drawing/2014/main" id="{6DAE9B54-F80E-0852-0C29-FB52257AEC2B}"/>
              </a:ext>
            </a:extLst>
          </p:cNvPr>
          <p:cNvSpPr>
            <a:spLocks noGrp="1"/>
          </p:cNvSpPr>
          <p:nvPr>
            <p:ph idx="1"/>
          </p:nvPr>
        </p:nvSpPr>
        <p:spPr/>
        <p:txBody>
          <a:bodyPr/>
          <a:lstStyle/>
          <a:p>
            <a:pPr marL="0" indent="0">
              <a:buNone/>
            </a:pPr>
            <a:r>
              <a:rPr lang="en-GB" dirty="0"/>
              <a:t>Communicating in a positive way is a much more effective means of getting to yes than blaming and criticizing.</a:t>
            </a:r>
          </a:p>
          <a:p>
            <a:pPr marL="0" indent="0">
              <a:buNone/>
            </a:pPr>
            <a:r>
              <a:rPr lang="en-GB" dirty="0"/>
              <a:t>Instead of speaking on behalf of your group, speak only for yourself.</a:t>
            </a:r>
            <a:endParaRPr lang="en-UA" dirty="0"/>
          </a:p>
        </p:txBody>
      </p:sp>
    </p:spTree>
    <p:extLst>
      <p:ext uri="{BB962C8B-B14F-4D97-AF65-F5344CB8AC3E}">
        <p14:creationId xmlns:p14="http://schemas.microsoft.com/office/powerpoint/2010/main" val="2166397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8E19-ABBA-BBD7-7355-B7C27C0550E7}"/>
              </a:ext>
            </a:extLst>
          </p:cNvPr>
          <p:cNvSpPr>
            <a:spLocks noGrp="1"/>
          </p:cNvSpPr>
          <p:nvPr>
            <p:ph type="title"/>
          </p:nvPr>
        </p:nvSpPr>
        <p:spPr/>
        <p:txBody>
          <a:bodyPr/>
          <a:lstStyle/>
          <a:p>
            <a:r>
              <a:rPr lang="en-GB" dirty="0"/>
              <a:t>Escape the cycle of action and reaction</a:t>
            </a:r>
            <a:endParaRPr lang="en-UA" dirty="0"/>
          </a:p>
        </p:txBody>
      </p:sp>
      <p:sp>
        <p:nvSpPr>
          <p:cNvPr id="3" name="Content Placeholder 2">
            <a:extLst>
              <a:ext uri="{FF2B5EF4-FFF2-40B4-BE49-F238E27FC236}">
                <a16:creationId xmlns:a16="http://schemas.microsoft.com/office/drawing/2014/main" id="{FAC8A335-6966-5A6A-B2FC-94CAC2B9CA2C}"/>
              </a:ext>
            </a:extLst>
          </p:cNvPr>
          <p:cNvSpPr>
            <a:spLocks noGrp="1"/>
          </p:cNvSpPr>
          <p:nvPr>
            <p:ph idx="1"/>
          </p:nvPr>
        </p:nvSpPr>
        <p:spPr/>
        <p:txBody>
          <a:bodyPr>
            <a:normAutofit/>
          </a:bodyPr>
          <a:lstStyle/>
          <a:p>
            <a:pPr marL="0" indent="0">
              <a:buNone/>
            </a:pPr>
            <a:r>
              <a:rPr lang="en-GB" dirty="0"/>
              <a:t>In Getting to Yes, Fisher, </a:t>
            </a:r>
            <a:r>
              <a:rPr lang="en-GB" dirty="0" err="1"/>
              <a:t>Ury</a:t>
            </a:r>
            <a:r>
              <a:rPr lang="en-GB" dirty="0"/>
              <a:t>, and Patton caution us to avoid the common negotiation trap of action and reaction: "If the other side announces a firm position, you may be tempted to criticize and reject it." </a:t>
            </a:r>
          </a:p>
          <a:p>
            <a:pPr marL="0" indent="0">
              <a:buNone/>
            </a:pPr>
            <a:r>
              <a:rPr lang="en-GB" dirty="0"/>
              <a:t>To head off this vicious cycle, Fisher, </a:t>
            </a:r>
            <a:r>
              <a:rPr lang="en-GB" dirty="0" err="1"/>
              <a:t>Ury</a:t>
            </a:r>
            <a:r>
              <a:rPr lang="en-GB" dirty="0"/>
              <a:t>, and Patton introduce a negotiation skill that involves avoiding escalation by refusing to react.</a:t>
            </a:r>
          </a:p>
          <a:p>
            <a:pPr marL="0" indent="0">
              <a:buNone/>
            </a:pPr>
            <a:endParaRPr lang="en-UA" dirty="0"/>
          </a:p>
        </p:txBody>
      </p:sp>
    </p:spTree>
    <p:extLst>
      <p:ext uri="{BB962C8B-B14F-4D97-AF65-F5344CB8AC3E}">
        <p14:creationId xmlns:p14="http://schemas.microsoft.com/office/powerpoint/2010/main" val="3564712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0D917-9888-B119-92B8-1A824954D949}"/>
              </a:ext>
            </a:extLst>
          </p:cNvPr>
          <p:cNvSpPr>
            <a:spLocks noGrp="1"/>
          </p:cNvSpPr>
          <p:nvPr>
            <p:ph type="title"/>
          </p:nvPr>
        </p:nvSpPr>
        <p:spPr/>
        <p:txBody>
          <a:bodyPr/>
          <a:lstStyle/>
          <a:p>
            <a:r>
              <a:rPr lang="en-GB" dirty="0"/>
              <a:t>The strategy allows partners to use 2 scenarios.</a:t>
            </a:r>
            <a:endParaRPr lang="en-UA" dirty="0"/>
          </a:p>
        </p:txBody>
      </p:sp>
      <p:sp>
        <p:nvSpPr>
          <p:cNvPr id="3" name="Content Placeholder 2">
            <a:extLst>
              <a:ext uri="{FF2B5EF4-FFF2-40B4-BE49-F238E27FC236}">
                <a16:creationId xmlns:a16="http://schemas.microsoft.com/office/drawing/2014/main" id="{8E96B234-F31E-91AD-D0FE-A1D4541013C3}"/>
              </a:ext>
            </a:extLst>
          </p:cNvPr>
          <p:cNvSpPr>
            <a:spLocks noGrp="1"/>
          </p:cNvSpPr>
          <p:nvPr>
            <p:ph idx="1"/>
          </p:nvPr>
        </p:nvSpPr>
        <p:spPr/>
        <p:txBody>
          <a:bodyPr/>
          <a:lstStyle/>
          <a:p>
            <a:pPr marL="0" indent="0">
              <a:buNone/>
            </a:pPr>
            <a:r>
              <a:rPr lang="en-GB" dirty="0"/>
              <a:t>The general problem of starting the second scenario is the level of saved relationships after the first scenario, the else problems can be if the reason for failing first scenario is </a:t>
            </a:r>
            <a:r>
              <a:rPr lang="en-GB" dirty="0" err="1"/>
              <a:t>tthe</a:t>
            </a:r>
            <a:r>
              <a:rPr lang="en-GB" dirty="0"/>
              <a:t> reaction on a strong position.</a:t>
            </a:r>
          </a:p>
          <a:p>
            <a:pPr marL="0" indent="0">
              <a:buNone/>
            </a:pPr>
            <a:r>
              <a:rPr lang="en-GB" dirty="0"/>
              <a:t>In two this major problems "6. Escape the cycle of action and reaction" strategy will help to try something new in negotiations</a:t>
            </a:r>
            <a:endParaRPr lang="en-UA" dirty="0"/>
          </a:p>
        </p:txBody>
      </p:sp>
    </p:spTree>
    <p:extLst>
      <p:ext uri="{BB962C8B-B14F-4D97-AF65-F5344CB8AC3E}">
        <p14:creationId xmlns:p14="http://schemas.microsoft.com/office/powerpoint/2010/main" val="3967070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E4CD-DECD-FEBE-5566-DC373ADC77EB}"/>
              </a:ext>
            </a:extLst>
          </p:cNvPr>
          <p:cNvSpPr>
            <a:spLocks noGrp="1"/>
          </p:cNvSpPr>
          <p:nvPr>
            <p:ph type="ctrTitle"/>
          </p:nvPr>
        </p:nvSpPr>
        <p:spPr/>
        <p:txBody>
          <a:bodyPr>
            <a:normAutofit/>
          </a:bodyPr>
          <a:lstStyle/>
          <a:p>
            <a:r>
              <a:rPr lang="en-GB" dirty="0"/>
              <a:t>Strategy that helps to choose the adequate tactics</a:t>
            </a:r>
            <a:endParaRPr lang="en-UA" dirty="0"/>
          </a:p>
        </p:txBody>
      </p:sp>
      <p:sp>
        <p:nvSpPr>
          <p:cNvPr id="3" name="Subtitle 2">
            <a:extLst>
              <a:ext uri="{FF2B5EF4-FFF2-40B4-BE49-F238E27FC236}">
                <a16:creationId xmlns:a16="http://schemas.microsoft.com/office/drawing/2014/main" id="{AB87D678-5A72-A72B-27BA-66E7D18C76D6}"/>
              </a:ext>
            </a:extLst>
          </p:cNvPr>
          <p:cNvSpPr>
            <a:spLocks noGrp="1"/>
          </p:cNvSpPr>
          <p:nvPr>
            <p:ph type="subTitle" idx="1"/>
          </p:nvPr>
        </p:nvSpPr>
        <p:spPr/>
        <p:txBody>
          <a:bodyPr/>
          <a:lstStyle/>
          <a:p>
            <a:endParaRPr lang="en-UA" dirty="0"/>
          </a:p>
        </p:txBody>
      </p:sp>
    </p:spTree>
    <p:extLst>
      <p:ext uri="{BB962C8B-B14F-4D97-AF65-F5344CB8AC3E}">
        <p14:creationId xmlns:p14="http://schemas.microsoft.com/office/powerpoint/2010/main" val="313456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03BA-DDE0-90BE-6EE4-7B6837FDF6E0}"/>
              </a:ext>
            </a:extLst>
          </p:cNvPr>
          <p:cNvSpPr>
            <a:spLocks noGrp="1"/>
          </p:cNvSpPr>
          <p:nvPr>
            <p:ph type="title"/>
          </p:nvPr>
        </p:nvSpPr>
        <p:spPr/>
        <p:txBody>
          <a:bodyPr/>
          <a:lstStyle/>
          <a:p>
            <a:r>
              <a:rPr lang="en-GB" dirty="0"/>
              <a:t>Focus on interests, not positions</a:t>
            </a:r>
            <a:endParaRPr lang="en-UA" dirty="0"/>
          </a:p>
        </p:txBody>
      </p:sp>
      <p:sp>
        <p:nvSpPr>
          <p:cNvPr id="3" name="Content Placeholder 2">
            <a:extLst>
              <a:ext uri="{FF2B5EF4-FFF2-40B4-BE49-F238E27FC236}">
                <a16:creationId xmlns:a16="http://schemas.microsoft.com/office/drawing/2014/main" id="{BCDA0674-6CBE-2484-9AB7-52BA38E3A46E}"/>
              </a:ext>
            </a:extLst>
          </p:cNvPr>
          <p:cNvSpPr>
            <a:spLocks noGrp="1"/>
          </p:cNvSpPr>
          <p:nvPr>
            <p:ph idx="1"/>
          </p:nvPr>
        </p:nvSpPr>
        <p:spPr/>
        <p:txBody>
          <a:bodyPr/>
          <a:lstStyle/>
          <a:p>
            <a:pPr marL="0" indent="0">
              <a:buNone/>
            </a:pPr>
            <a:r>
              <a:rPr lang="en-GB" dirty="0"/>
              <a:t>The general problem to choose adequate tactics is to rightly evaluate the interests and values of your partner. "2. </a:t>
            </a:r>
            <a:r>
              <a:rPr lang="en-GB"/>
              <a:t>Focus on interests</a:t>
            </a:r>
            <a:r>
              <a:rPr lang="en-GB" dirty="0"/>
              <a:t>, not positions" strategy will help with that a lot.</a:t>
            </a:r>
            <a:endParaRPr lang="en-UA" dirty="0"/>
          </a:p>
        </p:txBody>
      </p:sp>
    </p:spTree>
    <p:extLst>
      <p:ext uri="{BB962C8B-B14F-4D97-AF65-F5344CB8AC3E}">
        <p14:creationId xmlns:p14="http://schemas.microsoft.com/office/powerpoint/2010/main" val="4199164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Result of business negotiations</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4021525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numCol="2"/>
          <a:lstStyle/>
          <a:p>
            <a:pPr marL="0" indent="0">
              <a:buNone/>
            </a:pPr>
            <a:r>
              <a:rPr lang="en-US" dirty="0" smtClean="0"/>
              <a:t>Supercar company</a:t>
            </a:r>
          </a:p>
          <a:p>
            <a:pPr marL="0" indent="0">
              <a:buNone/>
            </a:pPr>
            <a:endParaRPr lang="en-US" dirty="0" smtClean="0"/>
          </a:p>
          <a:p>
            <a:pPr marL="0" indent="0">
              <a:buNone/>
            </a:pPr>
            <a:r>
              <a:rPr lang="en-US" dirty="0" smtClean="0"/>
              <a:t>Earn 1 000 000$ after contract with Super marketing company</a:t>
            </a:r>
          </a:p>
          <a:p>
            <a:pPr marL="0" indent="0">
              <a:buNone/>
            </a:pPr>
            <a:r>
              <a:rPr lang="en-US" dirty="0" smtClean="0"/>
              <a:t>Earn more funs in social media</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Super marketing company</a:t>
            </a:r>
          </a:p>
          <a:p>
            <a:pPr marL="0" indent="0">
              <a:buNone/>
            </a:pPr>
            <a:endParaRPr lang="en-US" dirty="0"/>
          </a:p>
          <a:p>
            <a:pPr marL="0" indent="0">
              <a:buNone/>
            </a:pPr>
            <a:r>
              <a:rPr lang="en-US" dirty="0" smtClean="0"/>
              <a:t>Has perfect case in portfolio</a:t>
            </a:r>
          </a:p>
          <a:p>
            <a:pPr marL="0" indent="0">
              <a:buNone/>
            </a:pPr>
            <a:r>
              <a:rPr lang="en-US" dirty="0" smtClean="0"/>
              <a:t>Ads helped earn money for Supercar company</a:t>
            </a:r>
            <a:endParaRPr lang="ru-RU" dirty="0"/>
          </a:p>
        </p:txBody>
      </p:sp>
    </p:spTree>
    <p:extLst>
      <p:ext uri="{BB962C8B-B14F-4D97-AF65-F5344CB8AC3E}">
        <p14:creationId xmlns:p14="http://schemas.microsoft.com/office/powerpoint/2010/main" val="55578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Problem of </a:t>
            </a:r>
            <a:r>
              <a:rPr lang="en-US" dirty="0" smtClean="0"/>
              <a:t>negotiations</a:t>
            </a:r>
            <a:endParaRPr lang="ru-RU" dirty="0"/>
          </a:p>
        </p:txBody>
      </p:sp>
      <p:sp>
        <p:nvSpPr>
          <p:cNvPr id="3" name="Объект 2"/>
          <p:cNvSpPr>
            <a:spLocks noGrp="1"/>
          </p:cNvSpPr>
          <p:nvPr>
            <p:ph idx="1"/>
          </p:nvPr>
        </p:nvSpPr>
        <p:spPr/>
        <p:txBody>
          <a:bodyPr/>
          <a:lstStyle/>
          <a:p>
            <a:pPr marL="0" indent="0">
              <a:buNone/>
            </a:pPr>
            <a:r>
              <a:rPr lang="en-US" dirty="0"/>
              <a:t>Creating a marketing strategy for Supercar company to create the brand closer to customers and to provide product</a:t>
            </a:r>
            <a:endParaRPr lang="ru-RU" dirty="0"/>
          </a:p>
          <a:p>
            <a:pPr marL="0" indent="0">
              <a:buNone/>
            </a:pPr>
            <a:endParaRPr lang="ru-RU" dirty="0"/>
          </a:p>
        </p:txBody>
      </p:sp>
    </p:spTree>
    <p:extLst>
      <p:ext uri="{BB962C8B-B14F-4D97-AF65-F5344CB8AC3E}">
        <p14:creationId xmlns:p14="http://schemas.microsoft.com/office/powerpoint/2010/main" val="147990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Business interest</a:t>
            </a:r>
            <a:endParaRPr lang="ru-RU" dirty="0"/>
          </a:p>
        </p:txBody>
      </p:sp>
      <p:sp>
        <p:nvSpPr>
          <p:cNvPr id="3" name="Объект 2"/>
          <p:cNvSpPr>
            <a:spLocks noGrp="1"/>
          </p:cNvSpPr>
          <p:nvPr>
            <p:ph idx="1"/>
          </p:nvPr>
        </p:nvSpPr>
        <p:spPr/>
        <p:txBody>
          <a:bodyPr numCol="2"/>
          <a:lstStyle/>
          <a:p>
            <a:pPr marL="0" indent="0">
              <a:buNone/>
            </a:pPr>
            <a:r>
              <a:rPr lang="en-US" dirty="0" smtClean="0"/>
              <a:t>Supercar </a:t>
            </a:r>
          </a:p>
          <a:p>
            <a:r>
              <a:rPr lang="en-US" dirty="0"/>
              <a:t>sell cars and earn 1 million </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Super marketing</a:t>
            </a:r>
          </a:p>
          <a:p>
            <a:r>
              <a:rPr lang="en-US" dirty="0"/>
              <a:t>create a long-term contract with Supercar company</a:t>
            </a:r>
            <a:endParaRPr lang="ru-RU" dirty="0"/>
          </a:p>
        </p:txBody>
      </p:sp>
    </p:spTree>
    <p:extLst>
      <p:ext uri="{BB962C8B-B14F-4D97-AF65-F5344CB8AC3E}">
        <p14:creationId xmlns:p14="http://schemas.microsoft.com/office/powerpoint/2010/main" val="271240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Common interest</a:t>
            </a:r>
            <a:endParaRPr lang="ru-RU" dirty="0"/>
          </a:p>
        </p:txBody>
      </p:sp>
      <p:sp>
        <p:nvSpPr>
          <p:cNvPr id="3" name="Объект 2"/>
          <p:cNvSpPr>
            <a:spLocks noGrp="1"/>
          </p:cNvSpPr>
          <p:nvPr>
            <p:ph idx="1"/>
          </p:nvPr>
        </p:nvSpPr>
        <p:spPr/>
        <p:txBody>
          <a:bodyPr numCol="2"/>
          <a:lstStyle/>
          <a:p>
            <a:pPr marL="0" indent="0">
              <a:buNone/>
            </a:pPr>
            <a:r>
              <a:rPr lang="en-US" dirty="0" smtClean="0"/>
              <a:t>Supercar </a:t>
            </a:r>
          </a:p>
          <a:p>
            <a:r>
              <a:rPr lang="en-US" dirty="0"/>
              <a:t>marketing helps generate 1 million customers and fans</a:t>
            </a:r>
          </a:p>
          <a:p>
            <a:endParaRPr lang="en-US" dirty="0" smtClean="0"/>
          </a:p>
          <a:p>
            <a:endParaRPr lang="en-US" dirty="0"/>
          </a:p>
          <a:p>
            <a:endParaRPr lang="en-US" dirty="0" smtClean="0"/>
          </a:p>
          <a:p>
            <a:endParaRPr lang="en-US" dirty="0"/>
          </a:p>
          <a:p>
            <a:endParaRPr lang="en-US" dirty="0" smtClean="0"/>
          </a:p>
          <a:p>
            <a:pPr marL="0" indent="0">
              <a:buNone/>
            </a:pPr>
            <a:r>
              <a:rPr lang="en-US" dirty="0" smtClean="0"/>
              <a:t>Super marketing</a:t>
            </a:r>
          </a:p>
          <a:p>
            <a:r>
              <a:rPr lang="en-US" dirty="0"/>
              <a:t>assign the long-term contract and add a case to the </a:t>
            </a:r>
            <a:r>
              <a:rPr lang="en-US" dirty="0" err="1"/>
              <a:t>portfoli</a:t>
            </a:r>
            <a:endParaRPr lang="ru-RU" dirty="0"/>
          </a:p>
        </p:txBody>
      </p:sp>
    </p:spTree>
    <p:extLst>
      <p:ext uri="{BB962C8B-B14F-4D97-AF65-F5344CB8AC3E}">
        <p14:creationId xmlns:p14="http://schemas.microsoft.com/office/powerpoint/2010/main" val="342581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Business expectations</a:t>
            </a:r>
            <a:endParaRPr lang="ru-RU" dirty="0"/>
          </a:p>
        </p:txBody>
      </p:sp>
      <p:sp>
        <p:nvSpPr>
          <p:cNvPr id="3" name="Объект 2"/>
          <p:cNvSpPr>
            <a:spLocks noGrp="1"/>
          </p:cNvSpPr>
          <p:nvPr>
            <p:ph idx="1"/>
          </p:nvPr>
        </p:nvSpPr>
        <p:spPr/>
        <p:txBody>
          <a:bodyPr numCol="2"/>
          <a:lstStyle/>
          <a:p>
            <a:pPr marL="0" indent="0">
              <a:buNone/>
            </a:pPr>
            <a:r>
              <a:rPr lang="en-US" dirty="0" smtClean="0"/>
              <a:t>Supercar </a:t>
            </a:r>
          </a:p>
          <a:p>
            <a:r>
              <a:rPr lang="en-US" dirty="0"/>
              <a:t>marketing helps generate 1 million customers, and they will be on the </a:t>
            </a:r>
            <a:r>
              <a:rPr lang="en-US" dirty="0" smtClean="0"/>
              <a:t>top</a:t>
            </a:r>
          </a:p>
          <a:p>
            <a:endParaRPr lang="en-US" dirty="0" smtClean="0"/>
          </a:p>
          <a:p>
            <a:endParaRPr lang="en-US" dirty="0"/>
          </a:p>
          <a:p>
            <a:endParaRPr lang="en-US" dirty="0" smtClean="0"/>
          </a:p>
          <a:p>
            <a:endParaRPr lang="en-US" dirty="0"/>
          </a:p>
          <a:p>
            <a:endParaRPr lang="en-US" dirty="0" smtClean="0"/>
          </a:p>
          <a:p>
            <a:pPr marL="0" indent="0">
              <a:buNone/>
            </a:pPr>
            <a:r>
              <a:rPr lang="en-US" dirty="0" smtClean="0"/>
              <a:t>Super marketing</a:t>
            </a:r>
          </a:p>
          <a:p>
            <a:r>
              <a:rPr lang="en-US" dirty="0"/>
              <a:t>assign a long-term contract and will earn money during that </a:t>
            </a:r>
            <a:r>
              <a:rPr lang="en-US" dirty="0" err="1" smtClean="0"/>
              <a:t>contract</a:t>
            </a:r>
            <a:r>
              <a:rPr lang="en-US" dirty="0" err="1"/>
              <a:t>assign</a:t>
            </a:r>
            <a:r>
              <a:rPr lang="en-US" dirty="0"/>
              <a:t> a long-term contract and will earn money during that contract</a:t>
            </a:r>
            <a:endParaRPr lang="ru-RU" dirty="0"/>
          </a:p>
        </p:txBody>
      </p:sp>
    </p:spTree>
    <p:extLst>
      <p:ext uri="{BB962C8B-B14F-4D97-AF65-F5344CB8AC3E}">
        <p14:creationId xmlns:p14="http://schemas.microsoft.com/office/powerpoint/2010/main" val="1067401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Professional value</a:t>
            </a:r>
            <a:endParaRPr lang="ru-RU" dirty="0"/>
          </a:p>
        </p:txBody>
      </p:sp>
      <p:sp>
        <p:nvSpPr>
          <p:cNvPr id="3" name="Объект 2"/>
          <p:cNvSpPr>
            <a:spLocks noGrp="1"/>
          </p:cNvSpPr>
          <p:nvPr>
            <p:ph idx="1"/>
          </p:nvPr>
        </p:nvSpPr>
        <p:spPr/>
        <p:txBody>
          <a:bodyPr numCol="2"/>
          <a:lstStyle/>
          <a:p>
            <a:pPr marL="0" indent="0">
              <a:buNone/>
            </a:pPr>
            <a:r>
              <a:rPr lang="en-US" dirty="0" smtClean="0"/>
              <a:t>Supercar </a:t>
            </a:r>
          </a:p>
          <a:p>
            <a:r>
              <a:rPr lang="en-US" dirty="0"/>
              <a:t>can create </a:t>
            </a:r>
            <a:r>
              <a:rPr lang="en-US" dirty="0" smtClean="0"/>
              <a:t>cars</a:t>
            </a:r>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Super marketing</a:t>
            </a:r>
          </a:p>
          <a:p>
            <a:r>
              <a:rPr lang="en-US" dirty="0"/>
              <a:t>can create ads and provide a product to future customers</a:t>
            </a:r>
            <a:endParaRPr lang="ru-RU" dirty="0"/>
          </a:p>
        </p:txBody>
      </p:sp>
    </p:spTree>
    <p:extLst>
      <p:ext uri="{BB962C8B-B14F-4D97-AF65-F5344CB8AC3E}">
        <p14:creationId xmlns:p14="http://schemas.microsoft.com/office/powerpoint/2010/main" val="181931521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1512</Words>
  <Application>Microsoft Office PowerPoint</Application>
  <PresentationFormat>Широкоэкранный</PresentationFormat>
  <Paragraphs>196</Paragraphs>
  <Slides>47</Slides>
  <Notes>0</Notes>
  <HiddenSlides>1</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47</vt:i4>
      </vt:variant>
    </vt:vector>
  </HeadingPairs>
  <TitlesOfParts>
    <vt:vector size="51" baseType="lpstr">
      <vt:lpstr>Arial</vt:lpstr>
      <vt:lpstr>Calibri</vt:lpstr>
      <vt:lpstr>Calibri Light</vt:lpstr>
      <vt:lpstr>Тема Office</vt:lpstr>
      <vt:lpstr>Company details</vt:lpstr>
      <vt:lpstr>Supercar company</vt:lpstr>
      <vt:lpstr>Super marketing company</vt:lpstr>
      <vt:lpstr>Problem of BN</vt:lpstr>
      <vt:lpstr>Problem of negotiations</vt:lpstr>
      <vt:lpstr>Business interest</vt:lpstr>
      <vt:lpstr>Common interest</vt:lpstr>
      <vt:lpstr>Business expectations</vt:lpstr>
      <vt:lpstr>Professional value</vt:lpstr>
      <vt:lpstr>Team members</vt:lpstr>
      <vt:lpstr>Supercar company</vt:lpstr>
      <vt:lpstr>General director</vt:lpstr>
      <vt:lpstr>Financial director</vt:lpstr>
      <vt:lpstr>Engineer</vt:lpstr>
      <vt:lpstr>Supermarketing company</vt:lpstr>
      <vt:lpstr>General director</vt:lpstr>
      <vt:lpstr>Financial director</vt:lpstr>
      <vt:lpstr>Ads creator</vt:lpstr>
      <vt:lpstr>Starting point</vt:lpstr>
      <vt:lpstr>Preparation</vt:lpstr>
      <vt:lpstr>First contact</vt:lpstr>
      <vt:lpstr>Key points of BN</vt:lpstr>
      <vt:lpstr>Issue of the agenda in the scenario</vt:lpstr>
      <vt:lpstr>Organization issue</vt:lpstr>
      <vt:lpstr>Super car company has organization issue</vt:lpstr>
      <vt:lpstr>Super marketing company has organization issue</vt:lpstr>
      <vt:lpstr>Financial issue</vt:lpstr>
      <vt:lpstr>Super car company has financial issue</vt:lpstr>
      <vt:lpstr>Super marketing company has financial issue</vt:lpstr>
      <vt:lpstr>Special issue</vt:lpstr>
      <vt:lpstr>Super car company has special issue</vt:lpstr>
      <vt:lpstr>Super marketing company has special issue</vt:lpstr>
      <vt:lpstr>Three main tactics and rhetorical methods</vt:lpstr>
      <vt:lpstr>Supercar company</vt:lpstr>
      <vt:lpstr>Super marketing company</vt:lpstr>
      <vt:lpstr>W. Ury strategies</vt:lpstr>
      <vt:lpstr>Separate the people from the problem</vt:lpstr>
      <vt:lpstr>Focus on interests, not positions</vt:lpstr>
      <vt:lpstr>Learn to manage emotions</vt:lpstr>
      <vt:lpstr>Express appreciation</vt:lpstr>
      <vt:lpstr>Put a positive spin on your message</vt:lpstr>
      <vt:lpstr>Escape the cycle of action and reaction</vt:lpstr>
      <vt:lpstr>The strategy allows partners to use 2 scenarios.</vt:lpstr>
      <vt:lpstr>Strategy that helps to choose the adequate tactics</vt:lpstr>
      <vt:lpstr>Focus on interests, not positions</vt:lpstr>
      <vt:lpstr>Result of business negotiations</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details</dc:title>
  <dc:creator>Пользователь Windows</dc:creator>
  <cp:lastModifiedBy>Пользователь Windows</cp:lastModifiedBy>
  <cp:revision>9</cp:revision>
  <dcterms:created xsi:type="dcterms:W3CDTF">2022-12-20T20:26:36Z</dcterms:created>
  <dcterms:modified xsi:type="dcterms:W3CDTF">2022-12-20T22:29:15Z</dcterms:modified>
</cp:coreProperties>
</file>