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E20B36F-620E-432E-9F4D-03B31DD0AF95}"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391875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E20B36F-620E-432E-9F4D-03B31DD0AF95}"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232585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E20B36F-620E-432E-9F4D-03B31DD0AF95}"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100124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E20B36F-620E-432E-9F4D-03B31DD0AF95}"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76214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E20B36F-620E-432E-9F4D-03B31DD0AF95}" type="datetimeFigureOut">
              <a:rPr lang="ru-RU" smtClean="0"/>
              <a:t>02.05.2023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411928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E20B36F-620E-432E-9F4D-03B31DD0AF95}" type="datetimeFigureOut">
              <a:rPr lang="ru-RU" smtClean="0"/>
              <a:t>02.05.2023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204267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E20B36F-620E-432E-9F4D-03B31DD0AF95}" type="datetimeFigureOut">
              <a:rPr lang="ru-RU" smtClean="0"/>
              <a:t>02.05.2023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100047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E20B36F-620E-432E-9F4D-03B31DD0AF95}" type="datetimeFigureOut">
              <a:rPr lang="ru-RU" smtClean="0"/>
              <a:t>02.05.2023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258054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E20B36F-620E-432E-9F4D-03B31DD0AF95}" type="datetimeFigureOut">
              <a:rPr lang="ru-RU" smtClean="0"/>
              <a:t>02.05.2023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4627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E20B36F-620E-432E-9F4D-03B31DD0AF95}" type="datetimeFigureOut">
              <a:rPr lang="ru-RU" smtClean="0"/>
              <a:t>02.05.2023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415358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E20B36F-620E-432E-9F4D-03B31DD0AF95}" type="datetimeFigureOut">
              <a:rPr lang="ru-RU" smtClean="0"/>
              <a:t>02.05.2023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9ABF984-E33C-47A4-B556-6FFD9F6F6A60}" type="slidenum">
              <a:rPr lang="ru-RU" smtClean="0"/>
              <a:t>‹#›</a:t>
            </a:fld>
            <a:endParaRPr lang="ru-RU"/>
          </a:p>
        </p:txBody>
      </p:sp>
    </p:spTree>
    <p:extLst>
      <p:ext uri="{BB962C8B-B14F-4D97-AF65-F5344CB8AC3E}">
        <p14:creationId xmlns:p14="http://schemas.microsoft.com/office/powerpoint/2010/main" val="395272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0B36F-620E-432E-9F4D-03B31DD0AF95}" type="datetimeFigureOut">
              <a:rPr lang="ru-RU" smtClean="0"/>
              <a:t>02.05.2023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BF984-E33C-47A4-B556-6FFD9F6F6A60}" type="slidenum">
              <a:rPr lang="ru-RU" smtClean="0"/>
              <a:t>‹#›</a:t>
            </a:fld>
            <a:endParaRPr lang="ru-RU"/>
          </a:p>
        </p:txBody>
      </p:sp>
    </p:spTree>
    <p:extLst>
      <p:ext uri="{BB962C8B-B14F-4D97-AF65-F5344CB8AC3E}">
        <p14:creationId xmlns:p14="http://schemas.microsoft.com/office/powerpoint/2010/main" val="2782443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Risk management of IT enterprises</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46039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6. Weak communication with the customer</a:t>
            </a:r>
            <a:endParaRPr lang="ru-RU" dirty="0"/>
          </a:p>
        </p:txBody>
      </p:sp>
      <p:sp>
        <p:nvSpPr>
          <p:cNvPr id="3" name="Объект 2"/>
          <p:cNvSpPr>
            <a:spLocks noGrp="1"/>
          </p:cNvSpPr>
          <p:nvPr>
            <p:ph idx="1"/>
          </p:nvPr>
        </p:nvSpPr>
        <p:spPr/>
        <p:txBody>
          <a:bodyPr>
            <a:normAutofit lnSpcReduction="10000"/>
          </a:bodyPr>
          <a:lstStyle/>
          <a:p>
            <a:pPr fontAlgn="base"/>
            <a:r>
              <a:rPr lang="en-US" dirty="0" smtClean="0"/>
              <a:t>Aftermath</a:t>
            </a:r>
            <a:endParaRPr lang="ru-RU" dirty="0"/>
          </a:p>
          <a:p>
            <a:pPr lvl="1" fontAlgn="base"/>
            <a:r>
              <a:rPr lang="en-US" dirty="0" smtClean="0"/>
              <a:t>project delays due to the silence of the client,</a:t>
            </a:r>
            <a:endParaRPr lang="uk-UA" dirty="0" smtClean="0"/>
          </a:p>
          <a:p>
            <a:pPr lvl="1" fontAlgn="base"/>
            <a:r>
              <a:rPr lang="en-US" dirty="0" smtClean="0"/>
              <a:t>demotivate other team members.</a:t>
            </a:r>
            <a:endParaRPr lang="uk-UA" dirty="0" smtClean="0"/>
          </a:p>
          <a:p>
            <a:pPr fontAlgn="base"/>
            <a:r>
              <a:rPr lang="en-US" dirty="0" smtClean="0"/>
              <a:t>Solution:</a:t>
            </a:r>
            <a:endParaRPr lang="ru-RU" dirty="0"/>
          </a:p>
          <a:p>
            <a:pPr lvl="1" fontAlgn="base"/>
            <a:r>
              <a:rPr lang="en-US" dirty="0" smtClean="0"/>
              <a:t>Show the client how important it is for you to maintain a good relationship with him from the very first meeting. Designate which decisions should always be made jointly and which should be made by the developers/project managers on their own. When you send an email with a request to a client, indicate why a delay in response may cause problems (for example, difficulties in delivering a service on time). If none of the ways to reach the client works, the project manager must take steps to improve communication with the customer.</a:t>
            </a:r>
            <a:endParaRPr lang="ru-RU" dirty="0"/>
          </a:p>
        </p:txBody>
      </p:sp>
    </p:spTree>
    <p:extLst>
      <p:ext uri="{BB962C8B-B14F-4D97-AF65-F5344CB8AC3E}">
        <p14:creationId xmlns:p14="http://schemas.microsoft.com/office/powerpoint/2010/main" val="109847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7. Failure to complete the project on time</a:t>
            </a:r>
            <a:endParaRPr lang="ru-RU" dirty="0"/>
          </a:p>
        </p:txBody>
      </p:sp>
      <p:sp>
        <p:nvSpPr>
          <p:cNvPr id="3" name="Объект 2"/>
          <p:cNvSpPr>
            <a:spLocks noGrp="1"/>
          </p:cNvSpPr>
          <p:nvPr>
            <p:ph idx="1"/>
          </p:nvPr>
        </p:nvSpPr>
        <p:spPr/>
        <p:txBody>
          <a:bodyPr>
            <a:normAutofit fontScale="85000" lnSpcReduction="20000"/>
          </a:bodyPr>
          <a:lstStyle/>
          <a:p>
            <a:pPr fontAlgn="base"/>
            <a:r>
              <a:rPr lang="en-US" dirty="0" smtClean="0"/>
              <a:t>Aftermath</a:t>
            </a:r>
            <a:r>
              <a:rPr lang="en-US" dirty="0" smtClean="0"/>
              <a:t>:</a:t>
            </a:r>
            <a:endParaRPr lang="uk-UA" dirty="0" smtClean="0"/>
          </a:p>
          <a:p>
            <a:pPr lvl="1" fontAlgn="base"/>
            <a:r>
              <a:rPr lang="en-US" dirty="0" smtClean="0"/>
              <a:t>project delays,</a:t>
            </a:r>
            <a:endParaRPr lang="uk-UA" dirty="0" smtClean="0"/>
          </a:p>
          <a:p>
            <a:pPr lvl="1" fontAlgn="base"/>
            <a:r>
              <a:rPr lang="en-US" dirty="0" smtClean="0"/>
              <a:t>an unfinished task that interferes with the completion of other tasks,</a:t>
            </a:r>
            <a:endParaRPr lang="uk-UA" dirty="0" smtClean="0"/>
          </a:p>
          <a:p>
            <a:pPr lvl="1" fontAlgn="base"/>
            <a:r>
              <a:rPr lang="en-US" dirty="0" smtClean="0"/>
              <a:t>customer dissatisfaction,</a:t>
            </a:r>
            <a:endParaRPr lang="uk-UA" dirty="0" smtClean="0"/>
          </a:p>
          <a:p>
            <a:pPr lvl="1" fontAlgn="base"/>
            <a:r>
              <a:rPr lang="en-US" dirty="0" smtClean="0"/>
              <a:t>bad working atmosphere.</a:t>
            </a:r>
            <a:endParaRPr lang="ru-RU" dirty="0"/>
          </a:p>
          <a:p>
            <a:pPr fontAlgn="base"/>
            <a:r>
              <a:rPr lang="en-US" dirty="0" smtClean="0"/>
              <a:t>Solution:</a:t>
            </a:r>
            <a:endParaRPr lang="ru-RU" dirty="0"/>
          </a:p>
          <a:p>
            <a:pPr lvl="1" fontAlgn="base"/>
            <a:r>
              <a:rPr lang="en-US" dirty="0" smtClean="0"/>
              <a:t>When planning project and/or sprint deadlines, take all factors into account. Analyze possible risks and inform the client about them. Always assign tasks based on the number of team members available, as well as their skills, strengths, and weaknesses. Always report on your progress and resolve issues during daily briefings. This is the best way to control quality in software development.</a:t>
            </a:r>
          </a:p>
          <a:p>
            <a:pPr lvl="1" fontAlgn="base"/>
            <a:r>
              <a:rPr lang="en-US" dirty="0" smtClean="0"/>
              <a:t>If it is impossible to meet the deadline, it is necessary to notify the client about this as soon as possible. A good way to deal with everything is to split one big task into several small ones. It is better to complete a couple of small tasks than nothing at all. For the client, this will also be an indicator of team engagement.</a:t>
            </a:r>
            <a:endParaRPr lang="ru-RU" dirty="0"/>
          </a:p>
        </p:txBody>
      </p:sp>
    </p:spTree>
    <p:extLst>
      <p:ext uri="{BB962C8B-B14F-4D97-AF65-F5344CB8AC3E}">
        <p14:creationId xmlns:p14="http://schemas.microsoft.com/office/powerpoint/2010/main" val="403371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methods are best in identifying risks?</a:t>
            </a:r>
            <a:endParaRPr lang="ru-RU" dirty="0"/>
          </a:p>
        </p:txBody>
      </p:sp>
      <p:sp>
        <p:nvSpPr>
          <p:cNvPr id="3" name="Объект 2"/>
          <p:cNvSpPr>
            <a:spLocks noGrp="1"/>
          </p:cNvSpPr>
          <p:nvPr>
            <p:ph idx="1"/>
          </p:nvPr>
        </p:nvSpPr>
        <p:spPr/>
        <p:txBody>
          <a:bodyPr>
            <a:normAutofit/>
          </a:bodyPr>
          <a:lstStyle/>
          <a:p>
            <a:pPr fontAlgn="base"/>
            <a:r>
              <a:rPr lang="en-US" dirty="0" smtClean="0"/>
              <a:t>There are many tools and techniques that improve the risk identification process:</a:t>
            </a:r>
          </a:p>
          <a:p>
            <a:pPr lvl="1" fontAlgn="base"/>
            <a:r>
              <a:rPr lang="en-US" dirty="0" smtClean="0"/>
              <a:t>documentation analysis,</a:t>
            </a:r>
          </a:p>
          <a:p>
            <a:pPr lvl="1" fontAlgn="base"/>
            <a:r>
              <a:rPr lang="en-US" dirty="0" smtClean="0"/>
              <a:t>detailed analysis of the project goals,</a:t>
            </a:r>
          </a:p>
          <a:p>
            <a:pPr lvl="1" fontAlgn="base"/>
            <a:r>
              <a:rPr lang="en-US" dirty="0" smtClean="0"/>
              <a:t>checklists based on the experience of previous projects,</a:t>
            </a:r>
          </a:p>
          <a:p>
            <a:pPr lvl="1" fontAlgn="base"/>
            <a:r>
              <a:rPr lang="en-US" dirty="0" smtClean="0"/>
              <a:t>Brainstorming – A simple conversation between all team members can do wonders.</a:t>
            </a:r>
          </a:p>
          <a:p>
            <a:pPr marL="0" indent="0">
              <a:buNone/>
            </a:pPr>
            <a:endParaRPr lang="ru-RU" dirty="0"/>
          </a:p>
        </p:txBody>
      </p:sp>
    </p:spTree>
    <p:extLst>
      <p:ext uri="{BB962C8B-B14F-4D97-AF65-F5344CB8AC3E}">
        <p14:creationId xmlns:p14="http://schemas.microsoft.com/office/powerpoint/2010/main" val="350963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IT project risk management - summary</a:t>
            </a:r>
            <a:endParaRPr lang="ru-RU" dirty="0"/>
          </a:p>
        </p:txBody>
      </p:sp>
      <p:sp>
        <p:nvSpPr>
          <p:cNvPr id="3" name="Объект 2"/>
          <p:cNvSpPr>
            <a:spLocks noGrp="1"/>
          </p:cNvSpPr>
          <p:nvPr>
            <p:ph idx="1"/>
          </p:nvPr>
        </p:nvSpPr>
        <p:spPr/>
        <p:txBody>
          <a:bodyPr>
            <a:normAutofit/>
          </a:bodyPr>
          <a:lstStyle/>
          <a:p>
            <a:pPr fontAlgn="base"/>
            <a:r>
              <a:rPr lang="en-US" dirty="0" smtClean="0"/>
              <a:t>hold regular meetings</a:t>
            </a:r>
          </a:p>
          <a:p>
            <a:pPr fontAlgn="base"/>
            <a:r>
              <a:rPr lang="en-US" dirty="0" smtClean="0"/>
              <a:t>solve problems immediately</a:t>
            </a:r>
          </a:p>
          <a:p>
            <a:pPr fontAlgn="base"/>
            <a:r>
              <a:rPr lang="en-US" dirty="0" smtClean="0"/>
              <a:t>find, share, document and understand information and data</a:t>
            </a:r>
          </a:p>
          <a:p>
            <a:pPr fontAlgn="base"/>
            <a:r>
              <a:rPr lang="en-US" dirty="0" smtClean="0"/>
              <a:t>motivate all team members within your organization,</a:t>
            </a:r>
          </a:p>
          <a:p>
            <a:pPr marL="0" indent="0">
              <a:buNone/>
            </a:pPr>
            <a:endParaRPr lang="ru-RU" dirty="0"/>
          </a:p>
        </p:txBody>
      </p:sp>
    </p:spTree>
    <p:extLst>
      <p:ext uri="{BB962C8B-B14F-4D97-AF65-F5344CB8AC3E}">
        <p14:creationId xmlns:p14="http://schemas.microsoft.com/office/powerpoint/2010/main" val="83002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Questions?</a:t>
            </a:r>
            <a:endParaRPr lang="ru-RU"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68902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risk?</a:t>
            </a:r>
            <a:endParaRPr lang="ru-RU" dirty="0"/>
          </a:p>
        </p:txBody>
      </p:sp>
      <p:sp>
        <p:nvSpPr>
          <p:cNvPr id="3" name="Объект 2"/>
          <p:cNvSpPr>
            <a:spLocks noGrp="1"/>
          </p:cNvSpPr>
          <p:nvPr>
            <p:ph idx="1"/>
          </p:nvPr>
        </p:nvSpPr>
        <p:spPr/>
        <p:txBody>
          <a:bodyPr/>
          <a:lstStyle/>
          <a:p>
            <a:pPr fontAlgn="base"/>
            <a:r>
              <a:rPr lang="en-US" dirty="0" smtClean="0"/>
              <a:t>Actions, which haven’t happen</a:t>
            </a:r>
          </a:p>
          <a:p>
            <a:pPr fontAlgn="base"/>
            <a:r>
              <a:rPr lang="en-US" dirty="0" smtClean="0"/>
              <a:t>Possible actions</a:t>
            </a:r>
          </a:p>
          <a:p>
            <a:pPr fontAlgn="base"/>
            <a:r>
              <a:rPr lang="en-US" dirty="0" smtClean="0"/>
              <a:t>Actions, which we are able to prevent</a:t>
            </a:r>
          </a:p>
          <a:p>
            <a:pPr fontAlgn="base"/>
            <a:r>
              <a:rPr lang="en-US" dirty="0" smtClean="0"/>
              <a:t>Positive or Negative actions</a:t>
            </a:r>
          </a:p>
          <a:p>
            <a:pPr fontAlgn="base"/>
            <a:r>
              <a:rPr lang="en-US" dirty="0" smtClean="0"/>
              <a:t>Actions, which may be minimalized, maximized or accepted</a:t>
            </a:r>
          </a:p>
          <a:p>
            <a:endParaRPr lang="ru-RU" dirty="0"/>
          </a:p>
        </p:txBody>
      </p:sp>
    </p:spTree>
    <p:extLst>
      <p:ext uri="{BB962C8B-B14F-4D97-AF65-F5344CB8AC3E}">
        <p14:creationId xmlns:p14="http://schemas.microsoft.com/office/powerpoint/2010/main" val="404242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Risk </a:t>
            </a:r>
            <a:r>
              <a:rPr lang="en-US" dirty="0" smtClean="0"/>
              <a:t>management in IT. </a:t>
            </a:r>
            <a:r>
              <a:rPr lang="en-US" dirty="0"/>
              <a:t>The root of risk</a:t>
            </a:r>
            <a:endParaRPr lang="ru-RU" dirty="0"/>
          </a:p>
        </p:txBody>
      </p:sp>
      <p:sp>
        <p:nvSpPr>
          <p:cNvPr id="3" name="Объект 2"/>
          <p:cNvSpPr>
            <a:spLocks noGrp="1"/>
          </p:cNvSpPr>
          <p:nvPr>
            <p:ph idx="1"/>
          </p:nvPr>
        </p:nvSpPr>
        <p:spPr/>
        <p:txBody>
          <a:bodyPr/>
          <a:lstStyle/>
          <a:p>
            <a:pPr fontAlgn="base"/>
            <a:r>
              <a:rPr lang="en-US" dirty="0" smtClean="0"/>
              <a:t>External risk</a:t>
            </a:r>
          </a:p>
          <a:p>
            <a:pPr fontAlgn="base"/>
            <a:r>
              <a:rPr lang="en-US" dirty="0" smtClean="0"/>
              <a:t>Internal risk</a:t>
            </a:r>
          </a:p>
          <a:p>
            <a:pPr fontAlgn="base"/>
            <a:r>
              <a:rPr lang="en-US" dirty="0" smtClean="0"/>
              <a:t>Personal risk</a:t>
            </a:r>
          </a:p>
          <a:p>
            <a:endParaRPr lang="ru-RU" dirty="0"/>
          </a:p>
        </p:txBody>
      </p:sp>
    </p:spTree>
    <p:extLst>
      <p:ext uri="{BB962C8B-B14F-4D97-AF65-F5344CB8AC3E}">
        <p14:creationId xmlns:p14="http://schemas.microsoft.com/office/powerpoint/2010/main" val="121940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7 </a:t>
            </a:r>
            <a:r>
              <a:rPr lang="en-US" dirty="0" smtClean="0"/>
              <a:t>common risks during management of IT project</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92211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1. Changing scope and task priority</a:t>
            </a:r>
            <a:endParaRPr lang="ru-RU" dirty="0"/>
          </a:p>
        </p:txBody>
      </p:sp>
      <p:sp>
        <p:nvSpPr>
          <p:cNvPr id="3" name="Объект 2"/>
          <p:cNvSpPr>
            <a:spLocks noGrp="1"/>
          </p:cNvSpPr>
          <p:nvPr>
            <p:ph idx="1"/>
          </p:nvPr>
        </p:nvSpPr>
        <p:spPr/>
        <p:txBody>
          <a:bodyPr>
            <a:normAutofit fontScale="85000" lnSpcReduction="20000"/>
          </a:bodyPr>
          <a:lstStyle/>
          <a:p>
            <a:pPr fontAlgn="base"/>
            <a:r>
              <a:rPr lang="en-US" dirty="0" smtClean="0"/>
              <a:t>Aftermath:</a:t>
            </a:r>
          </a:p>
          <a:p>
            <a:pPr lvl="1" fontAlgn="base"/>
            <a:r>
              <a:rPr lang="en-US" dirty="0" smtClean="0"/>
              <a:t>overloaded (or </a:t>
            </a:r>
            <a:r>
              <a:rPr lang="en-US" dirty="0" err="1" smtClean="0"/>
              <a:t>underloaded</a:t>
            </a:r>
            <a:r>
              <a:rPr lang="en-US" dirty="0" smtClean="0"/>
              <a:t>) sprints,</a:t>
            </a:r>
          </a:p>
          <a:p>
            <a:pPr lvl="1" fontAlgn="base"/>
            <a:r>
              <a:rPr lang="en-US" dirty="0" smtClean="0"/>
              <a:t>abandoned unfinished tasks,</a:t>
            </a:r>
          </a:p>
          <a:p>
            <a:pPr lvl="1" fontAlgn="base"/>
            <a:r>
              <a:rPr lang="en-US" dirty="0" smtClean="0"/>
              <a:t>full or partial alteration of the application,</a:t>
            </a:r>
          </a:p>
          <a:p>
            <a:pPr lvl="1" fontAlgn="base"/>
            <a:r>
              <a:rPr lang="en-US" dirty="0" smtClean="0"/>
              <a:t>schedule changes,</a:t>
            </a:r>
          </a:p>
          <a:p>
            <a:pPr lvl="1" fontAlgn="base"/>
            <a:r>
              <a:rPr lang="en-US" dirty="0" smtClean="0"/>
              <a:t>incomplete or extended sprints,</a:t>
            </a:r>
          </a:p>
          <a:p>
            <a:pPr lvl="1" fontAlgn="base"/>
            <a:r>
              <a:rPr lang="en-US" dirty="0" smtClean="0"/>
              <a:t>sudden opportunity to increase the number of people in the team.</a:t>
            </a:r>
            <a:endParaRPr lang="ru-RU" dirty="0"/>
          </a:p>
          <a:p>
            <a:pPr fontAlgn="base"/>
            <a:r>
              <a:rPr lang="en-US" dirty="0" smtClean="0"/>
              <a:t>Solution:</a:t>
            </a:r>
            <a:endParaRPr lang="ru-RU" dirty="0" smtClean="0"/>
          </a:p>
          <a:p>
            <a:pPr lvl="1" fontAlgn="base"/>
            <a:r>
              <a:rPr lang="en-US" dirty="0" smtClean="0"/>
              <a:t>When introducing changes, you must first analyze how this will affect the current state of the project, how much effort will be required and whether there is a risk of delay. Through analysis, you will be able to intelligently divide responsibilities, make changes in priorities, and provide the client with accurate information about what can (or cannot) be completed.</a:t>
            </a:r>
          </a:p>
          <a:p>
            <a:pPr lvl="1" fontAlgn="base"/>
            <a:r>
              <a:rPr lang="en-US" dirty="0" smtClean="0"/>
              <a:t>An unresponsive reaction in this case will mean your unconditional acceptance of certain changes. This is a common practice in the software development process. That is why it is very important for all project participants to be aware of the consequences of changes and jointly make some compromises, if necessary.</a:t>
            </a:r>
            <a:endParaRPr lang="ru-RU" dirty="0"/>
          </a:p>
        </p:txBody>
      </p:sp>
    </p:spTree>
    <p:extLst>
      <p:ext uri="{BB962C8B-B14F-4D97-AF65-F5344CB8AC3E}">
        <p14:creationId xmlns:p14="http://schemas.microsoft.com/office/powerpoint/2010/main" val="400918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Lack of involvement</a:t>
            </a:r>
            <a:endParaRPr lang="ru-RU" dirty="0"/>
          </a:p>
        </p:txBody>
      </p:sp>
      <p:sp>
        <p:nvSpPr>
          <p:cNvPr id="3" name="Объект 2"/>
          <p:cNvSpPr>
            <a:spLocks noGrp="1"/>
          </p:cNvSpPr>
          <p:nvPr>
            <p:ph idx="1"/>
          </p:nvPr>
        </p:nvSpPr>
        <p:spPr/>
        <p:txBody>
          <a:bodyPr>
            <a:normAutofit/>
          </a:bodyPr>
          <a:lstStyle/>
          <a:p>
            <a:pPr fontAlgn="base"/>
            <a:r>
              <a:rPr lang="en-US" dirty="0" smtClean="0"/>
              <a:t>Aftermath:</a:t>
            </a:r>
            <a:endParaRPr lang="uk-UA" dirty="0" smtClean="0"/>
          </a:p>
          <a:p>
            <a:pPr lvl="1" fontAlgn="base"/>
            <a:r>
              <a:rPr lang="en-US" dirty="0" smtClean="0"/>
              <a:t>deadline delays,</a:t>
            </a:r>
            <a:endParaRPr lang="uk-UA" dirty="0" smtClean="0"/>
          </a:p>
          <a:p>
            <a:pPr lvl="1" fontAlgn="base"/>
            <a:r>
              <a:rPr lang="en-US" dirty="0" smtClean="0"/>
              <a:t>negative impact on the motivation of other team members.</a:t>
            </a:r>
            <a:endParaRPr lang="ru-RU" dirty="0"/>
          </a:p>
          <a:p>
            <a:pPr fontAlgn="base"/>
            <a:r>
              <a:rPr lang="en-US" dirty="0" smtClean="0"/>
              <a:t>Solution:</a:t>
            </a:r>
            <a:endParaRPr lang="ru-RU" dirty="0" smtClean="0"/>
          </a:p>
          <a:p>
            <a:pPr lvl="1" fontAlgn="base"/>
            <a:r>
              <a:rPr lang="en-US" dirty="0" smtClean="0"/>
              <a:t>Pay attention to other team members and try to understand what can increase their involvement. They must be in a good mood, but at the same time, they must be able to focus on their work. Give them the opportunity for personal growth, talk to them and praise them. Make sure you give them complete information about the projects so they can feel like an important part of something bigger.</a:t>
            </a:r>
            <a:endParaRPr lang="ru-RU" dirty="0"/>
          </a:p>
        </p:txBody>
      </p:sp>
    </p:spTree>
    <p:extLst>
      <p:ext uri="{BB962C8B-B14F-4D97-AF65-F5344CB8AC3E}">
        <p14:creationId xmlns:p14="http://schemas.microsoft.com/office/powerpoint/2010/main" val="389890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Lack of communication</a:t>
            </a:r>
            <a:endParaRPr lang="ru-RU" dirty="0"/>
          </a:p>
        </p:txBody>
      </p:sp>
      <p:sp>
        <p:nvSpPr>
          <p:cNvPr id="3" name="Объект 2"/>
          <p:cNvSpPr>
            <a:spLocks noGrp="1"/>
          </p:cNvSpPr>
          <p:nvPr>
            <p:ph idx="1"/>
          </p:nvPr>
        </p:nvSpPr>
        <p:spPr/>
        <p:txBody>
          <a:bodyPr>
            <a:normAutofit fontScale="92500"/>
          </a:bodyPr>
          <a:lstStyle/>
          <a:p>
            <a:pPr fontAlgn="base"/>
            <a:r>
              <a:rPr lang="en-US" dirty="0" smtClean="0"/>
              <a:t>Aftermath:</a:t>
            </a:r>
            <a:endParaRPr lang="uk-UA" dirty="0" smtClean="0"/>
          </a:p>
          <a:p>
            <a:pPr lvl="1" fontAlgn="base"/>
            <a:r>
              <a:rPr lang="en-US" dirty="0" smtClean="0"/>
              <a:t>gaps in knowledge</a:t>
            </a:r>
            <a:endParaRPr lang="uk-UA" dirty="0" smtClean="0"/>
          </a:p>
          <a:p>
            <a:pPr lvl="1" fontAlgn="base"/>
            <a:r>
              <a:rPr lang="en-US" dirty="0" smtClean="0"/>
              <a:t>redundant tasks,</a:t>
            </a:r>
            <a:endParaRPr lang="uk-UA" dirty="0" smtClean="0"/>
          </a:p>
          <a:p>
            <a:pPr lvl="1" fontAlgn="base"/>
            <a:r>
              <a:rPr lang="en-US" dirty="0" smtClean="0"/>
              <a:t>reduced productivity.</a:t>
            </a:r>
            <a:endParaRPr lang="ru-RU" dirty="0"/>
          </a:p>
          <a:p>
            <a:pPr fontAlgn="base"/>
            <a:r>
              <a:rPr lang="en-US" dirty="0" smtClean="0"/>
              <a:t>Solution:</a:t>
            </a:r>
            <a:endParaRPr lang="ru-RU" dirty="0"/>
          </a:p>
          <a:p>
            <a:pPr lvl="1"/>
            <a:r>
              <a:rPr lang="en-US" dirty="0" smtClean="0"/>
              <a:t>Regular meetings of all team members to complete tasks and share knowledge exist as part of the project. Meetings should be held in a healthy atmosphere where everyone has a chance to speak. Never leave anyone's question unanswered. If you don't know how to answer, tell the person that you will try to find the answer and come back with it later.</a:t>
            </a:r>
            <a:endParaRPr lang="uk-UA" dirty="0" smtClean="0"/>
          </a:p>
          <a:p>
            <a:pPr lvl="1"/>
            <a:r>
              <a:rPr lang="en-US" dirty="0" smtClean="0"/>
              <a:t>It is very important that everyone understands their role in the project. Meeting in a non-working environment can also have a positive effect on team spirit.</a:t>
            </a:r>
            <a:endParaRPr lang="ru-RU" dirty="0"/>
          </a:p>
        </p:txBody>
      </p:sp>
    </p:spTree>
    <p:extLst>
      <p:ext uri="{BB962C8B-B14F-4D97-AF65-F5344CB8AC3E}">
        <p14:creationId xmlns:p14="http://schemas.microsoft.com/office/powerpoint/2010/main" val="287832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Bad documentation</a:t>
            </a:r>
            <a:endParaRPr lang="ru-RU" dirty="0"/>
          </a:p>
        </p:txBody>
      </p:sp>
      <p:sp>
        <p:nvSpPr>
          <p:cNvPr id="3" name="Объект 2"/>
          <p:cNvSpPr>
            <a:spLocks noGrp="1"/>
          </p:cNvSpPr>
          <p:nvPr>
            <p:ph idx="1"/>
          </p:nvPr>
        </p:nvSpPr>
        <p:spPr/>
        <p:txBody>
          <a:bodyPr>
            <a:normAutofit fontScale="70000" lnSpcReduction="20000"/>
          </a:bodyPr>
          <a:lstStyle/>
          <a:p>
            <a:pPr fontAlgn="base"/>
            <a:r>
              <a:rPr lang="en-US" dirty="0" smtClean="0"/>
              <a:t>Aftermath:</a:t>
            </a:r>
            <a:endParaRPr lang="ru-RU" dirty="0"/>
          </a:p>
          <a:p>
            <a:pPr lvl="1" fontAlgn="base"/>
            <a:r>
              <a:rPr lang="en-US" dirty="0" smtClean="0"/>
              <a:t>chaos,</a:t>
            </a:r>
            <a:endParaRPr lang="uk-UA" dirty="0" smtClean="0"/>
          </a:p>
          <a:p>
            <a:pPr lvl="1" fontAlgn="base"/>
            <a:r>
              <a:rPr lang="en-US" dirty="0" smtClean="0"/>
              <a:t>a team wasting time on repetitive questions about basic information about the project,</a:t>
            </a:r>
            <a:endParaRPr lang="uk-UA" dirty="0" smtClean="0"/>
          </a:p>
          <a:p>
            <a:pPr lvl="1" fontAlgn="base"/>
            <a:r>
              <a:rPr lang="en-US" dirty="0" smtClean="0"/>
              <a:t>lack of good benchmarks for team members to use both during and after the project,</a:t>
            </a:r>
            <a:endParaRPr lang="uk-UA" dirty="0" smtClean="0"/>
          </a:p>
          <a:p>
            <a:pPr lvl="1" fontAlgn="base"/>
            <a:r>
              <a:rPr lang="en-US" dirty="0" smtClean="0"/>
              <a:t>insufficient knowledge of team members who joined the project halfway through.</a:t>
            </a:r>
            <a:endParaRPr lang="ru-RU" dirty="0"/>
          </a:p>
          <a:p>
            <a:pPr fontAlgn="base"/>
            <a:r>
              <a:rPr lang="en-US" dirty="0" smtClean="0"/>
              <a:t>Solution:</a:t>
            </a:r>
            <a:endParaRPr lang="uk-UA" dirty="0" smtClean="0"/>
          </a:p>
          <a:p>
            <a:pPr lvl="1" fontAlgn="base"/>
            <a:r>
              <a:rPr lang="en-US" dirty="0" smtClean="0"/>
              <a:t>Even minimal project documentation can play a big role in preventing consequences.</a:t>
            </a:r>
            <a:endParaRPr lang="uk-UA" dirty="0" smtClean="0"/>
          </a:p>
          <a:p>
            <a:pPr lvl="1" fontAlgn="base"/>
            <a:r>
              <a:rPr lang="en-US" dirty="0" smtClean="0"/>
              <a:t>According to Agile best practices: “working software is more important than detailed documentation.” However, the documentation should not be considered an insignificant element. What is the best way to solve this problem?</a:t>
            </a:r>
            <a:endParaRPr lang="uk-UA" dirty="0" smtClean="0"/>
          </a:p>
          <a:p>
            <a:pPr lvl="1" fontAlgn="base"/>
            <a:r>
              <a:rPr lang="en-US" dirty="0" smtClean="0"/>
              <a:t>Take some time to write documentation from the beginning. In this case, you will not have any excuses. Use tools like JIRA, Confluence or QA Touch - they really make things easier. There are also many more specialized tools to help you write documentation for the PPI and other project reporting materials. Determine what information should always be available. A good place to store it is Confluence. This is a system that allows you to find all the basic project documentation, team members, their roles and other important information about the properties of the project, its environment, user descriptions and list of functions.</a:t>
            </a:r>
            <a:endParaRPr lang="uk-UA" dirty="0" smtClean="0"/>
          </a:p>
          <a:p>
            <a:pPr lvl="1" fontAlgn="base"/>
            <a:r>
              <a:rPr lang="en-US" dirty="0" smtClean="0"/>
              <a:t>Always use specific conventions to identify and describe tasks. Remember, documentation doesn't have to be lengthy. Its task is a comprehensive description of the project in a simple and understandable language.</a:t>
            </a:r>
            <a:endParaRPr lang="ru-RU" dirty="0"/>
          </a:p>
          <a:p>
            <a:endParaRPr lang="ru-RU" dirty="0"/>
          </a:p>
        </p:txBody>
      </p:sp>
    </p:spTree>
    <p:extLst>
      <p:ext uri="{BB962C8B-B14F-4D97-AF65-F5344CB8AC3E}">
        <p14:creationId xmlns:p14="http://schemas.microsoft.com/office/powerpoint/2010/main" val="286205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Unplanned absence of a team member</a:t>
            </a:r>
            <a:endParaRPr lang="ru-RU" dirty="0"/>
          </a:p>
        </p:txBody>
      </p:sp>
      <p:sp>
        <p:nvSpPr>
          <p:cNvPr id="3" name="Объект 2"/>
          <p:cNvSpPr>
            <a:spLocks noGrp="1"/>
          </p:cNvSpPr>
          <p:nvPr>
            <p:ph idx="1"/>
          </p:nvPr>
        </p:nvSpPr>
        <p:spPr/>
        <p:txBody>
          <a:bodyPr>
            <a:normAutofit lnSpcReduction="10000"/>
          </a:bodyPr>
          <a:lstStyle/>
          <a:p>
            <a:pPr fontAlgn="base"/>
            <a:r>
              <a:rPr lang="en-US" dirty="0" smtClean="0"/>
              <a:t>Aftermath </a:t>
            </a:r>
          </a:p>
          <a:p>
            <a:pPr lvl="1" fontAlgn="base"/>
            <a:r>
              <a:rPr lang="en-US" dirty="0" smtClean="0"/>
              <a:t>disorganization,</a:t>
            </a:r>
            <a:endParaRPr lang="uk-UA" dirty="0" smtClean="0"/>
          </a:p>
          <a:p>
            <a:pPr lvl="1" fontAlgn="base"/>
            <a:r>
              <a:rPr lang="en-US" dirty="0" smtClean="0"/>
              <a:t>delays in completing tasks,</a:t>
            </a:r>
            <a:endParaRPr lang="uk-UA" dirty="0" smtClean="0"/>
          </a:p>
          <a:p>
            <a:pPr lvl="1" fontAlgn="base"/>
            <a:r>
              <a:rPr lang="en-US" dirty="0" smtClean="0"/>
              <a:t>lack of knowledge about the project if this specialist was the main member of the team (again, the importance of good documentation becomes obvious!),</a:t>
            </a:r>
            <a:endParaRPr lang="uk-UA" dirty="0" smtClean="0"/>
          </a:p>
          <a:p>
            <a:pPr lvl="1" fontAlgn="base"/>
            <a:r>
              <a:rPr lang="en-US" dirty="0" smtClean="0"/>
              <a:t>team demotivation.</a:t>
            </a:r>
            <a:endParaRPr lang="ru-RU" dirty="0"/>
          </a:p>
          <a:p>
            <a:pPr fontAlgn="base"/>
            <a:r>
              <a:rPr lang="en-US" dirty="0" smtClean="0"/>
              <a:t>Solution:</a:t>
            </a:r>
            <a:endParaRPr lang="ru-RU" dirty="0"/>
          </a:p>
          <a:p>
            <a:pPr lvl="1"/>
            <a:r>
              <a:rPr lang="en-US" dirty="0" smtClean="0"/>
              <a:t>It is important that all team members have the same fundamental knowledge of the project. Depending on how long the employee is absent and at what stage the project is, the project manager must decide whether a replacement is necessary. It will be easier for a beginner to get started if they share information about the project and provide documentation.</a:t>
            </a:r>
            <a:endParaRPr lang="ru-RU" dirty="0"/>
          </a:p>
        </p:txBody>
      </p:sp>
    </p:spTree>
    <p:extLst>
      <p:ext uri="{BB962C8B-B14F-4D97-AF65-F5344CB8AC3E}">
        <p14:creationId xmlns:p14="http://schemas.microsoft.com/office/powerpoint/2010/main" val="268311626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3114</TotalTime>
  <Words>1196</Words>
  <Application>Microsoft Office PowerPoint</Application>
  <PresentationFormat>Широкоэкранный</PresentationFormat>
  <Paragraphs>83</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Calibri Light</vt:lpstr>
      <vt:lpstr>Тема Office</vt:lpstr>
      <vt:lpstr>Risk management of IT enterprises</vt:lpstr>
      <vt:lpstr>What is risk?</vt:lpstr>
      <vt:lpstr>Risk management in IT. The root of risk</vt:lpstr>
      <vt:lpstr>7 common risks during management of IT project</vt:lpstr>
      <vt:lpstr>1. Changing scope and task priority</vt:lpstr>
      <vt:lpstr>2. Lack of involvement</vt:lpstr>
      <vt:lpstr>3. Lack of communication</vt:lpstr>
      <vt:lpstr>4. Bad documentation</vt:lpstr>
      <vt:lpstr>5. Unplanned absence of a team member</vt:lpstr>
      <vt:lpstr>6. Weak communication with the customer</vt:lpstr>
      <vt:lpstr>7. Failure to complete the project on time</vt:lpstr>
      <vt:lpstr>What methods are best in identifying risks?</vt:lpstr>
      <vt:lpstr>IT project risk management - 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of IT enterprises</dc:title>
  <dc:creator>Пользователь Windows</dc:creator>
  <cp:lastModifiedBy>Пользователь Windows</cp:lastModifiedBy>
  <cp:revision>17</cp:revision>
  <dcterms:created xsi:type="dcterms:W3CDTF">2023-05-02T17:58:53Z</dcterms:created>
  <dcterms:modified xsi:type="dcterms:W3CDTF">2023-05-04T21:53:30Z</dcterms:modified>
</cp:coreProperties>
</file>