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3"/>
  </p:notesMasterIdLst>
  <p:sldIdLst>
    <p:sldId id="306" r:id="rId2"/>
    <p:sldId id="384" r:id="rId3"/>
    <p:sldId id="430" r:id="rId4"/>
    <p:sldId id="444" r:id="rId5"/>
    <p:sldId id="446" r:id="rId6"/>
    <p:sldId id="445" r:id="rId7"/>
    <p:sldId id="447" r:id="rId8"/>
    <p:sldId id="448" r:id="rId9"/>
    <p:sldId id="449" r:id="rId10"/>
    <p:sldId id="389" r:id="rId11"/>
    <p:sldId id="438" r:id="rId12"/>
    <p:sldId id="450" r:id="rId13"/>
    <p:sldId id="451" r:id="rId14"/>
    <p:sldId id="452" r:id="rId15"/>
    <p:sldId id="431" r:id="rId16"/>
    <p:sldId id="439" r:id="rId17"/>
    <p:sldId id="453" r:id="rId18"/>
    <p:sldId id="454" r:id="rId19"/>
    <p:sldId id="390" r:id="rId20"/>
    <p:sldId id="440" r:id="rId21"/>
    <p:sldId id="455" r:id="rId22"/>
    <p:sldId id="391" r:id="rId23"/>
    <p:sldId id="441" r:id="rId24"/>
    <p:sldId id="456" r:id="rId25"/>
    <p:sldId id="457" r:id="rId26"/>
    <p:sldId id="458" r:id="rId27"/>
    <p:sldId id="432" r:id="rId28"/>
    <p:sldId id="459" r:id="rId29"/>
    <p:sldId id="442" r:id="rId30"/>
    <p:sldId id="460" r:id="rId31"/>
    <p:sldId id="433" r:id="rId32"/>
    <p:sldId id="443" r:id="rId33"/>
    <p:sldId id="461" r:id="rId34"/>
    <p:sldId id="462" r:id="rId35"/>
    <p:sldId id="463" r:id="rId36"/>
    <p:sldId id="392" r:id="rId37"/>
    <p:sldId id="435" r:id="rId38"/>
    <p:sldId id="464" r:id="rId39"/>
    <p:sldId id="393" r:id="rId40"/>
    <p:sldId id="465" r:id="rId41"/>
    <p:sldId id="436" r:id="rId42"/>
    <p:sldId id="434" r:id="rId43"/>
    <p:sldId id="437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303" r:id="rId5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89" autoAdjust="0"/>
  </p:normalViewPr>
  <p:slideViewPr>
    <p:cSldViewPr snapToGrid="0">
      <p:cViewPr varScale="1">
        <p:scale>
          <a:sx n="79" d="100"/>
          <a:sy n="79" d="100"/>
        </p:scale>
        <p:origin x="143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4.1.1.1 Знакомство со списками контроля доступа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4.1.2.3 Противодействие злоумышленному использованию протокола ICMP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4.1.2.4 Нейтрализация эксплойтов SNMP</a:t>
            </a:r>
          </a:p>
          <a:p>
            <a:pPr algn="l" rtl="0"/>
            <a:r>
              <a:rPr lang="ru-RU" b="0" i="0" u="none" baseline="0"/>
              <a:t>4.1.2.5 Packet Tracer. Настройка ACL-списков IP-адресов для нейтрализации атак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4.1.3.1 Знакомство с ACL-списками IPv6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4.1.3.2 Синтаксис IPv6 ACL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4.1.3.3 Настройка ACL-списков IPv6</a:t>
            </a:r>
          </a:p>
          <a:p>
            <a:pPr algn="l" rtl="0"/>
            <a:r>
              <a:rPr lang="ru-RU" b="0" i="0" u="none" baseline="0"/>
              <a:t>4.1.3.4 Packet Tracer. Настройка ACL-списков IPv6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4.2.1.1 Определение межсетевого экрана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4.2.1.2 Преимущества и ограничения межсетевых экранов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4.2.2.1 Описание типов межсетевых экранов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4.2.2.2 Преимущества и ограничения межсетевого экрана с фильтрацией пакетов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4.2.2.3 Межсетевые экраны с сохранением состояния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4.1.1.2 Настройка нумерованных и именованных списков ACL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4.2.2.4 Преимущества и ограничения межсетевых экранов с сохранением состояния</a:t>
            </a:r>
          </a:p>
          <a:p>
            <a:pPr algn="l" rtl="0"/>
            <a:r>
              <a:rPr lang="ru-RU" b="0" i="0" u="none" baseline="0"/>
              <a:t>4.2.2.5 Межсетевые экраны нового поколения</a:t>
            </a:r>
          </a:p>
          <a:p>
            <a:pPr algn="l" rtl="0"/>
            <a:r>
              <a:rPr lang="ru-RU" b="0" i="0" u="none" baseline="0"/>
              <a:t>4.2.2.6 Обучающий видеоролик. Cisco ASA с сервисами FirePOWER</a:t>
            </a:r>
          </a:p>
          <a:p>
            <a:pPr algn="l" rtl="0"/>
            <a:r>
              <a:rPr lang="ru-RU" b="0" i="0" u="none" baseline="0"/>
              <a:t>4.2.2.7 Задание. Определение типов межсетевых экранов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4.2.3.1 Знакомство с классическим межсетевым экраном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4.2.3.2 Принцип работы классического межсетевого экрана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4.2.3.3 Настройка классического межсетевого экрана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4.2.4.1 Внутренние и внешние сети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4.2.4.2 Демилитаризованные зоны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4.2.4.3 Зональные межсетевые экраны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4.2.4.4 Многоуровневая оборона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4.3.1.1 Преимущества ZPF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4.3.1.2 Дизайн ZPF</a:t>
            </a:r>
          </a:p>
          <a:p>
            <a:pPr algn="l" rtl="0"/>
            <a:r>
              <a:rPr lang="ru-RU" b="0" i="0" u="none" baseline="0"/>
              <a:t>4.3.1.3 Задание. Сравнение работы классического межсетевого экрана и ZPF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4.1.1.3 Применение ACL-списка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4.3.2.1 Действия ZPF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4.3.2.2 Правила для транзитного трафика</a:t>
            </a:r>
          </a:p>
          <a:p>
            <a:pPr algn="l" rtl="0"/>
            <a:r>
              <a:rPr lang="ru-RU" b="0" i="0" u="none" baseline="0"/>
              <a:t>4.3.2.3 Правила для трафика, идущего в собственную (self) зону</a:t>
            </a:r>
          </a:p>
          <a:p>
            <a:pPr algn="l" rtl="0"/>
            <a:r>
              <a:rPr lang="ru-RU" b="0" i="0" u="none" baseline="0"/>
              <a:t>4.3.2.4 Задание. Правила для транзитного трафика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4.3.3.1 Настройка межсетевого экрана ZPF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4.3.3.2 Создание зон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4.3.3.3 Определение трафика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4.3.3.3 Определение трафика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4.3.3.4 Определение действия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4.3.3.5 Определение пары зон и применение политики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4.3.3.6 Ассоциация зон с интерфейсами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4.3.3.7 Проверка конфигурации ZPF</a:t>
            </a:r>
          </a:p>
          <a:p>
            <a:pPr algn="l" rtl="0"/>
            <a:r>
              <a:rPr lang="ru-RU" b="0" i="0" u="none" baseline="0"/>
              <a:t>Программа проверки синтаксиса. Настройка зонального межсетевого экрана с помощью интерфейса командной строки (CLI)</a:t>
            </a:r>
          </a:p>
          <a:p>
            <a:pPr algn="l" rtl="0"/>
            <a:r>
              <a:rPr lang="ru-RU" b="0" i="0" u="none" baseline="0"/>
              <a:t>4.3.3.8 Факторы, которые необходимо учесть при конфигурировании ZPF</a:t>
            </a:r>
          </a:p>
          <a:p>
            <a:pPr algn="l" rtl="0"/>
            <a:r>
              <a:rPr lang="ru-RU" b="0" i="0" u="none" baseline="0"/>
              <a:t>4.3.3.9 Видео. ZPF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4.1.1.3 Применение ACL-списка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4.1.1.4 Рекомендации по созданию ACL-списка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4.1.1.5 Редактирование существующих ACL-списков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4.1.1.6 Порядковые номера и стандартные ACL-списки</a:t>
            </a:r>
          </a:p>
          <a:p>
            <a:pPr algn="l" rtl="0"/>
            <a:r>
              <a:rPr lang="ru-RU" b="0" i="0" u="none" baseline="0"/>
              <a:t>4.1.1.7 Задание. Настройка стандартных ACL-списков</a:t>
            </a:r>
          </a:p>
          <a:p>
            <a:pPr algn="l" rtl="0"/>
            <a:r>
              <a:rPr lang="ru-RU" b="0" i="0" u="none" baseline="0"/>
              <a:t>4.1.1.8 Задание. Создание расширенной записи ACL</a:t>
            </a:r>
          </a:p>
          <a:p>
            <a:pPr algn="l" rtl="0"/>
            <a:r>
              <a:rPr lang="ru-RU" b="0" i="0" u="none" baseline="0"/>
              <a:t>4.1.1.9 Задание. Оценка работы расширенных записей ACL</a:t>
            </a:r>
          </a:p>
          <a:p>
            <a:pPr algn="l" rtl="0"/>
            <a:r>
              <a:rPr lang="ru-RU" b="0" i="0" u="none" baseline="0"/>
              <a:t>4.1.1.10 Packet Tracer. Настройка расширенных ACL-списков. Сценарий 1</a:t>
            </a:r>
          </a:p>
          <a:p>
            <a:pPr algn="l" rtl="0"/>
            <a:r>
              <a:rPr lang="ru-RU" b="0" i="0" u="none" baseline="0"/>
              <a:t>4.1.1.11 Packet Tracer. Настройка расширенных ACL-списков. Сценарий 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4.1.2.1 Защита от спуфинга с помощью ACL-списков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4.1.2.2 Пропуск необходимого трафика через межсетевой экран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5495"/>
            <a:ext cx="8588861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9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2" y="4464066"/>
            <a:ext cx="3657600" cy="355482"/>
          </a:xfrm>
        </p:spPr>
        <p:txBody>
          <a:bodyPr/>
          <a:lstStyle/>
          <a:p>
            <a:pPr algn="l" rtl="0"/>
            <a:r>
              <a:rPr lang="ru-RU" sz="1800" b="0" i="0" u="none" baseline="0"/>
              <a:t>CCNA Security v2.0</a:t>
            </a:r>
            <a:endParaRPr lang="ru-RU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4" y="722449"/>
            <a:ext cx="8833706" cy="2907239"/>
          </a:xfrm>
        </p:spPr>
        <p:txBody>
          <a:bodyPr/>
          <a:lstStyle/>
          <a:p>
            <a:pPr algn="l" rtl="0"/>
            <a:r>
              <a:rPr lang="ru-RU" sz="3200" b="0" i="0" u="none" baseline="0" dirty="0" smtClean="0"/>
              <a:t>Лекция </a:t>
            </a:r>
            <a:r>
              <a:rPr lang="ru-RU" sz="3200" b="0" i="0" u="none" baseline="0" dirty="0"/>
              <a:t>4: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b="0" i="0" u="none" baseline="0" dirty="0"/>
              <a:t>Внедрение </a:t>
            </a:r>
            <a:r>
              <a:rPr lang="ru-RU" sz="3200" b="0" i="0" u="none" baseline="0" dirty="0" smtClean="0"/>
              <a:t>технологий </a:t>
            </a:r>
            <a:r>
              <a:rPr lang="en-US" sz="3200" b="0" i="0" u="none" baseline="0" dirty="0" smtClean="0"/>
              <a:t/>
            </a:r>
            <a:br>
              <a:rPr lang="en-US" sz="3200" b="0" i="0" u="none" baseline="0" dirty="0" smtClean="0"/>
            </a:br>
            <a:r>
              <a:rPr lang="ru-RU" sz="3200" b="0" i="0" u="none" baseline="0" dirty="0" smtClean="0"/>
              <a:t>межсетевого </a:t>
            </a:r>
            <a:r>
              <a:rPr lang="ru-RU" sz="3200" b="0" i="0" u="none" baseline="0" dirty="0"/>
              <a:t>экрана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4.1.2: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Нейтрализация атак с помощью ACL-списков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50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Защита от спуфинга с помощью ACL-списков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40143"/>
            <a:ext cx="7943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0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43595"/>
            <a:ext cx="8588861" cy="838200"/>
          </a:xfrm>
        </p:spPr>
        <p:txBody>
          <a:bodyPr/>
          <a:lstStyle/>
          <a:p>
            <a:pPr algn="l" rtl="0"/>
            <a:r>
              <a:rPr lang="ru-RU" sz="2800" b="0" i="0" u="none" baseline="0" dirty="0"/>
              <a:t>Пропуск необходимого трафика через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межсетевой </a:t>
            </a:r>
            <a:r>
              <a:rPr lang="ru-RU" sz="2800" b="0" i="0" u="none" baseline="0" dirty="0"/>
              <a:t>экран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06793"/>
            <a:ext cx="78390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3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43595"/>
            <a:ext cx="8588861" cy="838200"/>
          </a:xfrm>
        </p:spPr>
        <p:txBody>
          <a:bodyPr/>
          <a:lstStyle/>
          <a:p>
            <a:pPr algn="l" rtl="0"/>
            <a:r>
              <a:rPr lang="ru-RU" sz="2800" b="0" i="0" u="none" baseline="0" dirty="0"/>
              <a:t>Противодействие злоумышленному использованию протокола ICMP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" y="1046307"/>
            <a:ext cx="7185660" cy="524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Нейтрализация </a:t>
            </a:r>
            <a:r>
              <a:rPr lang="ru-RU" sz="2800" b="0" i="0" u="none" baseline="0" dirty="0" err="1"/>
              <a:t>эксплойтов</a:t>
            </a:r>
            <a:r>
              <a:rPr lang="ru-RU" sz="2800" b="0" i="0" u="none" baseline="0" dirty="0"/>
              <a:t> SNMP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66863"/>
            <a:ext cx="85153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3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4.1.3: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ACL-списки IPv6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176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Знакомство с ACL-списками IPv6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38263"/>
            <a:ext cx="73723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6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Синтаксис IPv6 ACL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" y="1107878"/>
            <a:ext cx="7688580" cy="510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7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Настройка ACL-списков IPv6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52513"/>
            <a:ext cx="76009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4.2.1: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Защита сетей с помощью межсетевых экранов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7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4.1.1: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Настройка стандартного и расширенного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ACL-списков IPv4 с использованием интерфейса командной строки (CLI).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Определение межсетевого экрана</a:t>
            </a:r>
            <a:endParaRPr lang="ru-RU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40" y="1359151"/>
            <a:ext cx="5151120" cy="478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50520" y="2257486"/>
            <a:ext cx="3284220" cy="2983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rtl="0">
              <a:buNone/>
            </a:pPr>
            <a:r>
              <a:rPr lang="ru-RU" sz="1600" b="0" i="0" u="none" baseline="0"/>
              <a:t>Все межсетевые экраны:</a:t>
            </a:r>
          </a:p>
          <a:p>
            <a:pPr marL="514350" indent="-285750" algn="l" rtl="0"/>
            <a:r>
              <a:rPr lang="ru-RU" sz="1600" b="0" i="0" u="none" baseline="0"/>
              <a:t>Противостоят атакам.</a:t>
            </a:r>
          </a:p>
          <a:p>
            <a:pPr marL="514350" indent="-285750" algn="l" rtl="0"/>
            <a:r>
              <a:rPr lang="ru-RU" sz="1600" b="0" i="0" u="none" baseline="0"/>
              <a:t>Являются единственной точкой передачи между сетями, так как весь трафик идет через межсетевой экран.</a:t>
            </a:r>
          </a:p>
          <a:p>
            <a:pPr marL="514350" indent="-285750" algn="l" rtl="0"/>
            <a:r>
              <a:rPr lang="ru-RU" sz="1600" b="0" i="0" u="none" baseline="0"/>
              <a:t>Реализуют политики контроля доступа.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77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914298" cy="838200"/>
          </a:xfrm>
        </p:spPr>
        <p:txBody>
          <a:bodyPr/>
          <a:lstStyle/>
          <a:p>
            <a:pPr algn="l" rtl="0"/>
            <a:r>
              <a:rPr lang="ru-RU" sz="2800" b="0" i="0" u="none" baseline="0" dirty="0"/>
              <a:t>Преимущества и ограничения межсетевых экранов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61098"/>
            <a:ext cx="80391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4.2.2: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Типы межсетевых экранов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213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Описание типов межсетевых экранов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0" y="1250633"/>
            <a:ext cx="33150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0" y="4038600"/>
            <a:ext cx="297119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10" y="1250633"/>
            <a:ext cx="3429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10" y="4038600"/>
            <a:ext cx="29134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2781" y="939642"/>
            <a:ext cx="369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 dirty="0">
                <a:solidFill>
                  <a:srgbClr val="435153"/>
                </a:solidFill>
                <a:latin typeface="+mj-lt"/>
              </a:rPr>
              <a:t>Межсетевой экран с фильтрацией пакетов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779" y="3723561"/>
            <a:ext cx="355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 dirty="0">
                <a:solidFill>
                  <a:srgbClr val="435153"/>
                </a:solidFill>
                <a:latin typeface="+mj-lt"/>
              </a:rPr>
              <a:t>Межсетевой экран с сохранением состояния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910" y="919401"/>
            <a:ext cx="207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ru-RU" sz="1200" b="0" i="0" u="none" baseline="0">
                <a:solidFill>
                  <a:srgbClr val="435153"/>
                </a:solidFill>
                <a:latin typeface="+mj-lt"/>
              </a:rPr>
              <a:t>Шлюз прикладного уровня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4909" y="3722608"/>
            <a:ext cx="1846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ru-RU" sz="1200" b="0" i="0" u="none" baseline="0">
                <a:solidFill>
                  <a:srgbClr val="435153"/>
                </a:solidFill>
                <a:latin typeface="+mj-lt"/>
              </a:rPr>
              <a:t>Межсетевой экран NAT</a:t>
            </a:r>
          </a:p>
        </p:txBody>
      </p:sp>
    </p:spTree>
    <p:extLst>
      <p:ext uri="{BB962C8B-B14F-4D97-AF65-F5344CB8AC3E}">
        <p14:creationId xmlns:p14="http://schemas.microsoft.com/office/powerpoint/2010/main" val="17792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4359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Преимущества и ограничения межсетевого экрана с фильтрацией пакетов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4963"/>
            <a:ext cx="6096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3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Межсетевые экраны с сохранением состояния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1518914"/>
            <a:ext cx="2876119" cy="242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37" y="1518914"/>
            <a:ext cx="3725194" cy="206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33" y="4366260"/>
            <a:ext cx="5448734" cy="195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864536" y="1181100"/>
            <a:ext cx="3161863" cy="4272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400" b="0" i="0" u="none" baseline="0" dirty="0"/>
              <a:t>Таблицы состояний</a:t>
            </a:r>
            <a:endParaRPr lang="ru-RU" sz="14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22958" y="1003300"/>
            <a:ext cx="3139441" cy="541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400" b="0" i="0" u="none" baseline="0"/>
              <a:t>Межсетевые экраны с сохранением состояния </a:t>
            </a:r>
            <a:endParaRPr lang="ru-RU" sz="14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847633" y="4063174"/>
            <a:ext cx="5448734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400" b="0" i="0" u="none" baseline="0" dirty="0"/>
              <a:t>Эксплуатация межсетевого экрана с сохранением состояния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195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Преимущества и ограничения межсетевых экранов с сохранением состояния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154430"/>
            <a:ext cx="580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1"/>
          <p:cNvSpPr txBox="1">
            <a:spLocks/>
          </p:cNvSpPr>
          <p:nvPr/>
        </p:nvSpPr>
        <p:spPr>
          <a:xfrm>
            <a:off x="229702" y="3091595"/>
            <a:ext cx="8822858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ru-RU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algn="l" rtl="0"/>
            <a:r>
              <a:rPr lang="ru-RU" sz="2800" b="0" i="0" u="none" baseline="0"/>
              <a:t>Межсетевые экраны нового поколения</a:t>
            </a:r>
            <a:endParaRPr lang="ru-RU" sz="2800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20040" y="3929794"/>
            <a:ext cx="8054340" cy="2303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 algn="l" rtl="0"/>
            <a:r>
              <a:rPr lang="ru-RU" sz="1200" b="0" i="0" u="none" baseline="0"/>
              <a:t>Точная идентификация, мониторинг и контроль поведения в рамках приложений</a:t>
            </a:r>
          </a:p>
          <a:p>
            <a:pPr marL="514350" indent="-285750" algn="l" rtl="0"/>
            <a:r>
              <a:rPr lang="ru-RU" sz="1200" b="0" i="0" u="none" baseline="0"/>
              <a:t>Ограничение веб-трафика и веб-приложений на основе репутации сайта</a:t>
            </a:r>
          </a:p>
          <a:p>
            <a:pPr marL="514350" indent="-285750" algn="l" rtl="0"/>
            <a:r>
              <a:rPr lang="ru-RU" sz="1200" b="0" i="0" u="none" baseline="0"/>
              <a:t>Проактивная защита от интернет-угроз</a:t>
            </a:r>
          </a:p>
          <a:p>
            <a:pPr marL="514350" indent="-285750" algn="l" rtl="0"/>
            <a:r>
              <a:rPr lang="ru-RU" sz="1200" b="0" i="0" u="none" baseline="0"/>
              <a:t>Внедрение политик на основе пользователя, устройства, типа приложения и профиля угроз</a:t>
            </a:r>
          </a:p>
          <a:p>
            <a:pPr marL="514350" indent="-285750" algn="l" rtl="0"/>
            <a:r>
              <a:rPr lang="ru-RU" sz="1200" b="0" i="0" u="none" baseline="0"/>
              <a:t>Производительность NAT, VPN и SPI</a:t>
            </a:r>
          </a:p>
          <a:p>
            <a:pPr marL="514350" indent="-285750" algn="l" rtl="0"/>
            <a:r>
              <a:rPr lang="ru-RU" sz="1200" b="0" i="0" u="none" baseline="0"/>
              <a:t>Использование IPS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29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4.2.3: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Классический межсетевой экран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96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Знакомство с классическим межсетевым экраном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519238"/>
            <a:ext cx="71342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8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4359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Принцип работы классического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межсетевого </a:t>
            </a:r>
            <a:r>
              <a:rPr lang="ru-RU" sz="2800" b="0" i="0" u="none" baseline="0" dirty="0"/>
              <a:t>экрана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71600"/>
            <a:ext cx="8401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Краткие сведения о списках контроля доступа</a:t>
            </a:r>
            <a:endParaRPr lang="ru-RU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3" y="1203959"/>
            <a:ext cx="4575565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3493989"/>
            <a:ext cx="4506278" cy="271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8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Настройка классического межсетевого экрана</a:t>
            </a:r>
            <a:endParaRPr lang="ru-RU" sz="28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3799736" y="2532888"/>
            <a:ext cx="4945168" cy="370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Правила инспектирования</a:t>
            </a:r>
            <a:endParaRPr lang="ru-R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36" y="2903220"/>
            <a:ext cx="4945168" cy="34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82880" y="1455422"/>
            <a:ext cx="3246120" cy="2590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 rtl="0">
              <a:buFont typeface="+mj-lt"/>
              <a:buAutoNum type="arabicPeriod"/>
            </a:pPr>
            <a:r>
              <a:rPr lang="ru-RU" sz="1600" b="0" i="0" u="none" baseline="0" dirty="0"/>
              <a:t>Выберите внутренний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и </a:t>
            </a:r>
            <a:r>
              <a:rPr lang="ru-RU" sz="1600" b="0" i="0" u="none" baseline="0" dirty="0"/>
              <a:t>внешний интерфейсы.</a:t>
            </a:r>
          </a:p>
          <a:p>
            <a:pPr marL="571500" indent="-342900" algn="l" rtl="0">
              <a:buFont typeface="+mj-lt"/>
              <a:buAutoNum type="arabicPeriod"/>
            </a:pPr>
            <a:r>
              <a:rPr lang="ru-RU" sz="1600" b="0" i="0" u="none" baseline="0" dirty="0"/>
              <a:t>Задайте ACL-списки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для </a:t>
            </a:r>
            <a:r>
              <a:rPr lang="ru-RU" sz="1600" b="0" i="0" u="none" baseline="0" dirty="0"/>
              <a:t>каждого интерфейса.</a:t>
            </a:r>
          </a:p>
          <a:p>
            <a:pPr marL="571500" indent="-342900" algn="l" rtl="0">
              <a:buFont typeface="+mj-lt"/>
              <a:buAutoNum type="arabicPeriod"/>
            </a:pPr>
            <a:r>
              <a:rPr lang="ru-RU" sz="1600" b="0" i="0" u="none" baseline="0" dirty="0"/>
              <a:t>Задайте правила инспектирования.</a:t>
            </a:r>
          </a:p>
          <a:p>
            <a:pPr marL="571500" indent="-342900" algn="l" rtl="0">
              <a:buFont typeface="+mj-lt"/>
              <a:buAutoNum type="arabicPeriod"/>
            </a:pPr>
            <a:r>
              <a:rPr lang="ru-RU" sz="1600" b="0" i="0" u="none" baseline="0" dirty="0"/>
              <a:t>Примените правила инспектирования к интерфейсу.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367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4.2.4: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Межсетевые экраны в дизайне сети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17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Внутренние и внешние сети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66913"/>
            <a:ext cx="87153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8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Демилитаризованные зоны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9" y="1213373"/>
            <a:ext cx="7685723" cy="504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5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Зональные межсетевые экраны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" y="1194553"/>
            <a:ext cx="7117080" cy="50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Многоуровневая оборона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369" y="937260"/>
            <a:ext cx="8577263" cy="5448300"/>
          </a:xfrm>
        </p:spPr>
        <p:txBody>
          <a:bodyPr/>
          <a:lstStyle/>
          <a:p>
            <a:pPr marL="0" indent="0" algn="l" rtl="0">
              <a:buNone/>
            </a:pPr>
            <a:r>
              <a:rPr lang="ru-RU" sz="1200" b="0" i="0" u="none" baseline="0" dirty="0"/>
              <a:t>Факторы, которые необходимо учитывать при создании дизайна сети:</a:t>
            </a:r>
          </a:p>
          <a:p>
            <a:pPr algn="l" rtl="0"/>
            <a:r>
              <a:rPr lang="ru-RU" sz="1200" b="0" i="0" u="none" baseline="0" dirty="0"/>
              <a:t>Безопасность ядра сети</a:t>
            </a:r>
          </a:p>
          <a:p>
            <a:pPr algn="l" rtl="0"/>
            <a:r>
              <a:rPr lang="ru-RU" sz="1200" b="0" i="0" u="none" baseline="0" dirty="0"/>
              <a:t>Безопасность периметра</a:t>
            </a:r>
          </a:p>
          <a:p>
            <a:pPr algn="l" rtl="0"/>
            <a:r>
              <a:rPr lang="ru-RU" sz="1200" b="0" i="0" u="none" baseline="0" dirty="0"/>
              <a:t>Безопасность оконечных устройств</a:t>
            </a:r>
          </a:p>
          <a:p>
            <a:pPr algn="l" rtl="0"/>
            <a:r>
              <a:rPr lang="ru-RU" sz="1200" b="0" i="0" u="none" baseline="0" dirty="0"/>
              <a:t>Безопасность коммуникаций</a:t>
            </a:r>
          </a:p>
          <a:p>
            <a:pPr marL="0" indent="0" algn="l" rtl="0">
              <a:buNone/>
            </a:pPr>
            <a:r>
              <a:rPr lang="ru-RU" sz="1200" b="0" i="0" u="none" baseline="0" dirty="0"/>
              <a:t>Рекомендации для межсетевых экранов:</a:t>
            </a:r>
          </a:p>
          <a:p>
            <a:pPr algn="l" rtl="0"/>
            <a:r>
              <a:rPr lang="ru-RU" sz="1200" b="0" i="0" u="none" baseline="0" dirty="0"/>
              <a:t>Устанавливайте межсетевые экраны на границах системы безопасности.</a:t>
            </a:r>
          </a:p>
          <a:p>
            <a:pPr algn="l" rtl="0"/>
            <a:r>
              <a:rPr lang="ru-RU" sz="1200" b="0" i="0" u="none" baseline="0" dirty="0"/>
              <a:t>Нельзя полагаться исключительно на межсетевой экран как единственное устройство защиты.</a:t>
            </a:r>
          </a:p>
          <a:p>
            <a:pPr algn="l" rtl="0"/>
            <a:r>
              <a:rPr lang="ru-RU" sz="1200" b="0" i="0" u="none" baseline="0" dirty="0"/>
              <a:t>По умолчанию запрещайте любой трафик. Разрешайте только необходимые сервисы.</a:t>
            </a:r>
          </a:p>
          <a:p>
            <a:pPr algn="l" rtl="0"/>
            <a:r>
              <a:rPr lang="ru-RU" sz="1200" b="0" i="0" u="none" baseline="0" dirty="0"/>
              <a:t>Контролируйте физический доступ к межсетевому экрану.</a:t>
            </a:r>
          </a:p>
          <a:p>
            <a:pPr algn="l" rtl="0"/>
            <a:r>
              <a:rPr lang="ru-RU" sz="1200" b="0" i="0" u="none" baseline="0" dirty="0"/>
              <a:t>Следите за системными логами межсетевого экрана.</a:t>
            </a:r>
          </a:p>
          <a:p>
            <a:pPr algn="l" rtl="0"/>
            <a:r>
              <a:rPr lang="ru-RU" sz="1200" b="0" i="0" u="none" baseline="0" dirty="0"/>
              <a:t>Применяйте процедуру управления изменениями в случае изменений конфигурации межсетевого экрана.</a:t>
            </a:r>
          </a:p>
          <a:p>
            <a:pPr algn="l" rtl="0"/>
            <a:r>
              <a:rPr lang="ru-RU" sz="1200" b="0" i="0" u="none" baseline="0" dirty="0"/>
              <a:t>Помните, что межсетевые экраны главным образом защищают от технических атак, происходящих извне.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503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4.3.1: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Обзор зонального межсетевого экрана (ZPF)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7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Преимущества ZPF</a:t>
            </a:r>
            <a:endParaRPr lang="ru-RU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6680" y="1725613"/>
            <a:ext cx="2921000" cy="3554412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ru-RU" sz="1400" b="0" i="0" u="none" baseline="0" dirty="0"/>
              <a:t>Не зависит от ACL-списков</a:t>
            </a:r>
          </a:p>
          <a:p>
            <a:pPr algn="l" rtl="0"/>
            <a:r>
              <a:rPr lang="ru-RU" sz="1400" b="0" i="0" u="none" baseline="0" dirty="0"/>
              <a:t>Политика безопасности маршрутизатора предполагает блокирование всего, если только не будет явного разрешения</a:t>
            </a:r>
          </a:p>
          <a:p>
            <a:pPr algn="l" rtl="0"/>
            <a:r>
              <a:rPr lang="ru-RU" sz="1400" b="0" i="0" u="none" baseline="0" dirty="0"/>
              <a:t>Политики просто прочесть </a:t>
            </a:r>
            <a:r>
              <a:rPr lang="en-US" sz="1400" b="0" i="0" u="none" baseline="0" dirty="0" smtClean="0"/>
              <a:t/>
            </a:r>
            <a:br>
              <a:rPr lang="en-US" sz="1400" b="0" i="0" u="none" baseline="0" dirty="0" smtClean="0"/>
            </a:br>
            <a:r>
              <a:rPr lang="ru-RU" sz="1400" b="0" i="0" u="none" baseline="0" dirty="0" smtClean="0"/>
              <a:t>и </a:t>
            </a:r>
            <a:r>
              <a:rPr lang="ru-RU" sz="1400" b="0" i="0" u="none" baseline="0" dirty="0"/>
              <a:t>отладить с помощью C3PL</a:t>
            </a:r>
          </a:p>
          <a:p>
            <a:pPr algn="l" rtl="0"/>
            <a:r>
              <a:rPr lang="ru-RU" sz="1400" b="0" i="0" u="none" baseline="0" dirty="0"/>
              <a:t>Одна политика воздействует на весь трафик; нет необходимости применять множество ACL-списков </a:t>
            </a:r>
            <a:r>
              <a:rPr lang="en-US" sz="1400" b="0" i="0" u="none" baseline="0" dirty="0" smtClean="0"/>
              <a:t/>
            </a:r>
            <a:br>
              <a:rPr lang="en-US" sz="1400" b="0" i="0" u="none" baseline="0" dirty="0" smtClean="0"/>
            </a:br>
            <a:r>
              <a:rPr lang="ru-RU" sz="1400" b="0" i="0" u="none" baseline="0" dirty="0" smtClean="0"/>
              <a:t>и </a:t>
            </a:r>
            <a:r>
              <a:rPr lang="ru-RU" sz="1400" b="0" i="0" u="none" baseline="0" dirty="0"/>
              <a:t>правил инспектирования</a:t>
            </a:r>
            <a:endParaRPr lang="ru-RU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57" y="1882140"/>
            <a:ext cx="5842241" cy="319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1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Дизайн ZPF</a:t>
            </a:r>
            <a:endParaRPr lang="ru-RU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3464" y="1115568"/>
            <a:ext cx="8577072" cy="4965192"/>
          </a:xfrm>
        </p:spPr>
        <p:txBody>
          <a:bodyPr/>
          <a:lstStyle/>
          <a:p>
            <a:pPr marL="0" indent="0" algn="l" rtl="0">
              <a:buNone/>
            </a:pPr>
            <a:r>
              <a:rPr lang="ru-RU" sz="1600" b="0" i="0" u="none" baseline="0" dirty="0"/>
              <a:t>Стандартные типы дизайна:</a:t>
            </a:r>
          </a:p>
          <a:p>
            <a:pPr algn="l" rtl="0"/>
            <a:r>
              <a:rPr lang="ru-RU" sz="1600" b="0" i="0" u="none" baseline="0" dirty="0"/>
              <a:t>LAN-</a:t>
            </a:r>
            <a:r>
              <a:rPr lang="ru-RU" sz="1600" b="0" i="0" u="none" baseline="0" dirty="0" err="1"/>
              <a:t>to</a:t>
            </a:r>
            <a:r>
              <a:rPr lang="ru-RU" sz="1600" b="0" i="0" u="none" baseline="0" dirty="0"/>
              <a:t>-</a:t>
            </a:r>
            <a:r>
              <a:rPr lang="ru-RU" sz="1600" b="0" i="0" u="none" baseline="0" dirty="0" err="1"/>
              <a:t>Internet</a:t>
            </a:r>
            <a:endParaRPr lang="ru-RU" sz="1600" b="0" i="0" u="none" baseline="0" dirty="0"/>
          </a:p>
          <a:p>
            <a:pPr algn="l" rtl="0"/>
            <a:r>
              <a:rPr lang="ru-RU" sz="1600" b="0" i="0" u="none" baseline="0" dirty="0"/>
              <a:t>Межсетевые экраны между публичными серверами</a:t>
            </a:r>
          </a:p>
          <a:p>
            <a:pPr algn="l" rtl="0"/>
            <a:r>
              <a:rPr lang="ru-RU" sz="1600" b="0" i="0" u="none" baseline="0" dirty="0"/>
              <a:t>Резервные межсетевые экраны</a:t>
            </a:r>
          </a:p>
          <a:p>
            <a:pPr algn="l" rtl="0"/>
            <a:r>
              <a:rPr lang="ru-RU" sz="1600" b="0" i="0" u="none" baseline="0" dirty="0"/>
              <a:t>Комплексные межсетевые экраны</a:t>
            </a:r>
          </a:p>
          <a:p>
            <a:pPr marL="0" indent="0" algn="l" rtl="0">
              <a:buNone/>
            </a:pPr>
            <a:r>
              <a:rPr lang="ru-RU" sz="1600" b="0" i="0" u="none" baseline="0" dirty="0"/>
              <a:t>Шаги по созданию дизайна: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600" b="0" i="0" u="none" baseline="0" dirty="0"/>
              <a:t>Определите зоны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600" b="0" i="0" u="none" baseline="0" dirty="0"/>
              <a:t>Установите политики для зон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600" b="0" i="0" u="none" baseline="0" dirty="0"/>
              <a:t>Составьте схему физической инфраструктуры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600" b="0" i="0" u="none" baseline="0" dirty="0"/>
              <a:t>Определите множества устройств в рамках зон и объедините требования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к</a:t>
            </a:r>
            <a:r>
              <a:rPr lang="ru-RU" sz="1600" b="0" i="0" u="none" baseline="0" dirty="0"/>
              <a:t> их трафику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58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4.3.2: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Принципы работы ZPF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03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43595"/>
            <a:ext cx="8822858" cy="838200"/>
          </a:xfrm>
        </p:spPr>
        <p:txBody>
          <a:bodyPr/>
          <a:lstStyle/>
          <a:p>
            <a:pPr algn="l" rtl="0"/>
            <a:r>
              <a:rPr lang="ru-RU" sz="2800" b="0" i="0" u="none" baseline="0" dirty="0"/>
              <a:t>Настройка нумерованных и именованных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списков </a:t>
            </a:r>
            <a:r>
              <a:rPr lang="ru-RU" sz="2800" b="0" i="0" u="none" baseline="0" dirty="0"/>
              <a:t>ACL</a:t>
            </a: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66725" y="123748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Синтаксис стандартного нумерованного ACL-списка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41145"/>
            <a:ext cx="8210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2432685"/>
            <a:ext cx="8210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3598545"/>
            <a:ext cx="8210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4543425"/>
            <a:ext cx="8201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5457825"/>
            <a:ext cx="8210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66725" y="212902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Синтаксис расширенного нумерованного ACL-списка</a:t>
            </a:r>
            <a:endParaRPr lang="ru-RU" sz="16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474345" y="3275076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Синтаксис именованного ACL-списка</a:t>
            </a:r>
            <a:endParaRPr lang="ru-RU" sz="1600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66723" y="423976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Синтаксис стандартного ACE</a:t>
            </a:r>
            <a:endParaRPr lang="ru-RU" sz="16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474345" y="515416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Синтаксис расширенного ACE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20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Действия ZPF</a:t>
            </a:r>
            <a:endParaRPr lang="ru-RU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/>
            <a:r>
              <a:rPr lang="ru-RU" sz="1600" b="1" i="0" u="none" baseline="0" dirty="0" err="1"/>
              <a:t>Inspect</a:t>
            </a:r>
            <a:r>
              <a:rPr lang="ru-RU" sz="1600" b="1" i="0" u="none" baseline="0" dirty="0"/>
              <a:t>.</a:t>
            </a:r>
            <a:r>
              <a:rPr lang="ru-RU" sz="1600" b="0" i="0" u="none" baseline="0" dirty="0"/>
              <a:t> Применяет механизм инспектирования пакетов </a:t>
            </a:r>
            <a:r>
              <a:rPr lang="ru-RU" sz="1600" b="0" i="0" u="none" baseline="0" dirty="0" err="1"/>
              <a:t>Cisco</a:t>
            </a:r>
            <a:r>
              <a:rPr lang="ru-RU" sz="1600" b="0" i="0" u="none" baseline="0" dirty="0"/>
              <a:t> IOS с сохранением состояния.</a:t>
            </a:r>
          </a:p>
          <a:p>
            <a:pPr algn="l" rtl="0"/>
            <a:r>
              <a:rPr lang="ru-RU" sz="1600" b="1" i="0" u="none" baseline="0" dirty="0" err="1"/>
              <a:t>Drop</a:t>
            </a:r>
            <a:r>
              <a:rPr lang="ru-RU" sz="1600" b="1" i="0" u="none" baseline="0" dirty="0"/>
              <a:t>.</a:t>
            </a:r>
            <a:r>
              <a:rPr lang="ru-RU" sz="1600" b="0" i="0" u="none" baseline="0" dirty="0"/>
              <a:t> Аналогично команде </a:t>
            </a:r>
            <a:r>
              <a:rPr lang="ru-RU" sz="1600" b="0" i="0" u="none" baseline="0" dirty="0" err="1"/>
              <a:t>deny</a:t>
            </a:r>
            <a:r>
              <a:rPr lang="ru-RU" sz="1600" b="0" i="0" u="none" baseline="0" dirty="0"/>
              <a:t> в ACL-списке. Опция </a:t>
            </a:r>
            <a:r>
              <a:rPr lang="ru-RU" sz="1600" b="0" i="0" u="none" baseline="0" dirty="0" err="1"/>
              <a:t>log</a:t>
            </a:r>
            <a:r>
              <a:rPr lang="ru-RU" sz="1600" b="0" i="0" u="none" baseline="0" dirty="0"/>
              <a:t> позволяет фиксировать в журнале информацию об отклоненных пакетах.</a:t>
            </a:r>
          </a:p>
          <a:p>
            <a:pPr algn="l" rtl="0"/>
            <a:r>
              <a:rPr lang="ru-RU" sz="1600" b="1" i="0" u="none" baseline="0" dirty="0" err="1"/>
              <a:t>Pass</a:t>
            </a:r>
            <a:r>
              <a:rPr lang="ru-RU" sz="1600" b="1" i="0" u="none" baseline="0" dirty="0"/>
              <a:t>.</a:t>
            </a:r>
            <a:r>
              <a:rPr lang="ru-RU" sz="1600" b="0" i="0" u="none" baseline="0" dirty="0"/>
              <a:t> Аналогично команде </a:t>
            </a:r>
            <a:r>
              <a:rPr lang="ru-RU" sz="1600" b="0" i="0" u="none" baseline="0" dirty="0" err="1"/>
              <a:t>permit</a:t>
            </a:r>
            <a:r>
              <a:rPr lang="ru-RU" sz="1600" b="0" i="0" u="none" baseline="0" dirty="0"/>
              <a:t> в ACL-списке. Действие по пропуску трафика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не </a:t>
            </a:r>
            <a:r>
              <a:rPr lang="ru-RU" sz="1600" b="0" i="0" u="none" baseline="0" dirty="0"/>
              <a:t>отслеживает состояние подключения или сеансов в трафике.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028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Правила для транзитного трафика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30" y="1349422"/>
            <a:ext cx="6377941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1"/>
          <p:cNvSpPr txBox="1">
            <a:spLocks/>
          </p:cNvSpPr>
          <p:nvPr/>
        </p:nvSpPr>
        <p:spPr>
          <a:xfrm>
            <a:off x="229702" y="351069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ru-RU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Правила для трафика, </a:t>
            </a:r>
            <a:r>
              <a:rPr lang="ru-RU" sz="2800" b="0" i="0" u="none" baseline="0" dirty="0" smtClean="0"/>
              <a:t>идущего </a:t>
            </a:r>
            <a:br>
              <a:rPr lang="ru-RU" sz="2800" b="0" i="0" u="none" baseline="0" dirty="0" smtClean="0"/>
            </a:br>
            <a:r>
              <a:rPr lang="ru-RU" sz="2800" b="0" i="0" u="none" baseline="0" dirty="0" smtClean="0"/>
              <a:t>в</a:t>
            </a:r>
            <a:r>
              <a:rPr lang="ru-RU" sz="2800" b="0" i="0" u="none" baseline="0" dirty="0"/>
              <a:t> собственную (</a:t>
            </a:r>
            <a:r>
              <a:rPr lang="ru-RU" sz="2800" b="0" i="0" u="none" baseline="0" dirty="0" err="1"/>
              <a:t>self</a:t>
            </a:r>
            <a:r>
              <a:rPr lang="ru-RU" sz="2800" b="0" i="0" u="none" baseline="0" dirty="0"/>
              <a:t>) зону</a:t>
            </a:r>
            <a:endParaRPr lang="ru-RU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55" y="4402055"/>
            <a:ext cx="654269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4.3.3: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Конфигурирование ZPF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4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Настройка межсетевого экрана ZPF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" y="1425796"/>
            <a:ext cx="7931468" cy="47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1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Шаг 1. Создайте зоны</a:t>
            </a:r>
            <a:endParaRPr lang="ru-RU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166813"/>
            <a:ext cx="8658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Шаг 2. Определение трафика</a:t>
            </a:r>
            <a:endParaRPr lang="ru-RU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7218" y="1928622"/>
            <a:ext cx="2537460" cy="736600"/>
          </a:xfrm>
        </p:spPr>
        <p:txBody>
          <a:bodyPr/>
          <a:lstStyle/>
          <a:p>
            <a:pPr marL="0" indent="0" algn="l" rtl="0">
              <a:buNone/>
            </a:pPr>
            <a:r>
              <a:rPr lang="ru-RU" sz="1600" b="0" i="0" u="none" baseline="0"/>
              <a:t>Синтаксис команды </a:t>
            </a:r>
            <a:r>
              <a:rPr lang="ru-RU" sz="1600" b="0" i="0" u="none" baseline="0">
                <a:latin typeface="Courier New" panose="02070309020205020404" pitchFamily="49" charset="0"/>
                <a:cs typeface="Courier New" panose="02070309020205020404" pitchFamily="49" charset="0"/>
              </a:rPr>
              <a:t>class-map</a:t>
            </a:r>
            <a:endParaRPr lang="ru-RU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78" y="1245362"/>
            <a:ext cx="5622067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77" y="3832561"/>
            <a:ext cx="5622067" cy="223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601977" y="4501896"/>
            <a:ext cx="2552700" cy="104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r>
              <a:rPr lang="ru-RU" sz="1600" b="0" i="0" u="none" baseline="0"/>
              <a:t>Синтаксис субрежима команды </a:t>
            </a:r>
            <a:r>
              <a:rPr lang="ru-RU" sz="1600" b="0" i="0" u="none" baseline="0">
                <a:latin typeface="Courier New" panose="02070309020205020404" pitchFamily="49" charset="0"/>
                <a:cs typeface="Courier New" panose="02070309020205020404" pitchFamily="49" charset="0"/>
              </a:rPr>
              <a:t>class-map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080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Шаг 2. Определение трафика (продолжение)</a:t>
            </a:r>
            <a:endParaRPr lang="ru-RU" sz="2800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93387" y="1467675"/>
            <a:ext cx="5756275" cy="344234"/>
          </a:xfrm>
        </p:spPr>
        <p:txBody>
          <a:bodyPr/>
          <a:lstStyle/>
          <a:p>
            <a:pPr marL="0" indent="0" algn="l" rtl="0">
              <a:buNone/>
            </a:pPr>
            <a:r>
              <a:rPr lang="ru-RU" sz="1600" b="0" i="0" u="none" baseline="0"/>
              <a:t>Пример конфигурации </a:t>
            </a:r>
            <a:r>
              <a:rPr lang="ru-RU" sz="1600" b="0" i="0" u="none" baseline="0">
                <a:latin typeface="Courier New" panose="02070309020205020404" pitchFamily="49" charset="0"/>
                <a:cs typeface="Courier New" panose="02070309020205020404" pitchFamily="49" charset="0"/>
              </a:rPr>
              <a:t>class-map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7" y="1811909"/>
            <a:ext cx="695722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93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Шаг 3. Определение действия</a:t>
            </a:r>
            <a:endParaRPr lang="ru-RU" sz="2800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95300" y="4632722"/>
            <a:ext cx="2575560" cy="763588"/>
          </a:xfrm>
        </p:spPr>
        <p:txBody>
          <a:bodyPr/>
          <a:lstStyle/>
          <a:p>
            <a:pPr marL="0" indent="0" algn="l" rtl="0">
              <a:buNone/>
            </a:pPr>
            <a:r>
              <a:rPr lang="ru-RU" sz="1600" b="0" i="0" u="none" baseline="0"/>
              <a:t>Пример конфигурации </a:t>
            </a:r>
            <a:r>
              <a:rPr lang="ru-RU" sz="1600" b="0" i="0" u="none" baseline="0">
                <a:latin typeface="Courier New" panose="02070309020205020404" pitchFamily="49" charset="0"/>
                <a:cs typeface="Courier New" panose="02070309020205020404" pitchFamily="49" charset="0"/>
              </a:rPr>
              <a:t>policy-map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" y="1226137"/>
            <a:ext cx="5485448" cy="232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" y="3674906"/>
            <a:ext cx="5485448" cy="267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495300" y="2008706"/>
            <a:ext cx="2407920" cy="76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r>
              <a:rPr lang="ru-RU" sz="1600" b="0" i="0" u="none" baseline="0"/>
              <a:t>Синтаксис команды </a:t>
            </a:r>
            <a:r>
              <a:rPr lang="ru-RU" sz="1600" b="0" i="0" u="none" baseline="0">
                <a:latin typeface="Courier New" panose="02070309020205020404" pitchFamily="49" charset="0"/>
                <a:cs typeface="Courier New" panose="02070309020205020404" pitchFamily="49" charset="0"/>
              </a:rPr>
              <a:t>policy-map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899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30400" y="49037"/>
            <a:ext cx="9144000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Шаг 4. Определение пары зон и согласование с политикой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20980" y="4632325"/>
            <a:ext cx="3101340" cy="763588"/>
          </a:xfrm>
        </p:spPr>
        <p:txBody>
          <a:bodyPr/>
          <a:lstStyle/>
          <a:p>
            <a:pPr marL="0" indent="0" algn="l" rtl="0">
              <a:buNone/>
            </a:pPr>
            <a:r>
              <a:rPr lang="ru-RU" sz="1600" b="0" i="0" u="none" baseline="0"/>
              <a:t>Пример конфигурации </a:t>
            </a:r>
            <a:r>
              <a:rPr lang="ru-RU" sz="1600" b="0" i="0" u="none" baseline="0">
                <a:latin typeface="Courier New" panose="02070309020205020404" pitchFamily="49" charset="0"/>
                <a:cs typeface="Courier New" panose="02070309020205020404" pitchFamily="49" charset="0"/>
              </a:rPr>
              <a:t>service-policy</a:t>
            </a:r>
            <a:endParaRPr lang="ru-RU" sz="16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42900" y="1698191"/>
            <a:ext cx="2369820" cy="1062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r>
              <a:rPr lang="ru-RU" sz="1600" b="0" i="0" u="none" baseline="0" dirty="0"/>
              <a:t>Синтаксис команд </a:t>
            </a:r>
            <a:r>
              <a:rPr lang="ru-RU" sz="1600" b="0" i="0" u="non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zone-pair</a:t>
            </a:r>
            <a:r>
              <a:rPr lang="ru-RU" sz="1600" b="0" i="0" u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u="non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0" i="0" u="non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b="0" i="0" u="none" baseline="0" dirty="0" smtClean="0"/>
              <a:t>и</a:t>
            </a:r>
            <a:r>
              <a:rPr lang="ru-RU" sz="1600" b="0" i="0" u="non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0" i="0" u="non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service-policy</a:t>
            </a:r>
            <a:endParaRPr lang="ru-RU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48" y="1231466"/>
            <a:ext cx="5498926" cy="208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0" y="3687340"/>
            <a:ext cx="5463540" cy="25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9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Шаг 5. Ассоциация зон с интерфейсами</a:t>
            </a:r>
            <a:endParaRPr lang="ru-RU" sz="28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" y="1181008"/>
            <a:ext cx="8422958" cy="50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7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pPr algn="l" rtl="0"/>
            <a:r>
              <a:rPr lang="ru-RU" sz="2800" b="0" i="0" u="none" baseline="0"/>
              <a:t>Применение ACL-списка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320040" y="2133600"/>
            <a:ext cx="3108960" cy="57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Синтаксис. </a:t>
            </a:r>
            <a:r>
              <a:rPr lang="ru-RU" sz="1600" b="0" i="0" u="none" baseline="0" dirty="0" smtClean="0"/>
              <a:t>Применение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ACL-списка </a:t>
            </a:r>
            <a:r>
              <a:rPr lang="ru-RU" sz="1600" b="0" i="0" u="none" baseline="0" dirty="0"/>
              <a:t>для VTY-линий</a:t>
            </a:r>
            <a:endParaRPr lang="ru-RU" sz="16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320040" y="3554888"/>
            <a:ext cx="3518536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Пример. Именованный стандартный ACL-список</a:t>
            </a:r>
            <a:endParaRPr lang="ru-RU" sz="16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20039" y="5280460"/>
            <a:ext cx="3573781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Пример. Именованный расширенный ACL-список</a:t>
            </a:r>
            <a:endParaRPr lang="ru-RU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80" y="3023934"/>
            <a:ext cx="3614737" cy="13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20" y="4492163"/>
            <a:ext cx="4742498" cy="188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17" y="1177861"/>
            <a:ext cx="5067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42" y="2133600"/>
            <a:ext cx="4943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6"/>
          <p:cNvSpPr txBox="1">
            <a:spLocks/>
          </p:cNvSpPr>
          <p:nvPr/>
        </p:nvSpPr>
        <p:spPr>
          <a:xfrm>
            <a:off x="320040" y="1177860"/>
            <a:ext cx="3108960" cy="5899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Синтаксис. Применение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ACL-списка </a:t>
            </a:r>
            <a:r>
              <a:rPr lang="ru-RU" sz="1600" b="0" i="0" u="none" baseline="0" dirty="0"/>
              <a:t>для интерфейса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38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-22310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Проверка конфигурации ZPF</a:t>
            </a:r>
            <a:endParaRPr lang="ru-RU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2420" y="639498"/>
            <a:ext cx="8577072" cy="2907792"/>
          </a:xfrm>
        </p:spPr>
        <p:txBody>
          <a:bodyPr/>
          <a:lstStyle/>
          <a:p>
            <a:pPr marL="0" indent="0" algn="l" rtl="0">
              <a:buNone/>
            </a:pPr>
            <a:r>
              <a:rPr lang="ru-RU" sz="1200" b="0" i="0" u="none" baseline="0" dirty="0"/>
              <a:t>Команды проверки:</a:t>
            </a:r>
          </a:p>
          <a:p>
            <a:pPr algn="l" rtl="0"/>
            <a:r>
              <a:rPr lang="ru-RU" sz="1200" b="0" i="0" u="none" baseline="0" dirty="0" err="1"/>
              <a:t>show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run</a:t>
            </a:r>
            <a:r>
              <a:rPr lang="ru-RU" sz="1200" b="0" i="0" u="none" baseline="0" dirty="0"/>
              <a:t> | </a:t>
            </a:r>
            <a:r>
              <a:rPr lang="ru-RU" sz="1200" b="0" i="0" u="none" baseline="0" dirty="0" err="1"/>
              <a:t>begin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class-map</a:t>
            </a:r>
            <a:endParaRPr lang="ru-RU" sz="1200" b="0" i="0" u="none" baseline="0" dirty="0"/>
          </a:p>
          <a:p>
            <a:pPr algn="l" rtl="0"/>
            <a:r>
              <a:rPr lang="ru-RU" sz="1200" b="0" i="0" u="none" baseline="0" dirty="0" err="1"/>
              <a:t>show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policy-map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type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inspect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zone-pair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sessions</a:t>
            </a:r>
            <a:endParaRPr lang="ru-RU" sz="1200" b="0" i="0" u="none" baseline="0" dirty="0"/>
          </a:p>
          <a:p>
            <a:pPr algn="l" rtl="0"/>
            <a:r>
              <a:rPr lang="ru-RU" sz="1200" b="0" i="0" u="none" baseline="0" dirty="0" err="1"/>
              <a:t>show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class-map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type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inspect</a:t>
            </a:r>
            <a:endParaRPr lang="ru-RU" sz="1200" b="0" i="0" u="none" baseline="0" dirty="0"/>
          </a:p>
          <a:p>
            <a:pPr algn="l" rtl="0"/>
            <a:r>
              <a:rPr lang="ru-RU" sz="1200" b="0" i="0" u="none" baseline="0" dirty="0" err="1"/>
              <a:t>show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zone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security</a:t>
            </a:r>
            <a:endParaRPr lang="ru-RU" sz="1200" b="0" i="0" u="none" baseline="0" dirty="0"/>
          </a:p>
          <a:p>
            <a:pPr algn="l" rtl="0"/>
            <a:r>
              <a:rPr lang="ru-RU" sz="1200" b="0" i="0" u="none" baseline="0" dirty="0" err="1"/>
              <a:t>show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zone-pair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security</a:t>
            </a:r>
            <a:endParaRPr lang="ru-RU" sz="1200" b="0" i="0" u="none" baseline="0" dirty="0"/>
          </a:p>
          <a:p>
            <a:pPr algn="l" rtl="0"/>
            <a:r>
              <a:rPr lang="ru-RU" sz="1200" b="0" i="0" u="none" baseline="0" dirty="0" err="1"/>
              <a:t>show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policy-map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type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inspect</a:t>
            </a:r>
            <a:endParaRPr lang="ru-RU" sz="1200" dirty="0"/>
          </a:p>
        </p:txBody>
      </p:sp>
      <p:sp>
        <p:nvSpPr>
          <p:cNvPr id="11" name="Title 11"/>
          <p:cNvSpPr txBox="1">
            <a:spLocks/>
          </p:cNvSpPr>
          <p:nvPr/>
        </p:nvSpPr>
        <p:spPr>
          <a:xfrm>
            <a:off x="229702" y="315255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ru-RU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Факторы, которые необходимо учесть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при </a:t>
            </a:r>
            <a:r>
              <a:rPr lang="ru-RU" sz="2800" b="0" i="0" u="none" baseline="0" dirty="0"/>
              <a:t>конфигурировании ZPF</a:t>
            </a:r>
            <a:endParaRPr lang="ru-RU" sz="28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65760" y="4026408"/>
            <a:ext cx="8577072" cy="232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b="0" i="0" u="none" baseline="0" dirty="0"/>
              <a:t>Трафик внутри зон не фильтруется</a:t>
            </a:r>
          </a:p>
          <a:p>
            <a:pPr algn="l" rtl="0"/>
            <a:r>
              <a:rPr lang="ru-RU" sz="1200" b="0" i="0" u="none" baseline="0" dirty="0"/>
              <a:t>Для одного интерфейса допускается только одна зона.</a:t>
            </a:r>
          </a:p>
          <a:p>
            <a:pPr algn="l" rtl="0"/>
            <a:r>
              <a:rPr lang="ru-RU" sz="1200" b="0" i="0" u="none" baseline="0" dirty="0"/>
              <a:t>На одном интерфейсе нельзя сконфигурировать одновременно и классический межсетевой экран, и ZPF.</a:t>
            </a:r>
          </a:p>
          <a:p>
            <a:pPr algn="l" rtl="0"/>
            <a:r>
              <a:rPr lang="ru-RU" sz="1200" b="0" i="0" u="none" baseline="0" dirty="0"/>
              <a:t>Если присвоен только один член зоны, весь трафик отбрасывается.</a:t>
            </a:r>
          </a:p>
          <a:p>
            <a:pPr algn="l" rtl="0"/>
            <a:r>
              <a:rPr lang="ru-RU" sz="1200" b="0" i="0" u="none" baseline="0" dirty="0"/>
              <a:t>Между зонами пересылается только явно разрешенный трафик.</a:t>
            </a:r>
          </a:p>
          <a:p>
            <a:pPr algn="l" rtl="0"/>
            <a:r>
              <a:rPr lang="ru-RU" sz="1200" b="0" i="0" u="none" baseline="0" dirty="0"/>
              <a:t>Трафик, идущий в собственную зону, не фильтруется.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890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pPr algn="l" rtl="0"/>
            <a:r>
              <a:rPr lang="ru-RU" sz="2800" b="0" i="0" u="none" baseline="0"/>
              <a:t>Применение ACL-списка (продолжение)</a:t>
            </a:r>
            <a:endParaRPr lang="ru-RU" sz="28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66724" y="1290828"/>
            <a:ext cx="6624000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Синтаксис. Применение ACL-списка для VTY-линий</a:t>
            </a:r>
            <a:endParaRPr lang="ru-RU" sz="16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695449" y="2184400"/>
            <a:ext cx="5753101" cy="6292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Пример. Именованный ACL-список по VTY-линиям со входом в систему</a:t>
            </a:r>
            <a:endParaRPr lang="ru-RU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1594485"/>
            <a:ext cx="7677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746384"/>
            <a:ext cx="5753100" cy="354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Рекомендации по созданию ACL-списка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804035"/>
            <a:ext cx="7943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3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Редактирование существующих ACL-списков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62013" y="1233677"/>
            <a:ext cx="74390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В существующем списке доступа имеется три записи.</a:t>
            </a:r>
            <a:endParaRPr lang="ru-RU" sz="16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862013" y="2740531"/>
            <a:ext cx="7810499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Во время редактирования списка доступа была добавлена новая запись ACE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и </a:t>
            </a:r>
            <a:r>
              <a:rPr lang="ru-RU" sz="1600" b="0" i="0" u="none" baseline="0" dirty="0"/>
              <a:t>заменена запись 20.</a:t>
            </a:r>
            <a:endParaRPr lang="ru-RU" sz="16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42962" y="4712208"/>
            <a:ext cx="74390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В обновленном списке доступа стало четыре записи.</a:t>
            </a:r>
            <a:endParaRPr lang="ru-R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37334"/>
            <a:ext cx="7439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347846"/>
            <a:ext cx="7419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015865"/>
            <a:ext cx="7458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9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Порядковые номера и стандартные ACL-списки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62013" y="1233677"/>
            <a:ext cx="74390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В существующем списке доступа имеется четыре записи</a:t>
            </a:r>
            <a:endParaRPr lang="ru-RU" sz="16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842960" y="2908301"/>
            <a:ext cx="8186739" cy="604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Во время редактирования списка доступа была добавлена новая запись ACE, разрешающая определенный IP-адрес.</a:t>
            </a:r>
            <a:endParaRPr lang="ru-RU" sz="16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42961" y="4432300"/>
            <a:ext cx="7453314" cy="403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В обновленном списке новая строка ACE размещается перед строкой 20</a:t>
            </a:r>
            <a:endParaRPr lang="ru-R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495423"/>
            <a:ext cx="74390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462146"/>
            <a:ext cx="7439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757356"/>
            <a:ext cx="74295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5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4539</TotalTime>
  <Words>680</Words>
  <Application>Microsoft Office PowerPoint</Application>
  <PresentationFormat>Экран (4:3)</PresentationFormat>
  <Paragraphs>237</Paragraphs>
  <Slides>51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6" baseType="lpstr">
      <vt:lpstr>Arial</vt:lpstr>
      <vt:lpstr>Calibri</vt:lpstr>
      <vt:lpstr>Ciscolight</vt:lpstr>
      <vt:lpstr>Courier New</vt:lpstr>
      <vt:lpstr>NetAcad_White_PPT_Template 05Oct12</vt:lpstr>
      <vt:lpstr>Лекция 4: Внедрение технологий  межсетевого экрана</vt:lpstr>
      <vt:lpstr>Тема 4.1.1: Настройка стандартного и расширенного ACL-списков IPv4 с использованием интерфейса командной строки (CLI).</vt:lpstr>
      <vt:lpstr>Краткие сведения о списках контроля доступа</vt:lpstr>
      <vt:lpstr>Настройка нумерованных и именованных  списков ACL</vt:lpstr>
      <vt:lpstr>Применение ACL-списка</vt:lpstr>
      <vt:lpstr>Применение ACL-списка (продолжение)</vt:lpstr>
      <vt:lpstr>Рекомендации по созданию ACL-списка</vt:lpstr>
      <vt:lpstr>Редактирование существующих ACL-списков</vt:lpstr>
      <vt:lpstr>Порядковые номера и стандартные ACL-списки</vt:lpstr>
      <vt:lpstr>Тема 4.1.2: Нейтрализация атак с помощью ACL-списков</vt:lpstr>
      <vt:lpstr>Защита от спуфинга с помощью ACL-списков</vt:lpstr>
      <vt:lpstr>Пропуск необходимого трафика через  межсетевой экран</vt:lpstr>
      <vt:lpstr>Противодействие злоумышленному использованию протокола ICMP</vt:lpstr>
      <vt:lpstr>Нейтрализация эксплойтов SNMP</vt:lpstr>
      <vt:lpstr>Тема 4.1.3: ACL-списки IPv6</vt:lpstr>
      <vt:lpstr>Знакомство с ACL-списками IPv6</vt:lpstr>
      <vt:lpstr>Синтаксис IPv6 ACL</vt:lpstr>
      <vt:lpstr>Настройка ACL-списков IPv6</vt:lpstr>
      <vt:lpstr>Тема 4.2.1: Защита сетей с помощью межсетевых экранов</vt:lpstr>
      <vt:lpstr>Определение межсетевого экрана</vt:lpstr>
      <vt:lpstr>Преимущества и ограничения межсетевых экранов</vt:lpstr>
      <vt:lpstr>Тема 4.2.2: Типы межсетевых экранов</vt:lpstr>
      <vt:lpstr>Описание типов межсетевых экранов</vt:lpstr>
      <vt:lpstr>Преимущества и ограничения межсетевого экрана с фильтрацией пакетов</vt:lpstr>
      <vt:lpstr>Межсетевые экраны с сохранением состояния</vt:lpstr>
      <vt:lpstr>Преимущества и ограничения межсетевых экранов с сохранением состояния</vt:lpstr>
      <vt:lpstr>Тема 4.2.3: Классический межсетевой экран</vt:lpstr>
      <vt:lpstr>Знакомство с классическим межсетевым экраном</vt:lpstr>
      <vt:lpstr>Принцип работы классического  межсетевого экрана</vt:lpstr>
      <vt:lpstr>Настройка классического межсетевого экрана</vt:lpstr>
      <vt:lpstr>Тема 4.2.4: Межсетевые экраны в дизайне сети</vt:lpstr>
      <vt:lpstr>Внутренние и внешние сети</vt:lpstr>
      <vt:lpstr>Демилитаризованные зоны</vt:lpstr>
      <vt:lpstr>Зональные межсетевые экраны</vt:lpstr>
      <vt:lpstr>Многоуровневая оборона</vt:lpstr>
      <vt:lpstr>Тема 4.3.1: Обзор зонального межсетевого экрана (ZPF)</vt:lpstr>
      <vt:lpstr>Преимущества ZPF</vt:lpstr>
      <vt:lpstr>Дизайн ZPF</vt:lpstr>
      <vt:lpstr>Тема 4.3.2: Принципы работы ZPF</vt:lpstr>
      <vt:lpstr>Действия ZPF</vt:lpstr>
      <vt:lpstr>Правила для транзитного трафика</vt:lpstr>
      <vt:lpstr>Тема 4.3.3: Конфигурирование ZPF</vt:lpstr>
      <vt:lpstr>Настройка межсетевого экрана ZPF</vt:lpstr>
      <vt:lpstr>Шаг 1. Создайте зоны</vt:lpstr>
      <vt:lpstr>Шаг 2. Определение трафика</vt:lpstr>
      <vt:lpstr>Шаг 2. Определение трафика (продолжение)</vt:lpstr>
      <vt:lpstr>Шаг 3. Определение действия</vt:lpstr>
      <vt:lpstr>Шаг 4. Определение пары зон и согласование с политикой</vt:lpstr>
      <vt:lpstr>Шаг 5. Ассоциация зон с интерфейсами</vt:lpstr>
      <vt:lpstr>Проверка конфигурации ZPF</vt:lpstr>
      <vt:lpstr>Презентация PowerPoint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serhii yevseiev</cp:lastModifiedBy>
  <cp:revision>144</cp:revision>
  <dcterms:created xsi:type="dcterms:W3CDTF">2012-10-09T16:58:47Z</dcterms:created>
  <dcterms:modified xsi:type="dcterms:W3CDTF">2019-09-05T20:50:46Z</dcterms:modified>
</cp:coreProperties>
</file>