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6"/>
  </p:notesMasterIdLst>
  <p:sldIdLst>
    <p:sldId id="306" r:id="rId2"/>
    <p:sldId id="384" r:id="rId3"/>
    <p:sldId id="318" r:id="rId4"/>
    <p:sldId id="321" r:id="rId5"/>
    <p:sldId id="320" r:id="rId6"/>
    <p:sldId id="322" r:id="rId7"/>
    <p:sldId id="325" r:id="rId8"/>
    <p:sldId id="385" r:id="rId9"/>
    <p:sldId id="323" r:id="rId10"/>
    <p:sldId id="324" r:id="rId11"/>
    <p:sldId id="397" r:id="rId12"/>
    <p:sldId id="396" r:id="rId13"/>
    <p:sldId id="326" r:id="rId14"/>
    <p:sldId id="398" r:id="rId15"/>
    <p:sldId id="399" r:id="rId16"/>
    <p:sldId id="400" r:id="rId17"/>
    <p:sldId id="401" r:id="rId18"/>
    <p:sldId id="402" r:id="rId19"/>
    <p:sldId id="386" r:id="rId20"/>
    <p:sldId id="329" r:id="rId21"/>
    <p:sldId id="404" r:id="rId22"/>
    <p:sldId id="403" r:id="rId23"/>
    <p:sldId id="405" r:id="rId24"/>
    <p:sldId id="406" r:id="rId25"/>
    <p:sldId id="387" r:id="rId26"/>
    <p:sldId id="335" r:id="rId27"/>
    <p:sldId id="427" r:id="rId28"/>
    <p:sldId id="336" r:id="rId29"/>
    <p:sldId id="337" r:id="rId30"/>
    <p:sldId id="407" r:id="rId31"/>
    <p:sldId id="408" r:id="rId32"/>
    <p:sldId id="388" r:id="rId33"/>
    <p:sldId id="409" r:id="rId34"/>
    <p:sldId id="410" r:id="rId35"/>
    <p:sldId id="411" r:id="rId36"/>
    <p:sldId id="412" r:id="rId37"/>
    <p:sldId id="413" r:id="rId38"/>
    <p:sldId id="389" r:id="rId39"/>
    <p:sldId id="414" r:id="rId40"/>
    <p:sldId id="346" r:id="rId41"/>
    <p:sldId id="347" r:id="rId42"/>
    <p:sldId id="416" r:id="rId43"/>
    <p:sldId id="418" r:id="rId44"/>
    <p:sldId id="417" r:id="rId45"/>
    <p:sldId id="419" r:id="rId46"/>
    <p:sldId id="420" r:id="rId47"/>
    <p:sldId id="352" r:id="rId48"/>
    <p:sldId id="432" r:id="rId49"/>
    <p:sldId id="421" r:id="rId50"/>
    <p:sldId id="349" r:id="rId51"/>
    <p:sldId id="415" r:id="rId52"/>
    <p:sldId id="428" r:id="rId53"/>
    <p:sldId id="429" r:id="rId54"/>
    <p:sldId id="433" r:id="rId55"/>
    <p:sldId id="431" r:id="rId56"/>
    <p:sldId id="434" r:id="rId57"/>
    <p:sldId id="430" r:id="rId58"/>
    <p:sldId id="390" r:id="rId59"/>
    <p:sldId id="356" r:id="rId60"/>
    <p:sldId id="426" r:id="rId61"/>
    <p:sldId id="422" r:id="rId62"/>
    <p:sldId id="423" r:id="rId63"/>
    <p:sldId id="424" r:id="rId64"/>
    <p:sldId id="303" r:id="rId6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435153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0" autoAdjust="0"/>
    <p:restoredTop sz="82912" autoAdjust="0"/>
  </p:normalViewPr>
  <p:slideViewPr>
    <p:cSldViewPr snapToGrid="0">
      <p:cViewPr varScale="1">
        <p:scale>
          <a:sx n="69" d="100"/>
          <a:sy n="69" d="100"/>
        </p:scale>
        <p:origin x="20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5.1.1.1 Атаки нулевого дня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5.1.2.6 Преимущества и недостатки IPS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5.1.2.7 Режимы развертывания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7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5.1.3.1 Зеркалирование портов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5.1.3.2 Cisco SPAN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5.1.3.3 Конфигурирование Cisco SPAN с использованием системы обнаружения вторжений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5.2.1.1 Атрибуты сигнатур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5.2.1.2 Типы сигнатур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5.2.1.3 Файл сигнатур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5.2.1.4 Микромодули сигнатур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5.1.1.2 Мониторинг атак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5.2.1.5 Приобретение файла сигнатур</a:t>
            </a:r>
          </a:p>
          <a:p>
            <a:pPr algn="l" rtl="0"/>
            <a:r>
              <a:rPr lang="ru-RU" b="0" i="0" u="none" baseline="0"/>
              <a:t>5.2.1.6 Задание. Определение типа сигнатуры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5.2.2.1 Сигнал тревоги сигнатуры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5.2.2.2 Обнаружение на основе шаблона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5.2.2.3 Обнаружение на основе аномалий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5.2.2.4 Обнаружение на основе политик и обнаружение с помощью Honey Pot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5.2.2.5 Преимущества решения Cisco IOS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5.2.2.6 Механизмы инициирования сигналов тревоги</a:t>
            </a:r>
          </a:p>
          <a:p>
            <a:pPr algn="l" rtl="0"/>
            <a:r>
              <a:rPr lang="ru-RU" b="0" i="0" u="none" baseline="0"/>
              <a:t>5.2.2.7 Задание. Сигналы тревоги сигнатур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5.2.3.1 Действия сигнатуры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5.2.3.2. Управление сгенерированными сигналами тревоги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5.2.3.3 Запись действий для последующего анализа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5.1.1.3 Обнаружение и остановка атак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5.2.3.4 Запрещение действия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5.2.3.5 Сброс, блокировка и разрешение трафика</a:t>
            </a:r>
          </a:p>
          <a:p>
            <a:pPr algn="l" rtl="0"/>
            <a:r>
              <a:rPr lang="ru-RU" b="0" i="0" u="none" baseline="0"/>
              <a:t>5.2.3.6 Задание. Определение действия сигнатуры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5.2.4.1 Мониторинг активности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5.2.4.2 Факторы, которые необходимо учесть при мониторинге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5.2.4.3 Защищенный обмен событиями между устройствами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5.2.4.4 Рекомендации по конфигурации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5.2.5.1 Глобальная корреляция Cisco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5.2.5.2 Cisco SensorBase Network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5.2.5.3 Cisco Security Intelligence Operation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5.2.5.4 Репутационные фильтры, черные списки и фильтры трафика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5.2.5.5 Репутационные фильтры, черные списки и фильтры трафика (продолжение)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5.1.1.4 Сходство IDS и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5.2.5.4 Репутационные фильтры, черные списки и фильтры трафика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5.2.5.5 Репутационные фильтры, черные списки и фильтры трафика (продолжение)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5.3.1.1 Внедрение IOS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5.3.1.2 Скачивание файлов IOS IPS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5.3.1.3 Криптографический ключ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5.3.1.4 Включение IOS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5.3.1.5 Загрузка пакета сигнатур IPS в память 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Стр. 5.3.1.3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Стр. 5.3.1.4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Стр. 5.3.1.4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5.3.1.5 Загрузка пакета сигнатур IPS в память RAM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5.3.1.5 Загрузка пакета сигнатур IPS в память RAM (продолжение)</a:t>
            </a:r>
          </a:p>
          <a:p>
            <a:pPr algn="l" rtl="0"/>
            <a:r>
              <a:rPr lang="ru-RU" b="0" i="0" u="none" baseline="0"/>
              <a:t>5.3.1.6 Задание. Внедрение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5.3.2.1 Отключение и восстановление сигнатур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5.3.2.2 Изменение действий сигнатуры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5.1.1.5 Преимущества и недостатки систем IDS и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5.3.3.1 Проверка работы IOS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5.3.3.2 Отчетность по сигналам тревоги IPS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5.3.3.3 Включение SDEE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5.1.2.1 Сетевые реализации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5.1.2.2 Сетевые IPS-сенсоры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5.1.2.3 Модульные и аппаратные решения Cisco IPS, рис. 1–4</a:t>
            </a:r>
            <a:endParaRPr lang="ru-RU" dirty="0" smtClean="0"/>
          </a:p>
          <a:p>
            <a:pPr algn="l" rtl="0"/>
            <a:r>
              <a:rPr lang="ru-RU" b="0" i="0" u="none" baseline="0"/>
              <a:t>5.1.2.4 Модульные и аппаратные решения Cisco IPS (продолжение)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5.1.2.5 Выбор решения IPS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2" y="4464066"/>
            <a:ext cx="3657600" cy="355482"/>
          </a:xfrm>
        </p:spPr>
        <p:txBody>
          <a:bodyPr/>
          <a:lstStyle/>
          <a:p>
            <a:pPr algn="l" rtl="0"/>
            <a:r>
              <a:rPr lang="ru-RU" sz="1800" b="0" i="0" u="none" baseline="0"/>
              <a:t>CCNA Security v2.0</a:t>
            </a:r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922607" cy="2907239"/>
          </a:xfrm>
        </p:spPr>
        <p:txBody>
          <a:bodyPr/>
          <a:lstStyle/>
          <a:p>
            <a:pPr algn="l" rtl="0"/>
            <a:r>
              <a:rPr lang="ru-RU" sz="3200" b="0" i="0" u="none" baseline="0" dirty="0" smtClean="0"/>
              <a:t>Лекция </a:t>
            </a:r>
            <a:r>
              <a:rPr lang="ru-RU" sz="3200" b="0" i="0" u="none" baseline="0" dirty="0"/>
              <a:t>5: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000" b="0" i="0" u="none" spc="-30" dirty="0"/>
              <a:t>Внедрение системы </a:t>
            </a:r>
            <a:r>
              <a:rPr lang="en-US" sz="3000" b="0" i="0" u="none" spc="-30" dirty="0" smtClean="0"/>
              <a:t/>
            </a:r>
            <a:br>
              <a:rPr lang="en-US" sz="3000" b="0" i="0" u="none" spc="-30" dirty="0" smtClean="0"/>
            </a:br>
            <a:r>
              <a:rPr lang="ru-RU" sz="3000" b="0" i="0" u="none" spc="-30" dirty="0" smtClean="0"/>
              <a:t>предотвращения </a:t>
            </a:r>
            <a:r>
              <a:rPr lang="ru-RU" sz="3000" b="0" i="0" u="none" spc="-30" dirty="0"/>
              <a:t>вторжений</a:t>
            </a:r>
            <a:endParaRPr lang="ru-RU" sz="3000" spc="-3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Сетевые IPS-сенсоры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1113865"/>
            <a:ext cx="7785447" cy="463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Модульные и аппаратные решения </a:t>
            </a: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IPS</a:t>
            </a:r>
            <a:endParaRPr lang="ru-RU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6" y="1117292"/>
            <a:ext cx="3879849" cy="124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66" y="2437554"/>
            <a:ext cx="2296179" cy="125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72" y="3763118"/>
            <a:ext cx="2475473" cy="125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3" y="5091980"/>
            <a:ext cx="3578132" cy="12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6"/>
          <p:cNvSpPr txBox="1">
            <a:spLocks/>
          </p:cNvSpPr>
          <p:nvPr/>
        </p:nvSpPr>
        <p:spPr>
          <a:xfrm>
            <a:off x="4387323" y="1369908"/>
            <a:ext cx="3654014" cy="743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2000" b="0" i="0" u="none" baseline="0" dirty="0" err="1"/>
              <a:t>Cisco</a:t>
            </a:r>
            <a:r>
              <a:rPr lang="ru-RU" sz="2000" b="0" i="0" u="none" baseline="0" dirty="0"/>
              <a:t> IPS AIM и </a:t>
            </a:r>
            <a:r>
              <a:rPr lang="ru-RU" sz="2000" b="0" i="0" u="none" baseline="0" dirty="0" err="1"/>
              <a:t>Network</a:t>
            </a:r>
            <a:r>
              <a:rPr lang="ru-RU" sz="2000" b="0" i="0" u="none" baseline="0" dirty="0"/>
              <a:t> </a:t>
            </a:r>
            <a:r>
              <a:rPr lang="ru-RU" sz="2000" b="0" i="0" u="none" baseline="0" dirty="0" err="1"/>
              <a:t>Module</a:t>
            </a:r>
            <a:r>
              <a:rPr lang="ru-RU" sz="2000" b="0" i="0" u="none" baseline="0" dirty="0"/>
              <a:t> </a:t>
            </a:r>
            <a:r>
              <a:rPr lang="ru-RU" sz="2000" b="0" i="0" u="none" baseline="0" dirty="0" err="1"/>
              <a:t>Enhanced</a:t>
            </a:r>
            <a:r>
              <a:rPr lang="ru-RU" sz="2000" b="0" i="0" u="none" baseline="0" dirty="0"/>
              <a:t> (IPS NME)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387323" y="2878648"/>
            <a:ext cx="3654014" cy="371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2000" b="0" i="0" u="none" baseline="0"/>
              <a:t>Cisco ASA AIP-SSM</a:t>
            </a: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4387323" y="4205861"/>
            <a:ext cx="3842273" cy="371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2000" b="0" i="0" u="none" baseline="0"/>
              <a:t>Сенсоры Cisco IPS серии 4300</a:t>
            </a: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387323" y="5527355"/>
            <a:ext cx="4227758" cy="371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2000" b="0" i="0" u="none" baseline="0"/>
              <a:t>Cisco Catalyst серии 6500 IDSM-2</a:t>
            </a:r>
          </a:p>
        </p:txBody>
      </p:sp>
    </p:spTree>
    <p:extLst>
      <p:ext uri="{BB962C8B-B14F-4D97-AF65-F5344CB8AC3E}">
        <p14:creationId xmlns:p14="http://schemas.microsoft.com/office/powerpoint/2010/main" val="12369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Выбор решения IPS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40080" y="1237488"/>
            <a:ext cx="7863840" cy="4576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Факторы, влияющие на выбор и развертывание IPS-сенсора:</a:t>
            </a:r>
          </a:p>
          <a:p>
            <a:pPr algn="l" rtl="0"/>
            <a:r>
              <a:rPr lang="ru-RU" sz="1600" b="0" i="0" u="none" baseline="0"/>
              <a:t>Объем сетевого трафика</a:t>
            </a:r>
          </a:p>
          <a:p>
            <a:pPr algn="l" rtl="0"/>
            <a:r>
              <a:rPr lang="ru-RU" sz="1600" b="0" i="0" u="none" baseline="0"/>
              <a:t>Топология сетей</a:t>
            </a:r>
          </a:p>
          <a:p>
            <a:pPr algn="l" rtl="0"/>
            <a:r>
              <a:rPr lang="ru-RU" sz="1600" b="0" i="0" u="none" baseline="0"/>
              <a:t>Бюджет на ИБ</a:t>
            </a:r>
          </a:p>
          <a:p>
            <a:pPr algn="l" rtl="0"/>
            <a:r>
              <a:rPr lang="ru-RU" sz="1600" b="0" i="0" u="none" baseline="0"/>
              <a:t>Наличие специалистов по безопасности, способных работать с IPS</a:t>
            </a:r>
          </a:p>
        </p:txBody>
      </p:sp>
    </p:spTree>
    <p:extLst>
      <p:ext uri="{BB962C8B-B14F-4D97-AF65-F5344CB8AC3E}">
        <p14:creationId xmlns:p14="http://schemas.microsoft.com/office/powerpoint/2010/main" val="8612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301984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Преимущества и недостатки IPS</a:t>
            </a:r>
            <a:endParaRPr lang="ru-RU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" y="2579761"/>
            <a:ext cx="8799354" cy="1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Режимы развертывания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91144" y="4427500"/>
            <a:ext cx="7863840" cy="3938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Inline-режим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91144" y="1078159"/>
            <a:ext cx="7863840" cy="3938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Promiscuous-режим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62" y="1555172"/>
            <a:ext cx="4792663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93" y="5012604"/>
            <a:ext cx="4724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5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5.1.3: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Switched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Port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Analyzer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1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Зеркалирование портов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91144" y="4368550"/>
            <a:ext cx="2657301" cy="1048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Прослушивание трафика с помощью коммутатора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943600" y="1889269"/>
            <a:ext cx="2566553" cy="906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Прослушивание трафика с помощью концентратора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0" y="1172920"/>
            <a:ext cx="5452823" cy="23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91" y="3708303"/>
            <a:ext cx="5174671" cy="236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Cisco SPAN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46" y="1252103"/>
            <a:ext cx="6238509" cy="48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93571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</a:t>
            </a: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SPAN с использованием системы обнаружения вторжений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2" y="1311242"/>
            <a:ext cx="8330331" cy="1089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Команды Cisco SPAN:</a:t>
            </a:r>
          </a:p>
          <a:p>
            <a:pPr algn="l" rtl="0"/>
            <a:r>
              <a:rPr lang="ru-RU" sz="1600" b="0" i="0" u="none" baseline="0"/>
              <a:t>Команда monitor session используется для ассоциации порта источника и порта назначения с сеансом SPAN.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6" y="2459185"/>
            <a:ext cx="8324517" cy="94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2" y="3584291"/>
            <a:ext cx="8324518" cy="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846" y="4935835"/>
            <a:ext cx="8116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600" b="0" i="0" u="none" baseline="0" dirty="0">
                <a:solidFill>
                  <a:schemeClr val="bg2"/>
                </a:solidFill>
              </a:rPr>
              <a:t>Команда </a:t>
            </a:r>
            <a:r>
              <a:rPr lang="ru-RU" sz="1600" b="0" i="0" u="none" baseline="0" dirty="0" err="1">
                <a:solidFill>
                  <a:schemeClr val="bg2"/>
                </a:solidFill>
              </a:rPr>
              <a:t>show</a:t>
            </a:r>
            <a:r>
              <a:rPr lang="ru-RU" sz="1600" b="0" i="0" u="none" baseline="0" dirty="0">
                <a:solidFill>
                  <a:schemeClr val="bg2"/>
                </a:solidFill>
              </a:rPr>
              <a:t> </a:t>
            </a:r>
            <a:r>
              <a:rPr lang="ru-RU" sz="1600" b="0" i="0" u="none" baseline="0" dirty="0" err="1">
                <a:solidFill>
                  <a:schemeClr val="bg2"/>
                </a:solidFill>
              </a:rPr>
              <a:t>monitor</a:t>
            </a:r>
            <a:r>
              <a:rPr lang="ru-RU" sz="1600" b="0" i="0" u="none" baseline="0" dirty="0">
                <a:solidFill>
                  <a:schemeClr val="bg2"/>
                </a:solidFill>
              </a:rPr>
              <a:t> используется для проверки работы сеанса SPAN.</a:t>
            </a:r>
          </a:p>
        </p:txBody>
      </p:sp>
    </p:spTree>
    <p:extLst>
      <p:ext uri="{BB962C8B-B14F-4D97-AF65-F5344CB8AC3E}">
        <p14:creationId xmlns:p14="http://schemas.microsoft.com/office/powerpoint/2010/main" val="19517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5.2.1: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Характеристики сигнатур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5.1.1: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Характеристики систем IDS и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Атрибуты сигнатур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Сигнатура – это набор правил, которые используют системы IDS и IPS </a:t>
            </a:r>
            <a:r>
              <a:rPr lang="en-US" sz="1800" b="0" i="0" u="none" baseline="0" dirty="0" smtClean="0"/>
              <a:t/>
            </a:r>
            <a:br>
              <a:rPr lang="en-US" sz="1800" b="0" i="0" u="none" baseline="0" dirty="0" smtClean="0"/>
            </a:br>
            <a:r>
              <a:rPr lang="ru-RU" sz="1800" b="0" i="0" u="none" baseline="0" dirty="0" smtClean="0"/>
              <a:t>для </a:t>
            </a:r>
            <a:r>
              <a:rPr lang="ru-RU" sz="1800" b="0" i="0" u="none" baseline="0" dirty="0"/>
              <a:t>обнаружения типичной вредоносной активности.</a:t>
            </a:r>
          </a:p>
          <a:p>
            <a:pPr marL="0" indent="0" algn="l" rtl="0">
              <a:buNone/>
            </a:pPr>
            <a:r>
              <a:rPr lang="ru-RU" sz="1800" b="0" i="0" u="none" baseline="0" dirty="0"/>
              <a:t>У сигнатур есть три четких атрибута:</a:t>
            </a:r>
            <a:endParaRPr lang="ru-RU" sz="1800" dirty="0"/>
          </a:p>
          <a:p>
            <a:pPr algn="l" rtl="0"/>
            <a:r>
              <a:rPr lang="ru-RU" sz="1600" b="0" i="0" u="none" baseline="0" dirty="0"/>
              <a:t>Тип </a:t>
            </a:r>
          </a:p>
          <a:p>
            <a:pPr algn="l" rtl="0"/>
            <a:r>
              <a:rPr lang="ru-RU" sz="1600" b="0" i="0" u="none" baseline="0" dirty="0"/>
              <a:t>Триггер (сигнал тревоги)</a:t>
            </a:r>
          </a:p>
          <a:p>
            <a:pPr algn="l" rtl="0"/>
            <a:r>
              <a:rPr lang="ru-RU" sz="1600" b="0" i="0" u="none" baseline="0" dirty="0"/>
              <a:t>Действие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Типы сигнатур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Сигнатуры </a:t>
            </a:r>
            <a:r>
              <a:rPr lang="ru-RU" sz="1800" b="0" i="0" u="none" baseline="0" dirty="0" err="1"/>
              <a:t>категоризируются</a:t>
            </a:r>
            <a:r>
              <a:rPr lang="ru-RU" sz="1800" b="0" i="0" u="none" baseline="0" dirty="0"/>
              <a:t> следующим образом:</a:t>
            </a:r>
            <a:endParaRPr lang="ru-RU" sz="1800" dirty="0"/>
          </a:p>
          <a:p>
            <a:pPr rtl="0"/>
            <a:r>
              <a:rPr lang="ru-RU" sz="1600" b="0" i="0" u="none" baseline="0" dirty="0"/>
              <a:t>Атомарная – простейший тип сигнатуры, заключающейся в проверке одиночного пакета, действия или события на предмет его соответствия сконфигурированной сигнатуре.  Если соответствие установлено, подается сигнал тревоги </a:t>
            </a:r>
            <a:r>
              <a:rPr lang="ru-RU" sz="1600" b="0" i="0" u="none" baseline="0" dirty="0" smtClean="0"/>
              <a:t>и</a:t>
            </a:r>
            <a:r>
              <a:rPr lang="en-US" sz="1600" b="0" i="0" u="none" baseline="0" dirty="0" smtClean="0"/>
              <a:t> </a:t>
            </a:r>
            <a:r>
              <a:rPr lang="ru-RU" sz="1600" b="0" i="0" u="none" baseline="0" dirty="0" err="1" smtClean="0"/>
              <a:t>предпри</a:t>
            </a:r>
            <a:r>
              <a:rPr lang="en-US" sz="1600" b="0" i="0" u="none" baseline="0" dirty="0" smtClean="0"/>
              <a:t>-</a:t>
            </a:r>
            <a:r>
              <a:rPr lang="ru-RU" sz="1600" b="0" i="0" u="none" baseline="0" dirty="0" err="1" smtClean="0"/>
              <a:t>нимается</a:t>
            </a:r>
            <a:r>
              <a:rPr lang="ru-RU" sz="1600" b="0" i="0" u="none" baseline="0" dirty="0" smtClean="0"/>
              <a:t> </a:t>
            </a:r>
            <a:r>
              <a:rPr lang="ru-RU" sz="1600" b="0" i="0" u="none" baseline="0" dirty="0"/>
              <a:t>определенное сигнатурой действие.</a:t>
            </a:r>
          </a:p>
          <a:p>
            <a:pPr algn="l" rtl="0"/>
            <a:r>
              <a:rPr lang="ru-RU" sz="1600" b="0" i="0" u="none" baseline="0" dirty="0"/>
              <a:t>Составная (композитная) сигнатура – этот тип сигнатуры обнаруживает последовательность операций, распределенных по разным хостам в течение произвольного периода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0766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Файл сигнатур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800" b="0" i="0" u="none" baseline="0"/>
              <a:t>При обнаружении новых угроз должны создаваться новые сигнатуры, которые должны загружаться в систему IPS. </a:t>
            </a:r>
            <a:endParaRPr lang="ru-RU" sz="1800" dirty="0" smtClean="0"/>
          </a:p>
          <a:p>
            <a:pPr algn="l" rtl="0"/>
            <a:r>
              <a:rPr lang="ru-RU" sz="1800" b="0" i="0" u="none" baseline="0"/>
              <a:t>Файл сигнатур содержит набор определений сетевых угроз. </a:t>
            </a:r>
            <a:endParaRPr lang="ru-RU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" y="2555118"/>
            <a:ext cx="8188926" cy="36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Микромодули сигнатур</a:t>
            </a:r>
            <a:endParaRPr lang="ru-RU" sz="28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2000" b="0" i="0" u="none" baseline="0" dirty="0" err="1"/>
              <a:t>Cisco</a:t>
            </a:r>
            <a:r>
              <a:rPr lang="ru-RU" sz="2000" b="0" i="0" u="none" baseline="0" dirty="0"/>
              <a:t> IOS определяет пять микромодулей:</a:t>
            </a:r>
            <a:endParaRPr lang="ru-RU" sz="2000" dirty="0"/>
          </a:p>
          <a:p>
            <a:pPr algn="l" rtl="0"/>
            <a:r>
              <a:rPr lang="ru-RU" sz="1800" b="0" i="0" u="none" baseline="0" dirty="0" err="1"/>
              <a:t>Atomic</a:t>
            </a:r>
            <a:r>
              <a:rPr lang="ru-RU" sz="1800" b="0" i="0" u="none" baseline="0" dirty="0"/>
              <a:t> – сигнатуры, проверяющие простые пакеты.</a:t>
            </a:r>
          </a:p>
          <a:p>
            <a:pPr algn="l" rtl="0"/>
            <a:r>
              <a:rPr lang="ru-RU" sz="1800" b="0" i="0" u="none" baseline="0" dirty="0" err="1"/>
              <a:t>Service</a:t>
            </a:r>
            <a:r>
              <a:rPr lang="ru-RU" sz="1800" b="0" i="0" u="none" baseline="0" dirty="0"/>
              <a:t> – сигнатуры, проверяющие трафик сервисов, </a:t>
            </a:r>
            <a:r>
              <a:rPr lang="ru-RU" sz="1800" b="0" i="0" u="none" baseline="0" dirty="0" smtClean="0"/>
              <a:t>подверженных </a:t>
            </a:r>
            <a:r>
              <a:rPr lang="ru-RU" sz="1800" b="0" i="0" u="none" baseline="0" dirty="0"/>
              <a:t>атакам.</a:t>
            </a:r>
          </a:p>
          <a:p>
            <a:pPr algn="l" rtl="0"/>
            <a:r>
              <a:rPr lang="ru-RU" sz="1800" b="0" i="0" u="none" baseline="0" dirty="0" err="1"/>
              <a:t>String</a:t>
            </a:r>
            <a:r>
              <a:rPr lang="ru-RU" sz="1800" b="0" i="0" u="none" baseline="0" dirty="0"/>
              <a:t> – сигнатуры, использующие шаблоны на регулярных выражениях для определения вторжений.</a:t>
            </a:r>
          </a:p>
          <a:p>
            <a:pPr algn="l" rtl="0"/>
            <a:r>
              <a:rPr lang="ru-RU" sz="1800" b="0" i="0" u="none" baseline="0" dirty="0" err="1"/>
              <a:t>Multi-string</a:t>
            </a:r>
            <a:r>
              <a:rPr lang="ru-RU" sz="1800" b="0" i="0" u="none" baseline="0" dirty="0"/>
              <a:t> – поддерживают гибкое сопоставление образцов и сигнатур </a:t>
            </a:r>
            <a:r>
              <a:rPr lang="ru-RU" sz="1800" b="0" i="0" u="none" baseline="0" dirty="0" err="1"/>
              <a:t>Trend</a:t>
            </a:r>
            <a:r>
              <a:rPr lang="ru-RU" sz="1800" b="0" i="0" u="none" baseline="0" dirty="0"/>
              <a:t> </a:t>
            </a:r>
            <a:r>
              <a:rPr lang="ru-RU" sz="1800" b="0" i="0" u="none" baseline="0" dirty="0" err="1"/>
              <a:t>Labs</a:t>
            </a:r>
            <a:r>
              <a:rPr lang="ru-RU" sz="1800" b="0" i="0" u="none" baseline="0" dirty="0"/>
              <a:t>.</a:t>
            </a:r>
          </a:p>
          <a:p>
            <a:pPr algn="l" rtl="0"/>
            <a:r>
              <a:rPr lang="ru-RU" sz="1800" b="0" i="0" u="none" baseline="0" dirty="0" err="1"/>
              <a:t>Other</a:t>
            </a:r>
            <a:r>
              <a:rPr lang="ru-RU" sz="1800" b="0" i="0" u="none" baseline="0" dirty="0"/>
              <a:t> – внутренний модуль, работающий с прочими сигнатурами.</a:t>
            </a:r>
          </a:p>
        </p:txBody>
      </p:sp>
    </p:spTree>
    <p:extLst>
      <p:ext uri="{BB962C8B-B14F-4D97-AF65-F5344CB8AC3E}">
        <p14:creationId xmlns:p14="http://schemas.microsoft.com/office/powerpoint/2010/main" val="17844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Загрузка файла сигнатур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" y="1256254"/>
            <a:ext cx="8188926" cy="36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5.2.2: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Сигналы тревоги сигнатур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Сигнал тревоги сигнатуры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7" y="949758"/>
            <a:ext cx="5051233" cy="25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94" y="3596698"/>
            <a:ext cx="5068150" cy="25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Обнаружение на основе шаблона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7" y="2062307"/>
            <a:ext cx="8537526" cy="27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Обнаружение на основе аномалий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" y="2311112"/>
            <a:ext cx="8463688" cy="223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Обнаружение на основе политик и обнаружение с помощью </a:t>
            </a:r>
            <a:r>
              <a:rPr lang="ru-RU" sz="2800" b="0" i="0" u="none" baseline="0" dirty="0" err="1"/>
              <a:t>Honey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Pot</a:t>
            </a:r>
            <a:endParaRPr lang="ru-RU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223366"/>
            <a:ext cx="8323915" cy="24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Атаки нулевого дня</a:t>
            </a:r>
            <a:endParaRPr lang="ru-RU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7" y="1329293"/>
            <a:ext cx="7024967" cy="41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Преимущества решения </a:t>
            </a: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IOS IPS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3" y="1165767"/>
            <a:ext cx="3862240" cy="49856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Преимущества:</a:t>
            </a:r>
          </a:p>
          <a:p>
            <a:pPr algn="l" rtl="0"/>
            <a:r>
              <a:rPr lang="ru-RU" sz="1600" b="0" i="0" u="none" baseline="0" dirty="0"/>
              <a:t>Использует базовую инфраструктуру маршрутизации для обеспечения дополнительного уровня безопасности.</a:t>
            </a:r>
          </a:p>
          <a:p>
            <a:pPr algn="l" rtl="0"/>
            <a:r>
              <a:rPr lang="ru-RU" sz="1600" b="0" i="0" u="none" baseline="0" dirty="0"/>
              <a:t>Выполняется в </a:t>
            </a:r>
            <a:r>
              <a:rPr lang="ru-RU" sz="1600" b="0" i="0" u="none" baseline="0" dirty="0" err="1"/>
              <a:t>inline</a:t>
            </a:r>
            <a:r>
              <a:rPr lang="ru-RU" sz="1600" b="0" i="0" u="none" baseline="0" dirty="0"/>
              <a:t>-режиме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и </a:t>
            </a:r>
            <a:r>
              <a:rPr lang="ru-RU" sz="1600" b="0" i="0" u="none" baseline="0" dirty="0"/>
              <a:t>поддерживается целым рядом платформ маршрутизации.</a:t>
            </a:r>
          </a:p>
          <a:p>
            <a:pPr algn="l" rtl="0"/>
            <a:r>
              <a:rPr lang="ru-RU" sz="1600" b="0" i="0" u="none" baseline="0" dirty="0"/>
              <a:t>Обеспечивает защиту от угроз на всех точках входа в сеть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при </a:t>
            </a:r>
            <a:r>
              <a:rPr lang="ru-RU" sz="1600" b="0" i="0" u="none" baseline="0" dirty="0"/>
              <a:t>использовании вместе с решениями </a:t>
            </a:r>
            <a:r>
              <a:rPr lang="ru-RU" sz="1600" b="0" i="0" u="none" baseline="0" dirty="0" err="1"/>
              <a:t>Cisco</a:t>
            </a:r>
            <a:r>
              <a:rPr lang="ru-RU" sz="1600" b="0" i="0" u="none" baseline="0" dirty="0"/>
              <a:t> IDS, </a:t>
            </a:r>
            <a:r>
              <a:rPr lang="ru-RU" sz="1600" b="0" i="0" u="none" baseline="0" dirty="0" err="1"/>
              <a:t>Cisco</a:t>
            </a:r>
            <a:r>
              <a:rPr lang="ru-RU" sz="1600" b="0" i="0" u="none" baseline="0" dirty="0"/>
              <a:t> IOS </a:t>
            </a:r>
            <a:r>
              <a:rPr lang="ru-RU" sz="1600" b="0" i="0" u="none" baseline="0" dirty="0" err="1"/>
              <a:t>Firewall</a:t>
            </a:r>
            <a:r>
              <a:rPr lang="ru-RU" sz="1600" b="0" i="0" u="none" baseline="0" dirty="0"/>
              <a:t>, VPN и NAC.</a:t>
            </a:r>
          </a:p>
          <a:p>
            <a:pPr algn="l" rtl="0"/>
            <a:r>
              <a:rPr lang="ru-RU" sz="1600" b="0" i="0" u="none" baseline="0" dirty="0"/>
              <a:t>Размер базы данных сигнатуры, используемый устройствами, может адаптироваться к объему доступной памяти на маршрутизаторе.</a:t>
            </a:r>
            <a:endParaRPr lang="ru-RU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50" y="2157232"/>
            <a:ext cx="4273820" cy="25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4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Механизмы инициирования сигналов тревоги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Типы сигналов тревоги:</a:t>
            </a:r>
            <a:endParaRPr lang="ru-RU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2"/>
            <a:ext cx="8286217" cy="161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5.2.3: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Действия сигнатуры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108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Действия сигнатуры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041077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Обзор категорий действий:</a:t>
            </a:r>
            <a:endParaRPr lang="ru-RU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5" y="1537855"/>
            <a:ext cx="7500490" cy="463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914298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Управление сгенерированными сигналами тревоги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Генерирование сигнала тревоги</a:t>
            </a:r>
            <a:endParaRPr lang="ru-RU" sz="1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2"/>
            <a:ext cx="834789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7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Запись действий для последующего анализа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Запись действий в журнал:</a:t>
            </a:r>
            <a:endParaRPr lang="ru-RU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410113"/>
            <a:ext cx="8430308" cy="269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Запрещение действия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311236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Сброс или предотвращение действия:</a:t>
            </a:r>
            <a:endParaRPr lang="ru-RU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1808014"/>
            <a:ext cx="8355886" cy="367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Сброс, блокировка и разрешение трафика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Сброс подключения и блокировка действия:</a:t>
            </a:r>
            <a:endParaRPr lang="ru-RU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1"/>
            <a:ext cx="8299940" cy="22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4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5.2.4: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Управление и мониторинг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48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Мониторинг активности</a:t>
            </a:r>
            <a:endParaRPr lang="ru-RU" sz="28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332018"/>
            <a:ext cx="8575206" cy="239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Факторы, которые необходимо учесть при планировании и мониторинге IPS:</a:t>
            </a:r>
          </a:p>
          <a:p>
            <a:pPr algn="l" rtl="0"/>
            <a:r>
              <a:rPr lang="ru-RU" sz="1800" b="0" i="0" u="none" baseline="0" dirty="0"/>
              <a:t>Способ управления</a:t>
            </a:r>
          </a:p>
          <a:p>
            <a:pPr algn="l" rtl="0"/>
            <a:r>
              <a:rPr lang="ru-RU" sz="1800" b="0" i="0" u="none" baseline="0" dirty="0"/>
              <a:t>Корреляция событий</a:t>
            </a:r>
          </a:p>
          <a:p>
            <a:pPr algn="l" rtl="0"/>
            <a:r>
              <a:rPr lang="ru-RU" sz="1800" b="0" i="0" u="none" baseline="0" dirty="0"/>
              <a:t>Специалисты по безопасности</a:t>
            </a:r>
          </a:p>
          <a:p>
            <a:pPr algn="l" rtl="0"/>
            <a:r>
              <a:rPr lang="ru-RU" sz="1800" b="0" i="0" u="none" baseline="0" dirty="0"/>
              <a:t>План реагирования на инциденты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480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Мониторинг атак</a:t>
            </a:r>
            <a:endParaRPr lang="ru-RU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154112"/>
            <a:ext cx="417671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98032" y="1165767"/>
            <a:ext cx="3514749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Преимущества системы IDS:</a:t>
            </a:r>
          </a:p>
          <a:p>
            <a:pPr algn="l" rtl="0"/>
            <a:r>
              <a:rPr lang="ru-RU" sz="1600" b="0" i="0" u="none" baseline="0" dirty="0"/>
              <a:t>Пассивная работа</a:t>
            </a:r>
          </a:p>
          <a:p>
            <a:pPr algn="l" rtl="0"/>
            <a:r>
              <a:rPr lang="ru-RU" sz="1600" b="0" i="0" u="none" baseline="0" dirty="0"/>
              <a:t>Необходимо </a:t>
            </a:r>
            <a:r>
              <a:rPr lang="ru-RU" sz="1600" b="0" i="0" u="none" baseline="0" dirty="0" err="1"/>
              <a:t>зеркалирование</a:t>
            </a:r>
            <a:r>
              <a:rPr lang="ru-RU" sz="1600" b="0" i="0" u="none" baseline="0" dirty="0"/>
              <a:t> трафика, чтобы его достичь</a:t>
            </a:r>
            <a:endParaRPr lang="ru-RU" sz="1600" dirty="0" smtClean="0"/>
          </a:p>
          <a:p>
            <a:pPr algn="l" rtl="0"/>
            <a:r>
              <a:rPr lang="ru-RU" sz="1600" b="0" i="0" u="none" baseline="0" dirty="0"/>
              <a:t>Сетевой трафик </a:t>
            </a:r>
            <a:r>
              <a:rPr lang="ru-RU" sz="1600" b="0" i="0" u="none" baseline="0" dirty="0" smtClean="0"/>
              <a:t>не </a:t>
            </a:r>
            <a:r>
              <a:rPr lang="ru-RU" sz="1600" b="0" i="0" u="none" baseline="0" dirty="0"/>
              <a:t>проходит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через </a:t>
            </a:r>
            <a:r>
              <a:rPr lang="ru-RU" sz="1600" b="0" i="0" u="none" baseline="0" dirty="0"/>
              <a:t>IDS, </a:t>
            </a:r>
            <a:r>
              <a:rPr lang="ru-RU" sz="1600" b="0" i="0" u="none" baseline="0" dirty="0" smtClean="0"/>
              <a:t>если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он не </a:t>
            </a:r>
            <a:r>
              <a:rPr lang="ru-RU" sz="1600" b="0" i="0" u="none" baseline="0" dirty="0" err="1"/>
              <a:t>зеркалируется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9073955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dirty="0"/>
              <a:t>Факторы, которые необходимо учесть </a:t>
            </a:r>
            <a:r>
              <a:rPr lang="en-US" sz="2800" b="0" i="0" u="none" dirty="0" smtClean="0"/>
              <a:t/>
            </a:r>
            <a:br>
              <a:rPr lang="en-US" sz="2800" b="0" i="0" u="none" dirty="0" smtClean="0"/>
            </a:br>
            <a:r>
              <a:rPr lang="ru-RU" sz="2800" b="0" i="0" u="none" dirty="0" smtClean="0"/>
              <a:t>при </a:t>
            </a:r>
            <a:r>
              <a:rPr lang="ru-RU" sz="2800" b="0" i="0" u="none" dirty="0"/>
              <a:t>мониторинге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71" y="1128569"/>
            <a:ext cx="4885459" cy="491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Защищенный обмен событиями между устройствами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" y="1701367"/>
            <a:ext cx="8280132" cy="36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Рекомендации по конфигурации IPS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376" y="1201305"/>
            <a:ext cx="6459248" cy="493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5.2.5: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Глобальная корреляция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78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Глобальная корреляция Cisco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Цели глобальной корреляции</a:t>
            </a:r>
            <a:endParaRPr lang="ru-RU" sz="1800" dirty="0"/>
          </a:p>
          <a:p>
            <a:pPr algn="l" rtl="0"/>
            <a:r>
              <a:rPr lang="ru-RU" sz="1600" b="0" i="0" u="none" baseline="0"/>
              <a:t>Интеллектуальная обработка сигналов тревоги с целью повышения эффективности</a:t>
            </a:r>
          </a:p>
          <a:p>
            <a:pPr algn="l" rtl="0"/>
            <a:r>
              <a:rPr lang="ru-RU" sz="1600" b="0" i="0" u="none" baseline="0"/>
              <a:t>Усовершенствованная защита против известных вредоносных сайтов</a:t>
            </a:r>
          </a:p>
          <a:p>
            <a:pPr algn="l" rtl="0"/>
            <a:r>
              <a:rPr lang="ru-RU" sz="1600" b="0" i="0" u="none" baseline="0"/>
              <a:t>Обмен данными телеметрии с сетью SensorBase Network для улучшения мониторинга сигналов тревог и действий сенсоров в глобальном масштабе</a:t>
            </a:r>
          </a:p>
          <a:p>
            <a:pPr algn="l" rtl="0"/>
            <a:r>
              <a:rPr lang="ru-RU" sz="1600" b="0" i="0" u="none" baseline="0"/>
              <a:t>Упрощение настроек конфигурации</a:t>
            </a:r>
          </a:p>
          <a:p>
            <a:pPr algn="l" rtl="0"/>
            <a:r>
              <a:rPr lang="ru-RU" sz="1600" b="0" i="0" u="none" baseline="0"/>
              <a:t>Автоматическое выполнение загрузки и выгрузки информации системы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9472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Cisco SensorBase Network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8" y="1336386"/>
            <a:ext cx="84385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Cisco Security Intelligence Operation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Сеть позволяет собрать следующие данные:</a:t>
            </a:r>
            <a:endParaRPr lang="ru-RU" sz="1800" dirty="0"/>
          </a:p>
          <a:p>
            <a:pPr algn="l" rtl="0"/>
            <a:r>
              <a:rPr lang="ru-RU" sz="1600" b="0" i="0" u="none" baseline="0"/>
              <a:t>ИД сигнатуры</a:t>
            </a:r>
          </a:p>
          <a:p>
            <a:pPr algn="l" rtl="0"/>
            <a:r>
              <a:rPr lang="ru-RU" sz="1600" b="0" i="0" u="none" baseline="0"/>
              <a:t>IP-адрес злоумышленника</a:t>
            </a:r>
          </a:p>
          <a:p>
            <a:pPr algn="l" rtl="0"/>
            <a:r>
              <a:rPr lang="ru-RU" sz="1600" b="0" i="0" u="none" baseline="0"/>
              <a:t>Порт злоумышленника</a:t>
            </a:r>
          </a:p>
          <a:p>
            <a:pPr algn="l" rtl="0"/>
            <a:r>
              <a:rPr lang="ru-RU" sz="1600" b="0" i="0" u="none" baseline="0"/>
              <a:t>Максимальный размер сегмента</a:t>
            </a:r>
          </a:p>
          <a:p>
            <a:pPr algn="l" rtl="0"/>
            <a:r>
              <a:rPr lang="ru-RU" sz="1600" b="0" i="0" u="none" baseline="0"/>
              <a:t>IP-адрес жертвы</a:t>
            </a:r>
          </a:p>
          <a:p>
            <a:pPr algn="l" rtl="0"/>
            <a:r>
              <a:rPr lang="ru-RU" sz="1600" b="0" i="0" u="none" baseline="0"/>
              <a:t>Порт жертвы</a:t>
            </a:r>
          </a:p>
          <a:p>
            <a:pPr algn="l" rtl="0"/>
            <a:r>
              <a:rPr lang="ru-RU" sz="1600" b="0" i="0" u="none" baseline="0"/>
              <a:t>Версия сигнатуры</a:t>
            </a:r>
          </a:p>
          <a:p>
            <a:pPr algn="l" rtl="0"/>
            <a:r>
              <a:rPr lang="ru-RU" sz="1600" b="0" i="0" u="none" baseline="0"/>
              <a:t>Строка опций ТСР</a:t>
            </a:r>
          </a:p>
          <a:p>
            <a:pPr algn="l" rtl="0"/>
            <a:r>
              <a:rPr lang="ru-RU" sz="1600" b="0" i="0" u="none" baseline="0"/>
              <a:t>Оценка репутации</a:t>
            </a:r>
          </a:p>
          <a:p>
            <a:pPr algn="l" rtl="0"/>
            <a:r>
              <a:rPr lang="ru-RU" sz="1600" b="0" i="0" u="none" baseline="0"/>
              <a:t>Показатель риска</a:t>
            </a:r>
          </a:p>
        </p:txBody>
      </p:sp>
    </p:spTree>
    <p:extLst>
      <p:ext uri="{BB962C8B-B14F-4D97-AF65-F5344CB8AC3E}">
        <p14:creationId xmlns:p14="http://schemas.microsoft.com/office/powerpoint/2010/main" val="12645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 err="1"/>
              <a:t>Репутационные</a:t>
            </a:r>
            <a:r>
              <a:rPr lang="ru-RU" sz="2800" b="0" i="0" u="none" baseline="0" dirty="0"/>
              <a:t> фильтры, черные списки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и </a:t>
            </a:r>
            <a:r>
              <a:rPr lang="ru-RU" sz="2800" b="0" i="0" u="none" baseline="0" dirty="0"/>
              <a:t>фильтры трафика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47" y="1104900"/>
            <a:ext cx="5172507" cy="506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48097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 err="1"/>
              <a:t>Репутационные</a:t>
            </a:r>
            <a:r>
              <a:rPr lang="ru-RU" sz="2800" b="0" i="0" u="none" baseline="0" dirty="0"/>
              <a:t> фильтры, черные списки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и </a:t>
            </a:r>
            <a:r>
              <a:rPr lang="ru-RU" sz="2800" b="0" i="0" u="none" baseline="0" dirty="0"/>
              <a:t>фильтры трафика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" y="1237016"/>
            <a:ext cx="7640349" cy="485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7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5.3.1: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Конфигурирование </a:t>
            </a: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IOS IPS с помощью интерфейса командной строки (CLI)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7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Обнаружение и остановка атак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3619500" cy="2534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IPS:</a:t>
            </a:r>
          </a:p>
          <a:p>
            <a:pPr algn="l" rtl="0"/>
            <a:r>
              <a:rPr lang="ru-RU" sz="1600" b="0" i="0" u="none" baseline="0" dirty="0"/>
              <a:t>Внедрение в </a:t>
            </a:r>
            <a:r>
              <a:rPr lang="ru-RU" sz="1600" b="0" i="0" u="none" baseline="0" dirty="0" err="1"/>
              <a:t>inline</a:t>
            </a:r>
            <a:r>
              <a:rPr lang="ru-RU" sz="1600" b="0" i="0" u="none" baseline="0" dirty="0"/>
              <a:t>-режиме</a:t>
            </a:r>
          </a:p>
          <a:p>
            <a:pPr algn="l" rtl="0"/>
            <a:r>
              <a:rPr lang="ru-RU" sz="1600" b="0" i="0" u="none" baseline="0" dirty="0"/>
              <a:t>Контроль трафика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на</a:t>
            </a:r>
            <a:r>
              <a:rPr lang="ru-RU" sz="1600" b="0" i="0" u="none" baseline="0" dirty="0"/>
              <a:t> уровне 3 и 4</a:t>
            </a:r>
          </a:p>
          <a:p>
            <a:pPr algn="l" rtl="0"/>
            <a:r>
              <a:rPr lang="ru-RU" sz="1600" b="0" i="0" u="none" baseline="0" dirty="0"/>
              <a:t>Может останавливать </a:t>
            </a:r>
            <a:r>
              <a:rPr lang="ru-RU" sz="1600" b="0" i="0" u="none" baseline="0" dirty="0" err="1"/>
              <a:t>однопакетные</a:t>
            </a:r>
            <a:r>
              <a:rPr lang="ru-RU" sz="1600" b="0" i="0" u="none" baseline="0" dirty="0"/>
              <a:t> атаки на пути к цели</a:t>
            </a:r>
          </a:p>
          <a:p>
            <a:pPr algn="l" rtl="0"/>
            <a:r>
              <a:rPr lang="ru-RU" sz="1600" b="0" i="0" u="none" baseline="0" dirty="0"/>
              <a:t>Реагирует немедленно,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не </a:t>
            </a:r>
            <a:r>
              <a:rPr lang="ru-RU" sz="1600" b="0" i="0" u="none" baseline="0" dirty="0"/>
              <a:t>пропуская никакого вредоносного трафика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54" y="1165770"/>
            <a:ext cx="410051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Внедрение IOS IPS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7917180" cy="4995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Шаг 1. Скачайте файлы IOS IPS.</a:t>
            </a:r>
          </a:p>
          <a:p>
            <a:pPr marL="0" indent="0" algn="l" rtl="0">
              <a:buNone/>
            </a:pPr>
            <a:r>
              <a:rPr lang="ru-RU" sz="1600" b="0" i="0" u="none" baseline="0"/>
              <a:t>Шаг 2. Создайте каталог конфигурации IOS IPS в Flash.</a:t>
            </a:r>
          </a:p>
          <a:p>
            <a:pPr marL="0" indent="0" algn="l" rtl="0">
              <a:buNone/>
            </a:pPr>
            <a:r>
              <a:rPr lang="ru-RU" sz="1600" b="0" i="0" u="none" baseline="0"/>
              <a:t>Шаг 3. Сконфигурируйте криптографический ключ IOS IPS.</a:t>
            </a:r>
          </a:p>
          <a:p>
            <a:pPr marL="0" indent="0" algn="l" rtl="0">
              <a:buNone/>
            </a:pPr>
            <a:r>
              <a:rPr lang="ru-RU" sz="1600" b="0" i="0" u="none" baseline="0"/>
              <a:t>Шаг 4. Включите IOS IPS.</a:t>
            </a:r>
          </a:p>
          <a:p>
            <a:pPr marL="0" indent="0" algn="l" rtl="0">
              <a:buNone/>
            </a:pPr>
            <a:r>
              <a:rPr lang="ru-RU" sz="1600" b="0" i="0" u="none" baseline="0"/>
              <a:t>Шаг 5. Загрузите пакет сигнатур IOS IPS на маршрутизатор.</a:t>
            </a:r>
          </a:p>
        </p:txBody>
      </p:sp>
    </p:spTree>
    <p:extLst>
      <p:ext uri="{BB962C8B-B14F-4D97-AF65-F5344CB8AC3E}">
        <p14:creationId xmlns:p14="http://schemas.microsoft.com/office/powerpoint/2010/main" val="33539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Скачивание файлов IOS IPS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1" y="1031588"/>
            <a:ext cx="4708353" cy="2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98" y="2808436"/>
            <a:ext cx="3864601" cy="2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02" y="4675911"/>
            <a:ext cx="44116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6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3200" b="0" i="0" u="none" baseline="0"/>
              <a:t>Криптографический ключ IPS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" y="1407679"/>
            <a:ext cx="601345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10" y="3453676"/>
            <a:ext cx="5183521" cy="278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621337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3200" b="0" i="0" u="none" baseline="0"/>
              <a:t>Включение IOS IPS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3" y="1295111"/>
            <a:ext cx="4641273" cy="295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55" y="2721168"/>
            <a:ext cx="4479205" cy="361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26734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3200" b="0" i="0" u="none" baseline="0"/>
              <a:t>Включение IOS IPS</a:t>
            </a:r>
            <a:endParaRPr lang="ru-RU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01474"/>
            <a:ext cx="4567980" cy="25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11" y="2575994"/>
            <a:ext cx="4738976" cy="372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301375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3200" b="0" i="0" u="none" baseline="0" dirty="0"/>
              <a:t>Загрузка пакета сигнатур IPS в память RAM</a:t>
            </a:r>
            <a:endParaRPr lang="ru-R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2" y="1507404"/>
            <a:ext cx="7626636" cy="466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41411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3200" b="0" i="0" u="none" baseline="0"/>
              <a:t>Загрузка пакета сигнатур IPS в память RAM</a:t>
            </a:r>
            <a:endParaRPr lang="ru-R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0" y="1511875"/>
            <a:ext cx="8126221" cy="114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83" y="2784764"/>
            <a:ext cx="5757835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94642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Отключение и восстановление сигнатур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53" y="3896592"/>
            <a:ext cx="5626903" cy="223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" y="1394114"/>
            <a:ext cx="5648715" cy="224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050" y="926068"/>
            <a:ext cx="350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ru-RU" sz="1600" b="0" i="0" u="none" baseline="0">
                <a:solidFill>
                  <a:schemeClr val="bg2"/>
                </a:solidFill>
              </a:rPr>
              <a:t>Отключение отдельной сигнатуры:</a:t>
            </a:r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353" y="3585316"/>
            <a:ext cx="3305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ru-RU" sz="1600" b="0" i="0" u="none" baseline="0" dirty="0">
                <a:solidFill>
                  <a:schemeClr val="bg2"/>
                </a:solidFill>
              </a:rPr>
              <a:t>Отключение категории сигнатур: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5.3.2: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Изменение сигнатур </a:t>
            </a: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IOS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37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Изменение действий сигнатуры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6" y="1404721"/>
            <a:ext cx="8438248" cy="404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Сходство IDS и IPS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3" y="999124"/>
            <a:ext cx="7138555" cy="512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5.3.3: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Проверка и мониторинг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73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Проверка работы IOS IPS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Команды </a:t>
            </a:r>
            <a:r>
              <a:rPr lang="ru-RU" sz="1800" b="1" i="0" u="none" baseline="0"/>
              <a:t>Show</a:t>
            </a:r>
            <a:r>
              <a:rPr lang="ru-RU" sz="1800" b="0" i="0" u="none" baseline="0"/>
              <a:t> для проверки конфигурации IOS IPS:</a:t>
            </a:r>
            <a:endParaRPr lang="ru-RU" sz="1800" dirty="0"/>
          </a:p>
          <a:p>
            <a:pPr algn="l" rtl="0"/>
            <a:r>
              <a:rPr lang="ru-RU" sz="1600" b="0" i="0" u="none" baseline="0"/>
              <a:t>show ip ips</a:t>
            </a:r>
            <a:endParaRPr lang="ru-RU" sz="1600" dirty="0" smtClean="0"/>
          </a:p>
          <a:p>
            <a:pPr algn="l" rtl="0"/>
            <a:r>
              <a:rPr lang="ru-RU" sz="1600" b="0" i="0" u="none" baseline="0"/>
              <a:t>show ip ips all</a:t>
            </a:r>
          </a:p>
          <a:p>
            <a:pPr algn="l" rtl="0"/>
            <a:r>
              <a:rPr lang="ru-RU" sz="1600" b="0" i="0" u="none" baseline="0"/>
              <a:t>show ip ips configuration</a:t>
            </a:r>
            <a:endParaRPr lang="ru-RU" sz="1600" dirty="0"/>
          </a:p>
          <a:p>
            <a:pPr algn="l" rtl="0"/>
            <a:r>
              <a:rPr lang="ru-RU" sz="1600" b="0" i="0" u="none" baseline="0"/>
              <a:t>show ip ips interfaces</a:t>
            </a:r>
            <a:endParaRPr lang="ru-RU" sz="1600" dirty="0"/>
          </a:p>
          <a:p>
            <a:pPr algn="l" rtl="0"/>
            <a:r>
              <a:rPr lang="ru-RU" sz="1600" b="0" i="0" u="none" baseline="0"/>
              <a:t>show ip ips signatures</a:t>
            </a:r>
          </a:p>
          <a:p>
            <a:pPr algn="l" rtl="0"/>
            <a:r>
              <a:rPr lang="ru-RU" sz="1600" b="0" i="0" u="none" baseline="0"/>
              <a:t>show ip ips statistics</a:t>
            </a:r>
            <a:endParaRPr lang="ru-RU" sz="1600" dirty="0"/>
          </a:p>
          <a:p>
            <a:pPr marL="0" indent="0" algn="l" rtl="0">
              <a:buNone/>
            </a:pPr>
            <a:r>
              <a:rPr lang="ru-RU" sz="1800" b="0" i="0" u="none" baseline="0"/>
              <a:t>Команды </a:t>
            </a:r>
            <a:r>
              <a:rPr lang="ru-RU" sz="1800" b="1" i="0" u="none" baseline="0"/>
              <a:t>Clear </a:t>
            </a:r>
            <a:r>
              <a:rPr lang="ru-RU" sz="1800" b="0" i="0" u="none" baseline="0"/>
              <a:t>для отключения IPS:</a:t>
            </a:r>
            <a:endParaRPr lang="ru-RU" sz="1800" dirty="0"/>
          </a:p>
          <a:p>
            <a:pPr algn="l" rtl="0"/>
            <a:r>
              <a:rPr lang="ru-RU" sz="1600" b="0" i="0" u="none" baseline="0"/>
              <a:t>clear ip ips configuration</a:t>
            </a:r>
            <a:endParaRPr lang="ru-RU" sz="1600" dirty="0"/>
          </a:p>
          <a:p>
            <a:pPr algn="l" rtl="0"/>
            <a:r>
              <a:rPr lang="ru-RU" sz="1600" b="0" i="0" u="none" baseline="0"/>
              <a:t>clear ip ips statistics</a:t>
            </a:r>
            <a:endParaRPr lang="ru-RU" sz="1600" dirty="0"/>
          </a:p>
          <a:p>
            <a:pPr marL="0" indent="0" algn="l" rtl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28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Отчетность по сигналам тревоги IPS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2" y="2783754"/>
            <a:ext cx="8604137" cy="129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Включение SDEE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" y="1255063"/>
            <a:ext cx="8391446" cy="434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0846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Преимущества и недостатки систем IDS и IPS</a:t>
            </a:r>
            <a:endParaRPr lang="ru-RU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51821" y="1237488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Преимущества IDS:</a:t>
            </a:r>
          </a:p>
          <a:p>
            <a:pPr algn="l" rtl="0"/>
            <a:r>
              <a:rPr lang="ru-RU" sz="1600" b="0" i="0" u="none" baseline="0"/>
              <a:t>Не влияет на сеть.</a:t>
            </a:r>
          </a:p>
          <a:p>
            <a:pPr algn="l" rtl="0"/>
            <a:r>
              <a:rPr lang="ru-RU" sz="1600" b="0" i="0" u="none" baseline="0"/>
              <a:t>Нет влияния на сеть в случае выхода сенсора из строя.</a:t>
            </a:r>
          </a:p>
          <a:p>
            <a:pPr algn="l" rtl="0"/>
            <a:r>
              <a:rPr lang="ru-RU" sz="1600" b="0" i="0" u="none" baseline="0"/>
              <a:t>Нет влияния на сеть в случае перегрузки сенсора.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683162" y="1237488"/>
            <a:ext cx="3931920" cy="1645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Преимущества IPS:</a:t>
            </a:r>
          </a:p>
          <a:p>
            <a:pPr algn="l" rtl="0"/>
            <a:r>
              <a:rPr lang="ru-RU" sz="1600" b="0" i="0" u="none" baseline="0"/>
              <a:t>Останавливает вредоносные пакеты.</a:t>
            </a:r>
          </a:p>
          <a:p>
            <a:pPr algn="l" rtl="0"/>
            <a:r>
              <a:rPr lang="ru-RU" sz="1600" b="0" i="0" u="none" baseline="0"/>
              <a:t>Может использовать техники потоковой нормализации.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451821" y="3632582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Недостатки IDS:</a:t>
            </a:r>
            <a:endParaRPr lang="ru-RU" sz="1800" dirty="0"/>
          </a:p>
          <a:p>
            <a:pPr algn="l" rtl="0"/>
            <a:r>
              <a:rPr lang="ru-RU" sz="1600" b="0" i="0" u="none" baseline="0"/>
              <a:t>Ответные действия не могут остановить вредоносный пакет.</a:t>
            </a:r>
          </a:p>
          <a:p>
            <a:pPr algn="l" rtl="0"/>
            <a:r>
              <a:rPr lang="ru-RU" sz="1600" b="0" i="0" u="none" baseline="0"/>
              <a:t>Для ответных действий нужна корректная настройка.</a:t>
            </a:r>
          </a:p>
          <a:p>
            <a:pPr algn="l" rtl="0"/>
            <a:r>
              <a:rPr lang="ru-RU" sz="1600" b="0" i="0" u="none" baseline="0"/>
              <a:t>Более уязвима перед техниками нарушения безопасности сети.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683162" y="3622191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Недостатки IPS:</a:t>
            </a:r>
            <a:endParaRPr lang="ru-RU" sz="1800" dirty="0"/>
          </a:p>
          <a:p>
            <a:pPr algn="l" rtl="0"/>
            <a:r>
              <a:rPr lang="ru-RU" sz="1600" b="0" i="0" u="none" baseline="0"/>
              <a:t>Проблемы с сенсором могут сказываться на сетевом трафике.</a:t>
            </a:r>
          </a:p>
          <a:p>
            <a:pPr algn="l" rtl="0"/>
            <a:r>
              <a:rPr lang="ru-RU" sz="1600" b="0" i="0" u="none" baseline="0"/>
              <a:t>Перегрузка сенсора влияет на сеть.</a:t>
            </a:r>
          </a:p>
          <a:p>
            <a:pPr algn="l" rtl="0"/>
            <a:r>
              <a:rPr lang="ru-RU" sz="1600" b="0" i="0" u="none" baseline="0"/>
              <a:t>Небольшое негативное влияние на производительность сети.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005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5.1.2: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Сетевые реализации IPS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65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Хостовые и сетевые реализации IPS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8" y="2051422"/>
            <a:ext cx="8179718" cy="275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3880</TotalTime>
  <Words>863</Words>
  <Application>Microsoft Office PowerPoint</Application>
  <PresentationFormat>Экран (4:3)</PresentationFormat>
  <Paragraphs>285</Paragraphs>
  <Slides>64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8" baseType="lpstr">
      <vt:lpstr>Arial</vt:lpstr>
      <vt:lpstr>Calibri</vt:lpstr>
      <vt:lpstr>Ciscolight</vt:lpstr>
      <vt:lpstr>NetAcad_White_PPT_Template 05Oct12</vt:lpstr>
      <vt:lpstr>Лекция 5: Внедрение системы  предотвращения вторжений</vt:lpstr>
      <vt:lpstr>Тема 5.1.1: Характеристики систем IDS и IPS</vt:lpstr>
      <vt:lpstr>Атаки нулевого дня</vt:lpstr>
      <vt:lpstr>Мониторинг атак</vt:lpstr>
      <vt:lpstr>Обнаружение и остановка атак</vt:lpstr>
      <vt:lpstr>Сходство IDS и IPS</vt:lpstr>
      <vt:lpstr>Преимущества и недостатки систем IDS и IPS</vt:lpstr>
      <vt:lpstr>Тема 5.1.2: Сетевые реализации IPS</vt:lpstr>
      <vt:lpstr>Хостовые и сетевые реализации IPS</vt:lpstr>
      <vt:lpstr>Сетевые IPS-сенсоры</vt:lpstr>
      <vt:lpstr>Модульные и аппаратные решения Cisco IPS</vt:lpstr>
      <vt:lpstr>Выбор решения IPS</vt:lpstr>
      <vt:lpstr>Преимущества и недостатки IPS</vt:lpstr>
      <vt:lpstr>Режимы развертывания</vt:lpstr>
      <vt:lpstr>Тема 5.1.3: Cisco Switched Port Analyzer</vt:lpstr>
      <vt:lpstr>Зеркалирование портов</vt:lpstr>
      <vt:lpstr>Cisco SPAN</vt:lpstr>
      <vt:lpstr>Конфигурирование Cisco SPAN с использованием системы обнаружения вторжений</vt:lpstr>
      <vt:lpstr>Тема 5.2.1: Характеристики сигнатур IPS</vt:lpstr>
      <vt:lpstr>Атрибуты сигнатур</vt:lpstr>
      <vt:lpstr>Типы сигнатур</vt:lpstr>
      <vt:lpstr>Файл сигнатур</vt:lpstr>
      <vt:lpstr>Микромодули сигнатур</vt:lpstr>
      <vt:lpstr>Загрузка файла сигнатур</vt:lpstr>
      <vt:lpstr>Тема 5.2.2: Сигналы тревоги сигнатур IPS</vt:lpstr>
      <vt:lpstr>Сигнал тревоги сигнатуры</vt:lpstr>
      <vt:lpstr>Обнаружение на основе шаблона</vt:lpstr>
      <vt:lpstr>Обнаружение на основе аномалий</vt:lpstr>
      <vt:lpstr>Обнаружение на основе политик и обнаружение с помощью Honey Pot</vt:lpstr>
      <vt:lpstr>Преимущества решения Cisco IOS IPS</vt:lpstr>
      <vt:lpstr>Механизмы инициирования сигналов тревоги</vt:lpstr>
      <vt:lpstr>Тема 5.2.3: Действия сигнатуры IPS</vt:lpstr>
      <vt:lpstr>Действия сигнатуры</vt:lpstr>
      <vt:lpstr>Управление сгенерированными сигналами тревоги</vt:lpstr>
      <vt:lpstr>Запись действий для последующего анализа</vt:lpstr>
      <vt:lpstr>Запрещение действия</vt:lpstr>
      <vt:lpstr>Сброс, блокировка и разрешение трафика</vt:lpstr>
      <vt:lpstr>Тема 5.2.4: Управление и мониторинг IPS</vt:lpstr>
      <vt:lpstr>Мониторинг активности</vt:lpstr>
      <vt:lpstr>Факторы, которые необходимо учесть  при мониторинге</vt:lpstr>
      <vt:lpstr>Защищенный обмен событиями между устройствами</vt:lpstr>
      <vt:lpstr>Рекомендации по конфигурации IPS</vt:lpstr>
      <vt:lpstr>Тема 5.2.5: Глобальная корреляция IPS</vt:lpstr>
      <vt:lpstr>Глобальная корреляция Cisco</vt:lpstr>
      <vt:lpstr>Cisco SensorBase Network</vt:lpstr>
      <vt:lpstr>Cisco Security Intelligence Operation</vt:lpstr>
      <vt:lpstr>Репутационные фильтры, черные списки  и фильтры трафика</vt:lpstr>
      <vt:lpstr>Репутационные фильтры, черные списки  и фильтры трафика</vt:lpstr>
      <vt:lpstr>Тема 5.3.1: Конфигурирование Cisco IOS IPS с помощью интерфейса командной строки (CLI)</vt:lpstr>
      <vt:lpstr>Внедрение IOS IPS</vt:lpstr>
      <vt:lpstr>Скачивание файлов IOS IPS</vt:lpstr>
      <vt:lpstr>Криптографический ключ IPS</vt:lpstr>
      <vt:lpstr>Включение IOS IPS</vt:lpstr>
      <vt:lpstr>Включение IOS IPS</vt:lpstr>
      <vt:lpstr>Загрузка пакета сигнатур IPS в память RAM</vt:lpstr>
      <vt:lpstr>Загрузка пакета сигнатур IPS в память RAM</vt:lpstr>
      <vt:lpstr>Отключение и восстановление сигнатур</vt:lpstr>
      <vt:lpstr>Тема 5.3.2: Изменение сигнатур Cisco IOS IPS</vt:lpstr>
      <vt:lpstr>Изменение действий сигнатуры</vt:lpstr>
      <vt:lpstr>Тема 5.3.3: Проверка и мониторинг IPS</vt:lpstr>
      <vt:lpstr>Проверка работы IOS IPS</vt:lpstr>
      <vt:lpstr>Отчетность по сигналам тревоги IPS</vt:lpstr>
      <vt:lpstr>Включение SDEE</vt:lpstr>
      <vt:lpstr>Презентация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serhii yevseiev</cp:lastModifiedBy>
  <cp:revision>153</cp:revision>
  <dcterms:created xsi:type="dcterms:W3CDTF">2012-10-09T16:58:47Z</dcterms:created>
  <dcterms:modified xsi:type="dcterms:W3CDTF">2019-09-05T20:57:07Z</dcterms:modified>
</cp:coreProperties>
</file>