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60"/>
  </p:notesMasterIdLst>
  <p:sldIdLst>
    <p:sldId id="306" r:id="rId2"/>
    <p:sldId id="384" r:id="rId3"/>
    <p:sldId id="318" r:id="rId4"/>
    <p:sldId id="319" r:id="rId5"/>
    <p:sldId id="428" r:id="rId6"/>
    <p:sldId id="321" r:id="rId7"/>
    <p:sldId id="320" r:id="rId8"/>
    <p:sldId id="397" r:id="rId9"/>
    <p:sldId id="385" r:id="rId10"/>
    <p:sldId id="322" r:id="rId11"/>
    <p:sldId id="323" r:id="rId12"/>
    <p:sldId id="400" r:id="rId13"/>
    <p:sldId id="324" r:id="rId14"/>
    <p:sldId id="325" r:id="rId15"/>
    <p:sldId id="401" r:id="rId16"/>
    <p:sldId id="402" r:id="rId17"/>
    <p:sldId id="386" r:id="rId18"/>
    <p:sldId id="403" r:id="rId19"/>
    <p:sldId id="404" r:id="rId20"/>
    <p:sldId id="405" r:id="rId21"/>
    <p:sldId id="329" r:id="rId22"/>
    <p:sldId id="406" r:id="rId23"/>
    <p:sldId id="407" r:id="rId24"/>
    <p:sldId id="408" r:id="rId25"/>
    <p:sldId id="387" r:id="rId26"/>
    <p:sldId id="409" r:id="rId27"/>
    <p:sldId id="410" r:id="rId28"/>
    <p:sldId id="411" r:id="rId29"/>
    <p:sldId id="414" r:id="rId30"/>
    <p:sldId id="335" r:id="rId31"/>
    <p:sldId id="415" r:id="rId32"/>
    <p:sldId id="416" r:id="rId33"/>
    <p:sldId id="417" r:id="rId34"/>
    <p:sldId id="432" r:id="rId35"/>
    <p:sldId id="418" r:id="rId36"/>
    <p:sldId id="419" r:id="rId37"/>
    <p:sldId id="388" r:id="rId38"/>
    <p:sldId id="420" r:id="rId39"/>
    <p:sldId id="433" r:id="rId40"/>
    <p:sldId id="434" r:id="rId41"/>
    <p:sldId id="421" r:id="rId42"/>
    <p:sldId id="435" r:id="rId43"/>
    <p:sldId id="423" r:id="rId44"/>
    <p:sldId id="436" r:id="rId45"/>
    <p:sldId id="437" r:id="rId46"/>
    <p:sldId id="422" r:id="rId47"/>
    <p:sldId id="438" r:id="rId48"/>
    <p:sldId id="426" r:id="rId49"/>
    <p:sldId id="424" r:id="rId50"/>
    <p:sldId id="439" r:id="rId51"/>
    <p:sldId id="326" r:id="rId52"/>
    <p:sldId id="440" r:id="rId53"/>
    <p:sldId id="441" r:id="rId54"/>
    <p:sldId id="425" r:id="rId55"/>
    <p:sldId id="427" r:id="rId56"/>
    <p:sldId id="431" r:id="rId57"/>
    <p:sldId id="442" r:id="rId58"/>
    <p:sldId id="303" r:id="rId59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5153"/>
    <a:srgbClr val="8A8A8A"/>
    <a:srgbClr val="6B6B6B"/>
    <a:srgbClr val="264DAE"/>
    <a:srgbClr val="4ADAD7"/>
    <a:srgbClr val="90A3A6"/>
    <a:srgbClr val="EDDFF5"/>
    <a:srgbClr val="493B93"/>
    <a:srgbClr val="80808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9780" autoAdjust="0"/>
    <p:restoredTop sz="92497" autoAdjust="0"/>
  </p:normalViewPr>
  <p:slideViewPr>
    <p:cSldViewPr snapToGrid="0">
      <p:cViewPr varScale="1">
        <p:scale>
          <a:sx n="78" d="100"/>
          <a:sy n="78" d="100"/>
        </p:scale>
        <p:origin x="965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33006-993C-46CE-BE81-A42F2D8A6269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2CD79-D36A-4E01-AE1C-064887FE9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72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8.1.1.1 Знакомство с сетями VPN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sz="1200" b="0" i="0" u="none" baseline="0"/>
              <a:t>8.2.1.4 Аутентификация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sz="1200" b="0" i="0" u="none" baseline="0"/>
              <a:t>8.2.1.4 Аутентификация (продолжение)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sz="1200" b="0" i="0" u="none" baseline="0"/>
              <a:t>8.2.1.5 Безопасный обмен ключами</a:t>
            </a:r>
          </a:p>
          <a:p>
            <a:pPr algn="l" rtl="0"/>
            <a:r>
              <a:rPr lang="ru-RU" sz="1200" b="0" i="0" u="none" baseline="0"/>
              <a:t>8.2.1.6 Задание. Определение компонентов структуры IPsec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sz="1200" b="0" i="0" u="none" baseline="0"/>
              <a:t>8.2.2.1 Обзор протоколов IPsec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sz="1200" b="0" i="0" u="none" baseline="0"/>
              <a:t>8.2.2.2 Authentication Header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sz="1200" b="0" i="0" u="none" baseline="0"/>
              <a:t>8.2.2.2 Authentication Header (продолжение)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8.2.2.3 ESP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8.2.2.4 Шифрование и аутентификация ESP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8.2.2.5 Транспортный и туннельный режимы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8.2.2.5 Транспортный и туннельный режимы (продолжение)</a:t>
            </a:r>
          </a:p>
          <a:p>
            <a:pPr algn="l" rtl="0"/>
            <a:r>
              <a:rPr lang="ru-RU" b="0" i="0" u="none" baseline="0"/>
              <a:t>8.2.2.6 Задание. Сравнение AH и ESP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8.1.1.2 </a:t>
            </a:r>
            <a:r>
              <a:rPr lang="ru-RU" sz="1200" b="0" i="0" u="none" baseline="0"/>
              <a:t>Сети IPsec VPN 3-го уровня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8.2.3.1 Протокол IKE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8.2.3.2 Фазы 1 и 2. Согласование общего ключа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8.2.3.3 Фаза 2: Согласование SA</a:t>
            </a: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u="none" baseline="0"/>
              <a:t>8.2.3.4 Видеоинструкция. Фаза 1 и 2 протокола IKE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8.3.1.1 Установление IPsec-соединения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8.3.1.1 Установление IPsec-соединения (продолжение)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8.3.1.2 Топология IPsec VPN по схеме Site-to-Site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8.3.1.3 Задачи по настройке сети IPsec VPN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8.3.1.4 Существующие конфигурации ACL-списков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8.3.1.4 Существующие конфигурации ACL-списков (продолжение)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8.3.1.5 Знакомство с GRE-туннелями</a:t>
            </a:r>
          </a:p>
          <a:p>
            <a:pPr algn="l" rtl="0"/>
            <a:r>
              <a:rPr lang="ru-RU" b="0" i="0" u="none" baseline="0"/>
              <a:t>8.3.1.6 Задание. Последовательность шагов установления IPsec-соединения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8.1.2.1 Два типа сетей VPN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8.3.2.1 </a:t>
            </a:r>
            <a:r>
              <a:rPr lang="ru-RU" sz="1200" b="0" i="0" u="none" baseline="0"/>
              <a:t>Стандартные политики ISAKMP</a:t>
            </a:r>
            <a:endParaRPr lang="ru-RU" strike="sngStri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8.3.2.2 Синтаксис для настройки новой политики ISAKMP</a:t>
            </a:r>
            <a:endParaRPr lang="ru-RU" strike="sngStri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8.3.2.3 Настройка политики XYZCORP ISAKMP</a:t>
            </a:r>
            <a:endParaRPr lang="ru-RU" strike="sngStri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8.3.2.4 </a:t>
            </a:r>
            <a:r>
              <a:rPr lang="ru-RU" sz="1200" b="0" i="0" u="none" baseline="0"/>
              <a:t>Конфигурирование общего ключа (Pre-Shared Key)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8.3.2.4 </a:t>
            </a:r>
            <a:r>
              <a:rPr lang="ru-RU" sz="1200" b="0" i="0" u="none" baseline="0"/>
              <a:t>Конфигурирование общего ключа (Pre-Shared Key) (продолжение)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u="none" baseline="0"/>
              <a:t>8.3.3.1 </a:t>
            </a:r>
            <a:r>
              <a:rPr lang="ru-RU" sz="1200" b="0" i="0" u="none" baseline="0"/>
              <a:t>Определение «интересного» трафика</a:t>
            </a:r>
            <a:endParaRPr lang="ru-RU" baseline="0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u="none" baseline="0"/>
              <a:t>8.3.3.1 </a:t>
            </a:r>
            <a:r>
              <a:rPr lang="ru-RU" sz="1200" b="0" i="0" u="none" baseline="0"/>
              <a:t>Определение «интересного» трафика (продолжение)</a:t>
            </a:r>
            <a:endParaRPr lang="ru-RU" baseline="0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8.3.3.2 Настройка набора преобразований IPsec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8.3.3.2 Настройка набора преобразований IPsec (продолжение)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u="none" baseline="0"/>
              <a:t>8.3.4.1 Синтаксис для настройки криптокарты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8.1.2.2 </a:t>
            </a:r>
            <a:r>
              <a:rPr lang="ru-RU" sz="1200" b="0" i="0" u="none" baseline="0"/>
              <a:t>Компоненты сетей VPN для удаленного доступа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u="none" baseline="0"/>
              <a:t>8.3.4.1 Синтаксис для настройки криптокарты (продолжение)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8.3.4.2 </a:t>
            </a:r>
            <a:r>
              <a:rPr lang="ru-RU" sz="1200" b="0" i="0" u="none" baseline="0"/>
              <a:t>Конфигурация криптокарты XYZCORP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8.3.4.2 </a:t>
            </a:r>
            <a:r>
              <a:rPr lang="ru-RU" sz="1200" b="0" i="0" u="none" baseline="0"/>
              <a:t>Конфигурация криптокарты XYZCORP (продолжение)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sz="1200" b="0" i="0" u="none" baseline="0"/>
              <a:t>8.3.4.3 Применение криптокарты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8.3.5.1 </a:t>
            </a:r>
            <a:r>
              <a:rPr lang="ru-RU" sz="1200" b="0" i="0" u="none" baseline="0"/>
              <a:t>Отправка «интересного» трафика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u="none" baseline="0"/>
              <a:t>8.3.5.2 </a:t>
            </a:r>
            <a:r>
              <a:rPr lang="ru-RU" sz="1200" b="0" i="0" u="none" baseline="0"/>
              <a:t>Проверка работы туннелей ISAKMP и IPsec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u="none" baseline="0"/>
              <a:t>8.3.5.2 </a:t>
            </a:r>
            <a:r>
              <a:rPr lang="ru-RU" sz="1200" b="0" i="0" u="none" baseline="0"/>
              <a:t>Проверка работы туннелей ISAKMP и IPsec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u="none" baseline="0"/>
              <a:t>8.3.5.2 </a:t>
            </a:r>
            <a:r>
              <a:rPr lang="ru-RU" sz="1200" b="0" i="0" u="none" baseline="0"/>
              <a:t>Проверка работы туннелей ISAKMP и IPsec (продолжение)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8.1.2.3 </a:t>
            </a:r>
            <a:r>
              <a:rPr lang="ru-RU" sz="1200" b="0" i="0" u="none" baseline="0"/>
              <a:t>Компоненты сетей VPN между двумя пунктами</a:t>
            </a:r>
          </a:p>
          <a:p>
            <a:pPr algn="l" rtl="0"/>
            <a:r>
              <a:rPr lang="ru-RU" sz="1200" b="0" i="0" u="none" baseline="0"/>
              <a:t>8.1.2.4 Задание. Сравнение сетей VPN для удаленного доступа (Remote-Access) и между двумя пунктами (Site-to-Site)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8.2.1.1 Технологии IPsec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8.2.1.2 Конфиденциальность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8.2.1.2 Конфиденциальность (продолжение)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8.2.1.3 Целостность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3657600" cy="384721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984231" y="1416140"/>
            <a:ext cx="3759720" cy="45990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47000">
                <a:schemeClr val="bg1"/>
              </a:gs>
              <a:gs pos="100000">
                <a:srgbClr val="EDDFF5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221224" y="1747683"/>
            <a:ext cx="3236976" cy="1900292"/>
          </a:xfrm>
        </p:spPr>
        <p:txBody>
          <a:bodyPr/>
          <a:lstStyle>
            <a:lvl1pPr marL="114300" indent="-114300">
              <a:buFontTx/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5310124" y="4876800"/>
            <a:ext cx="3044497" cy="326243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4990141" y="1335313"/>
            <a:ext cx="1" cy="4760687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259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301752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406400" indent="0">
              <a:buClr>
                <a:schemeClr val="accent5"/>
              </a:buClr>
              <a:buFontTx/>
              <a:buNone/>
              <a:tabLst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06400" indent="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18887" y="301752"/>
            <a:ext cx="3951308" cy="838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Two Column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Title Right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866900"/>
            <a:ext cx="2622550" cy="439102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866900"/>
            <a:ext cx="2593975" cy="4362450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275388" y="1866900"/>
            <a:ext cx="2633662" cy="433387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47902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82817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83084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spAutoFit/>
          </a:bodyPr>
          <a:lstStyle>
            <a:lvl1pPr algn="l" defTabSz="804863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rgbClr val="435153"/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5852160"/>
            <a:ext cx="8112126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6538" indent="-236538" algn="l" defTabSz="914400" rtl="0" eaLnBrk="1" latinLnBrk="0" hangingPunct="1">
              <a:lnSpc>
                <a:spcPts val="52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“Format large quotes using this slide layout. Be sure to cite your source below.”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Format large quotes using this slide layout. Be sure to cite your source below.”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2013 Компания </a:t>
            </a:r>
            <a:r>
              <a:rPr lang="ru-RU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Cisco</a:t>
            </a: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и/или ее дочерние компании. Все права защищены.</a:t>
            </a:r>
            <a:endParaRPr lang="en-US" sz="600" kern="1200" dirty="0" smtClean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ltGray">
          <a:xfrm>
            <a:off x="7135411" y="6584512"/>
            <a:ext cx="144023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О</a:t>
            </a:r>
            <a:r>
              <a:rPr lang="en-US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бщедоступн</a:t>
            </a:r>
            <a:r>
              <a:rPr lang="ru-RU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ая</a:t>
            </a: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информаци</a:t>
            </a: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я</a:t>
            </a:r>
            <a:r>
              <a:rPr lang="en-US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Cisco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777667"/>
            <a:ext cx="3895344" cy="5287676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rgbClr val="435153"/>
              </a:buClr>
              <a:buFont typeface="Arial" pitchFamily="34" charset="0"/>
              <a:buNone/>
            </a:pPr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2" y="4464066"/>
            <a:ext cx="3657600" cy="384721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4772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493B93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2013 Компания </a:t>
            </a:r>
            <a:r>
              <a:rPr lang="ru-RU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Cisco</a:t>
            </a: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и/или ее дочерние компании. Все права защищены.</a:t>
            </a:r>
            <a:endParaRPr lang="en-US" sz="600" kern="1200" dirty="0" smtClean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4" name="Rectangle 5"/>
          <p:cNvSpPr>
            <a:spLocks noChangeArrowheads="1"/>
          </p:cNvSpPr>
          <p:nvPr userDrawn="1"/>
        </p:nvSpPr>
        <p:spPr bwMode="ltGray">
          <a:xfrm>
            <a:off x="7135411" y="6584512"/>
            <a:ext cx="144023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О</a:t>
            </a:r>
            <a:r>
              <a:rPr lang="en-US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бщедоступн</a:t>
            </a:r>
            <a:r>
              <a:rPr lang="ru-RU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ая</a:t>
            </a: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информаци</a:t>
            </a: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я</a:t>
            </a:r>
            <a:r>
              <a:rPr lang="en-US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Cisco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2013 Компания </a:t>
            </a:r>
            <a:r>
              <a:rPr lang="ru-RU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Cisco</a:t>
            </a: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и/или ее дочерние компании. Все права защищены.</a:t>
            </a:r>
            <a:endParaRPr lang="en-US" sz="600" kern="1200" dirty="0" smtClean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5"/>
          <p:cNvSpPr>
            <a:spLocks noChangeArrowheads="1"/>
          </p:cNvSpPr>
          <p:nvPr userDrawn="1"/>
        </p:nvSpPr>
        <p:spPr bwMode="ltGray">
          <a:xfrm>
            <a:off x="7135411" y="6584512"/>
            <a:ext cx="144023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О</a:t>
            </a:r>
            <a:r>
              <a:rPr lang="en-US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бщедоступн</a:t>
            </a:r>
            <a:r>
              <a:rPr lang="ru-RU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ая</a:t>
            </a: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информаци</a:t>
            </a: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я</a:t>
            </a:r>
            <a:r>
              <a:rPr lang="en-US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Cisco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2013 Компания </a:t>
            </a:r>
            <a:r>
              <a:rPr lang="ru-RU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Cisco</a:t>
            </a: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и/или ее дочерние компании. Все права защищены.</a:t>
            </a:r>
            <a:endParaRPr lang="en-US" sz="600" kern="1200" dirty="0" smtClean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5"/>
          <p:cNvSpPr>
            <a:spLocks noChangeArrowheads="1"/>
          </p:cNvSpPr>
          <p:nvPr userDrawn="1"/>
        </p:nvSpPr>
        <p:spPr bwMode="ltGray">
          <a:xfrm>
            <a:off x="7135411" y="6584512"/>
            <a:ext cx="144023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О</a:t>
            </a:r>
            <a:r>
              <a:rPr lang="en-US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бщедоступн</a:t>
            </a:r>
            <a:r>
              <a:rPr lang="ru-RU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ая</a:t>
            </a: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информаци</a:t>
            </a: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я</a:t>
            </a:r>
            <a:r>
              <a:rPr lang="en-US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Cisco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2013 Компания </a:t>
            </a:r>
            <a:r>
              <a:rPr lang="ru-RU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Cisco</a:t>
            </a: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и/или ее дочерние компании. Все права защищены.</a:t>
            </a:r>
            <a:endParaRPr lang="en-US" sz="600" kern="1200" dirty="0" smtClean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3" name="Rectangle 5"/>
          <p:cNvSpPr>
            <a:spLocks noChangeArrowheads="1"/>
          </p:cNvSpPr>
          <p:nvPr userDrawn="1"/>
        </p:nvSpPr>
        <p:spPr bwMode="ltGray">
          <a:xfrm>
            <a:off x="7135411" y="6584512"/>
            <a:ext cx="144023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О</a:t>
            </a:r>
            <a:r>
              <a:rPr lang="en-US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бщедоступн</a:t>
            </a:r>
            <a:r>
              <a:rPr lang="ru-RU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ая</a:t>
            </a: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информаци</a:t>
            </a: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я</a:t>
            </a:r>
            <a:r>
              <a:rPr lang="en-US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Cisco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39924"/>
            <a:ext cx="8474869" cy="6054185"/>
          </a:xfrm>
          <a:ln>
            <a:solidFill>
              <a:srgbClr val="FFFFFF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12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© 2013 Компания </a:t>
            </a:r>
            <a:r>
              <a:rPr lang="ru-RU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Cisco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и/или ее дочерние компании. Все права защищены.</a:t>
            </a:r>
            <a:endParaRPr lang="en-US" sz="600" kern="1200" dirty="0" smtClean="0">
              <a:solidFill>
                <a:srgbClr val="80808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5"/>
          <p:cNvSpPr>
            <a:spLocks noChangeArrowheads="1"/>
          </p:cNvSpPr>
          <p:nvPr userDrawn="1"/>
        </p:nvSpPr>
        <p:spPr bwMode="ltGray">
          <a:xfrm>
            <a:off x="7135411" y="6584512"/>
            <a:ext cx="144023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О</a:t>
            </a:r>
            <a:r>
              <a:rPr lang="en-US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бщедоступн</a:t>
            </a:r>
            <a:r>
              <a:rPr lang="ru-RU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ая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информаци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я</a:t>
            </a:r>
            <a:r>
              <a:rPr lang="en-US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Cisco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91440" y="-91440"/>
            <a:ext cx="9326880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642616" y="777240"/>
            <a:ext cx="5897880" cy="4425696"/>
          </a:xfrm>
          <a:solidFill>
            <a:srgbClr val="000000"/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148" y="6042098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3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0728" cy="384175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51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3053" y="325971"/>
            <a:ext cx="2920207" cy="48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2" y="4862154"/>
            <a:ext cx="8110728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1" y="5231003"/>
            <a:ext cx="8110728" cy="297004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4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© 2013 Компания </a:t>
            </a:r>
            <a:r>
              <a:rPr lang="ru-RU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Cisco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и/или ее дочерние компании. Все права защищены.</a:t>
            </a:r>
            <a:endParaRPr lang="en-US" sz="600" kern="1200" dirty="0" smtClean="0">
              <a:solidFill>
                <a:srgbClr val="80808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135411" y="6584512"/>
            <a:ext cx="144023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О</a:t>
            </a:r>
            <a:r>
              <a:rPr lang="en-US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бщедоступн</a:t>
            </a:r>
            <a:r>
              <a:rPr lang="ru-RU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ая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информаци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я</a:t>
            </a:r>
            <a:r>
              <a:rPr lang="en-US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Cisco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blu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3137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6" y="4712451"/>
            <a:ext cx="8477250" cy="1828800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1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© 2013 Компания </a:t>
            </a:r>
            <a:r>
              <a:rPr lang="ru-RU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Cisco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и/или ее дочерние компании. Все права защищены.</a:t>
            </a:r>
            <a:endParaRPr lang="en-US" sz="600" kern="1200" dirty="0" smtClean="0">
              <a:solidFill>
                <a:srgbClr val="80808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5"/>
          <p:cNvSpPr>
            <a:spLocks noChangeArrowheads="1"/>
          </p:cNvSpPr>
          <p:nvPr userDrawn="1"/>
        </p:nvSpPr>
        <p:spPr bwMode="ltGray">
          <a:xfrm>
            <a:off x="7135411" y="6584512"/>
            <a:ext cx="144023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О</a:t>
            </a:r>
            <a:r>
              <a:rPr lang="en-US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бщедоступн</a:t>
            </a:r>
            <a:r>
              <a:rPr lang="ru-RU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ая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информаци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я</a:t>
            </a:r>
            <a:r>
              <a:rPr lang="en-US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Cisco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6" y="4696378"/>
            <a:ext cx="8477250" cy="1844873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1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© 2013 Компания </a:t>
            </a:r>
            <a:r>
              <a:rPr lang="ru-RU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Cisco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и/или ее дочерние компании. Все права защищены.</a:t>
            </a:r>
            <a:endParaRPr lang="en-US" sz="600" kern="1200" dirty="0" smtClean="0">
              <a:solidFill>
                <a:srgbClr val="80808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5"/>
          <p:cNvSpPr>
            <a:spLocks noChangeArrowheads="1"/>
          </p:cNvSpPr>
          <p:nvPr userDrawn="1"/>
        </p:nvSpPr>
        <p:spPr bwMode="ltGray">
          <a:xfrm>
            <a:off x="7135411" y="6584512"/>
            <a:ext cx="144023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О</a:t>
            </a:r>
            <a:r>
              <a:rPr lang="en-US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бщедоступн</a:t>
            </a:r>
            <a:r>
              <a:rPr lang="ru-RU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ая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информаци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я</a:t>
            </a:r>
            <a:r>
              <a:rPr lang="en-US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Cisco</a:t>
            </a:r>
          </a:p>
        </p:txBody>
      </p:sp>
    </p:spTree>
    <p:extLst>
      <p:ext uri="{BB962C8B-B14F-4D97-AF65-F5344CB8AC3E}">
        <p14:creationId xmlns:p14="http://schemas.microsoft.com/office/powerpoint/2010/main" val="16657152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1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© 2013 Компания </a:t>
            </a:r>
            <a:r>
              <a:rPr lang="ru-RU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Cisco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и/или ее дочерние компании. Все права защищены.</a:t>
            </a:r>
            <a:endParaRPr lang="en-US" sz="600" kern="1200" dirty="0" smtClean="0">
              <a:solidFill>
                <a:srgbClr val="80808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5"/>
          <p:cNvSpPr>
            <a:spLocks noChangeArrowheads="1"/>
          </p:cNvSpPr>
          <p:nvPr userDrawn="1"/>
        </p:nvSpPr>
        <p:spPr bwMode="ltGray">
          <a:xfrm>
            <a:off x="7135411" y="6584512"/>
            <a:ext cx="144023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О</a:t>
            </a:r>
            <a:r>
              <a:rPr lang="en-US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бщедоступн</a:t>
            </a:r>
            <a:r>
              <a:rPr lang="ru-RU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ая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информаци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я</a:t>
            </a:r>
            <a:r>
              <a:rPr lang="en-US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Cisco</a:t>
            </a:r>
          </a:p>
        </p:txBody>
      </p:sp>
    </p:spTree>
    <p:extLst>
      <p:ext uri="{BB962C8B-B14F-4D97-AF65-F5344CB8AC3E}">
        <p14:creationId xmlns:p14="http://schemas.microsoft.com/office/powerpoint/2010/main" val="29872439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344168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480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9702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2" y="1339745"/>
            <a:ext cx="8577072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12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© 2013 Компания </a:t>
            </a:r>
            <a:r>
              <a:rPr lang="ru-RU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Cisco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и/или ее дочерние компании. Все права защищены.</a:t>
            </a:r>
            <a:endParaRPr lang="en-US" sz="600" kern="1200" dirty="0" smtClean="0">
              <a:solidFill>
                <a:srgbClr val="80808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5"/>
          <p:cNvSpPr>
            <a:spLocks noChangeArrowheads="1"/>
          </p:cNvSpPr>
          <p:nvPr userDrawn="1"/>
        </p:nvSpPr>
        <p:spPr bwMode="ltGray">
          <a:xfrm>
            <a:off x="7135411" y="6584512"/>
            <a:ext cx="144023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О</a:t>
            </a:r>
            <a:r>
              <a:rPr lang="en-US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бщедоступн</a:t>
            </a:r>
            <a:r>
              <a:rPr lang="ru-RU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ая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информаци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я</a:t>
            </a:r>
            <a:r>
              <a:rPr lang="en-US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Cisco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930" r:id="rId2"/>
    <p:sldLayoutId id="2147483929" r:id="rId3"/>
    <p:sldLayoutId id="2147483937" r:id="rId4"/>
    <p:sldLayoutId id="2147483900" r:id="rId5"/>
    <p:sldLayoutId id="2147483931" r:id="rId6"/>
    <p:sldLayoutId id="2147483932" r:id="rId7"/>
    <p:sldLayoutId id="2147483933" r:id="rId8"/>
    <p:sldLayoutId id="2147483902" r:id="rId9"/>
    <p:sldLayoutId id="2147483903" r:id="rId10"/>
    <p:sldLayoutId id="2147483935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  <p:sldLayoutId id="2147483913" r:id="rId18"/>
    <p:sldLayoutId id="2147483911" r:id="rId19"/>
    <p:sldLayoutId id="2147483912" r:id="rId20"/>
    <p:sldLayoutId id="2147483914" r:id="rId21"/>
    <p:sldLayoutId id="2147483915" r:id="rId22"/>
    <p:sldLayoutId id="2147483916" r:id="rId23"/>
    <p:sldLayoutId id="2147483917" r:id="rId24"/>
    <p:sldLayoutId id="2147483918" r:id="rId25"/>
    <p:sldLayoutId id="2147483919" r:id="rId26"/>
    <p:sldLayoutId id="2147483921" r:id="rId27"/>
    <p:sldLayoutId id="2147483922" r:id="rId28"/>
    <p:sldLayoutId id="2147483936" r:id="rId29"/>
    <p:sldLayoutId id="2147483923" r:id="rId30"/>
    <p:sldLayoutId id="2147483924" r:id="rId31"/>
    <p:sldLayoutId id="2147483925" r:id="rId32"/>
    <p:sldLayoutId id="2147483926" r:id="rId33"/>
    <p:sldLayoutId id="2147483927" r:id="rId3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gradFill flip="none" rotWithShape="1">
            <a:gsLst>
              <a:gs pos="16000">
                <a:schemeClr val="tx2"/>
              </a:gs>
              <a:gs pos="100000">
                <a:srgbClr val="28A7DF"/>
              </a:gs>
            </a:gsLst>
            <a:lin ang="1800000" scaled="0"/>
            <a:tileRect/>
          </a:gra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rgbClr val="493B93"/>
        </a:buClr>
        <a:buSzPct val="90000"/>
        <a:buFont typeface="Arial" pitchFamily="34" charset="0"/>
        <a:buChar char="•"/>
        <a:tabLst/>
        <a:defRPr lang="en-US" sz="2200" kern="1200" dirty="0" smtClean="0">
          <a:solidFill>
            <a:srgbClr val="435153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435153"/>
          </a:solidFill>
          <a:latin typeface="+mj-lt"/>
          <a:ea typeface="+mn-ea"/>
          <a:cs typeface="+mn-cs"/>
        </a:defRPr>
      </a:lvl2pPr>
      <a:lvl3pPr marL="571500" indent="-1588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435153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435153"/>
          </a:solidFill>
          <a:latin typeface="+mj-lt"/>
          <a:ea typeface="+mn-ea"/>
          <a:cs typeface="+mn-cs"/>
        </a:defRPr>
      </a:lvl4pPr>
      <a:lvl5pPr marL="801688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435153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382" y="4464066"/>
            <a:ext cx="3657600" cy="355482"/>
          </a:xfrm>
        </p:spPr>
        <p:txBody>
          <a:bodyPr/>
          <a:lstStyle/>
          <a:p>
            <a:pPr algn="l" rtl="0"/>
            <a:r>
              <a:rPr lang="ru-RU" sz="1800" b="0" i="0" u="none" baseline="0"/>
              <a:t>CCNA Security v2.0</a:t>
            </a:r>
            <a:endParaRPr lang="ru-RU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393" y="722449"/>
            <a:ext cx="8922607" cy="2907239"/>
          </a:xfrm>
        </p:spPr>
        <p:txBody>
          <a:bodyPr/>
          <a:lstStyle/>
          <a:p>
            <a:pPr algn="l" rtl="0"/>
            <a:r>
              <a:rPr lang="ru-RU" sz="3600" b="0" i="0" u="none" baseline="0" dirty="0" smtClean="0"/>
              <a:t>Лекция </a:t>
            </a:r>
            <a:r>
              <a:rPr lang="ru-RU" sz="3600" b="0" i="0" u="none" baseline="0" dirty="0"/>
              <a:t>8:</a:t>
            </a:r>
            <a:r>
              <a:rPr lang="ru-RU" sz="3600" dirty="0"/>
              <a:t/>
            </a:r>
            <a:br>
              <a:rPr lang="ru-RU" sz="3600" dirty="0"/>
            </a:br>
            <a:r>
              <a:rPr lang="ru-RU" sz="3200" b="0" i="0" u="none" baseline="0" dirty="0"/>
              <a:t>Внедрение виртуальных </a:t>
            </a:r>
            <a:r>
              <a:rPr lang="ru-RU" sz="3200" b="0" i="0" u="none" baseline="0" dirty="0" smtClean="0"/>
              <a:t/>
            </a:r>
            <a:br>
              <a:rPr lang="ru-RU" sz="3200" b="0" i="0" u="none" baseline="0" dirty="0" smtClean="0"/>
            </a:br>
            <a:r>
              <a:rPr lang="ru-RU" sz="3200" b="0" i="0" u="none" baseline="0" dirty="0" smtClean="0"/>
              <a:t>частных </a:t>
            </a:r>
            <a:r>
              <a:rPr lang="ru-RU" sz="3200" b="0" i="0" u="none" baseline="0" dirty="0"/>
              <a:t>сетей (VPN)</a:t>
            </a:r>
            <a:endParaRPr lang="ru-RU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Технологии IPsec</a:t>
            </a:r>
            <a:endParaRPr lang="ru-RU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109789"/>
            <a:ext cx="5264150" cy="4167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550" y="2119743"/>
            <a:ext cx="3234442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6"/>
          <p:cNvSpPr txBox="1">
            <a:spLocks/>
          </p:cNvSpPr>
          <p:nvPr/>
        </p:nvSpPr>
        <p:spPr>
          <a:xfrm>
            <a:off x="5670550" y="1715328"/>
            <a:ext cx="3368674" cy="6572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buNone/>
            </a:pPr>
            <a:r>
              <a:rPr lang="ru-RU" sz="1800" b="0" i="0" u="none" baseline="0" dirty="0"/>
              <a:t>Пример внедрения </a:t>
            </a:r>
            <a:r>
              <a:rPr lang="ru-RU" sz="1800" b="0" i="0" u="none" baseline="0" dirty="0" err="1"/>
              <a:t>IPsec</a:t>
            </a:r>
            <a:endParaRPr lang="ru-RU" sz="1800" b="0" i="0" u="none" baseline="0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250825" y="1715328"/>
            <a:ext cx="5264150" cy="4004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buNone/>
            </a:pPr>
            <a:r>
              <a:rPr lang="ru-RU" sz="1800" b="0" i="0" u="none" baseline="0"/>
              <a:t>Структура IPsec</a:t>
            </a:r>
          </a:p>
        </p:txBody>
      </p:sp>
    </p:spTree>
    <p:extLst>
      <p:ext uri="{BB962C8B-B14F-4D97-AF65-F5344CB8AC3E}">
        <p14:creationId xmlns:p14="http://schemas.microsoft.com/office/powerpoint/2010/main" val="85273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Конфиденциальность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27" y="1489075"/>
            <a:ext cx="7648547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6"/>
          <p:cNvSpPr txBox="1">
            <a:spLocks/>
          </p:cNvSpPr>
          <p:nvPr/>
        </p:nvSpPr>
        <p:spPr>
          <a:xfrm>
            <a:off x="259080" y="1034923"/>
            <a:ext cx="6533606" cy="4351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800" b="0" i="0" u="none" baseline="0" dirty="0"/>
              <a:t>Конфиденциальность благодаря шифрованию:</a:t>
            </a:r>
          </a:p>
        </p:txBody>
      </p:sp>
    </p:spTree>
    <p:extLst>
      <p:ext uri="{BB962C8B-B14F-4D97-AF65-F5344CB8AC3E}">
        <p14:creationId xmlns:p14="http://schemas.microsoft.com/office/powerpoint/2010/main" val="124332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 dirty="0"/>
              <a:t>Конфиденциальность (продолжение)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259080" y="1034923"/>
            <a:ext cx="3931920" cy="4351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800" b="0" i="0" u="none" baseline="0" dirty="0"/>
              <a:t>Алгоритмы шифрования: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685" y="1470025"/>
            <a:ext cx="6150630" cy="4755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11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 dirty="0"/>
              <a:t>Целостность</a:t>
            </a:r>
            <a:endParaRPr lang="ru-RU" sz="2800" dirty="0"/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259080" y="1034923"/>
            <a:ext cx="3931920" cy="4351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800" b="0" i="0" u="none" baseline="0"/>
              <a:t>Алгоритмы хеширования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" y="1470025"/>
            <a:ext cx="7023259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388" y="3509963"/>
            <a:ext cx="3414712" cy="2724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 txBox="1">
            <a:spLocks/>
          </p:cNvSpPr>
          <p:nvPr/>
        </p:nvSpPr>
        <p:spPr>
          <a:xfrm>
            <a:off x="1430655" y="4639010"/>
            <a:ext cx="3465195" cy="4351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800" b="0" i="0" u="none" baseline="0" dirty="0"/>
              <a:t>Безопасность алгоритмов хеширования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427312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Аутентификация</a:t>
            </a:r>
            <a:endParaRPr lang="ru-RU" sz="2800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821555" y="1647444"/>
            <a:ext cx="3957320" cy="5341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800" b="0" i="0" u="none" baseline="0" dirty="0"/>
              <a:t>Способы аутентификации узлов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" y="1364043"/>
            <a:ext cx="4428020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3001169"/>
            <a:ext cx="6616700" cy="3279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6"/>
          <p:cNvSpPr txBox="1">
            <a:spLocks/>
          </p:cNvSpPr>
          <p:nvPr/>
        </p:nvSpPr>
        <p:spPr>
          <a:xfrm>
            <a:off x="990600" y="4172331"/>
            <a:ext cx="769938" cy="5341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800" b="0" i="0" u="none" baseline="0"/>
              <a:t>PSK</a:t>
            </a:r>
          </a:p>
        </p:txBody>
      </p:sp>
    </p:spTree>
    <p:extLst>
      <p:ext uri="{BB962C8B-B14F-4D97-AF65-F5344CB8AC3E}">
        <p14:creationId xmlns:p14="http://schemas.microsoft.com/office/powerpoint/2010/main" val="200055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 dirty="0"/>
              <a:t>Аутентификация (продолжение)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220980" y="1002713"/>
            <a:ext cx="3531870" cy="5341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800" b="0" i="0" u="none" baseline="0"/>
              <a:t>RSA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34" y="1460675"/>
            <a:ext cx="7222332" cy="4802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618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Безопасный обмен ключами</a:t>
            </a:r>
            <a:endParaRPr lang="ru-RU" sz="2800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220980" y="1002713"/>
            <a:ext cx="5250906" cy="5341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800" b="0" i="0" u="none" baseline="0" dirty="0"/>
              <a:t>Обмен ключами </a:t>
            </a:r>
            <a:r>
              <a:rPr lang="ru-RU" sz="1800" b="0" i="0" u="none" baseline="0" dirty="0" err="1"/>
              <a:t>Диффи-Хеллмана</a:t>
            </a:r>
            <a:endParaRPr lang="ru-RU" sz="1800" b="0" i="0" u="none" baseline="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08" y="1470200"/>
            <a:ext cx="8004784" cy="477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813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ru-RU" sz="2800" b="0" i="0" u="none" baseline="0" dirty="0"/>
              <a:t>Тема 8.2.2: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b="0" i="0" u="none" baseline="0" dirty="0"/>
              <a:t>Протоколы </a:t>
            </a:r>
            <a:r>
              <a:rPr lang="ru-RU" sz="2800" b="0" i="0" u="none" baseline="0" dirty="0" err="1"/>
              <a:t>IPsec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5547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Обзор протоколов IPsec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3" y="1181100"/>
            <a:ext cx="6175375" cy="4945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689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Authentication Header</a:t>
            </a:r>
            <a:endParaRPr lang="ru-RU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1510808"/>
            <a:ext cx="5162551" cy="4691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6"/>
          <p:cNvSpPr txBox="1">
            <a:spLocks/>
          </p:cNvSpPr>
          <p:nvPr/>
        </p:nvSpPr>
        <p:spPr>
          <a:xfrm>
            <a:off x="220980" y="1002713"/>
            <a:ext cx="3531870" cy="5341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800" b="0" i="0" u="none" baseline="0"/>
              <a:t>Протоколы АН</a:t>
            </a:r>
          </a:p>
        </p:txBody>
      </p:sp>
    </p:spTree>
    <p:extLst>
      <p:ext uri="{BB962C8B-B14F-4D97-AF65-F5344CB8AC3E}">
        <p14:creationId xmlns:p14="http://schemas.microsoft.com/office/powerpoint/2010/main" val="343985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ru-RU" sz="2800" b="0" i="0" u="none" baseline="0" dirty="0"/>
              <a:t>Тема 8.1.1: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b="0" i="0" u="none" baseline="0" dirty="0"/>
              <a:t>Обзор сетей VPN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6029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Authentication Header (продолжение)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107179" y="1259888"/>
            <a:ext cx="4246245" cy="5341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800" b="0" i="0" u="none" baseline="0" dirty="0"/>
              <a:t>Маршрутизатор создает </a:t>
            </a:r>
            <a:r>
              <a:rPr lang="ru-RU" sz="1800" b="0" i="0" u="none" baseline="0" dirty="0" err="1"/>
              <a:t>хеш</a:t>
            </a:r>
            <a:r>
              <a:rPr lang="ru-RU" sz="1800" b="0" i="0" u="none" baseline="0" dirty="0"/>
              <a:t> </a:t>
            </a:r>
            <a:r>
              <a:rPr lang="en-US" sz="1800" b="0" i="0" u="none" baseline="0" dirty="0" smtClean="0"/>
              <a:t/>
            </a:r>
            <a:br>
              <a:rPr lang="en-US" sz="1800" b="0" i="0" u="none" baseline="0" dirty="0" smtClean="0"/>
            </a:br>
            <a:r>
              <a:rPr lang="ru-RU" sz="1800" b="0" i="0" u="none" baseline="0" dirty="0" smtClean="0"/>
              <a:t>и </a:t>
            </a:r>
            <a:r>
              <a:rPr lang="ru-RU" sz="1800" b="0" i="0" u="none" baseline="0" dirty="0"/>
              <a:t>передает его на другой узел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44" y="1111251"/>
            <a:ext cx="3504733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530" y="2416176"/>
            <a:ext cx="3165439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 txBox="1">
            <a:spLocks/>
          </p:cNvSpPr>
          <p:nvPr/>
        </p:nvSpPr>
        <p:spPr>
          <a:xfrm>
            <a:off x="325875" y="5441363"/>
            <a:ext cx="4841213" cy="5341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800" b="0" i="0" u="none" baseline="0" dirty="0"/>
              <a:t>Другой маршрутизатор сравнивает пересчитанный </a:t>
            </a:r>
            <a:r>
              <a:rPr lang="ru-RU" sz="1800" b="0" i="0" u="none" baseline="0" dirty="0" err="1"/>
              <a:t>хеш</a:t>
            </a:r>
            <a:r>
              <a:rPr lang="ru-RU" sz="1800" b="0" i="0" u="none" baseline="0" dirty="0"/>
              <a:t> с полученным </a:t>
            </a:r>
            <a:r>
              <a:rPr lang="ru-RU" sz="1800" b="0" i="0" u="none" baseline="0" dirty="0" err="1"/>
              <a:t>хешем</a:t>
            </a:r>
            <a:endParaRPr lang="ru-RU" sz="1800" b="0" i="0" u="none" baseline="0" dirty="0"/>
          </a:p>
        </p:txBody>
      </p:sp>
    </p:spTree>
    <p:extLst>
      <p:ext uri="{BB962C8B-B14F-4D97-AF65-F5344CB8AC3E}">
        <p14:creationId xmlns:p14="http://schemas.microsoft.com/office/powerpoint/2010/main" val="101859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ESP</a:t>
            </a:r>
            <a:endParaRPr lang="ru-RU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942" y="1211263"/>
            <a:ext cx="5822117" cy="488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35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Шифрование и аутентификация ESP</a:t>
            </a:r>
            <a:endParaRPr lang="ru-RU" sz="2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35" y="1395413"/>
            <a:ext cx="8319530" cy="472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628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 dirty="0"/>
              <a:t>Транспортный и туннельный режимы</a:t>
            </a:r>
            <a:endParaRPr lang="ru-RU" sz="2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27" y="2042670"/>
            <a:ext cx="8440147" cy="398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6"/>
          <p:cNvSpPr txBox="1">
            <a:spLocks/>
          </p:cNvSpPr>
          <p:nvPr/>
        </p:nvSpPr>
        <p:spPr>
          <a:xfrm>
            <a:off x="351925" y="1613564"/>
            <a:ext cx="5352189" cy="40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800" b="0" i="0" u="none" baseline="0" dirty="0"/>
              <a:t>Применение ESP и AH в двух режимах</a:t>
            </a:r>
          </a:p>
        </p:txBody>
      </p:sp>
    </p:spTree>
    <p:extLst>
      <p:ext uri="{BB962C8B-B14F-4D97-AF65-F5344CB8AC3E}">
        <p14:creationId xmlns:p14="http://schemas.microsoft.com/office/powerpoint/2010/main" val="79446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48097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 dirty="0"/>
              <a:t>Транспортный и туннельный режимы (продолжение)</a:t>
            </a:r>
            <a:endParaRPr lang="ru-RU" sz="2800" dirty="0">
              <a:solidFill>
                <a:srgbClr val="FF0000"/>
              </a:solidFill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980" y="1934072"/>
            <a:ext cx="6548041" cy="43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6"/>
          <p:cNvSpPr txBox="1">
            <a:spLocks/>
          </p:cNvSpPr>
          <p:nvPr/>
        </p:nvSpPr>
        <p:spPr>
          <a:xfrm>
            <a:off x="339362" y="1390888"/>
            <a:ext cx="2795724" cy="40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800" b="0" i="0" u="none" baseline="0" dirty="0"/>
              <a:t>Туннельный режим ESP</a:t>
            </a:r>
          </a:p>
        </p:txBody>
      </p:sp>
    </p:spTree>
    <p:extLst>
      <p:ext uri="{BB962C8B-B14F-4D97-AF65-F5344CB8AC3E}">
        <p14:creationId xmlns:p14="http://schemas.microsoft.com/office/powerpoint/2010/main" val="359594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ru-RU" sz="2800" b="0" i="0" u="none" baseline="0" dirty="0"/>
              <a:t>Тема 8.2.3: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b="0" i="0" u="none" baseline="0" dirty="0" err="1"/>
              <a:t>Internet</a:t>
            </a:r>
            <a:r>
              <a:rPr lang="ru-RU" sz="2800" b="0" i="0" u="none" baseline="0" dirty="0"/>
              <a:t> Key </a:t>
            </a:r>
            <a:r>
              <a:rPr lang="ru-RU" sz="2800" b="0" i="0" u="none" baseline="0" dirty="0" err="1"/>
              <a:t>Exchange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1056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Протокол IKE</a:t>
            </a:r>
            <a:endParaRPr lang="ru-RU" sz="2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769" y="1330325"/>
            <a:ext cx="6748462" cy="4945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345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Фазы 1 и 2. Согласование общего ключа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4" y="1209675"/>
            <a:ext cx="7643812" cy="5000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919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Фаза 2: Согласование SA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69" y="2393950"/>
            <a:ext cx="8291862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908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ru-RU" sz="2800" b="0" i="0" u="none" baseline="0" dirty="0"/>
              <a:t>Тема 8.3.1: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b="0" i="0" u="none" baseline="0" dirty="0"/>
              <a:t>Конфигурирование </a:t>
            </a:r>
            <a:r>
              <a:rPr lang="ru-RU" sz="2800" b="0" i="0" u="none" baseline="0" dirty="0" err="1"/>
              <a:t>IPsec</a:t>
            </a:r>
            <a:r>
              <a:rPr lang="ru-RU" sz="2800" b="0" i="0" u="none" baseline="0" dirty="0"/>
              <a:t> VPN между двумя пунктами (</a:t>
            </a:r>
            <a:r>
              <a:rPr lang="ru-RU" sz="2800" b="0" i="0" u="none" baseline="0" dirty="0" err="1"/>
              <a:t>Site-to-Site</a:t>
            </a:r>
            <a:r>
              <a:rPr lang="ru-RU" sz="2800" b="0" i="0" u="none" baseline="0" dirty="0"/>
              <a:t>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1215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 dirty="0"/>
              <a:t>Знакомство с сетями VPN</a:t>
            </a:r>
            <a:endParaRPr lang="ru-RU" sz="28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869" y="2373086"/>
            <a:ext cx="6331683" cy="386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6"/>
          <p:cNvSpPr txBox="1">
            <a:spLocks/>
          </p:cNvSpPr>
          <p:nvPr/>
        </p:nvSpPr>
        <p:spPr>
          <a:xfrm>
            <a:off x="274048" y="1091839"/>
            <a:ext cx="2084070" cy="23807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400" b="0" i="0" u="none" baseline="0" dirty="0"/>
              <a:t>Преимущества VPN:</a:t>
            </a:r>
          </a:p>
          <a:p>
            <a:pPr algn="l" rtl="0"/>
            <a:r>
              <a:rPr lang="ru-RU" sz="1400" b="0" i="0" u="none" baseline="0" dirty="0"/>
              <a:t>Экономия затрат</a:t>
            </a:r>
          </a:p>
          <a:p>
            <a:pPr algn="l" rtl="0"/>
            <a:r>
              <a:rPr lang="ru-RU" sz="1400" b="0" i="0" u="none" baseline="0" dirty="0"/>
              <a:t>Безопасность</a:t>
            </a:r>
          </a:p>
          <a:p>
            <a:pPr algn="l" rtl="0"/>
            <a:r>
              <a:rPr lang="ru-RU" sz="1400" b="0" i="0" u="none" baseline="0" dirty="0"/>
              <a:t>Масштабируемость</a:t>
            </a:r>
          </a:p>
          <a:p>
            <a:pPr algn="l" rtl="0"/>
            <a:r>
              <a:rPr lang="ru-RU" sz="1400" b="0" i="0" u="none" baseline="0" dirty="0"/>
              <a:t>Совместимость</a:t>
            </a:r>
          </a:p>
        </p:txBody>
      </p:sp>
    </p:spTree>
    <p:extLst>
      <p:ext uri="{BB962C8B-B14F-4D97-AF65-F5344CB8AC3E}">
        <p14:creationId xmlns:p14="http://schemas.microsoft.com/office/powerpoint/2010/main" val="92565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 dirty="0"/>
              <a:t>Установление </a:t>
            </a:r>
            <a:r>
              <a:rPr lang="ru-RU" sz="2800" b="0" i="0" u="none" baseline="0" dirty="0" err="1"/>
              <a:t>IPsec</a:t>
            </a:r>
            <a:r>
              <a:rPr lang="ru-RU" sz="2800" b="0" i="0" u="none" baseline="0" dirty="0"/>
              <a:t>-соединения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" y="1384300"/>
            <a:ext cx="5014913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260" y="2882518"/>
            <a:ext cx="4999037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288" y="4743450"/>
            <a:ext cx="50069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6"/>
          <p:cNvSpPr txBox="1">
            <a:spLocks/>
          </p:cNvSpPr>
          <p:nvPr/>
        </p:nvSpPr>
        <p:spPr>
          <a:xfrm>
            <a:off x="106679" y="2913411"/>
            <a:ext cx="3329941" cy="4484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400" b="0" i="0" u="none" baseline="0" dirty="0"/>
              <a:t>Установление </a:t>
            </a:r>
            <a:r>
              <a:rPr lang="ru-RU" sz="1400" b="0" i="0" u="none" baseline="0" dirty="0" err="1"/>
              <a:t>IPsec</a:t>
            </a:r>
            <a:r>
              <a:rPr lang="ru-RU" sz="1400" b="0" i="0" u="none" baseline="0" dirty="0"/>
              <a:t> VPN: Шаг 2. Маршрутизаторы R1 и R2 </a:t>
            </a:r>
            <a:r>
              <a:rPr lang="en-US" sz="1400" b="0" i="0" u="none" baseline="0" dirty="0" smtClean="0"/>
              <a:t/>
            </a:r>
            <a:br>
              <a:rPr lang="en-US" sz="1400" b="0" i="0" u="none" baseline="0" dirty="0" smtClean="0"/>
            </a:br>
            <a:r>
              <a:rPr lang="ru-RU" sz="1400" b="0" i="0" u="none" baseline="0" dirty="0" smtClean="0"/>
              <a:t>согласуют </a:t>
            </a:r>
            <a:r>
              <a:rPr lang="ru-RU" sz="1400" b="0" i="0" u="none" baseline="0" dirty="0"/>
              <a:t>параметры фазы 1 IKE.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5621654" y="1472342"/>
            <a:ext cx="3278506" cy="4484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400" b="0" i="0" u="none" baseline="0" dirty="0"/>
              <a:t>Установление </a:t>
            </a:r>
            <a:r>
              <a:rPr lang="ru-RU" sz="1400" b="0" i="0" u="none" baseline="0" dirty="0" err="1"/>
              <a:t>IPsec</a:t>
            </a:r>
            <a:r>
              <a:rPr lang="ru-RU" sz="1400" b="0" i="0" u="none" baseline="0" dirty="0"/>
              <a:t> VPN: Шаг 1. Хост А отправляет «интересный» трафик Хосту В.</a:t>
            </a:r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725805" y="4770692"/>
            <a:ext cx="2865120" cy="4484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400" b="0" i="0" u="none" baseline="0" dirty="0"/>
              <a:t>Установление </a:t>
            </a:r>
            <a:r>
              <a:rPr lang="ru-RU" sz="1400" b="0" i="0" u="none" baseline="0" dirty="0" err="1"/>
              <a:t>IPsec</a:t>
            </a:r>
            <a:r>
              <a:rPr lang="ru-RU" sz="1400" b="0" i="0" u="none" baseline="0" dirty="0"/>
              <a:t> VPN: </a:t>
            </a:r>
            <a:r>
              <a:rPr lang="en-US" sz="1400" b="0" i="0" u="none" baseline="0" dirty="0" smtClean="0"/>
              <a:t/>
            </a:r>
            <a:br>
              <a:rPr lang="en-US" sz="1400" b="0" i="0" u="none" baseline="0" dirty="0" smtClean="0"/>
            </a:br>
            <a:r>
              <a:rPr lang="ru-RU" sz="1400" b="0" i="0" u="none" baseline="0" dirty="0" smtClean="0"/>
              <a:t>Шаг </a:t>
            </a:r>
            <a:r>
              <a:rPr lang="ru-RU" sz="1400" b="0" i="0" u="none" baseline="0" dirty="0"/>
              <a:t>3. Маршрутизаторы </a:t>
            </a:r>
            <a:r>
              <a:rPr lang="ru-RU" sz="1400" b="0" i="0" u="none" baseline="0" dirty="0" smtClean="0"/>
              <a:t>R1</a:t>
            </a:r>
            <a:r>
              <a:rPr lang="en-US" sz="1400" b="0" i="0" u="none" baseline="0" dirty="0" smtClean="0"/>
              <a:t/>
            </a:r>
            <a:br>
              <a:rPr lang="en-US" sz="1400" b="0" i="0" u="none" baseline="0" dirty="0" smtClean="0"/>
            </a:br>
            <a:r>
              <a:rPr lang="ru-RU" sz="1400" b="0" i="0" u="none" baseline="0" dirty="0" smtClean="0"/>
              <a:t>и </a:t>
            </a:r>
            <a:r>
              <a:rPr lang="ru-RU" sz="1400" b="0" i="0" u="none" baseline="0" dirty="0"/>
              <a:t>R2 согласуют параметры фазы 2 IKE.</a:t>
            </a:r>
          </a:p>
        </p:txBody>
      </p:sp>
    </p:spTree>
    <p:extLst>
      <p:ext uri="{BB962C8B-B14F-4D97-AF65-F5344CB8AC3E}">
        <p14:creationId xmlns:p14="http://schemas.microsoft.com/office/powerpoint/2010/main" val="63219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Установление IPsec-соединения (продолжение)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5621654" y="2236246"/>
            <a:ext cx="3408046" cy="4484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600" b="0" i="0" u="none" baseline="0" dirty="0"/>
              <a:t>Установление </a:t>
            </a:r>
            <a:r>
              <a:rPr lang="ru-RU" sz="1600" b="0" i="0" u="none" baseline="0" dirty="0" err="1"/>
              <a:t>IPsec</a:t>
            </a:r>
            <a:r>
              <a:rPr lang="ru-RU" sz="1600" b="0" i="0" u="none" baseline="0" dirty="0"/>
              <a:t> VPN: Шаг 4. Информация передается через </a:t>
            </a:r>
            <a:r>
              <a:rPr lang="ru-RU" sz="1600" b="0" i="0" u="none" baseline="0" dirty="0" err="1"/>
              <a:t>IPsec</a:t>
            </a:r>
            <a:r>
              <a:rPr lang="ru-RU" sz="1600" b="0" i="0" u="none" baseline="0" dirty="0"/>
              <a:t>-туннель.</a:t>
            </a:r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278130" y="3956461"/>
            <a:ext cx="2865120" cy="4484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600" b="0" i="0" u="none" baseline="0" dirty="0"/>
              <a:t>Установление </a:t>
            </a:r>
            <a:r>
              <a:rPr lang="ru-RU" sz="1600" b="0" i="0" u="none" baseline="0" dirty="0" err="1"/>
              <a:t>IPsec</a:t>
            </a:r>
            <a:r>
              <a:rPr lang="ru-RU" sz="1600" b="0" i="0" u="none" baseline="0" dirty="0"/>
              <a:t> VPN: Шаг 5. </a:t>
            </a:r>
            <a:r>
              <a:rPr lang="ru-RU" sz="1600" b="0" i="0" u="none" baseline="0" dirty="0" err="1"/>
              <a:t>IPsec</a:t>
            </a:r>
            <a:r>
              <a:rPr lang="ru-RU" sz="1600" b="0" i="0" u="none" baseline="0" dirty="0"/>
              <a:t>-туннель закрывается (терминируется).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64543"/>
            <a:ext cx="50292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75" y="3864768"/>
            <a:ext cx="499110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045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Топология IPsec VPN по схеме Site-to-Site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21" y="2644775"/>
            <a:ext cx="8331359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15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Задачи по настройке сети IPsec VPN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19" y="1251045"/>
            <a:ext cx="7969762" cy="169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91682"/>
              </p:ext>
            </p:extLst>
          </p:nvPr>
        </p:nvGraphicFramePr>
        <p:xfrm>
          <a:off x="255270" y="3530600"/>
          <a:ext cx="86334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4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ru-RU" sz="1200" b="1" i="0" u="none" baseline="0"/>
                        <a:t>Политика безопасности XYZCORP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ru-RU" sz="1200" b="1" i="0" u="none" baseline="0"/>
                        <a:t>Задачи конфигурации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ru-RU" sz="1200" b="0" i="0" u="none" baseline="0" dirty="0">
                          <a:solidFill>
                            <a:srgbClr val="435153"/>
                          </a:solidFill>
                        </a:rPr>
                        <a:t>Шифрование трафика по протоколам AES 256 и SHA</a:t>
                      </a:r>
                      <a:endParaRPr lang="ru-RU" sz="1200" dirty="0">
                        <a:solidFill>
                          <a:srgbClr val="43515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ru-RU" sz="1200" b="0" i="0" u="none" baseline="0">
                          <a:solidFill>
                            <a:srgbClr val="435153"/>
                          </a:solidFill>
                        </a:rPr>
                        <a:t>1. Сконфигурируйте политику ISAKMP для фазы 1 IKE</a:t>
                      </a:r>
                      <a:endParaRPr lang="ru-RU" sz="1200" dirty="0">
                        <a:solidFill>
                          <a:srgbClr val="43515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ru-RU" sz="1200" b="0" i="0" u="none" baseline="0">
                          <a:solidFill>
                            <a:srgbClr val="435153"/>
                          </a:solidFill>
                        </a:rPr>
                        <a:t>Аутентификация с помощью PSK</a:t>
                      </a:r>
                      <a:endParaRPr lang="ru-RU" sz="1200" dirty="0">
                        <a:solidFill>
                          <a:srgbClr val="43515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baseline="0">
                          <a:solidFill>
                            <a:srgbClr val="435153"/>
                          </a:solidFill>
                        </a:rPr>
                        <a:t>2. Сконфигурируйте политику IPsec для фазы 2 IKE</a:t>
                      </a:r>
                      <a:endParaRPr lang="ru-RU" sz="1200" dirty="0">
                        <a:solidFill>
                          <a:srgbClr val="43515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ru-RU" sz="1200" b="0" i="0" u="none" baseline="0">
                          <a:solidFill>
                            <a:srgbClr val="435153"/>
                          </a:solidFill>
                        </a:rPr>
                        <a:t>Обмен ключами с помощью группы 24</a:t>
                      </a:r>
                      <a:endParaRPr lang="ru-RU" sz="1200" dirty="0">
                        <a:solidFill>
                          <a:srgbClr val="43515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ru-RU" sz="1200" b="0" i="0" u="none" baseline="0" dirty="0">
                          <a:solidFill>
                            <a:srgbClr val="435153"/>
                          </a:solidFill>
                        </a:rPr>
                        <a:t>3. Сконфигурируйте </a:t>
                      </a:r>
                      <a:r>
                        <a:rPr lang="ru-RU" sz="1200" b="0" i="0" u="none" baseline="0" dirty="0" err="1">
                          <a:solidFill>
                            <a:srgbClr val="435153"/>
                          </a:solidFill>
                        </a:rPr>
                        <a:t>криптокарту</a:t>
                      </a:r>
                      <a:r>
                        <a:rPr lang="ru-RU" sz="1200" b="0" i="0" u="none" baseline="0" dirty="0">
                          <a:solidFill>
                            <a:srgbClr val="435153"/>
                          </a:solidFill>
                        </a:rPr>
                        <a:t> для политики </a:t>
                      </a:r>
                      <a:r>
                        <a:rPr lang="ru-RU" sz="1200" b="0" i="0" u="none" baseline="0" dirty="0" err="1">
                          <a:solidFill>
                            <a:srgbClr val="435153"/>
                          </a:solidFill>
                        </a:rPr>
                        <a:t>IPsec</a:t>
                      </a:r>
                      <a:r>
                        <a:rPr lang="ru-RU" sz="1200" b="0" i="0" u="none" baseline="0" dirty="0">
                          <a:solidFill>
                            <a:srgbClr val="435153"/>
                          </a:solidFill>
                        </a:rPr>
                        <a:t> </a:t>
                      </a:r>
                      <a:endParaRPr lang="ru-RU" sz="1200" dirty="0">
                        <a:solidFill>
                          <a:srgbClr val="43515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ru-RU" sz="1200" b="0" i="0" u="none" baseline="0">
                          <a:solidFill>
                            <a:srgbClr val="435153"/>
                          </a:solidFill>
                        </a:rPr>
                        <a:t>Срок жизни ISAKMP-туннеля 1 час.</a:t>
                      </a:r>
                      <a:endParaRPr lang="ru-RU" sz="1200" dirty="0">
                        <a:solidFill>
                          <a:srgbClr val="43515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ru-RU" sz="1200" b="0" i="0" u="none" baseline="0">
                          <a:solidFill>
                            <a:srgbClr val="435153"/>
                          </a:solidFill>
                        </a:rPr>
                        <a:t>4. Примените политику IPsec.</a:t>
                      </a:r>
                      <a:endParaRPr lang="ru-RU" sz="1200" dirty="0">
                        <a:solidFill>
                          <a:srgbClr val="43515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ru-RU" sz="1200" b="0" i="0" u="none" baseline="0">
                          <a:solidFill>
                            <a:srgbClr val="435153"/>
                          </a:solidFill>
                        </a:rPr>
                        <a:t>IPsec-туннель использует ESP со сроком жизни 15 мин.</a:t>
                      </a:r>
                      <a:endParaRPr lang="ru-RU" sz="1200" dirty="0">
                        <a:solidFill>
                          <a:srgbClr val="43515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baseline="0" dirty="0">
                          <a:solidFill>
                            <a:srgbClr val="435153"/>
                          </a:solidFill>
                        </a:rPr>
                        <a:t>5. Проверьте, что </a:t>
                      </a:r>
                      <a:r>
                        <a:rPr lang="ru-RU" sz="1200" b="0" i="0" u="none" baseline="0" dirty="0" err="1">
                          <a:solidFill>
                            <a:srgbClr val="435153"/>
                          </a:solidFill>
                        </a:rPr>
                        <a:t>IPsec</a:t>
                      </a:r>
                      <a:r>
                        <a:rPr lang="ru-RU" sz="1200" b="0" i="0" u="none" baseline="0" dirty="0">
                          <a:solidFill>
                            <a:srgbClr val="435153"/>
                          </a:solidFill>
                        </a:rPr>
                        <a:t>-туннель работает.</a:t>
                      </a:r>
                      <a:endParaRPr lang="ru-RU" sz="1200" dirty="0">
                        <a:solidFill>
                          <a:srgbClr val="43515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88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Существующие конфигурации ACL-списков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" y="2005035"/>
            <a:ext cx="6228669" cy="3556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6"/>
          <p:cNvSpPr txBox="1">
            <a:spLocks/>
          </p:cNvSpPr>
          <p:nvPr/>
        </p:nvSpPr>
        <p:spPr>
          <a:xfrm>
            <a:off x="6678930" y="3469123"/>
            <a:ext cx="2388870" cy="4484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800" b="0" i="0" u="none" baseline="0" dirty="0"/>
              <a:t>Синтаксис ACL </a:t>
            </a:r>
            <a:r>
              <a:rPr lang="en-US" sz="1800" b="0" i="0" u="none" baseline="0" dirty="0" smtClean="0"/>
              <a:t/>
            </a:r>
            <a:br>
              <a:rPr lang="en-US" sz="1800" b="0" i="0" u="none" baseline="0" dirty="0" smtClean="0"/>
            </a:br>
            <a:r>
              <a:rPr lang="ru-RU" sz="1800" b="0" i="0" u="none" baseline="0" dirty="0" smtClean="0"/>
              <a:t>для </a:t>
            </a:r>
            <a:r>
              <a:rPr lang="ru-RU" sz="1800" b="0" i="0" u="none" baseline="0" dirty="0"/>
              <a:t>трафика </a:t>
            </a:r>
            <a:r>
              <a:rPr lang="ru-RU" sz="1800" b="0" i="0" u="none" baseline="0" dirty="0" err="1"/>
              <a:t>IPsec</a:t>
            </a:r>
            <a:endParaRPr lang="ru-RU" sz="1800" b="0" i="0" u="none" baseline="0" dirty="0"/>
          </a:p>
        </p:txBody>
      </p:sp>
    </p:spTree>
    <p:extLst>
      <p:ext uri="{BB962C8B-B14F-4D97-AF65-F5344CB8AC3E}">
        <p14:creationId xmlns:p14="http://schemas.microsoft.com/office/powerpoint/2010/main" val="36133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48097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 dirty="0"/>
              <a:t>Существующие конфигурации ACL-списков (продолжение)</a:t>
            </a:r>
            <a:endParaRPr lang="ru-RU" sz="2800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24925" y="1442942"/>
            <a:ext cx="8240104" cy="4484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800" b="0" i="0" u="none" baseline="0" dirty="0"/>
              <a:t>Разрешение трафика для установления </a:t>
            </a:r>
            <a:r>
              <a:rPr lang="ru-RU" sz="1800" b="0" i="0" u="none" baseline="0" dirty="0" err="1"/>
              <a:t>IPsec</a:t>
            </a:r>
            <a:r>
              <a:rPr lang="ru-RU" sz="1800" b="0" i="0" u="none" baseline="0" dirty="0"/>
              <a:t>-соединения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63" y="2039436"/>
            <a:ext cx="7880874" cy="419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755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Знакомство с GRE-туннелями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64" y="1296988"/>
            <a:ext cx="6846672" cy="501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7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ru-RU" sz="2800" b="0" i="0" u="none" baseline="0" dirty="0"/>
              <a:t>Тема 8.3.2: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b="0" i="0" u="none" baseline="0" dirty="0"/>
              <a:t>Политика ISAKMP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1089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Стандартные политики ISAKMP</a:t>
            </a:r>
            <a:endParaRPr lang="ru-RU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18" y="1132795"/>
            <a:ext cx="7650565" cy="513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163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 dirty="0"/>
              <a:t>Синтаксис для настройки новой политики ISAKMP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97" y="1371828"/>
            <a:ext cx="7917206" cy="4876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023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Сети IPsec VPN 3-го уровня</a:t>
            </a:r>
            <a:endParaRPr lang="ru-RU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94" y="1354138"/>
            <a:ext cx="6932612" cy="4859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328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Настройка политики XYZCORP ISAKMP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94" y="1382486"/>
            <a:ext cx="7059613" cy="4814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294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48097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 dirty="0"/>
              <a:t>Конфигурирование общего ключа </a:t>
            </a:r>
            <a:r>
              <a:rPr lang="en-US" sz="2800" b="0" i="0" u="none" baseline="0" dirty="0" smtClean="0"/>
              <a:t/>
            </a:r>
            <a:br>
              <a:rPr lang="en-US" sz="2800" b="0" i="0" u="none" baseline="0" dirty="0" smtClean="0"/>
            </a:br>
            <a:r>
              <a:rPr lang="ru-RU" sz="2800" b="0" i="0" u="none" baseline="0" dirty="0" smtClean="0"/>
              <a:t>(</a:t>
            </a:r>
            <a:r>
              <a:rPr lang="ru-RU" sz="2800" b="0" i="0" u="none" baseline="0" dirty="0" err="1"/>
              <a:t>Pre-Shared</a:t>
            </a:r>
            <a:r>
              <a:rPr lang="ru-RU" sz="2800" b="0" i="0" u="none" baseline="0" dirty="0"/>
              <a:t> </a:t>
            </a:r>
            <a:r>
              <a:rPr lang="ru-RU" sz="2800" b="0" i="0" u="none" baseline="0" dirty="0" err="1"/>
              <a:t>Key</a:t>
            </a:r>
            <a:r>
              <a:rPr lang="ru-RU" sz="2800" b="0" i="0" u="none" baseline="0" dirty="0"/>
              <a:t>)</a:t>
            </a:r>
            <a:endParaRPr lang="ru-RU" sz="2800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11" y="2623230"/>
            <a:ext cx="8652779" cy="2743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6"/>
          <p:cNvSpPr txBox="1">
            <a:spLocks/>
          </p:cNvSpPr>
          <p:nvPr/>
        </p:nvSpPr>
        <p:spPr>
          <a:xfrm>
            <a:off x="169703" y="1813446"/>
            <a:ext cx="7383621" cy="5341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800" b="0" i="0" u="none" baseline="0"/>
              <a:t>Команда </a:t>
            </a:r>
            <a:r>
              <a:rPr lang="ru-RU" sz="1800" b="0" i="0" u="none" baseline="0">
                <a:latin typeface="Courier New" panose="02070309020205020404" pitchFamily="49" charset="0"/>
                <a:cs typeface="Courier New" panose="02070309020205020404" pitchFamily="49" charset="0"/>
              </a:rPr>
              <a:t>crypto isakmp key</a:t>
            </a:r>
          </a:p>
        </p:txBody>
      </p:sp>
    </p:spTree>
    <p:extLst>
      <p:ext uri="{BB962C8B-B14F-4D97-AF65-F5344CB8AC3E}">
        <p14:creationId xmlns:p14="http://schemas.microsoft.com/office/powerpoint/2010/main" val="818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48097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 dirty="0"/>
              <a:t>Конфигурирование общего ключа </a:t>
            </a:r>
            <a:r>
              <a:rPr lang="en-US" sz="2800" b="0" i="0" u="none" baseline="0" dirty="0" smtClean="0"/>
              <a:t/>
            </a:r>
            <a:br>
              <a:rPr lang="en-US" sz="2800" b="0" i="0" u="none" baseline="0" dirty="0" smtClean="0"/>
            </a:br>
            <a:r>
              <a:rPr lang="ru-RU" sz="2800" b="0" i="0" u="none" baseline="0" dirty="0" smtClean="0"/>
              <a:t>(</a:t>
            </a:r>
            <a:r>
              <a:rPr lang="ru-RU" sz="2800" b="0" i="0" u="none" baseline="0" dirty="0" err="1"/>
              <a:t>Pre-Shared</a:t>
            </a:r>
            <a:r>
              <a:rPr lang="ru-RU" sz="2800" b="0" i="0" u="none" baseline="0" dirty="0"/>
              <a:t> </a:t>
            </a:r>
            <a:r>
              <a:rPr lang="ru-RU" sz="2800" b="0" i="0" u="none" baseline="0" dirty="0" err="1"/>
              <a:t>Key</a:t>
            </a:r>
            <a:r>
              <a:rPr lang="ru-RU" sz="2800" b="0" i="0" u="none" baseline="0" dirty="0"/>
              <a:t>) (продолжение)</a:t>
            </a:r>
            <a:endParaRPr lang="ru-RU" sz="2800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169704" y="1109720"/>
            <a:ext cx="7383621" cy="5341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800" b="0" i="0" u="none" baseline="0"/>
              <a:t>Конфигурация общего ключа (Pre-Shared Key)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4" y="1532388"/>
            <a:ext cx="559435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083" y="3709534"/>
            <a:ext cx="559435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489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ru-RU" sz="2800" b="0" i="0" u="none" baseline="0"/>
              <a:t>Тема 8.3.3:</a:t>
            </a:r>
            <a:r>
              <a:rPr lang="ru-RU" sz="2800"/>
              <a:t/>
            </a:r>
            <a:br>
              <a:rPr lang="ru-RU" sz="2800"/>
            </a:br>
            <a:r>
              <a:rPr lang="ru-RU" sz="2800" b="0" i="0" u="none" baseline="0"/>
              <a:t>Политика IIPsec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237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 dirty="0"/>
              <a:t>Определение «интересного» трафика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69704" y="1109720"/>
            <a:ext cx="7383621" cy="5341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800" b="0" i="0" u="none" baseline="0"/>
              <a:t>IKE-туннель фазы 1 еще не существует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4" y="1643882"/>
            <a:ext cx="8649047" cy="3918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558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48097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 dirty="0"/>
              <a:t>Определение «интересного» трафика (продолжение)</a:t>
            </a:r>
            <a:endParaRPr lang="ru-RU" sz="2800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69704" y="1109720"/>
            <a:ext cx="8620960" cy="5341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800" b="0" i="0" u="none" baseline="0" dirty="0"/>
              <a:t>Конфигурирование ACL-списка для определения «интересного» трафика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4" y="1643882"/>
            <a:ext cx="5586413" cy="253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027" y="3748723"/>
            <a:ext cx="5608637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365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 dirty="0"/>
              <a:t>Настройка набора преобразований </a:t>
            </a:r>
            <a:r>
              <a:rPr lang="ru-RU" sz="2800" b="0" i="0" u="none" baseline="0" dirty="0" err="1"/>
              <a:t>IPsec</a:t>
            </a:r>
            <a:endParaRPr lang="ru-RU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12" y="1472746"/>
            <a:ext cx="6611185" cy="4840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6"/>
          <p:cNvSpPr txBox="1">
            <a:spLocks/>
          </p:cNvSpPr>
          <p:nvPr/>
        </p:nvSpPr>
        <p:spPr>
          <a:xfrm>
            <a:off x="169702" y="1069216"/>
            <a:ext cx="7383621" cy="5341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800" b="0" i="0" u="none" baseline="0"/>
              <a:t>Команда </a:t>
            </a:r>
            <a:r>
              <a:rPr lang="ru-RU" sz="1800" b="0" i="0" u="none" baseline="0">
                <a:latin typeface="Courier New" panose="02070309020205020404" pitchFamily="49" charset="0"/>
                <a:cs typeface="Courier New" panose="02070309020205020404" pitchFamily="49" charset="0"/>
              </a:rPr>
              <a:t>crypto ipsec transform-set</a:t>
            </a:r>
          </a:p>
        </p:txBody>
      </p:sp>
    </p:spTree>
    <p:extLst>
      <p:ext uri="{BB962C8B-B14F-4D97-AF65-F5344CB8AC3E}">
        <p14:creationId xmlns:p14="http://schemas.microsoft.com/office/powerpoint/2010/main" val="403493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48097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 dirty="0"/>
              <a:t>Настройка набора преобразований </a:t>
            </a:r>
            <a:r>
              <a:rPr lang="ru-RU" sz="2800" b="0" i="0" u="none" baseline="0" dirty="0" err="1"/>
              <a:t>IPsec</a:t>
            </a:r>
            <a:r>
              <a:rPr lang="ru-RU" sz="2800" b="0" i="0" u="none" baseline="0" dirty="0"/>
              <a:t> (продолжение)</a:t>
            </a:r>
            <a:endParaRPr lang="ru-RU" sz="2800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169702" y="1069216"/>
            <a:ext cx="7383621" cy="5341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800" b="0" i="0" u="none" baseline="0"/>
              <a:t>Команда </a:t>
            </a:r>
            <a:r>
              <a:rPr lang="ru-RU" sz="1800" b="0" i="0" u="none" baseline="0">
                <a:latin typeface="Courier New" panose="02070309020205020404" pitchFamily="49" charset="0"/>
                <a:cs typeface="Courier New" panose="02070309020205020404" pitchFamily="49" charset="0"/>
              </a:rPr>
              <a:t>crypto ipsec transform-set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49" y="1603378"/>
            <a:ext cx="6054519" cy="24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686" y="3788229"/>
            <a:ext cx="6230760" cy="2509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128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ru-RU" sz="2800" b="0" i="0" u="none" baseline="0"/>
              <a:t>Тема 8.3.4:</a:t>
            </a:r>
            <a:r>
              <a:rPr lang="ru-RU" sz="2800"/>
              <a:t/>
            </a:r>
            <a:br>
              <a:rPr lang="ru-RU" sz="2800"/>
            </a:br>
            <a:r>
              <a:rPr lang="ru-RU" sz="2800" b="0" i="0" u="none" baseline="0"/>
              <a:t>Криптокарта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9256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  <a:spcBef>
                <a:spcPts val="0"/>
              </a:spcBef>
              <a:defRPr/>
            </a:pPr>
            <a:r>
              <a:rPr lang="ru-RU" sz="2800" b="0" i="0" u="none" baseline="0"/>
              <a:t>Синтаксис для настройки криптокарты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93" y="1700213"/>
            <a:ext cx="8546815" cy="375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037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ru-RU" sz="2800" b="0" i="0" u="none" baseline="0" dirty="0"/>
              <a:t>Тема 8.1.2: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b="0" i="0" u="none" baseline="0" dirty="0"/>
              <a:t>Технологии VPN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6192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48097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  <a:spcBef>
                <a:spcPts val="0"/>
              </a:spcBef>
              <a:defRPr/>
            </a:pPr>
            <a:r>
              <a:rPr lang="ru-RU" sz="2800" b="0" i="0" u="none" baseline="0" dirty="0"/>
              <a:t>Синтаксис для настройки </a:t>
            </a:r>
            <a:r>
              <a:rPr lang="ru-RU" sz="2800" b="0" i="0" u="none" baseline="0" dirty="0" err="1"/>
              <a:t>криптокарты</a:t>
            </a:r>
            <a:r>
              <a:rPr lang="ru-RU" sz="2800" b="0" i="0" u="none" baseline="0" dirty="0"/>
              <a:t> (продолжение)</a:t>
            </a:r>
            <a:endParaRPr lang="ru-RU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" y="1706563"/>
            <a:ext cx="7361238" cy="4545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6"/>
          <p:cNvSpPr txBox="1">
            <a:spLocks/>
          </p:cNvSpPr>
          <p:nvPr/>
        </p:nvSpPr>
        <p:spPr>
          <a:xfrm>
            <a:off x="169702" y="1172401"/>
            <a:ext cx="7383621" cy="5341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800" b="0" i="0" u="none" baseline="0"/>
              <a:t>Команды для конфигурации криптокарты</a:t>
            </a:r>
          </a:p>
        </p:txBody>
      </p:sp>
    </p:spTree>
    <p:extLst>
      <p:ext uri="{BB962C8B-B14F-4D97-AF65-F5344CB8AC3E}">
        <p14:creationId xmlns:p14="http://schemas.microsoft.com/office/powerpoint/2010/main" val="230970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 dirty="0"/>
              <a:t>Конфигурация </a:t>
            </a:r>
            <a:r>
              <a:rPr lang="ru-RU" sz="2800" b="0" i="0" u="none" baseline="0" dirty="0" err="1"/>
              <a:t>криптокарты</a:t>
            </a:r>
            <a:r>
              <a:rPr lang="ru-RU" sz="2800" b="0" i="0" u="none" baseline="0" dirty="0"/>
              <a:t> XYZCORP</a:t>
            </a:r>
            <a:endParaRPr lang="ru-RU" sz="2800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297179" y="1024128"/>
            <a:ext cx="8380095" cy="4998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800" b="0" i="0" u="none" baseline="0"/>
              <a:t>Конфигурация криптокарты:</a:t>
            </a:r>
            <a:endParaRPr lang="ru-RU" sz="1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" y="1394053"/>
            <a:ext cx="4514306" cy="2643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657" y="3701594"/>
            <a:ext cx="4566245" cy="2653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24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48097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 dirty="0"/>
              <a:t>Конфигурация </a:t>
            </a:r>
            <a:r>
              <a:rPr lang="ru-RU" sz="2800" b="0" i="0" u="none" baseline="0" dirty="0" err="1"/>
              <a:t>криптокарты</a:t>
            </a:r>
            <a:r>
              <a:rPr lang="ru-RU" sz="2800" b="0" i="0" u="none" baseline="0" dirty="0"/>
              <a:t> XYZCORP (продолжение)</a:t>
            </a:r>
            <a:endParaRPr lang="ru-RU" sz="2800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297179" y="1024128"/>
            <a:ext cx="8380095" cy="20238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800" b="0" i="0" u="none" baseline="0"/>
              <a:t>Конфигурация криптокарты:</a:t>
            </a:r>
            <a:endParaRPr lang="ru-RU" sz="1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381" y="1502230"/>
            <a:ext cx="6641239" cy="4798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033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/>
            <a:r>
              <a:rPr lang="ru-RU" sz="2800" b="0" i="0" u="none" baseline="0"/>
              <a:t>Применение криптокарты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339" y="1133282"/>
            <a:ext cx="6971322" cy="5169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599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ru-RU" sz="2800" b="0" i="0" u="none" baseline="0" dirty="0"/>
              <a:t>Тема 8.3.5: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b="0" i="0" u="none" baseline="0" dirty="0" err="1"/>
              <a:t>IPsec</a:t>
            </a:r>
            <a:r>
              <a:rPr lang="ru-RU" sz="2800" b="0" i="0" u="none" baseline="0" dirty="0"/>
              <a:t> VPN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2514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/>
            <a:r>
              <a:rPr lang="ru-RU" sz="2800" b="0" i="0" u="none" baseline="0" dirty="0"/>
              <a:t>Отправка «интересного» трафика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297178" y="1443453"/>
            <a:ext cx="8380095" cy="4019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800" b="0" i="0" u="none" baseline="0" dirty="0"/>
              <a:t>Использование расширенного опроса (</a:t>
            </a:r>
            <a:r>
              <a:rPr lang="ru-RU" sz="1800" b="0" i="0" u="none" baseline="0" dirty="0" err="1"/>
              <a:t>ping</a:t>
            </a:r>
            <a:r>
              <a:rPr lang="ru-RU" sz="1800" b="0" i="0" u="none" baseline="0" dirty="0"/>
              <a:t>) для </a:t>
            </a:r>
            <a:r>
              <a:rPr lang="ru-RU" sz="1800" b="0" i="0" u="none" baseline="0" dirty="0" smtClean="0"/>
              <a:t>отправки</a:t>
            </a:r>
            <a:r>
              <a:rPr lang="en-US" sz="1800" b="0" i="0" u="none" baseline="0" dirty="0" smtClean="0"/>
              <a:t/>
            </a:r>
            <a:br>
              <a:rPr lang="en-US" sz="1800" b="0" i="0" u="none" baseline="0" dirty="0" smtClean="0"/>
            </a:br>
            <a:r>
              <a:rPr lang="ru-RU" sz="1800" b="0" i="0" u="none" baseline="0" dirty="0" smtClean="0"/>
              <a:t>«</a:t>
            </a:r>
            <a:r>
              <a:rPr lang="ru-RU" sz="1800" b="0" i="0" u="none" baseline="0" dirty="0"/>
              <a:t>интересного» трафика</a:t>
            </a:r>
            <a:endParaRPr lang="ru-RU" sz="1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3" y="2109788"/>
            <a:ext cx="8380095" cy="3918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300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/>
            <a:r>
              <a:rPr lang="ru-RU" sz="2800" b="0" i="0" u="none" baseline="0"/>
              <a:t>Проверка работы туннелей ISAKMP и IPsec</a:t>
            </a:r>
            <a:endParaRPr lang="ru-RU" sz="28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93" y="1699070"/>
            <a:ext cx="8615815" cy="4245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6"/>
          <p:cNvSpPr txBox="1">
            <a:spLocks/>
          </p:cNvSpPr>
          <p:nvPr/>
        </p:nvSpPr>
        <p:spPr>
          <a:xfrm>
            <a:off x="297178" y="1291041"/>
            <a:ext cx="8380095" cy="4019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800" b="0" i="0" u="none" baseline="0" dirty="0"/>
              <a:t>Проверка установления туннеля ISAKMP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73461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48097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 dirty="0"/>
              <a:t>Проверка работы туннелей ISAKMP и </a:t>
            </a:r>
            <a:r>
              <a:rPr lang="ru-RU" sz="2800" b="0" i="0" u="none" baseline="0" dirty="0" err="1"/>
              <a:t>IPsec</a:t>
            </a:r>
            <a:r>
              <a:rPr lang="ru-RU" sz="2800" b="0" i="0" u="none" baseline="0" dirty="0"/>
              <a:t> (продолжение)</a:t>
            </a:r>
            <a:endParaRPr lang="ru-RU" sz="28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08" y="1447800"/>
            <a:ext cx="8445902" cy="4865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6"/>
          <p:cNvSpPr txBox="1">
            <a:spLocks/>
          </p:cNvSpPr>
          <p:nvPr/>
        </p:nvSpPr>
        <p:spPr>
          <a:xfrm>
            <a:off x="297178" y="1095093"/>
            <a:ext cx="8380095" cy="4019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800" b="0" i="0" u="none" baseline="0"/>
              <a:t>Проверка установления туннеля IPsec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61511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 dirty="0"/>
              <a:t>Два типа сетей VPN</a:t>
            </a:r>
            <a:endParaRPr lang="ru-RU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1153319"/>
            <a:ext cx="5556290" cy="2466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095" y="3848893"/>
            <a:ext cx="5761530" cy="2466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6"/>
          <p:cNvSpPr txBox="1">
            <a:spLocks/>
          </p:cNvSpPr>
          <p:nvPr/>
        </p:nvSpPr>
        <p:spPr>
          <a:xfrm>
            <a:off x="6012180" y="1985597"/>
            <a:ext cx="2579370" cy="40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800" b="0" i="0" u="none" baseline="0"/>
              <a:t>VPN для удаленного доступа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687705" y="4881577"/>
            <a:ext cx="2084070" cy="40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800" b="0" i="0" u="none" baseline="0"/>
              <a:t>VPN между двумя пунктами (Site-to-Site VPN)</a:t>
            </a:r>
          </a:p>
        </p:txBody>
      </p:sp>
    </p:spTree>
    <p:extLst>
      <p:ext uri="{BB962C8B-B14F-4D97-AF65-F5344CB8AC3E}">
        <p14:creationId xmlns:p14="http://schemas.microsoft.com/office/powerpoint/2010/main" val="281176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 dirty="0"/>
              <a:t>Компоненты сетей VPN для удаленного доступа</a:t>
            </a:r>
            <a:endParaRPr lang="ru-RU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72" y="1808797"/>
            <a:ext cx="8235256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696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Компоненты сетей VPN между двумя пунктами</a:t>
            </a:r>
            <a:endParaRPr lang="ru-RU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42" y="1943099"/>
            <a:ext cx="8392716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09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ru-RU" sz="2800" b="0" i="0" u="none" baseline="0" dirty="0"/>
              <a:t>Тема 8.2.1: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b="0" i="0" u="none" baseline="0" dirty="0"/>
              <a:t>Знакомство с протоколом </a:t>
            </a:r>
            <a:r>
              <a:rPr lang="ru-RU" sz="2800" b="0" i="0" u="none" baseline="0" dirty="0" err="1"/>
              <a:t>IPsec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4652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Acad_White_PPT_Template 05Oct12">
  <a:themeElements>
    <a:clrScheme name="Cisco NetAcad">
      <a:dk1>
        <a:srgbClr val="2AA7DF"/>
      </a:dk1>
      <a:lt1>
        <a:srgbClr val="FFFFFF"/>
      </a:lt1>
      <a:dk2>
        <a:srgbClr val="6B308E"/>
      </a:dk2>
      <a:lt2>
        <a:srgbClr val="000000"/>
      </a:lt2>
      <a:accent1>
        <a:srgbClr val="00938E"/>
      </a:accent1>
      <a:accent2>
        <a:srgbClr val="3EB549"/>
      </a:accent2>
      <a:accent3>
        <a:srgbClr val="D81673"/>
      </a:accent3>
      <a:accent4>
        <a:srgbClr val="234493"/>
      </a:accent4>
      <a:accent5>
        <a:srgbClr val="ED2D28"/>
      </a:accent5>
      <a:accent6>
        <a:srgbClr val="F68B21"/>
      </a:accent6>
      <a:hlink>
        <a:srgbClr val="2AA7DF"/>
      </a:hlink>
      <a:folHlink>
        <a:srgbClr val="ACB2C2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NetAcad_White_PPT_Template 05Oct12</Template>
  <TotalTime>2706</TotalTime>
  <Words>812</Words>
  <Application>Microsoft Office PowerPoint</Application>
  <PresentationFormat>Экран (4:3)</PresentationFormat>
  <Paragraphs>209</Paragraphs>
  <Slides>58</Slides>
  <Notes>46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58</vt:i4>
      </vt:variant>
    </vt:vector>
  </HeadingPairs>
  <TitlesOfParts>
    <vt:vector size="63" baseType="lpstr">
      <vt:lpstr>Arial</vt:lpstr>
      <vt:lpstr>Calibri</vt:lpstr>
      <vt:lpstr>Ciscolight</vt:lpstr>
      <vt:lpstr>Courier New</vt:lpstr>
      <vt:lpstr>NetAcad_White_PPT_Template 05Oct12</vt:lpstr>
      <vt:lpstr>Лекция 8: Внедрение виртуальных  частных сетей (VPN)</vt:lpstr>
      <vt:lpstr>Тема 8.1.1: Обзор сетей VPN</vt:lpstr>
      <vt:lpstr>Знакомство с сетями VPN</vt:lpstr>
      <vt:lpstr>Сети IPsec VPN 3-го уровня</vt:lpstr>
      <vt:lpstr>Тема 8.1.2: Технологии VPN</vt:lpstr>
      <vt:lpstr>Два типа сетей VPN</vt:lpstr>
      <vt:lpstr>Компоненты сетей VPN для удаленного доступа</vt:lpstr>
      <vt:lpstr>Компоненты сетей VPN между двумя пунктами</vt:lpstr>
      <vt:lpstr>Тема 8.2.1: Знакомство с протоколом IPsec</vt:lpstr>
      <vt:lpstr>Технологии IPsec</vt:lpstr>
      <vt:lpstr>Конфиденциальность</vt:lpstr>
      <vt:lpstr>Конфиденциальность (продолжение)</vt:lpstr>
      <vt:lpstr>Целостность</vt:lpstr>
      <vt:lpstr>Аутентификация</vt:lpstr>
      <vt:lpstr>Аутентификация (продолжение)</vt:lpstr>
      <vt:lpstr>Безопасный обмен ключами</vt:lpstr>
      <vt:lpstr>Тема 8.2.2: Протоколы IPsec</vt:lpstr>
      <vt:lpstr>Обзор протоколов IPsec</vt:lpstr>
      <vt:lpstr>Authentication Header</vt:lpstr>
      <vt:lpstr>Authentication Header (продолжение)</vt:lpstr>
      <vt:lpstr>ESP</vt:lpstr>
      <vt:lpstr>Шифрование и аутентификация ESP</vt:lpstr>
      <vt:lpstr>Транспортный и туннельный режимы</vt:lpstr>
      <vt:lpstr>Транспортный и туннельный режимы (продолжение)</vt:lpstr>
      <vt:lpstr>Тема 8.2.3: Internet Key Exchange</vt:lpstr>
      <vt:lpstr>Протокол IKE</vt:lpstr>
      <vt:lpstr>Фазы 1 и 2. Согласование общего ключа</vt:lpstr>
      <vt:lpstr>Фаза 2: Согласование SA</vt:lpstr>
      <vt:lpstr>Тема 8.3.1: Конфигурирование IPsec VPN между двумя пунктами (Site-to-Site)</vt:lpstr>
      <vt:lpstr>Установление IPsec-соединения</vt:lpstr>
      <vt:lpstr>Установление IPsec-соединения (продолжение)</vt:lpstr>
      <vt:lpstr>Топология IPsec VPN по схеме Site-to-Site</vt:lpstr>
      <vt:lpstr>Задачи по настройке сети IPsec VPN</vt:lpstr>
      <vt:lpstr>Существующие конфигурации ACL-списков</vt:lpstr>
      <vt:lpstr>Существующие конфигурации ACL-списков (продолжение)</vt:lpstr>
      <vt:lpstr>Знакомство с GRE-туннелями</vt:lpstr>
      <vt:lpstr>Тема 8.3.2: Политика ISAKMP</vt:lpstr>
      <vt:lpstr>Стандартные политики ISAKMP</vt:lpstr>
      <vt:lpstr>Синтаксис для настройки новой политики ISAKMP</vt:lpstr>
      <vt:lpstr>Настройка политики XYZCORP ISAKMP</vt:lpstr>
      <vt:lpstr>Конфигурирование общего ключа  (Pre-Shared Key)</vt:lpstr>
      <vt:lpstr>Конфигурирование общего ключа  (Pre-Shared Key) (продолжение)</vt:lpstr>
      <vt:lpstr>Тема 8.3.3: Политика IIPsec</vt:lpstr>
      <vt:lpstr>Определение «интересного» трафика</vt:lpstr>
      <vt:lpstr>Определение «интересного» трафика (продолжение)</vt:lpstr>
      <vt:lpstr>Настройка набора преобразований IPsec</vt:lpstr>
      <vt:lpstr>Настройка набора преобразований IPsec (продолжение)</vt:lpstr>
      <vt:lpstr>Тема 8.3.4: Криптокарта</vt:lpstr>
      <vt:lpstr>Синтаксис для настройки криптокарты</vt:lpstr>
      <vt:lpstr>Синтаксис для настройки криптокарты (продолжение)</vt:lpstr>
      <vt:lpstr>Конфигурация криптокарты XYZCORP</vt:lpstr>
      <vt:lpstr>Конфигурация криптокарты XYZCORP (продолжение)</vt:lpstr>
      <vt:lpstr>Применение криптокарты</vt:lpstr>
      <vt:lpstr>Тема 8.3.5: IPsec VPN</vt:lpstr>
      <vt:lpstr>Отправка «интересного» трафика</vt:lpstr>
      <vt:lpstr>Проверка работы туннелей ISAKMP и IPsec</vt:lpstr>
      <vt:lpstr>Проверка работы туннелей ISAKMP и IPsec (продолжение)</vt:lpstr>
      <vt:lpstr>Презентация PowerPoint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Real, Relevant,  Surprising and Fresh: Cisco Brand</dc:title>
  <dc:creator>Melissa Gabriel</dc:creator>
  <cp:lastModifiedBy>serhii yevseiev</cp:lastModifiedBy>
  <cp:revision>131</cp:revision>
  <dcterms:created xsi:type="dcterms:W3CDTF">2012-10-09T16:58:47Z</dcterms:created>
  <dcterms:modified xsi:type="dcterms:W3CDTF">2019-09-05T21:17:35Z</dcterms:modified>
</cp:coreProperties>
</file>