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3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6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4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8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1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AD1F-3974-4628-94B0-3049070961D5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1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.com.ua/180234/informatika/matematichna_model_potentsiynogo_porushnika" TargetMode="External"/><Relationship Id="rId2" Type="http://schemas.openxmlformats.org/officeDocument/2006/relationships/hyperlink" Target="https://csecurity.kubg.edu.ua/index.php/journal/article/view/21/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curity.kubg.edu.ua/index.php/journal/article/view/21" TargetMode="External"/><Relationship Id="rId4" Type="http://schemas.openxmlformats.org/officeDocument/2006/relationships/hyperlink" Target="http://um.co.ua/11/11-8/11-8831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Математична</a:t>
            </a:r>
            <a:r>
              <a:rPr lang="ru-RU" dirty="0"/>
              <a:t> модель </a:t>
            </a:r>
            <a:r>
              <a:rPr lang="ru-RU" dirty="0" err="1"/>
              <a:t>порушника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Виконав студент</a:t>
            </a:r>
          </a:p>
          <a:p>
            <a:pPr algn="r"/>
            <a:r>
              <a:rPr lang="uk-UA" dirty="0" smtClean="0"/>
              <a:t>Групи: 6.01.125.010.21.2</a:t>
            </a:r>
          </a:p>
          <a:p>
            <a:pPr algn="r"/>
            <a:r>
              <a:rPr lang="uk-UA" dirty="0" smtClean="0"/>
              <a:t>Бойко В.В.</a:t>
            </a:r>
          </a:p>
        </p:txBody>
      </p:sp>
    </p:spTree>
    <p:extLst>
      <p:ext uri="{BB962C8B-B14F-4D97-AF65-F5344CB8AC3E}">
        <p14:creationId xmlns:p14="http://schemas.microsoft.com/office/powerpoint/2010/main" val="6606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643133"/>
            <a:ext cx="7010400" cy="47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3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61" y="1469680"/>
            <a:ext cx="7379678" cy="50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4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ВИЗНАЧЕННЯ РОЗПОДІЛУ РЕСУРСІВ ПО ОБ’ЄКТАМ ЗАХИСТУ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623" y="1610545"/>
            <a:ext cx="6148754" cy="47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порушника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</a:t>
            </a:r>
            <a:r>
              <a:rPr lang="ru-RU" dirty="0" err="1"/>
              <a:t>виділені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і характеристики за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класифікувати</a:t>
            </a:r>
            <a:r>
              <a:rPr lang="ru-RU" dirty="0"/>
              <a:t> </a:t>
            </a:r>
            <a:r>
              <a:rPr lang="ru-RU" dirty="0" err="1"/>
              <a:t>нападника</a:t>
            </a:r>
            <a:r>
              <a:rPr lang="ru-RU" dirty="0"/>
              <a:t>. </a:t>
            </a:r>
            <a:r>
              <a:rPr lang="ru-RU" dirty="0" err="1"/>
              <a:t>Зібрана</a:t>
            </a:r>
            <a:r>
              <a:rPr lang="ru-RU" dirty="0"/>
              <a:t> </a:t>
            </a:r>
            <a:r>
              <a:rPr lang="ru-RU" dirty="0" err="1"/>
              <a:t>статистична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з </a:t>
            </a:r>
            <a:r>
              <a:rPr lang="ru-RU" dirty="0" err="1"/>
              <a:t>вітчизняних</a:t>
            </a:r>
            <a:r>
              <a:rPr lang="ru-RU" dirty="0"/>
              <a:t> та </a:t>
            </a:r>
            <a:r>
              <a:rPr lang="ru-RU" dirty="0" err="1"/>
              <a:t>іноземних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 в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і, </a:t>
            </a:r>
            <a:r>
              <a:rPr lang="ru-RU" dirty="0" err="1"/>
              <a:t>що</a:t>
            </a:r>
            <a:r>
              <a:rPr lang="ru-RU" dirty="0"/>
              <a:t> становить </a:t>
            </a:r>
            <a:r>
              <a:rPr lang="ru-RU" dirty="0" err="1"/>
              <a:t>особливу</a:t>
            </a:r>
            <a:r>
              <a:rPr lang="ru-RU" dirty="0"/>
              <a:t> вагу, </a:t>
            </a:r>
            <a:r>
              <a:rPr lang="ru-RU" dirty="0" err="1"/>
              <a:t>запропоновано</a:t>
            </a:r>
            <a:r>
              <a:rPr lang="ru-RU" dirty="0"/>
              <a:t> метод для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порушника</a:t>
            </a:r>
            <a:r>
              <a:rPr lang="ru-RU" dirty="0"/>
              <a:t>, а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ймовірності</a:t>
            </a:r>
            <a:r>
              <a:rPr lang="ru-RU" dirty="0"/>
              <a:t> </a:t>
            </a: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на </a:t>
            </a:r>
            <a:r>
              <a:rPr lang="ru-RU" dirty="0" err="1"/>
              <a:t>напад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7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https://csecurity.kubg.edu.ua/index.php/journal/article/view/21/62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https://stud.com.ua/180234/informatika/matematichna_model_potentsiynogo_porushnika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http://um.co.ua/11/11-8/11-88311.html</a:t>
            </a:r>
            <a:endParaRPr lang="uk-UA" dirty="0" smtClean="0"/>
          </a:p>
          <a:p>
            <a:r>
              <a:rPr lang="en-US" dirty="0" smtClean="0">
                <a:hlinkClick r:id="rId5"/>
              </a:rPr>
              <a:t>https://csecurity.kubg.edu.ua/index.php/journal/article/view/21</a:t>
            </a:r>
            <a:r>
              <a:rPr lang="uk-UA" smtClean="0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Модель потенційного порушника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найважливіших</a:t>
            </a:r>
            <a:r>
              <a:rPr lang="ru-RU" dirty="0"/>
              <a:t>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ймовірного</a:t>
            </a:r>
            <a:r>
              <a:rPr lang="ru-RU" dirty="0"/>
              <a:t> </a:t>
            </a:r>
            <a:r>
              <a:rPr lang="ru-RU" dirty="0" err="1"/>
              <a:t>сценарію</a:t>
            </a:r>
            <a:r>
              <a:rPr lang="ru-RU" dirty="0"/>
              <a:t>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/>
              <a:t>протиправних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доступу до </a:t>
            </a:r>
            <a:r>
              <a:rPr lang="ru-RU" dirty="0" err="1"/>
              <a:t>інформації</a:t>
            </a:r>
            <a:r>
              <a:rPr lang="ru-RU" dirty="0"/>
              <a:t> є </a:t>
            </a:r>
            <a:r>
              <a:rPr lang="ru-RU" b="1" dirty="0"/>
              <a:t>модель </a:t>
            </a:r>
            <a:r>
              <a:rPr lang="ru-RU" b="1" dirty="0" err="1" smtClean="0"/>
              <a:t>порушника</a:t>
            </a:r>
            <a:endParaRPr lang="ru-RU" b="1" dirty="0" smtClean="0"/>
          </a:p>
          <a:p>
            <a:r>
              <a:rPr lang="ru-RU" dirty="0" smtClean="0"/>
              <a:t>Модель </a:t>
            </a:r>
            <a:r>
              <a:rPr lang="ru-RU" dirty="0" err="1" smtClean="0"/>
              <a:t>порушника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Категорії</a:t>
            </a:r>
            <a:r>
              <a:rPr lang="ru-RU" dirty="0" smtClean="0"/>
              <a:t> (</a:t>
            </a:r>
            <a:r>
              <a:rPr lang="ru-RU" dirty="0" err="1" smtClean="0"/>
              <a:t>типи</a:t>
            </a:r>
            <a:r>
              <a:rPr lang="ru-RU" dirty="0" smtClean="0"/>
              <a:t>) </a:t>
            </a:r>
            <a:r>
              <a:rPr lang="ru-RU" dirty="0" err="1" smtClean="0"/>
              <a:t>порушників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впливати</a:t>
            </a:r>
            <a:r>
              <a:rPr lang="ru-RU" dirty="0" smtClean="0"/>
              <a:t> на </a:t>
            </a:r>
            <a:r>
              <a:rPr lang="ru-RU" dirty="0" err="1" smtClean="0"/>
              <a:t>об'єкт</a:t>
            </a:r>
            <a:endParaRPr lang="ru-RU" dirty="0" smtClean="0"/>
          </a:p>
          <a:p>
            <a:pPr lvl="1"/>
            <a:r>
              <a:rPr lang="ru-RU" dirty="0" err="1" smtClean="0"/>
              <a:t>Цілі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переслідувати</a:t>
            </a:r>
            <a:r>
              <a:rPr lang="ru-RU" dirty="0" smtClean="0"/>
              <a:t> </a:t>
            </a:r>
            <a:r>
              <a:rPr lang="ru-RU" dirty="0" err="1" smtClean="0"/>
              <a:t>порушники</a:t>
            </a:r>
            <a:r>
              <a:rPr lang="ru-RU" dirty="0" smtClean="0"/>
              <a:t>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категорії</a:t>
            </a:r>
            <a:r>
              <a:rPr lang="ru-RU" dirty="0" smtClean="0"/>
              <a:t>, </a:t>
            </a:r>
            <a:r>
              <a:rPr lang="ru-RU" dirty="0" err="1" smtClean="0"/>
              <a:t>можливий</a:t>
            </a:r>
            <a:r>
              <a:rPr lang="ru-RU" dirty="0" smtClean="0"/>
              <a:t> </a:t>
            </a:r>
            <a:r>
              <a:rPr lang="ru-RU" dirty="0" err="1" smtClean="0"/>
              <a:t>кількісний</a:t>
            </a:r>
            <a:r>
              <a:rPr lang="ru-RU" dirty="0" smtClean="0"/>
              <a:t> склад, </a:t>
            </a:r>
            <a:r>
              <a:rPr lang="ru-RU" dirty="0" err="1" smtClean="0"/>
              <a:t>використовувані</a:t>
            </a:r>
            <a:r>
              <a:rPr lang="ru-RU" dirty="0" smtClean="0"/>
              <a:t> </a:t>
            </a:r>
            <a:r>
              <a:rPr lang="ru-RU" dirty="0" err="1" smtClean="0"/>
              <a:t>інструменти</a:t>
            </a:r>
            <a:r>
              <a:rPr lang="ru-RU" dirty="0" smtClean="0"/>
              <a:t>, </a:t>
            </a:r>
            <a:r>
              <a:rPr lang="ru-RU" dirty="0" err="1" smtClean="0"/>
              <a:t>приладдя</a:t>
            </a:r>
            <a:r>
              <a:rPr lang="ru-RU" dirty="0" smtClean="0"/>
              <a:t>, </a:t>
            </a:r>
            <a:r>
              <a:rPr lang="ru-RU" dirty="0" err="1" smtClean="0"/>
              <a:t>оснащення</a:t>
            </a:r>
            <a:r>
              <a:rPr lang="ru-RU" dirty="0" smtClean="0"/>
              <a:t>, </a:t>
            </a:r>
            <a:r>
              <a:rPr lang="ru-RU" dirty="0" err="1" smtClean="0"/>
              <a:t>зброю</a:t>
            </a:r>
            <a:r>
              <a:rPr lang="ru-RU" dirty="0" smtClean="0"/>
              <a:t> та </a:t>
            </a:r>
            <a:r>
              <a:rPr lang="ru-RU" dirty="0" err="1" smtClean="0"/>
              <a:t>ін</a:t>
            </a:r>
            <a:r>
              <a:rPr lang="ru-RU" dirty="0"/>
              <a:t>.</a:t>
            </a:r>
            <a:endParaRPr lang="ru-RU" dirty="0" smtClean="0"/>
          </a:p>
          <a:p>
            <a:pPr lvl="1"/>
            <a:r>
              <a:rPr lang="ru-RU" dirty="0" err="1" smtClean="0"/>
              <a:t>Типові</a:t>
            </a:r>
            <a:r>
              <a:rPr lang="ru-RU" dirty="0" smtClean="0"/>
              <a:t> </a:t>
            </a:r>
            <a:r>
              <a:rPr lang="ru-RU" dirty="0" err="1" smtClean="0"/>
              <a:t>сценарії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</a:t>
            </a:r>
            <a:r>
              <a:rPr lang="ru-RU" dirty="0" err="1" smtClean="0"/>
              <a:t>порушників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описують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(алгоритм) </a:t>
            </a:r>
            <a:r>
              <a:rPr lang="ru-RU" dirty="0" err="1" smtClean="0"/>
              <a:t>дій</a:t>
            </a:r>
            <a:r>
              <a:rPr lang="ru-RU" dirty="0" smtClean="0"/>
              <a:t> </a:t>
            </a:r>
            <a:r>
              <a:rPr lang="ru-RU" dirty="0" err="1" smtClean="0"/>
              <a:t>груп</a:t>
            </a:r>
            <a:r>
              <a:rPr lang="ru-RU" dirty="0" smtClean="0"/>
              <a:t> і </a:t>
            </a:r>
            <a:r>
              <a:rPr lang="ru-RU" dirty="0" err="1" smtClean="0"/>
              <a:t>окремих</a:t>
            </a:r>
            <a:r>
              <a:rPr lang="ru-RU" dirty="0" smtClean="0"/>
              <a:t> </a:t>
            </a:r>
            <a:r>
              <a:rPr lang="ru-RU" dirty="0" err="1" smtClean="0"/>
              <a:t>порушників</a:t>
            </a:r>
            <a:r>
              <a:rPr lang="ru-RU" dirty="0" smtClean="0"/>
              <a:t>, </a:t>
            </a:r>
            <a:r>
              <a:rPr lang="ru-RU" dirty="0" err="1" smtClean="0"/>
              <a:t>способи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на кожному </a:t>
            </a:r>
            <a:r>
              <a:rPr lang="ru-RU" dirty="0" err="1" smtClean="0"/>
              <a:t>етапі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7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порушників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822940"/>
              </p:ext>
            </p:extLst>
          </p:nvPr>
        </p:nvGraphicFramePr>
        <p:xfrm>
          <a:off x="838200" y="1392939"/>
          <a:ext cx="10515597" cy="5193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7998">
                  <a:extLst>
                    <a:ext uri="{9D8B030D-6E8A-4147-A177-3AD203B41FA5}">
                      <a16:colId xmlns:a16="http://schemas.microsoft.com/office/drawing/2014/main" val="281681345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24164488"/>
                    </a:ext>
                  </a:extLst>
                </a:gridCol>
                <a:gridCol w="5981699">
                  <a:extLst>
                    <a:ext uri="{9D8B030D-6E8A-4147-A177-3AD203B41FA5}">
                      <a16:colId xmlns:a16="http://schemas.microsoft.com/office/drawing/2014/main" val="2157669089"/>
                    </a:ext>
                  </a:extLst>
                </a:gridCol>
              </a:tblGrid>
              <a:tr h="158230"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Найменування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Тип порушника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опис можливостей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314289779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Основний</a:t>
                      </a:r>
                      <a:r>
                        <a:rPr lang="ru-RU" sz="1600" dirty="0"/>
                        <a:t> персонал, </a:t>
                      </a:r>
                      <a:r>
                        <a:rPr lang="ru-RU" sz="1600" dirty="0" err="1"/>
                        <a:t>допоміжний</a:t>
                      </a:r>
                      <a:r>
                        <a:rPr lang="ru-RU" sz="1600" dirty="0"/>
                        <a:t> персонал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внутрішній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Мають хорошими знаннями в галузі експлуатації програмного забезпечення і технічних засобів, знайомі зі специфікою вирішуваних завдань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2264909740"/>
                  </a:ext>
                </a:extLst>
              </a:tr>
              <a:tr h="632922"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Представники</a:t>
                      </a:r>
                      <a:r>
                        <a:rPr lang="ru-RU" sz="1600" dirty="0"/>
                        <a:t> служб </a:t>
                      </a:r>
                      <a:r>
                        <a:rPr lang="ru-RU" sz="1600" dirty="0" err="1"/>
                        <a:t>безпеки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технічний</a:t>
                      </a:r>
                      <a:r>
                        <a:rPr lang="ru-RU" sz="1600" dirty="0"/>
                        <a:t> персонал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внутрішній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Добре знайомі зі структурою та основними функціями і принципами роботи програмно - апаратних засобів захисту інформації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086708973"/>
                  </a:ext>
                </a:extLst>
              </a:tr>
              <a:tr h="514249">
                <a:tc>
                  <a:txBody>
                    <a:bodyPr/>
                    <a:lstStyle/>
                    <a:p>
                      <a:r>
                        <a:rPr lang="ru-RU" sz="1600"/>
                        <a:t> Особи, які розповсюджують віруси та інші шкідливі програми, інші особи, які здійснюють НСД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зовнішній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Володіють достатніми знаннями в області здійснення несанкціонованого доступу до ресурсів інформаційної системи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20590833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ru-RU" sz="1600"/>
                        <a:t> Представники менеджменту організації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внутрішній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Є </a:t>
                      </a:r>
                      <a:r>
                        <a:rPr lang="ru-RU" sz="1600" dirty="0" err="1"/>
                        <a:t>найбільш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актуальними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джерелами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загроз</a:t>
                      </a:r>
                      <a:r>
                        <a:rPr lang="ru-RU" sz="1600" dirty="0"/>
                        <a:t> на </a:t>
                      </a:r>
                      <a:r>
                        <a:rPr lang="ru-RU" sz="1600" dirty="0" err="1"/>
                        <a:t>рівні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бізнес-процесів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2877168368"/>
                  </a:ext>
                </a:extLst>
              </a:tr>
              <a:tr h="751595">
                <a:tc>
                  <a:txBody>
                    <a:bodyPr/>
                    <a:lstStyle/>
                    <a:p>
                      <a:r>
                        <a:rPr lang="ru-RU" sz="1600"/>
                        <a:t> Постачальники різних послуг, персонал наглядових організацій та аварійних служб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зовнішній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Можливі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реалізовані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загрози</a:t>
                      </a:r>
                      <a:r>
                        <a:rPr lang="ru-RU" sz="1600" dirty="0"/>
                        <a:t>: </a:t>
                      </a:r>
                      <a:r>
                        <a:rPr lang="ru-RU" sz="1600" dirty="0" err="1"/>
                        <a:t>знищення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блокування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викривлення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інформаціі.Действія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відбуваються</a:t>
                      </a:r>
                      <a:r>
                        <a:rPr lang="ru-RU" sz="1600" dirty="0"/>
                        <a:t> через </a:t>
                      </a:r>
                      <a:r>
                        <a:rPr lang="ru-RU" sz="1600" dirty="0" err="1"/>
                        <a:t>незнання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неуважність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або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недбалість</a:t>
                      </a:r>
                      <a:r>
                        <a:rPr lang="ru-RU" sz="1600" dirty="0"/>
                        <a:t>, з </a:t>
                      </a:r>
                      <a:r>
                        <a:rPr lang="ru-RU" sz="1600" dirty="0" err="1"/>
                        <a:t>цікавості</a:t>
                      </a:r>
                      <a:r>
                        <a:rPr lang="ru-RU" sz="1600" dirty="0"/>
                        <a:t>, але без злого </a:t>
                      </a:r>
                      <a:r>
                        <a:rPr lang="ru-RU" sz="1600" dirty="0" err="1"/>
                        <a:t>умислу</a:t>
                      </a:r>
                      <a:r>
                        <a:rPr lang="ru-RU" sz="1600" dirty="0"/>
                        <a:t>.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858638628"/>
                  </a:ext>
                </a:extLst>
              </a:tr>
              <a:tr h="988940">
                <a:tc>
                  <a:txBody>
                    <a:bodyPr/>
                    <a:lstStyle/>
                    <a:p>
                      <a:r>
                        <a:rPr lang="ru-RU" sz="1600"/>
                        <a:t> Недобросовісні партнери, хакери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зовнішній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Здатні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організувати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навмисну</a:t>
                      </a:r>
                      <a:r>
                        <a:rPr lang="ru-RU" sz="1600" dirty="0"/>
                        <a:t> ??</a:t>
                      </a:r>
                      <a:r>
                        <a:rPr lang="ru-RU" sz="1600" dirty="0" err="1"/>
                        <a:t>дезорганізації</a:t>
                      </a:r>
                      <a:r>
                        <a:rPr lang="ru-RU" sz="1600" dirty="0"/>
                        <a:t>. </a:t>
                      </a:r>
                      <a:r>
                        <a:rPr lang="ru-RU" sz="1600" dirty="0" err="1"/>
                        <a:t>роботи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висновок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системи</a:t>
                      </a:r>
                      <a:r>
                        <a:rPr lang="ru-RU" sz="1600" dirty="0"/>
                        <a:t> з ладу, </a:t>
                      </a:r>
                      <a:r>
                        <a:rPr lang="ru-RU" sz="1600" dirty="0" err="1"/>
                        <a:t>розголошення</a:t>
                      </a:r>
                      <a:r>
                        <a:rPr lang="ru-RU" sz="1600" dirty="0"/>
                        <a:t> та </a:t>
                      </a:r>
                      <a:r>
                        <a:rPr lang="ru-RU" sz="1600" dirty="0" err="1"/>
                        <a:t>спотворення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конфіденційної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інформації</a:t>
                      </a:r>
                      <a:r>
                        <a:rPr lang="ru-RU" sz="1600" dirty="0"/>
                        <a:t> за </a:t>
                      </a:r>
                      <a:r>
                        <a:rPr lang="ru-RU" sz="1600" dirty="0" err="1"/>
                        <a:t>рахунок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проникнення</a:t>
                      </a:r>
                      <a:r>
                        <a:rPr lang="ru-RU" sz="1600" dirty="0"/>
                        <a:t> в систему за </a:t>
                      </a:r>
                      <a:r>
                        <a:rPr lang="ru-RU" sz="1600" dirty="0" err="1"/>
                        <a:t>допомогою</a:t>
                      </a:r>
                      <a:r>
                        <a:rPr lang="ru-RU" sz="1600" dirty="0"/>
                        <a:t> НСД і </a:t>
                      </a:r>
                      <a:r>
                        <a:rPr lang="ru-RU" sz="1600" dirty="0" err="1"/>
                        <a:t>витоку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технічними</a:t>
                      </a:r>
                      <a:r>
                        <a:rPr lang="ru-RU" sz="1600" dirty="0"/>
                        <a:t> каналами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2755022218"/>
                  </a:ext>
                </a:extLst>
              </a:tr>
              <a:tr h="276903">
                <a:tc>
                  <a:txBody>
                    <a:bodyPr/>
                    <a:lstStyle/>
                    <a:p>
                      <a:r>
                        <a:rPr lang="ru-RU" sz="1600"/>
                        <a:t> клієнти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 зовнішній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 </a:t>
                      </a:r>
                      <a:r>
                        <a:rPr lang="ru-RU" sz="1600" dirty="0" err="1"/>
                        <a:t>Можуть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завдати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шкоди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навмисно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або</a:t>
                      </a:r>
                      <a:r>
                        <a:rPr lang="ru-RU" sz="1600" dirty="0"/>
                        <a:t> через </a:t>
                      </a:r>
                      <a:r>
                        <a:rPr lang="ru-RU" sz="1600" dirty="0" err="1"/>
                        <a:t>незнання</a:t>
                      </a:r>
                      <a:endParaRPr lang="ru-RU" sz="1600" dirty="0"/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70625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порушників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Розрізняють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порушників</a:t>
            </a:r>
            <a:r>
              <a:rPr lang="ru-RU" dirty="0"/>
              <a:t>: Н1, Н2, ..., Н6.</a:t>
            </a:r>
          </a:p>
          <a:p>
            <a:r>
              <a:rPr lang="ru-RU" dirty="0"/>
              <a:t>Н1: </a:t>
            </a:r>
            <a:r>
              <a:rPr lang="ru-RU" dirty="0" err="1"/>
              <a:t>одиночний</a:t>
            </a:r>
            <a:r>
              <a:rPr lang="ru-RU" dirty="0"/>
              <a:t> </a:t>
            </a:r>
            <a:r>
              <a:rPr lang="ru-RU" dirty="0" err="1"/>
              <a:t>порушник</a:t>
            </a:r>
            <a:r>
              <a:rPr lang="ru-RU" dirty="0"/>
              <a:t>, </a:t>
            </a:r>
            <a:r>
              <a:rPr lang="ru-RU" dirty="0" err="1"/>
              <a:t>має</a:t>
            </a:r>
            <a:r>
              <a:rPr lang="ru-RU" dirty="0"/>
              <a:t> в </a:t>
            </a:r>
            <a:r>
              <a:rPr lang="ru-RU" dirty="0" err="1"/>
              <a:t>своєму</a:t>
            </a:r>
            <a:r>
              <a:rPr lang="ru-RU" dirty="0"/>
              <a:t> </a:t>
            </a:r>
            <a:r>
              <a:rPr lang="ru-RU" dirty="0" err="1"/>
              <a:t>розпорядженні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доступною у </a:t>
            </a:r>
            <a:r>
              <a:rPr lang="ru-RU" dirty="0" err="1"/>
              <a:t>вільному</a:t>
            </a:r>
            <a:r>
              <a:rPr lang="ru-RU" dirty="0"/>
              <a:t> </a:t>
            </a:r>
            <a:r>
              <a:rPr lang="ru-RU" dirty="0" err="1"/>
              <a:t>продажі</a:t>
            </a:r>
            <a:r>
              <a:rPr lang="ru-RU" dirty="0"/>
              <a:t> </a:t>
            </a:r>
            <a:r>
              <a:rPr lang="ru-RU" dirty="0" err="1"/>
              <a:t>документацією</a:t>
            </a:r>
            <a:r>
              <a:rPr lang="ru-RU" dirty="0"/>
              <a:t> і компонентами ЗКЗІ,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штатні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в тому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вони </a:t>
            </a:r>
            <a:r>
              <a:rPr lang="ru-RU" dirty="0" err="1"/>
              <a:t>розташовані</a:t>
            </a:r>
            <a:r>
              <a:rPr lang="ru-RU" dirty="0"/>
              <a:t> за межами </a:t>
            </a:r>
            <a:r>
              <a:rPr lang="ru-RU" dirty="0" err="1"/>
              <a:t>контрольованої</a:t>
            </a:r>
            <a:r>
              <a:rPr lang="ru-RU" dirty="0"/>
              <a:t> </a:t>
            </a:r>
            <a:r>
              <a:rPr lang="ru-RU" dirty="0" err="1"/>
              <a:t>зони</a:t>
            </a:r>
            <a:r>
              <a:rPr lang="ru-RU" dirty="0"/>
              <a:t>;</a:t>
            </a:r>
          </a:p>
          <a:p>
            <a:r>
              <a:rPr lang="ru-RU" dirty="0"/>
              <a:t>Н2: Н1 + </a:t>
            </a:r>
            <a:r>
              <a:rPr lang="ru-RU" dirty="0" err="1"/>
              <a:t>володіє</a:t>
            </a:r>
            <a:r>
              <a:rPr lang="ru-RU" dirty="0"/>
              <a:t> </a:t>
            </a:r>
            <a:r>
              <a:rPr lang="ru-RU" dirty="0" err="1"/>
              <a:t>можливостями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</a:t>
            </a:r>
            <a:r>
              <a:rPr lang="ru-RU" dirty="0" err="1"/>
              <a:t>підготовки</a:t>
            </a:r>
            <a:r>
              <a:rPr lang="ru-RU" dirty="0"/>
              <a:t> атак, </a:t>
            </a:r>
            <a:r>
              <a:rPr lang="ru-RU" dirty="0" err="1"/>
              <a:t>можливості</a:t>
            </a:r>
            <a:r>
              <a:rPr lang="ru-RU" dirty="0"/>
              <a:t> по </a:t>
            </a:r>
            <a:r>
              <a:rPr lang="ru-RU" dirty="0" err="1"/>
              <a:t>використанню</a:t>
            </a:r>
            <a:r>
              <a:rPr lang="ru-RU" dirty="0"/>
              <a:t> </a:t>
            </a:r>
            <a:r>
              <a:rPr lang="ru-RU" dirty="0" err="1"/>
              <a:t>штатних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реалізованих</a:t>
            </a:r>
            <a:r>
              <a:rPr lang="ru-RU" dirty="0"/>
              <a:t> в </a:t>
            </a:r>
            <a:r>
              <a:rPr lang="ru-RU" dirty="0" err="1"/>
              <a:t>інформаційній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організаційних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;</a:t>
            </a:r>
          </a:p>
          <a:p>
            <a:r>
              <a:rPr lang="ru-RU" dirty="0"/>
              <a:t>Н3: Н2 + </a:t>
            </a:r>
            <a:r>
              <a:rPr lang="ru-RU" dirty="0" err="1"/>
              <a:t>відомі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на </a:t>
            </a:r>
            <a:r>
              <a:rPr lang="ru-RU" dirty="0" err="1"/>
              <a:t>єдиному</a:t>
            </a:r>
            <a:r>
              <a:rPr lang="ru-RU" dirty="0"/>
              <a:t> </a:t>
            </a:r>
            <a:r>
              <a:rPr lang="ru-RU" dirty="0" err="1"/>
              <a:t>ключі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по </a:t>
            </a:r>
            <a:r>
              <a:rPr lang="ru-RU" dirty="0" err="1"/>
              <a:t>отриманню</a:t>
            </a:r>
            <a:r>
              <a:rPr lang="ru-RU" dirty="0"/>
              <a:t> компонент ЗКЗІ;</a:t>
            </a:r>
          </a:p>
          <a:p>
            <a:r>
              <a:rPr lang="ru-RU" dirty="0"/>
              <a:t>Н4: то ж </a:t>
            </a:r>
            <a:r>
              <a:rPr lang="ru-RU" dirty="0" err="1"/>
              <a:t>що</a:t>
            </a:r>
            <a:r>
              <a:rPr lang="ru-RU" dirty="0"/>
              <a:t> і Н3 але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вступати</a:t>
            </a:r>
            <a:r>
              <a:rPr lang="ru-RU" dirty="0"/>
              <a:t> в </a:t>
            </a:r>
            <a:r>
              <a:rPr lang="ru-RU" dirty="0" err="1"/>
              <a:t>змову</a:t>
            </a:r>
            <a:r>
              <a:rPr lang="ru-RU" dirty="0"/>
              <a:t>;</a:t>
            </a:r>
          </a:p>
          <a:p>
            <a:r>
              <a:rPr lang="ru-RU" dirty="0"/>
              <a:t>Н5: Н4 </a:t>
            </a:r>
            <a:r>
              <a:rPr lang="ru-RU" dirty="0" err="1"/>
              <a:t>має</a:t>
            </a:r>
            <a:r>
              <a:rPr lang="ru-RU" dirty="0"/>
              <a:t> доступ до </a:t>
            </a:r>
            <a:r>
              <a:rPr lang="ru-RU" dirty="0" err="1"/>
              <a:t>вихідних</a:t>
            </a:r>
            <a:r>
              <a:rPr lang="ru-RU" dirty="0"/>
              <a:t> </a:t>
            </a:r>
            <a:r>
              <a:rPr lang="ru-RU" dirty="0" err="1"/>
              <a:t>текстів</a:t>
            </a:r>
            <a:r>
              <a:rPr lang="ru-RU" dirty="0"/>
              <a:t> прикладного ПО;</a:t>
            </a:r>
          </a:p>
          <a:p>
            <a:r>
              <a:rPr lang="ru-RU" dirty="0"/>
              <a:t>Н6: Н5 + </a:t>
            </a:r>
            <a:r>
              <a:rPr lang="ru-RU" dirty="0" err="1"/>
              <a:t>розташовують</a:t>
            </a:r>
            <a:r>
              <a:rPr lang="ru-RU" dirty="0"/>
              <a:t> </a:t>
            </a:r>
            <a:r>
              <a:rPr lang="ru-RU" dirty="0" err="1"/>
              <a:t>усією</a:t>
            </a:r>
            <a:r>
              <a:rPr lang="ru-RU" dirty="0"/>
              <a:t> </a:t>
            </a:r>
            <a:r>
              <a:rPr lang="ru-RU" dirty="0" err="1"/>
              <a:t>документацією</a:t>
            </a:r>
            <a:r>
              <a:rPr lang="ru-RU" dirty="0"/>
              <a:t> на ЗКЗІ і будь-</a:t>
            </a:r>
            <a:r>
              <a:rPr lang="ru-RU" dirty="0" err="1"/>
              <a:t>якими</a:t>
            </a:r>
            <a:r>
              <a:rPr lang="ru-RU" dirty="0"/>
              <a:t> компонентами ЗКЗІ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1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Важливість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r>
              <a:rPr lang="ru-RU" dirty="0" smtClean="0"/>
              <a:t> </a:t>
            </a:r>
            <a:r>
              <a:rPr lang="ru-RU" dirty="0" err="1" smtClean="0"/>
              <a:t>математичних</a:t>
            </a:r>
            <a:r>
              <a:rPr lang="ru-RU" dirty="0" smtClean="0"/>
              <a:t> моделей </a:t>
            </a:r>
            <a:r>
              <a:rPr lang="ru-RU" dirty="0" err="1" smtClean="0"/>
              <a:t>порушників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Правильно </a:t>
            </a:r>
            <a:r>
              <a:rPr lang="ru-RU" dirty="0" err="1"/>
              <a:t>побудована</a:t>
            </a:r>
            <a:r>
              <a:rPr lang="ru-RU" dirty="0"/>
              <a:t> модель </a:t>
            </a:r>
            <a:r>
              <a:rPr lang="ru-RU" dirty="0" err="1"/>
              <a:t>порушника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(адекватна </a:t>
            </a:r>
            <a:r>
              <a:rPr lang="ru-RU" dirty="0" err="1"/>
              <a:t>реальності</a:t>
            </a:r>
            <a:r>
              <a:rPr lang="ru-RU" dirty="0"/>
              <a:t>), у </a:t>
            </a:r>
            <a:r>
              <a:rPr lang="ru-RU" dirty="0" err="1"/>
              <a:t>котрій</a:t>
            </a:r>
            <a:r>
              <a:rPr lang="ru-RU" dirty="0"/>
              <a:t> </a:t>
            </a:r>
            <a:r>
              <a:rPr lang="ru-RU" dirty="0" err="1"/>
              <a:t>відбиваються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практичні</a:t>
            </a:r>
            <a:r>
              <a:rPr lang="ru-RU" dirty="0"/>
              <a:t> та </a:t>
            </a:r>
            <a:r>
              <a:rPr lang="ru-RU" dirty="0" err="1"/>
              <a:t>теоретичні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, </a:t>
            </a:r>
            <a:r>
              <a:rPr lang="ru-RU" dirty="0" err="1"/>
              <a:t>апріорні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, час і </a:t>
            </a:r>
            <a:r>
              <a:rPr lang="ru-RU" dirty="0" err="1"/>
              <a:t>місце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і т.п. характеристики —</a:t>
            </a:r>
            <a:r>
              <a:rPr lang="ru-RU" dirty="0" err="1"/>
              <a:t>важлива</a:t>
            </a:r>
            <a:r>
              <a:rPr lang="ru-RU" dirty="0"/>
              <a:t> </a:t>
            </a:r>
            <a:r>
              <a:rPr lang="ru-RU" dirty="0" err="1"/>
              <a:t>складова</a:t>
            </a:r>
            <a:r>
              <a:rPr lang="ru-RU" dirty="0"/>
              <a:t>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до складу та характеристиками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9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8254" cy="326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74" y="2947321"/>
            <a:ext cx="3862226" cy="34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84" y="2315133"/>
            <a:ext cx="684943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ризиків</a:t>
            </a:r>
            <a:r>
              <a:rPr lang="ru-RU" dirty="0"/>
              <a:t> ІБ </a:t>
            </a:r>
            <a:r>
              <a:rPr lang="ru-RU" dirty="0" smtClean="0"/>
              <a:t>ІС </a:t>
            </a: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статистичних</a:t>
            </a:r>
            <a:r>
              <a:rPr lang="ru-RU" dirty="0"/>
              <a:t> і </a:t>
            </a:r>
            <a:r>
              <a:rPr lang="ru-RU" dirty="0" err="1"/>
              <a:t>експертних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89686"/>
              </p:ext>
            </p:extLst>
          </p:nvPr>
        </p:nvGraphicFramePr>
        <p:xfrm>
          <a:off x="838200" y="18256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473036458"/>
                    </a:ext>
                  </a:extLst>
                </a:gridCol>
                <a:gridCol w="2471058">
                  <a:extLst>
                    <a:ext uri="{9D8B030D-6E8A-4147-A177-3AD203B41FA5}">
                      <a16:colId xmlns:a16="http://schemas.microsoft.com/office/drawing/2014/main" val="19391566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46045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6130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426934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89916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0894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uk-UA" dirty="0" err="1" smtClean="0"/>
                        <a:t>Кол</a:t>
                      </a:r>
                      <a:r>
                        <a:rPr lang="uk-UA" dirty="0" smtClean="0"/>
                        <a:t>-во атак %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uk-UA" dirty="0" smtClean="0"/>
                        <a:t>Риск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0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Канал утечки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Намеренные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Ущерб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Намеренные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0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определено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36,7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0,154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0,057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мобильные 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17,0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0,340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ПК, серверы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17,2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0,525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0,090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1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съемные носители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8,8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0,264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1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8,8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0,264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электронная почта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0,396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2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бумажные носители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29,8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17,9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1,192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0,213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носители резервных к.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13,3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6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Др</a:t>
                      </a:r>
                      <a:r>
                        <a:rPr lang="uk-UA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0,068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7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1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 smtClean="0"/>
              <a:t>ризиків</a:t>
            </a:r>
            <a:r>
              <a:rPr lang="ru-RU" dirty="0" smtClean="0"/>
              <a:t> ІБ ІС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статистичних</a:t>
            </a:r>
            <a:r>
              <a:rPr lang="ru-RU" dirty="0" smtClean="0"/>
              <a:t> і </a:t>
            </a:r>
            <a:r>
              <a:rPr lang="ru-RU" dirty="0" err="1" smtClean="0"/>
              <a:t>експертних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962" y="2021083"/>
            <a:ext cx="8294076" cy="39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5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469</Words>
  <Application>Microsoft Office PowerPoint</Application>
  <PresentationFormat>Широкоэкранный</PresentationFormat>
  <Paragraphs>129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Математична модель порушника</vt:lpstr>
      <vt:lpstr>Модель потенційного порушника</vt:lpstr>
      <vt:lpstr>Типи порушників</vt:lpstr>
      <vt:lpstr>Типи порушників</vt:lpstr>
      <vt:lpstr>Важливість розробки математичних моделей порушників</vt:lpstr>
      <vt:lpstr>Дослідження</vt:lpstr>
      <vt:lpstr>Дослідження</vt:lpstr>
      <vt:lpstr>Визначення ризиків ІБ ІС на основі статистичних і експертних даних</vt:lpstr>
      <vt:lpstr>Визначення ризиків ІБ ІС на основі статистичних і експертних даних</vt:lpstr>
      <vt:lpstr>Презентация PowerPoint</vt:lpstr>
      <vt:lpstr>Презентация PowerPoint</vt:lpstr>
      <vt:lpstr>ВИЗНАЧЕННЯ РОЗПОДІЛУ РЕСУРСІВ ПО ОБ’ЄКТАМ ЗАХИСТУ</vt:lpstr>
      <vt:lpstr>ВИСНОВКИ</vt:lpstr>
      <vt:lpstr>Використані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</cp:revision>
  <dcterms:created xsi:type="dcterms:W3CDTF">2023-10-25T18:36:57Z</dcterms:created>
  <dcterms:modified xsi:type="dcterms:W3CDTF">2023-10-25T21:41:23Z</dcterms:modified>
</cp:coreProperties>
</file>