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69" r:id="rId10"/>
    <p:sldId id="270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3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6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4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78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31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2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6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26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AD1F-3974-4628-94B0-3049070961D5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A7DA-5266-496E-ABC4-B797AD202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1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кібербезпеки</a:t>
            </a:r>
            <a:r>
              <a:rPr lang="ru-RU" dirty="0"/>
              <a:t> </a:t>
            </a:r>
            <a:r>
              <a:rPr lang="ru-RU" dirty="0" err="1"/>
              <a:t>комп'ютерної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Виконав студент</a:t>
            </a:r>
          </a:p>
          <a:p>
            <a:pPr algn="r"/>
            <a:r>
              <a:rPr lang="uk-UA" dirty="0" smtClean="0"/>
              <a:t>Групи: 6.01.125.010.21.2</a:t>
            </a:r>
          </a:p>
          <a:p>
            <a:pPr algn="r"/>
            <a:r>
              <a:rPr lang="uk-UA" dirty="0" smtClean="0"/>
              <a:t>Бойко В.В.</a:t>
            </a:r>
          </a:p>
        </p:txBody>
      </p:sp>
    </p:spTree>
    <p:extLst>
      <p:ext uri="{BB962C8B-B14F-4D97-AF65-F5344CB8AC3E}">
        <p14:creationId xmlns:p14="http://schemas.microsoft.com/office/powerpoint/2010/main" val="6606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Ризиків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Теорія</a:t>
            </a:r>
            <a:r>
              <a:rPr lang="ru-RU" b="1" dirty="0" smtClean="0"/>
              <a:t> </a:t>
            </a:r>
            <a:r>
              <a:rPr lang="ru-RU" b="1" dirty="0" err="1"/>
              <a:t>ймовірностей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математична</a:t>
            </a:r>
            <a:r>
              <a:rPr lang="ru-RU" dirty="0"/>
              <a:t> </a:t>
            </a:r>
            <a:r>
              <a:rPr lang="ru-RU" dirty="0" err="1"/>
              <a:t>галузь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ймовірність</a:t>
            </a:r>
            <a:r>
              <a:rPr lang="ru-RU" dirty="0"/>
              <a:t> </a:t>
            </a:r>
            <a:r>
              <a:rPr lang="ru-RU" dirty="0" err="1"/>
              <a:t>виникнення</a:t>
            </a:r>
            <a:r>
              <a:rPr lang="ru-RU" dirty="0"/>
              <a:t> </a:t>
            </a:r>
            <a:r>
              <a:rPr lang="ru-RU" dirty="0" err="1"/>
              <a:t>ризику</a:t>
            </a:r>
            <a:r>
              <a:rPr lang="ru-RU" dirty="0"/>
              <a:t> та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потенційний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на </a:t>
            </a:r>
            <a:r>
              <a:rPr lang="ru-RU" dirty="0" smtClean="0"/>
              <a:t>систему</a:t>
            </a:r>
            <a:endParaRPr lang="ru-RU" dirty="0"/>
          </a:p>
          <a:p>
            <a:r>
              <a:rPr lang="ru-RU" b="1" dirty="0" err="1"/>
              <a:t>Моделі</a:t>
            </a:r>
            <a:r>
              <a:rPr lang="ru-RU" b="1" dirty="0"/>
              <a:t> </a:t>
            </a:r>
            <a:r>
              <a:rPr lang="ru-RU" b="1" dirty="0" err="1"/>
              <a:t>ризиків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враховувати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кіберризики</a:t>
            </a:r>
            <a:r>
              <a:rPr lang="ru-RU" dirty="0"/>
              <a:t>, та </a:t>
            </a:r>
            <a:r>
              <a:rPr lang="ru-RU" dirty="0" err="1"/>
              <a:t>оцінювати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на </a:t>
            </a:r>
            <a:r>
              <a:rPr lang="ru-RU" dirty="0" err="1" smtClean="0"/>
              <a:t>організацію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48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Інцидентами</a:t>
            </a:r>
            <a:r>
              <a:rPr lang="ru-RU" dirty="0"/>
              <a:t> та </a:t>
            </a:r>
            <a:r>
              <a:rPr lang="ru-RU" dirty="0" err="1"/>
              <a:t>Реагування</a:t>
            </a:r>
            <a:r>
              <a:rPr lang="ru-RU" dirty="0"/>
              <a:t> на </a:t>
            </a:r>
            <a:r>
              <a:rPr lang="ru-RU" dirty="0" err="1"/>
              <a:t>Загрози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Оптимізація</a:t>
            </a:r>
            <a:r>
              <a:rPr lang="ru-RU" b="1" dirty="0" smtClean="0"/>
              <a:t> </a:t>
            </a:r>
            <a:r>
              <a:rPr lang="ru-RU" b="1" dirty="0" err="1"/>
              <a:t>процесів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для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, </a:t>
            </a:r>
            <a:r>
              <a:rPr lang="ru-RU" dirty="0" err="1"/>
              <a:t>відгуку</a:t>
            </a:r>
            <a:r>
              <a:rPr lang="ru-RU" dirty="0"/>
              <a:t> та </a:t>
            </a:r>
            <a:r>
              <a:rPr lang="ru-RU" dirty="0" err="1"/>
              <a:t>відновлення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 smtClean="0"/>
              <a:t>інциденту</a:t>
            </a:r>
            <a:endParaRPr lang="ru-RU" dirty="0"/>
          </a:p>
          <a:p>
            <a:r>
              <a:rPr lang="ru-RU" b="1" dirty="0" err="1"/>
              <a:t>Грошова</a:t>
            </a:r>
            <a:r>
              <a:rPr lang="ru-RU" b="1" dirty="0"/>
              <a:t> </a:t>
            </a:r>
            <a:r>
              <a:rPr lang="ru-RU" b="1" dirty="0" err="1"/>
              <a:t>оцінка</a:t>
            </a:r>
            <a:r>
              <a:rPr lang="ru-RU" b="1" dirty="0"/>
              <a:t> </a:t>
            </a:r>
            <a:r>
              <a:rPr lang="ru-RU" b="1" dirty="0" err="1"/>
              <a:t>ризиків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допомагати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фінансові</a:t>
            </a:r>
            <a:r>
              <a:rPr lang="ru-RU" dirty="0"/>
              <a:t> </a:t>
            </a:r>
            <a:r>
              <a:rPr lang="ru-RU" dirty="0" err="1"/>
              <a:t>втрати</a:t>
            </a:r>
            <a:r>
              <a:rPr lang="ru-RU" dirty="0"/>
              <a:t>,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кібератакою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оптимальні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відновлення</a:t>
            </a:r>
            <a:r>
              <a:rPr lang="ru-RU" dirty="0"/>
              <a:t> та </a:t>
            </a:r>
            <a:r>
              <a:rPr lang="ru-RU" dirty="0" err="1"/>
              <a:t>інвестицій</a:t>
            </a:r>
            <a:r>
              <a:rPr lang="ru-RU" dirty="0"/>
              <a:t> у </a:t>
            </a:r>
            <a:r>
              <a:rPr lang="ru-RU" dirty="0" err="1" smtClean="0"/>
              <a:t>кібербезпеку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04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Кіберзахист</a:t>
            </a:r>
            <a:r>
              <a:rPr lang="ru-RU" dirty="0"/>
              <a:t> та </a:t>
            </a:r>
            <a:r>
              <a:rPr lang="ru-RU" dirty="0" err="1"/>
              <a:t>Проактивна</a:t>
            </a:r>
            <a:r>
              <a:rPr lang="ru-RU" dirty="0"/>
              <a:t> </a:t>
            </a:r>
            <a:r>
              <a:rPr lang="ru-RU" dirty="0" err="1"/>
              <a:t>Політика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Оптимізація</a:t>
            </a:r>
            <a:r>
              <a:rPr lang="ru-RU" b="1" dirty="0"/>
              <a:t> </a:t>
            </a:r>
            <a:r>
              <a:rPr lang="ru-RU" b="1" dirty="0" err="1"/>
              <a:t>заходів</a:t>
            </a:r>
            <a:r>
              <a:rPr lang="ru-RU" b="1" dirty="0"/>
              <a:t> </a:t>
            </a:r>
            <a:r>
              <a:rPr lang="ru-RU" b="1" dirty="0" err="1"/>
              <a:t>безпеки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оптимальних</a:t>
            </a:r>
            <a:r>
              <a:rPr lang="ru-RU" dirty="0"/>
              <a:t> </a:t>
            </a:r>
            <a:r>
              <a:rPr lang="ru-RU" dirty="0" err="1"/>
              <a:t>стратегій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правил </a:t>
            </a:r>
            <a:r>
              <a:rPr lang="ru-RU" dirty="0" err="1"/>
              <a:t>файрвола</a:t>
            </a:r>
            <a:r>
              <a:rPr lang="ru-RU" dirty="0"/>
              <a:t> та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 </a:t>
            </a:r>
            <a:r>
              <a:rPr lang="ru-RU" dirty="0" err="1" smtClean="0"/>
              <a:t>безпеки</a:t>
            </a:r>
            <a:endParaRPr lang="ru-RU" dirty="0"/>
          </a:p>
          <a:p>
            <a:r>
              <a:rPr lang="ru-RU" b="1" dirty="0" err="1"/>
              <a:t>Шифрування</a:t>
            </a:r>
            <a:r>
              <a:rPr lang="ru-RU" b="1" dirty="0"/>
              <a:t> та </a:t>
            </a:r>
            <a:r>
              <a:rPr lang="ru-RU" b="1" dirty="0" err="1"/>
              <a:t>Криптографія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застосовуються</a:t>
            </a:r>
            <a:r>
              <a:rPr lang="ru-RU" dirty="0"/>
              <a:t> в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криптографічних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конфіденційність</a:t>
            </a:r>
            <a:r>
              <a:rPr lang="ru-RU" dirty="0"/>
              <a:t> та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 smtClean="0"/>
              <a:t>даних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84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Загроз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Комп'ютерне</a:t>
            </a:r>
            <a:r>
              <a:rPr lang="ru-RU" b="1" dirty="0" smtClean="0"/>
              <a:t> </a:t>
            </a:r>
            <a:r>
              <a:rPr lang="ru-RU" b="1" dirty="0" err="1"/>
              <a:t>моделювання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 smtClean="0"/>
              <a:t>Математичні</a:t>
            </a:r>
            <a:r>
              <a:rPr lang="ru-RU" dirty="0" smtClean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допомагати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комп'ютерні</a:t>
            </a:r>
            <a:r>
              <a:rPr lang="ru-RU" dirty="0"/>
              <a:t> </a:t>
            </a:r>
            <a:r>
              <a:rPr lang="ru-RU" dirty="0" err="1"/>
              <a:t>симуляції</a:t>
            </a:r>
            <a:r>
              <a:rPr lang="ru-RU" dirty="0"/>
              <a:t> для </a:t>
            </a:r>
            <a:r>
              <a:rPr lang="ru-RU" dirty="0" err="1"/>
              <a:t>розуміння</a:t>
            </a:r>
            <a:r>
              <a:rPr lang="ru-RU" dirty="0"/>
              <a:t> та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потенційних</a:t>
            </a:r>
            <a:r>
              <a:rPr lang="ru-RU" dirty="0"/>
              <a:t> </a:t>
            </a:r>
            <a:r>
              <a:rPr lang="ru-RU" dirty="0" err="1"/>
              <a:t>кібератак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на </a:t>
            </a:r>
            <a:r>
              <a:rPr lang="ru-RU" dirty="0" err="1" smtClean="0"/>
              <a:t>системи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64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Загалом</a:t>
            </a:r>
            <a:r>
              <a:rPr lang="ru-RU" dirty="0"/>
              <a:t>,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допомагають</a:t>
            </a:r>
            <a:r>
              <a:rPr lang="ru-RU" dirty="0"/>
              <a:t> </a:t>
            </a:r>
            <a:r>
              <a:rPr lang="ru-RU" dirty="0" err="1"/>
              <a:t>організаціям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виявляти</a:t>
            </a:r>
            <a:r>
              <a:rPr lang="ru-RU" dirty="0"/>
              <a:t>, </a:t>
            </a:r>
            <a:r>
              <a:rPr lang="ru-RU" dirty="0" err="1"/>
              <a:t>розуміти</a:t>
            </a:r>
            <a:r>
              <a:rPr lang="ru-RU" dirty="0"/>
              <a:t>, </a:t>
            </a:r>
            <a:r>
              <a:rPr lang="ru-RU" dirty="0" err="1"/>
              <a:t>відповідати</a:t>
            </a:r>
            <a:r>
              <a:rPr lang="ru-RU" dirty="0"/>
              <a:t> на </a:t>
            </a:r>
            <a:r>
              <a:rPr lang="ru-RU" dirty="0" err="1"/>
              <a:t>кіберзагрози</a:t>
            </a:r>
            <a:r>
              <a:rPr lang="ru-RU" dirty="0"/>
              <a:t> та </a:t>
            </a:r>
            <a:r>
              <a:rPr lang="ru-RU" dirty="0" err="1"/>
              <a:t>розробляти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критичним</a:t>
            </a:r>
            <a:r>
              <a:rPr lang="ru-RU" dirty="0"/>
              <a:t> для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кіберпростору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86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Роль </a:t>
            </a:r>
            <a:r>
              <a:rPr lang="ru-RU" dirty="0" err="1"/>
              <a:t>математичних</a:t>
            </a:r>
            <a:r>
              <a:rPr lang="ru-RU" dirty="0"/>
              <a:t> моделей у </a:t>
            </a:r>
            <a:r>
              <a:rPr lang="ru-RU" dirty="0" err="1"/>
              <a:t>забезпеченні</a:t>
            </a:r>
            <a:r>
              <a:rPr lang="ru-RU" dirty="0"/>
              <a:t> </a:t>
            </a:r>
            <a:r>
              <a:rPr lang="ru-RU" dirty="0" err="1" smtClean="0"/>
              <a:t>кібербезпеки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відіграють</a:t>
            </a:r>
            <a:r>
              <a:rPr lang="ru-RU" dirty="0"/>
              <a:t> </a:t>
            </a:r>
            <a:r>
              <a:rPr lang="ru-RU" dirty="0" err="1"/>
              <a:t>важливу</a:t>
            </a:r>
            <a:r>
              <a:rPr lang="ru-RU" dirty="0"/>
              <a:t> роль у </a:t>
            </a:r>
            <a:r>
              <a:rPr lang="ru-RU" dirty="0" err="1"/>
              <a:t>забезпеченні</a:t>
            </a:r>
            <a:r>
              <a:rPr lang="ru-RU" dirty="0"/>
              <a:t> </a:t>
            </a:r>
            <a:r>
              <a:rPr lang="ru-RU" dirty="0" err="1"/>
              <a:t>кібербезпеки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вони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аналізувати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та </a:t>
            </a:r>
            <a:r>
              <a:rPr lang="ru-RU" dirty="0" err="1"/>
              <a:t>взаємодії</a:t>
            </a:r>
            <a:r>
              <a:rPr lang="ru-RU" dirty="0"/>
              <a:t> в </a:t>
            </a:r>
            <a:r>
              <a:rPr lang="ru-RU" dirty="0" err="1"/>
              <a:t>кіберпросторі</a:t>
            </a:r>
            <a:r>
              <a:rPr lang="ru-RU" dirty="0"/>
              <a:t>, </a:t>
            </a:r>
            <a:r>
              <a:rPr lang="ru-RU" dirty="0" err="1"/>
              <a:t>передбачати</a:t>
            </a:r>
            <a:r>
              <a:rPr lang="ru-RU" dirty="0"/>
              <a:t> </a:t>
            </a:r>
            <a:r>
              <a:rPr lang="ru-RU" dirty="0" err="1"/>
              <a:t>загрози</a:t>
            </a:r>
            <a:r>
              <a:rPr lang="ru-RU" dirty="0"/>
              <a:t> та </a:t>
            </a:r>
            <a:r>
              <a:rPr lang="ru-RU" dirty="0" err="1"/>
              <a:t>ризики</a:t>
            </a:r>
            <a:r>
              <a:rPr lang="ru-RU" dirty="0"/>
              <a:t>, та </a:t>
            </a:r>
            <a:r>
              <a:rPr lang="ru-RU" dirty="0" err="1"/>
              <a:t>розробляти</a:t>
            </a:r>
            <a:r>
              <a:rPr lang="ru-RU" dirty="0"/>
              <a:t> </a:t>
            </a:r>
            <a:r>
              <a:rPr lang="ru-RU" dirty="0" err="1"/>
              <a:t>ефективні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. Ось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аспектів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підкреслюють</a:t>
            </a:r>
            <a:r>
              <a:rPr lang="ru-RU" dirty="0"/>
              <a:t> </a:t>
            </a:r>
            <a:r>
              <a:rPr lang="ru-RU" dirty="0" err="1"/>
              <a:t>важливість</a:t>
            </a:r>
            <a:r>
              <a:rPr lang="ru-RU" dirty="0"/>
              <a:t> </a:t>
            </a:r>
            <a:r>
              <a:rPr lang="ru-RU" dirty="0" err="1"/>
              <a:t>математичних</a:t>
            </a:r>
            <a:r>
              <a:rPr lang="ru-RU" dirty="0"/>
              <a:t> моделей в </a:t>
            </a:r>
            <a:r>
              <a:rPr lang="ru-RU" dirty="0" err="1"/>
              <a:t>кібербезпеці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 smtClean="0"/>
              <a:t>загроз</a:t>
            </a:r>
            <a:endParaRPr lang="ru-RU" dirty="0" smtClean="0"/>
          </a:p>
          <a:p>
            <a:pPr lvl="1"/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 smtClean="0"/>
              <a:t>ризиків</a:t>
            </a:r>
            <a:endParaRPr lang="ru-RU" dirty="0" smtClean="0"/>
          </a:p>
          <a:p>
            <a:pPr lvl="1"/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криптографічних</a:t>
            </a:r>
            <a:r>
              <a:rPr lang="ru-RU" dirty="0"/>
              <a:t> </a:t>
            </a:r>
            <a:r>
              <a:rPr lang="ru-RU" dirty="0" err="1" smtClean="0"/>
              <a:t>алгоритмів</a:t>
            </a:r>
            <a:endParaRPr lang="ru-RU" dirty="0" smtClean="0"/>
          </a:p>
          <a:p>
            <a:pPr lvl="1"/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 smtClean="0"/>
              <a:t>зловмисників</a:t>
            </a:r>
            <a:endParaRPr lang="ru-RU" dirty="0" smtClean="0"/>
          </a:p>
          <a:p>
            <a:pPr lvl="1"/>
            <a:r>
              <a:rPr lang="ru-RU" dirty="0" err="1"/>
              <a:t>Створення</a:t>
            </a:r>
            <a:r>
              <a:rPr lang="ru-RU" dirty="0"/>
              <a:t> систем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 smtClean="0"/>
              <a:t>вторгнень</a:t>
            </a:r>
            <a:endParaRPr lang="ru-RU" dirty="0" smtClean="0"/>
          </a:p>
          <a:p>
            <a:pPr lvl="1"/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уразливостей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3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загроз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аналізувати</a:t>
            </a:r>
            <a:r>
              <a:rPr lang="ru-RU" dirty="0"/>
              <a:t> </a:t>
            </a:r>
            <a:r>
              <a:rPr lang="ru-RU" dirty="0" err="1"/>
              <a:t>історичні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про </a:t>
            </a:r>
            <a:r>
              <a:rPr lang="ru-RU" dirty="0" err="1"/>
              <a:t>кібератаки</a:t>
            </a:r>
            <a:r>
              <a:rPr lang="ru-RU" dirty="0"/>
              <a:t> та </a:t>
            </a:r>
            <a:r>
              <a:rPr lang="ru-RU" dirty="0" err="1"/>
              <a:t>виявляти</a:t>
            </a:r>
            <a:r>
              <a:rPr lang="ru-RU" dirty="0"/>
              <a:t> </a:t>
            </a:r>
            <a:r>
              <a:rPr lang="ru-RU" dirty="0" err="1"/>
              <a:t>закономірності</a:t>
            </a:r>
            <a:r>
              <a:rPr lang="ru-RU" dirty="0"/>
              <a:t> у </a:t>
            </a:r>
            <a:r>
              <a:rPr lang="ru-RU" dirty="0" err="1"/>
              <a:t>злочинності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експертам</a:t>
            </a:r>
            <a:r>
              <a:rPr lang="ru-RU" dirty="0"/>
              <a:t> </a:t>
            </a:r>
            <a:r>
              <a:rPr lang="ru-RU" dirty="0" err="1"/>
              <a:t>прогнозувати</a:t>
            </a:r>
            <a:r>
              <a:rPr lang="ru-RU" dirty="0"/>
              <a:t> </a:t>
            </a:r>
            <a:r>
              <a:rPr lang="ru-RU" dirty="0" err="1"/>
              <a:t>майбутні</a:t>
            </a:r>
            <a:r>
              <a:rPr lang="ru-RU" dirty="0"/>
              <a:t> </a:t>
            </a:r>
            <a:r>
              <a:rPr lang="ru-RU" dirty="0" err="1"/>
              <a:t>загрози</a:t>
            </a:r>
            <a:r>
              <a:rPr lang="ru-RU" dirty="0"/>
              <a:t> та </a:t>
            </a:r>
            <a:r>
              <a:rPr lang="ru-RU" dirty="0" err="1"/>
              <a:t>готуватися</a:t>
            </a:r>
            <a:r>
              <a:rPr lang="ru-RU" dirty="0"/>
              <a:t> до 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3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ризиків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ймовірність</a:t>
            </a:r>
            <a:r>
              <a:rPr lang="ru-RU" dirty="0"/>
              <a:t> та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кіберзагроз</a:t>
            </a:r>
            <a:r>
              <a:rPr lang="ru-RU" dirty="0"/>
              <a:t> на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з </a:t>
            </a:r>
            <a:r>
              <a:rPr lang="ru-RU" dirty="0" err="1"/>
              <a:t>щодо</a:t>
            </a:r>
            <a:r>
              <a:rPr lang="ru-RU" dirty="0"/>
              <a:t> того, </a:t>
            </a:r>
            <a:r>
              <a:rPr lang="ru-RU" dirty="0" err="1"/>
              <a:t>які</a:t>
            </a:r>
            <a:r>
              <a:rPr lang="ru-RU" dirty="0"/>
              <a:t> заходи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впроваджувати</a:t>
            </a:r>
            <a:r>
              <a:rPr lang="ru-RU" dirty="0"/>
              <a:t> в першу </a:t>
            </a:r>
            <a:r>
              <a:rPr lang="ru-RU" dirty="0" err="1"/>
              <a:t>чергу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04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зловмисників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абстрактні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зловмисників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розробляти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вторгнень</a:t>
            </a:r>
            <a:r>
              <a:rPr lang="ru-RU" dirty="0"/>
              <a:t> та </a:t>
            </a:r>
            <a:r>
              <a:rPr lang="ru-RU" dirty="0" err="1"/>
              <a:t>реагувати</a:t>
            </a:r>
            <a:r>
              <a:rPr lang="ru-RU" dirty="0"/>
              <a:t> на них </a:t>
            </a:r>
            <a:r>
              <a:rPr lang="ru-RU" dirty="0" err="1"/>
              <a:t>ефективніше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2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Створення</a:t>
            </a:r>
            <a:r>
              <a:rPr lang="ru-RU" dirty="0"/>
              <a:t> систем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вторгнень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систем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вторгнень</a:t>
            </a:r>
            <a:r>
              <a:rPr lang="ru-RU" dirty="0"/>
              <a:t> (</a:t>
            </a:r>
            <a:r>
              <a:rPr lang="en-US" dirty="0"/>
              <a:t>IDS),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аналізують</a:t>
            </a:r>
            <a:r>
              <a:rPr lang="ru-RU" dirty="0"/>
              <a:t> </a:t>
            </a:r>
            <a:r>
              <a:rPr lang="ru-RU" dirty="0" err="1"/>
              <a:t>мережевий</a:t>
            </a:r>
            <a:r>
              <a:rPr lang="ru-RU" dirty="0"/>
              <a:t> </a:t>
            </a:r>
            <a:r>
              <a:rPr lang="ru-RU" dirty="0" err="1"/>
              <a:t>трафік</a:t>
            </a:r>
            <a:r>
              <a:rPr lang="ru-RU" dirty="0"/>
              <a:t> та </a:t>
            </a:r>
            <a:r>
              <a:rPr lang="ru-RU" dirty="0" err="1"/>
              <a:t>виявляють</a:t>
            </a:r>
            <a:r>
              <a:rPr lang="ru-RU" dirty="0"/>
              <a:t> </a:t>
            </a:r>
            <a:r>
              <a:rPr lang="ru-RU" dirty="0" err="1"/>
              <a:t>аномалії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пов'язані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зловмисними</a:t>
            </a:r>
            <a:r>
              <a:rPr lang="ru-RU" dirty="0"/>
              <a:t> атаками</a:t>
            </a:r>
          </a:p>
        </p:txBody>
      </p:sp>
    </p:spTree>
    <p:extLst>
      <p:ext uri="{BB962C8B-B14F-4D97-AF65-F5344CB8AC3E}">
        <p14:creationId xmlns:p14="http://schemas.microsoft.com/office/powerpoint/2010/main" val="146144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уразливостей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аналізувати</a:t>
            </a:r>
            <a:r>
              <a:rPr lang="ru-RU" dirty="0"/>
              <a:t> </a:t>
            </a:r>
            <a:r>
              <a:rPr lang="ru-RU" dirty="0" err="1"/>
              <a:t>програмний</a:t>
            </a:r>
            <a:r>
              <a:rPr lang="ru-RU" dirty="0"/>
              <a:t> код на предмет </a:t>
            </a:r>
            <a:r>
              <a:rPr lang="ru-RU" dirty="0" err="1"/>
              <a:t>уразливостей</a:t>
            </a:r>
            <a:r>
              <a:rPr lang="ru-RU" dirty="0"/>
              <a:t> та </a:t>
            </a:r>
            <a:r>
              <a:rPr lang="ru-RU" dirty="0" err="1"/>
              <a:t>розробляти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та </a:t>
            </a:r>
            <a:r>
              <a:rPr lang="ru-RU" dirty="0" err="1" smtClean="0"/>
              <a:t>усунення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39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Роль </a:t>
            </a:r>
            <a:r>
              <a:rPr lang="ru-RU" dirty="0" err="1"/>
              <a:t>математичних</a:t>
            </a:r>
            <a:r>
              <a:rPr lang="ru-RU" dirty="0"/>
              <a:t> моделей у </a:t>
            </a:r>
            <a:r>
              <a:rPr lang="ru-RU" dirty="0" err="1"/>
              <a:t>прогнозуванні</a:t>
            </a:r>
            <a:r>
              <a:rPr lang="ru-RU" dirty="0"/>
              <a:t> та </a:t>
            </a:r>
            <a:r>
              <a:rPr lang="ru-RU" dirty="0" err="1"/>
              <a:t>управлінні</a:t>
            </a:r>
            <a:r>
              <a:rPr lang="ru-RU" dirty="0"/>
              <a:t> </a:t>
            </a:r>
            <a:r>
              <a:rPr lang="ru-RU" dirty="0" err="1"/>
              <a:t>кіберзагрозами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 smtClean="0"/>
              <a:t>Загроз</a:t>
            </a:r>
            <a:endParaRPr lang="ru-RU" dirty="0" smtClean="0"/>
          </a:p>
          <a:p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 smtClean="0"/>
              <a:t>Ризиків</a:t>
            </a:r>
            <a:endParaRPr lang="ru-RU" dirty="0" smtClean="0"/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Інцидентами</a:t>
            </a:r>
            <a:r>
              <a:rPr lang="ru-RU" dirty="0"/>
              <a:t> та </a:t>
            </a:r>
            <a:r>
              <a:rPr lang="ru-RU" dirty="0" err="1"/>
              <a:t>Реагування</a:t>
            </a:r>
            <a:r>
              <a:rPr lang="ru-RU" dirty="0"/>
              <a:t> на </a:t>
            </a:r>
            <a:r>
              <a:rPr lang="ru-RU" dirty="0" err="1" smtClean="0"/>
              <a:t>Загрози</a:t>
            </a:r>
            <a:endParaRPr lang="ru-RU" dirty="0" smtClean="0"/>
          </a:p>
          <a:p>
            <a:r>
              <a:rPr lang="ru-RU" dirty="0" err="1"/>
              <a:t>Кіберзахист</a:t>
            </a:r>
            <a:r>
              <a:rPr lang="ru-RU" dirty="0"/>
              <a:t> та </a:t>
            </a:r>
            <a:r>
              <a:rPr lang="ru-RU" dirty="0" err="1"/>
              <a:t>Проактивна</a:t>
            </a:r>
            <a:r>
              <a:rPr lang="ru-RU" dirty="0"/>
              <a:t> </a:t>
            </a:r>
            <a:r>
              <a:rPr lang="ru-RU" dirty="0" err="1"/>
              <a:t>Політика</a:t>
            </a:r>
            <a:r>
              <a:rPr lang="ru-RU" dirty="0"/>
              <a:t> </a:t>
            </a:r>
            <a:r>
              <a:rPr lang="ru-RU" dirty="0" err="1" smtClean="0"/>
              <a:t>Безпеки</a:t>
            </a:r>
            <a:endParaRPr lang="ru-RU" dirty="0" smtClean="0"/>
          </a:p>
          <a:p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 smtClean="0"/>
              <a:t>Загроз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1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Загроз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Статистичний</a:t>
            </a:r>
            <a:r>
              <a:rPr lang="ru-RU" b="1" dirty="0"/>
              <a:t> </a:t>
            </a:r>
            <a:r>
              <a:rPr lang="ru-RU" b="1" dirty="0" err="1"/>
              <a:t>аналіз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використовуватися</a:t>
            </a:r>
            <a:r>
              <a:rPr lang="ru-RU" dirty="0"/>
              <a:t> для </a:t>
            </a:r>
            <a:r>
              <a:rPr lang="ru-RU" dirty="0" err="1"/>
              <a:t>аналізу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про </a:t>
            </a:r>
            <a:r>
              <a:rPr lang="ru-RU" dirty="0" err="1"/>
              <a:t>кібератаки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 </a:t>
            </a:r>
            <a:r>
              <a:rPr lang="ru-RU" dirty="0" err="1"/>
              <a:t>шаблони</a:t>
            </a:r>
            <a:r>
              <a:rPr lang="ru-RU" dirty="0"/>
              <a:t> та </a:t>
            </a:r>
            <a:r>
              <a:rPr lang="ru-RU" dirty="0" err="1"/>
              <a:t>тренди</a:t>
            </a:r>
            <a:r>
              <a:rPr lang="ru-RU" dirty="0"/>
              <a:t> у </a:t>
            </a:r>
            <a:r>
              <a:rPr lang="ru-RU" dirty="0" err="1" smtClean="0"/>
              <a:t>злочинності</a:t>
            </a:r>
            <a:endParaRPr lang="ru-RU" dirty="0"/>
          </a:p>
          <a:p>
            <a:r>
              <a:rPr lang="ru-RU" b="1" dirty="0" err="1"/>
              <a:t>Машинне</a:t>
            </a:r>
            <a:r>
              <a:rPr lang="ru-RU" b="1" dirty="0"/>
              <a:t> </a:t>
            </a:r>
            <a:r>
              <a:rPr lang="ru-RU" b="1" dirty="0" err="1"/>
              <a:t>навчання</a:t>
            </a:r>
            <a:r>
              <a:rPr lang="ru-RU" b="1" dirty="0"/>
              <a:t> та </a:t>
            </a:r>
            <a:r>
              <a:rPr lang="ru-RU" b="1" dirty="0" err="1"/>
              <a:t>штучний</a:t>
            </a:r>
            <a:r>
              <a:rPr lang="ru-RU" b="1" dirty="0"/>
              <a:t> </a:t>
            </a:r>
            <a:r>
              <a:rPr lang="ru-RU" b="1" dirty="0" err="1"/>
              <a:t>інтелект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використовуватися</a:t>
            </a:r>
            <a:r>
              <a:rPr lang="ru-RU" dirty="0"/>
              <a:t> для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аномалій</a:t>
            </a:r>
            <a:r>
              <a:rPr lang="ru-RU" dirty="0"/>
              <a:t> у </a:t>
            </a:r>
            <a:r>
              <a:rPr lang="ru-RU" dirty="0" err="1"/>
              <a:t>мережевому</a:t>
            </a:r>
            <a:r>
              <a:rPr lang="ru-RU" dirty="0"/>
              <a:t> </a:t>
            </a:r>
            <a:r>
              <a:rPr lang="ru-RU" dirty="0" err="1"/>
              <a:t>трафіку</a:t>
            </a:r>
            <a:r>
              <a:rPr lang="ru-RU" dirty="0"/>
              <a:t> та </a:t>
            </a:r>
            <a:r>
              <a:rPr lang="ru-RU" dirty="0" err="1"/>
              <a:t>ідентифікації</a:t>
            </a:r>
            <a:r>
              <a:rPr lang="ru-RU" dirty="0"/>
              <a:t> </a:t>
            </a:r>
            <a:r>
              <a:rPr lang="ru-RU" dirty="0" err="1"/>
              <a:t>вторгнень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для </a:t>
            </a:r>
            <a:r>
              <a:rPr lang="ru-RU" dirty="0" err="1"/>
              <a:t>автоматизованого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 smtClean="0"/>
              <a:t>загроз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015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484</Words>
  <Application>Microsoft Office PowerPoint</Application>
  <PresentationFormat>Широкоэкранный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Математичні моделі кібербезпеки комп'ютерної мережі</vt:lpstr>
      <vt:lpstr>Роль математичних моделей у забезпеченні кібербезпеки</vt:lpstr>
      <vt:lpstr>Прогнозування загроз</vt:lpstr>
      <vt:lpstr>Аналіз ризиків</vt:lpstr>
      <vt:lpstr>Моделювання поведінки зловмисників</vt:lpstr>
      <vt:lpstr>Створення систем виявлення вторгнень</vt:lpstr>
      <vt:lpstr>Аналіз уразливостей програмного забезпечення</vt:lpstr>
      <vt:lpstr>Роль математичних моделей у прогнозуванні та управлінні кіберзагрозами</vt:lpstr>
      <vt:lpstr>Аналіз Даних та Виявлення Загроз</vt:lpstr>
      <vt:lpstr>Прогнозування Ризиків</vt:lpstr>
      <vt:lpstr>Управління Інцидентами та Реагування на Загрози</vt:lpstr>
      <vt:lpstr>Кіберзахист та Проактивна Політика Безпеки</vt:lpstr>
      <vt:lpstr>Моделювання Загроз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8</cp:revision>
  <dcterms:created xsi:type="dcterms:W3CDTF">2023-10-25T18:36:57Z</dcterms:created>
  <dcterms:modified xsi:type="dcterms:W3CDTF">2023-10-25T23:22:23Z</dcterms:modified>
</cp:coreProperties>
</file>