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5"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04754F-262C-40FB-98B5-E36B13A921B8}">
  <a:tblStyle styleId="{F704754F-262C-40FB-98B5-E36B13A921B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0C831F6-9EB2-4E2A-8432-573E91888A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10fbabd6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10fbabd6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10fbabd6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810fbabd6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10fbabd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810fbabd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847fe537f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847fe537f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Назва та вміст"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і вертикальний текст"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ий заголовок і текст"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Титульний слайд"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Назва розділу"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єкти"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Порівняння"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Лише заголовок"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ий слай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Вміст і підпис"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і підпис"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152650" y="365127"/>
            <a:ext cx="7886700" cy="409691"/>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uk-UA" sz="2400" b="1"/>
              <a:t>Task 1</a:t>
            </a:r>
            <a:endParaRPr sz="2400" b="1"/>
          </a:p>
        </p:txBody>
      </p:sp>
      <p:sp>
        <p:nvSpPr>
          <p:cNvPr id="85" name="Google Shape;85;p13"/>
          <p:cNvSpPr txBox="1">
            <a:spLocks noGrp="1"/>
          </p:cNvSpPr>
          <p:nvPr>
            <p:ph type="body" idx="1"/>
          </p:nvPr>
        </p:nvSpPr>
        <p:spPr>
          <a:xfrm>
            <a:off x="597700" y="774825"/>
            <a:ext cx="11308200" cy="501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uk-UA"/>
              <a:t>Comparative characteristics of small and large business</a:t>
            </a:r>
            <a:endParaRPr/>
          </a:p>
        </p:txBody>
      </p:sp>
      <p:graphicFrame>
        <p:nvGraphicFramePr>
          <p:cNvPr id="86" name="Google Shape;86;p13"/>
          <p:cNvGraphicFramePr/>
          <p:nvPr/>
        </p:nvGraphicFramePr>
        <p:xfrm>
          <a:off x="597700" y="1428752"/>
          <a:ext cx="11308225" cy="5174945"/>
        </p:xfrm>
        <a:graphic>
          <a:graphicData uri="http://schemas.openxmlformats.org/drawingml/2006/table">
            <a:tbl>
              <a:tblPr>
                <a:noFill/>
                <a:tableStyleId>{F704754F-262C-40FB-98B5-E36B13A921B8}</a:tableStyleId>
              </a:tblPr>
              <a:tblGrid>
                <a:gridCol w="866550">
                  <a:extLst>
                    <a:ext uri="{9D8B030D-6E8A-4147-A177-3AD203B41FA5}">
                      <a16:colId xmlns:a16="http://schemas.microsoft.com/office/drawing/2014/main" val="20000"/>
                    </a:ext>
                  </a:extLst>
                </a:gridCol>
                <a:gridCol w="5880500">
                  <a:extLst>
                    <a:ext uri="{9D8B030D-6E8A-4147-A177-3AD203B41FA5}">
                      <a16:colId xmlns:a16="http://schemas.microsoft.com/office/drawing/2014/main" val="20001"/>
                    </a:ext>
                  </a:extLst>
                </a:gridCol>
                <a:gridCol w="4561175">
                  <a:extLst>
                    <a:ext uri="{9D8B030D-6E8A-4147-A177-3AD203B41FA5}">
                      <a16:colId xmlns:a16="http://schemas.microsoft.com/office/drawing/2014/main" val="20002"/>
                    </a:ext>
                  </a:extLst>
                </a:gridCol>
              </a:tblGrid>
              <a:tr h="237075">
                <a:tc>
                  <a:txBody>
                    <a:bodyPr/>
                    <a:lstStyle/>
                    <a:p>
                      <a:pPr marL="0" marR="0" lvl="0" indent="0" algn="ctr" rtl="0">
                        <a:spcBef>
                          <a:spcPts val="0"/>
                        </a:spcBef>
                        <a:spcAft>
                          <a:spcPts val="0"/>
                        </a:spcAft>
                        <a:buNone/>
                      </a:pPr>
                      <a:r>
                        <a:rPr lang="uk-UA" sz="1600" u="none" strike="noStrike" cap="none"/>
                        <a:t> </a:t>
                      </a:r>
                      <a:endParaRPr sz="1000" u="none" strike="noStrike" cap="none">
                        <a:latin typeface="Times New Roman"/>
                        <a:ea typeface="Times New Roman"/>
                        <a:cs typeface="Times New Roman"/>
                        <a:sym typeface="Times New Roman"/>
                      </a:endParaRPr>
                    </a:p>
                  </a:txBody>
                  <a:tcPr marL="54425" marR="54425" marT="0" marB="0"/>
                </a:tc>
                <a:tc>
                  <a:txBody>
                    <a:bodyPr/>
                    <a:lstStyle/>
                    <a:p>
                      <a:pPr marL="0" marR="0" lvl="0" indent="0" algn="ctr" rtl="0">
                        <a:spcBef>
                          <a:spcPts val="0"/>
                        </a:spcBef>
                        <a:spcAft>
                          <a:spcPts val="0"/>
                        </a:spcAft>
                        <a:buNone/>
                      </a:pPr>
                      <a:r>
                        <a:rPr lang="uk-UA" sz="1600" u="none" strike="noStrike" cap="none"/>
                        <a:t>Small Business</a:t>
                      </a:r>
                      <a:endParaRPr sz="1000" u="none" strike="noStrike" cap="none">
                        <a:latin typeface="Times New Roman"/>
                        <a:ea typeface="Times New Roman"/>
                        <a:cs typeface="Times New Roman"/>
                        <a:sym typeface="Times New Roman"/>
                      </a:endParaRPr>
                    </a:p>
                  </a:txBody>
                  <a:tcPr marL="54425" marR="54425" marT="0" marB="0"/>
                </a:tc>
                <a:tc>
                  <a:txBody>
                    <a:bodyPr/>
                    <a:lstStyle/>
                    <a:p>
                      <a:pPr marL="0" marR="0" lvl="0" indent="0" algn="ctr" rtl="0">
                        <a:spcBef>
                          <a:spcPts val="0"/>
                        </a:spcBef>
                        <a:spcAft>
                          <a:spcPts val="0"/>
                        </a:spcAft>
                        <a:buNone/>
                      </a:pPr>
                      <a:r>
                        <a:rPr lang="uk-UA" sz="1600" u="none" strike="noStrike" cap="none"/>
                        <a:t>Large Business</a:t>
                      </a:r>
                      <a:endParaRPr sz="1000" u="none" strike="noStrike" cap="none">
                        <a:latin typeface="Times New Roman"/>
                        <a:ea typeface="Times New Roman"/>
                        <a:cs typeface="Times New Roman"/>
                        <a:sym typeface="Times New Roman"/>
                      </a:endParaRPr>
                    </a:p>
                  </a:txBody>
                  <a:tcPr marL="54425" marR="54425" marT="0" marB="0"/>
                </a:tc>
                <a:extLst>
                  <a:ext uri="{0D108BD9-81ED-4DB2-BD59-A6C34878D82A}">
                    <a16:rowId xmlns:a16="http://schemas.microsoft.com/office/drawing/2014/main" val="10000"/>
                  </a:ext>
                </a:extLst>
              </a:tr>
              <a:tr h="2104100">
                <a:tc>
                  <a:txBody>
                    <a:bodyPr/>
                    <a:lstStyle/>
                    <a:p>
                      <a:pPr marL="71755" marR="71755" lvl="0" indent="0" algn="ctr" rtl="0">
                        <a:spcBef>
                          <a:spcPts val="0"/>
                        </a:spcBef>
                        <a:spcAft>
                          <a:spcPts val="0"/>
                        </a:spcAft>
                        <a:buNone/>
                      </a:pPr>
                      <a:r>
                        <a:rPr lang="uk-UA" sz="1600" u="none" strike="noStrike" cap="none"/>
                        <a:t>Advantages</a:t>
                      </a:r>
                      <a:endParaRPr sz="1000" u="none" strike="noStrike" cap="none">
                        <a:latin typeface="Times New Roman"/>
                        <a:ea typeface="Times New Roman"/>
                        <a:cs typeface="Times New Roman"/>
                        <a:sym typeface="Times New Roman"/>
                      </a:endParaRPr>
                    </a:p>
                  </a:txBody>
                  <a:tcPr marL="54425" marR="54425" marT="0" marB="0"/>
                </a:tc>
                <a:tc>
                  <a:txBody>
                    <a:bodyPr/>
                    <a:lstStyle/>
                    <a:p>
                      <a:pPr marL="0" marR="0" lvl="0" indent="0" algn="ctr" rtl="0">
                        <a:spcBef>
                          <a:spcPts val="0"/>
                        </a:spcBef>
                        <a:spcAft>
                          <a:spcPts val="0"/>
                        </a:spcAft>
                        <a:buNone/>
                      </a:pPr>
                      <a:r>
                        <a:rPr lang="uk-UA"/>
                        <a:t>adaptability to changing market and economic conditions</a:t>
                      </a:r>
                      <a:endParaRPr/>
                    </a:p>
                    <a:p>
                      <a:pPr marL="0" marR="0" lvl="0" indent="0" algn="ctr" rtl="0">
                        <a:spcBef>
                          <a:spcPts val="0"/>
                        </a:spcBef>
                        <a:spcAft>
                          <a:spcPts val="0"/>
                        </a:spcAft>
                        <a:buNone/>
                      </a:pPr>
                      <a:r>
                        <a:rPr lang="uk-UA"/>
                        <a:t>speed of decision making</a:t>
                      </a:r>
                      <a:endParaRPr/>
                    </a:p>
                    <a:p>
                      <a:pPr marL="0" marR="0" lvl="0" indent="0" algn="ctr" rtl="0">
                        <a:spcBef>
                          <a:spcPts val="0"/>
                        </a:spcBef>
                        <a:spcAft>
                          <a:spcPts val="0"/>
                        </a:spcAft>
                        <a:buNone/>
                      </a:pPr>
                      <a:r>
                        <a:rPr lang="uk-UA"/>
                        <a:t>high turnover of resources</a:t>
                      </a:r>
                      <a:endParaRPr/>
                    </a:p>
                    <a:p>
                      <a:pPr marL="0" marR="0" lvl="0" indent="0" algn="ctr" rtl="0">
                        <a:spcBef>
                          <a:spcPts val="0"/>
                        </a:spcBef>
                        <a:spcAft>
                          <a:spcPts val="0"/>
                        </a:spcAft>
                        <a:buNone/>
                      </a:pPr>
                      <a:r>
                        <a:rPr lang="uk-UA"/>
                        <a:t>narrow specialization and small scale production, greater opportunity to increase efficiency</a:t>
                      </a:r>
                      <a:endParaRPr/>
                    </a:p>
                    <a:p>
                      <a:pPr marL="0" marR="0" lvl="0" indent="0" algn="ctr" rtl="0">
                        <a:spcBef>
                          <a:spcPts val="0"/>
                        </a:spcBef>
                        <a:spcAft>
                          <a:spcPts val="0"/>
                        </a:spcAft>
                        <a:buNone/>
                      </a:pPr>
                      <a:r>
                        <a:rPr lang="uk-UA"/>
                        <a:t>doesnt need a lot of money to start</a:t>
                      </a:r>
                      <a:endParaRPr/>
                    </a:p>
                    <a:p>
                      <a:pPr marL="0" marR="0" lvl="0" indent="0" algn="ctr" rtl="0">
                        <a:spcBef>
                          <a:spcPts val="0"/>
                        </a:spcBef>
                        <a:spcAft>
                          <a:spcPts val="0"/>
                        </a:spcAft>
                        <a:buNone/>
                      </a:pPr>
                      <a:r>
                        <a:rPr lang="uk-UA"/>
                        <a:t>development of local economy</a:t>
                      </a:r>
                      <a:endParaRPr/>
                    </a:p>
                    <a:p>
                      <a:pPr marL="0" marR="0" lvl="0" indent="0" algn="ctr" rtl="0">
                        <a:spcBef>
                          <a:spcPts val="0"/>
                        </a:spcBef>
                        <a:spcAft>
                          <a:spcPts val="0"/>
                        </a:spcAft>
                        <a:buNone/>
                      </a:pPr>
                      <a:r>
                        <a:rPr lang="uk-UA"/>
                        <a:t>tax benefits, small business support</a:t>
                      </a:r>
                      <a:endParaRPr/>
                    </a:p>
                    <a:p>
                      <a:pPr marL="0" marR="0" lvl="0" indent="0" algn="ctr" rtl="0">
                        <a:spcBef>
                          <a:spcPts val="0"/>
                        </a:spcBef>
                        <a:spcAft>
                          <a:spcPts val="0"/>
                        </a:spcAft>
                        <a:buNone/>
                      </a:pPr>
                      <a:r>
                        <a:rPr lang="uk-UA"/>
                        <a:t>creative freedom</a:t>
                      </a:r>
                      <a:r>
                        <a:rPr lang="uk-UA" u="none" strike="noStrike" cap="none"/>
                        <a:t> </a:t>
                      </a:r>
                      <a:endParaRPr sz="800" u="none" strike="noStrike" cap="none">
                        <a:latin typeface="Times New Roman"/>
                        <a:ea typeface="Times New Roman"/>
                        <a:cs typeface="Times New Roman"/>
                        <a:sym typeface="Times New Roman"/>
                      </a:endParaRPr>
                    </a:p>
                  </a:txBody>
                  <a:tcPr marL="54425" marR="54425" marT="0" marB="0"/>
                </a:tc>
                <a:tc>
                  <a:txBody>
                    <a:bodyPr/>
                    <a:lstStyle/>
                    <a:p>
                      <a:pPr marL="0" marR="0" lvl="0" indent="0" algn="ctr" rtl="0">
                        <a:spcBef>
                          <a:spcPts val="0"/>
                        </a:spcBef>
                        <a:spcAft>
                          <a:spcPts val="0"/>
                        </a:spcAft>
                        <a:buNone/>
                      </a:pPr>
                      <a:r>
                        <a:rPr lang="uk-UA"/>
                        <a:t>More resources</a:t>
                      </a:r>
                      <a:endParaRPr/>
                    </a:p>
                    <a:p>
                      <a:pPr marL="0" marR="0" lvl="0" indent="0" algn="ctr" rtl="0">
                        <a:spcBef>
                          <a:spcPts val="0"/>
                        </a:spcBef>
                        <a:spcAft>
                          <a:spcPts val="0"/>
                        </a:spcAft>
                        <a:buNone/>
                      </a:pPr>
                      <a:r>
                        <a:rPr lang="uk-UA"/>
                        <a:t>Greater recognition and reputation</a:t>
                      </a:r>
                      <a:endParaRPr/>
                    </a:p>
                    <a:p>
                      <a:pPr marL="0" marR="0" lvl="0" indent="0" algn="ctr" rtl="0">
                        <a:spcBef>
                          <a:spcPts val="0"/>
                        </a:spcBef>
                        <a:spcAft>
                          <a:spcPts val="0"/>
                        </a:spcAft>
                        <a:buNone/>
                      </a:pPr>
                      <a:r>
                        <a:rPr lang="uk-UA"/>
                        <a:t>Financial stability and security</a:t>
                      </a:r>
                      <a:endParaRPr/>
                    </a:p>
                    <a:p>
                      <a:pPr marL="0" marR="0" lvl="0" indent="0" algn="ctr" rtl="0">
                        <a:spcBef>
                          <a:spcPts val="0"/>
                        </a:spcBef>
                        <a:spcAft>
                          <a:spcPts val="0"/>
                        </a:spcAft>
                        <a:buNone/>
                      </a:pPr>
                      <a:r>
                        <a:rPr lang="uk-UA"/>
                        <a:t>clear structure of employees</a:t>
                      </a:r>
                      <a:r>
                        <a:rPr lang="uk-UA" u="none" strike="noStrike" cap="none"/>
                        <a:t> </a:t>
                      </a:r>
                      <a:endParaRPr u="none" strike="noStrike" cap="none"/>
                    </a:p>
                    <a:p>
                      <a:pPr marL="0" marR="0" lvl="0" indent="0" algn="ctr" rtl="0">
                        <a:spcBef>
                          <a:spcPts val="0"/>
                        </a:spcBef>
                        <a:spcAft>
                          <a:spcPts val="0"/>
                        </a:spcAft>
                        <a:buNone/>
                      </a:pPr>
                      <a:r>
                        <a:rPr lang="uk-UA"/>
                        <a:t>more opportunity to risk</a:t>
                      </a:r>
                      <a:endParaRPr/>
                    </a:p>
                    <a:p>
                      <a:pPr marL="0" marR="0" lvl="0" indent="0" algn="ctr" rtl="0">
                        <a:spcBef>
                          <a:spcPts val="0"/>
                        </a:spcBef>
                        <a:spcAft>
                          <a:spcPts val="0"/>
                        </a:spcAft>
                        <a:buNone/>
                      </a:pPr>
                      <a:r>
                        <a:rPr lang="uk-UA"/>
                        <a:t>bigger market share</a:t>
                      </a:r>
                      <a:endParaRPr/>
                    </a:p>
                    <a:p>
                      <a:pPr marL="0" marR="0" lvl="0" indent="0" algn="ctr" rtl="0">
                        <a:spcBef>
                          <a:spcPts val="0"/>
                        </a:spcBef>
                        <a:spcAft>
                          <a:spcPts val="0"/>
                        </a:spcAft>
                        <a:buNone/>
                      </a:pPr>
                      <a:r>
                        <a:rPr lang="uk-UA"/>
                        <a:t>can wider their target group</a:t>
                      </a:r>
                      <a:endParaRPr/>
                    </a:p>
                    <a:p>
                      <a:pPr marL="0" marR="0" lvl="0" indent="0" algn="ctr" rtl="0">
                        <a:spcBef>
                          <a:spcPts val="0"/>
                        </a:spcBef>
                        <a:spcAft>
                          <a:spcPts val="0"/>
                        </a:spcAft>
                        <a:buNone/>
                      </a:pPr>
                      <a:r>
                        <a:rPr lang="uk-UA"/>
                        <a:t>access to better services</a:t>
                      </a:r>
                      <a:endParaRPr/>
                    </a:p>
                    <a:p>
                      <a:pPr marL="0" marR="0" lvl="0" indent="0" algn="ctr" rtl="0">
                        <a:spcBef>
                          <a:spcPts val="0"/>
                        </a:spcBef>
                        <a:spcAft>
                          <a:spcPts val="0"/>
                        </a:spcAft>
                        <a:buNone/>
                      </a:pPr>
                      <a:r>
                        <a:rPr lang="uk-UA"/>
                        <a:t>can globalize</a:t>
                      </a:r>
                      <a:endParaRPr/>
                    </a:p>
                    <a:p>
                      <a:pPr marL="0" marR="0" lvl="0" indent="0" algn="ctr" rtl="0">
                        <a:spcBef>
                          <a:spcPts val="0"/>
                        </a:spcBef>
                        <a:spcAft>
                          <a:spcPts val="0"/>
                        </a:spcAft>
                        <a:buNone/>
                      </a:pPr>
                      <a:endParaRPr sz="1600"/>
                    </a:p>
                  </a:txBody>
                  <a:tcPr marL="54425" marR="54425" marT="0" marB="0"/>
                </a:tc>
                <a:extLst>
                  <a:ext uri="{0D108BD9-81ED-4DB2-BD59-A6C34878D82A}">
                    <a16:rowId xmlns:a16="http://schemas.microsoft.com/office/drawing/2014/main" val="10001"/>
                  </a:ext>
                </a:extLst>
              </a:tr>
              <a:tr h="2767025">
                <a:tc>
                  <a:txBody>
                    <a:bodyPr/>
                    <a:lstStyle/>
                    <a:p>
                      <a:pPr marL="71755" marR="71755" lvl="0" indent="0" algn="ctr" rtl="0">
                        <a:spcBef>
                          <a:spcPts val="0"/>
                        </a:spcBef>
                        <a:spcAft>
                          <a:spcPts val="0"/>
                        </a:spcAft>
                        <a:buNone/>
                      </a:pPr>
                      <a:r>
                        <a:rPr lang="uk-UA" sz="1600" u="none" strike="noStrike" cap="none"/>
                        <a:t>Disadvanages</a:t>
                      </a:r>
                      <a:endParaRPr sz="1000" u="none" strike="noStrike" cap="none">
                        <a:latin typeface="Times New Roman"/>
                        <a:ea typeface="Times New Roman"/>
                        <a:cs typeface="Times New Roman"/>
                        <a:sym typeface="Times New Roman"/>
                      </a:endParaRPr>
                    </a:p>
                  </a:txBody>
                  <a:tcPr marL="54425" marR="54425" marT="0" marB="0"/>
                </a:tc>
                <a:tc>
                  <a:txBody>
                    <a:bodyPr/>
                    <a:lstStyle/>
                    <a:p>
                      <a:pPr marL="0" marR="0" lvl="0" indent="0" algn="ctr" rtl="0">
                        <a:spcBef>
                          <a:spcPts val="0"/>
                        </a:spcBef>
                        <a:spcAft>
                          <a:spcPts val="0"/>
                        </a:spcAft>
                        <a:buNone/>
                      </a:pPr>
                      <a:r>
                        <a:rPr lang="uk-UA" u="none" strike="noStrike" cap="none"/>
                        <a:t>  limited financial resour</a:t>
                      </a:r>
                      <a:r>
                        <a:rPr lang="uk-UA"/>
                        <a:t>ces</a:t>
                      </a:r>
                      <a:endParaRPr/>
                    </a:p>
                    <a:p>
                      <a:pPr marL="0" marR="0" lvl="0" indent="0" algn="ctr" rtl="0">
                        <a:spcBef>
                          <a:spcPts val="0"/>
                        </a:spcBef>
                        <a:spcAft>
                          <a:spcPts val="0"/>
                        </a:spcAft>
                        <a:buNone/>
                      </a:pPr>
                      <a:r>
                        <a:rPr lang="uk-UA"/>
                        <a:t>lack of financial reserves, threat of bankruptcy</a:t>
                      </a:r>
                      <a:endParaRPr/>
                    </a:p>
                    <a:p>
                      <a:pPr marL="0" marR="0" lvl="0" indent="0" algn="ctr" rtl="0">
                        <a:spcBef>
                          <a:spcPts val="0"/>
                        </a:spcBef>
                        <a:spcAft>
                          <a:spcPts val="0"/>
                        </a:spcAft>
                        <a:buNone/>
                      </a:pPr>
                      <a:r>
                        <a:rPr lang="uk-UA"/>
                        <a:t>narrow circle of suppliers can lead to dependency</a:t>
                      </a:r>
                      <a:endParaRPr/>
                    </a:p>
                    <a:p>
                      <a:pPr marL="0" marR="0" lvl="0" indent="0" algn="ctr" rtl="0">
                        <a:spcBef>
                          <a:spcPts val="0"/>
                        </a:spcBef>
                        <a:spcAft>
                          <a:spcPts val="0"/>
                        </a:spcAft>
                        <a:buNone/>
                      </a:pPr>
                      <a:r>
                        <a:rPr lang="uk-UA"/>
                        <a:t>lack of clear hierarchy in management</a:t>
                      </a:r>
                      <a:endParaRPr/>
                    </a:p>
                    <a:p>
                      <a:pPr marL="0" marR="0" lvl="0" indent="0" algn="ctr" rtl="0">
                        <a:spcBef>
                          <a:spcPts val="0"/>
                        </a:spcBef>
                        <a:spcAft>
                          <a:spcPts val="0"/>
                        </a:spcAft>
                        <a:buNone/>
                      </a:pPr>
                      <a:r>
                        <a:rPr lang="uk-UA"/>
                        <a:t>less brand recognition</a:t>
                      </a:r>
                      <a:endParaRPr/>
                    </a:p>
                    <a:p>
                      <a:pPr marL="0" marR="0" lvl="0" indent="0" algn="ctr" rtl="0">
                        <a:spcBef>
                          <a:spcPts val="0"/>
                        </a:spcBef>
                        <a:spcAft>
                          <a:spcPts val="0"/>
                        </a:spcAft>
                        <a:buNone/>
                      </a:pPr>
                      <a:r>
                        <a:rPr lang="uk-UA"/>
                        <a:t>oversaturated market, high competition</a:t>
                      </a:r>
                      <a:endParaRPr/>
                    </a:p>
                    <a:p>
                      <a:pPr marL="0" marR="0" lvl="0" indent="0" algn="ctr" rtl="0">
                        <a:spcBef>
                          <a:spcPts val="0"/>
                        </a:spcBef>
                        <a:spcAft>
                          <a:spcPts val="0"/>
                        </a:spcAft>
                        <a:buNone/>
                      </a:pPr>
                      <a:r>
                        <a:rPr lang="uk-UA"/>
                        <a:t>higher risk</a:t>
                      </a:r>
                      <a:endParaRPr/>
                    </a:p>
                    <a:p>
                      <a:pPr marL="0" marR="0" lvl="0" indent="0" algn="ctr" rtl="0">
                        <a:spcBef>
                          <a:spcPts val="0"/>
                        </a:spcBef>
                        <a:spcAft>
                          <a:spcPts val="0"/>
                        </a:spcAft>
                        <a:buNone/>
                      </a:pPr>
                      <a:r>
                        <a:rPr lang="uk-UA"/>
                        <a:t>not much investments</a:t>
                      </a:r>
                      <a:endParaRPr/>
                    </a:p>
                    <a:p>
                      <a:pPr marL="0" marR="0" lvl="0" indent="0" algn="ctr" rtl="0">
                        <a:spcBef>
                          <a:spcPts val="0"/>
                        </a:spcBef>
                        <a:spcAft>
                          <a:spcPts val="0"/>
                        </a:spcAft>
                        <a:buNone/>
                      </a:pPr>
                      <a:r>
                        <a:rPr lang="uk-UA"/>
                        <a:t>excessive responsibility</a:t>
                      </a:r>
                      <a:endParaRPr/>
                    </a:p>
                    <a:p>
                      <a:pPr marL="0" marR="0" lvl="0" indent="0" algn="ctr" rtl="0">
                        <a:spcBef>
                          <a:spcPts val="0"/>
                        </a:spcBef>
                        <a:spcAft>
                          <a:spcPts val="0"/>
                        </a:spcAft>
                        <a:buNone/>
                      </a:pPr>
                      <a:r>
                        <a:rPr lang="uk-UA"/>
                        <a:t>unstable income</a:t>
                      </a:r>
                      <a:endParaRPr/>
                    </a:p>
                    <a:p>
                      <a:pPr marL="0" marR="0" lvl="0" indent="0" algn="ctr" rtl="0">
                        <a:spcBef>
                          <a:spcPts val="0"/>
                        </a:spcBef>
                        <a:spcAft>
                          <a:spcPts val="0"/>
                        </a:spcAft>
                        <a:buNone/>
                      </a:pPr>
                      <a:r>
                        <a:rPr lang="uk-UA"/>
                        <a:t>difficulty attracting employees</a:t>
                      </a:r>
                      <a:endParaRPr/>
                    </a:p>
                    <a:p>
                      <a:pPr marL="0" marR="0" lvl="0" indent="0" algn="ctr" rtl="0">
                        <a:spcBef>
                          <a:spcPts val="0"/>
                        </a:spcBef>
                        <a:spcAft>
                          <a:spcPts val="0"/>
                        </a:spcAft>
                        <a:buNone/>
                      </a:pPr>
                      <a:r>
                        <a:rPr lang="uk-UA"/>
                        <a:t>need for multitasking and versatile skills</a:t>
                      </a:r>
                      <a:r>
                        <a:rPr lang="uk-UA" sz="1600" u="none" strike="noStrike" cap="none"/>
                        <a:t> </a:t>
                      </a:r>
                      <a:endParaRPr sz="1000" u="none" strike="noStrike" cap="none">
                        <a:latin typeface="Times New Roman"/>
                        <a:ea typeface="Times New Roman"/>
                        <a:cs typeface="Times New Roman"/>
                        <a:sym typeface="Times New Roman"/>
                      </a:endParaRPr>
                    </a:p>
                  </a:txBody>
                  <a:tcPr marL="54425" marR="54425" marT="0" marB="0"/>
                </a:tc>
                <a:tc>
                  <a:txBody>
                    <a:bodyPr/>
                    <a:lstStyle/>
                    <a:p>
                      <a:pPr marL="0" marR="0" lvl="0" indent="0" algn="ctr" rtl="0">
                        <a:spcBef>
                          <a:spcPts val="0"/>
                        </a:spcBef>
                        <a:spcAft>
                          <a:spcPts val="0"/>
                        </a:spcAft>
                        <a:buNone/>
                      </a:pPr>
                      <a:r>
                        <a:rPr lang="uk-UA"/>
                        <a:t>poor flexibility</a:t>
                      </a:r>
                      <a:endParaRPr/>
                    </a:p>
                    <a:p>
                      <a:pPr marL="0" marR="0" lvl="0" indent="0" algn="ctr" rtl="0">
                        <a:spcBef>
                          <a:spcPts val="0"/>
                        </a:spcBef>
                        <a:spcAft>
                          <a:spcPts val="0"/>
                        </a:spcAft>
                        <a:buNone/>
                      </a:pPr>
                      <a:r>
                        <a:rPr lang="uk-UA"/>
                        <a:t>less personalized services</a:t>
                      </a:r>
                      <a:r>
                        <a:rPr lang="uk-UA" u="none" strike="noStrike" cap="none"/>
                        <a:t> </a:t>
                      </a:r>
                      <a:endParaRPr u="none" strike="noStrike" cap="none"/>
                    </a:p>
                    <a:p>
                      <a:pPr marL="0" marR="0" lvl="0" indent="0" algn="ctr" rtl="0">
                        <a:spcBef>
                          <a:spcPts val="0"/>
                        </a:spcBef>
                        <a:spcAft>
                          <a:spcPts val="0"/>
                        </a:spcAft>
                        <a:buNone/>
                      </a:pPr>
                      <a:r>
                        <a:rPr lang="uk-UA"/>
                        <a:t>falling efficiency in management with the growth of business</a:t>
                      </a:r>
                      <a:endParaRPr/>
                    </a:p>
                    <a:p>
                      <a:pPr marL="0" marR="0" lvl="0" indent="0" algn="ctr" rtl="0">
                        <a:spcBef>
                          <a:spcPts val="0"/>
                        </a:spcBef>
                        <a:spcAft>
                          <a:spcPts val="0"/>
                        </a:spcAft>
                        <a:buNone/>
                      </a:pPr>
                      <a:r>
                        <a:rPr lang="uk-UA"/>
                        <a:t>lack of ethics in favor of lowering costs</a:t>
                      </a:r>
                      <a:endParaRPr/>
                    </a:p>
                    <a:p>
                      <a:pPr marL="0" marR="0" lvl="0" indent="0" algn="ctr" rtl="0">
                        <a:spcBef>
                          <a:spcPts val="0"/>
                        </a:spcBef>
                        <a:spcAft>
                          <a:spcPts val="0"/>
                        </a:spcAft>
                        <a:buNone/>
                      </a:pPr>
                      <a:r>
                        <a:rPr lang="uk-UA"/>
                        <a:t>slow implementation of ideas</a:t>
                      </a:r>
                      <a:endParaRPr/>
                    </a:p>
                  </a:txBody>
                  <a:tcPr marL="54425" marR="54425"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476375" y="393025"/>
            <a:ext cx="11388000" cy="5783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Font typeface="Arial"/>
              <a:buNone/>
            </a:pPr>
            <a:r>
              <a:rPr lang="uk-UA" sz="2000" b="1"/>
              <a:t>1. Describe the small business criteria in 3 countries</a:t>
            </a:r>
            <a:endParaRPr sz="2000" b="1"/>
          </a:p>
          <a:p>
            <a:pPr marL="0" lvl="0" indent="0" algn="l" rtl="0">
              <a:spcBef>
                <a:spcPts val="0"/>
              </a:spcBef>
              <a:spcAft>
                <a:spcPts val="0"/>
              </a:spcAft>
              <a:buClr>
                <a:schemeClr val="dk1"/>
              </a:buClr>
              <a:buSzPts val="2800"/>
              <a:buFont typeface="Arial"/>
              <a:buNone/>
            </a:pPr>
            <a:r>
              <a:rPr lang="uk-UA" sz="2000" b="1"/>
              <a:t>Ukraine</a:t>
            </a:r>
            <a:endParaRPr sz="2000" b="1"/>
          </a:p>
          <a:p>
            <a:pPr marL="457200" lvl="0" indent="-317500" algn="l" rtl="0">
              <a:spcBef>
                <a:spcPts val="0"/>
              </a:spcBef>
              <a:spcAft>
                <a:spcPts val="0"/>
              </a:spcAft>
              <a:buSzPts val="1400"/>
              <a:buChar char="•"/>
            </a:pPr>
            <a:r>
              <a:rPr lang="uk-UA" sz="1400"/>
              <a:t>Number of Employees:</a:t>
            </a:r>
            <a:endParaRPr sz="1400"/>
          </a:p>
          <a:p>
            <a:pPr marL="914400" lvl="1" indent="-317500" algn="l" rtl="0">
              <a:spcBef>
                <a:spcPts val="0"/>
              </a:spcBef>
              <a:spcAft>
                <a:spcPts val="0"/>
              </a:spcAft>
              <a:buSzPts val="1400"/>
              <a:buChar char="•"/>
            </a:pPr>
            <a:r>
              <a:rPr lang="uk-UA" sz="1400"/>
              <a:t>Small businesses in Ukraine are often defined based on the number of employees. Typically, a small business in Ukraine is one that employs fewer than 50 people.</a:t>
            </a:r>
            <a:endParaRPr sz="1400"/>
          </a:p>
          <a:p>
            <a:pPr marL="457200" lvl="0" indent="-317500" algn="l" rtl="0">
              <a:spcBef>
                <a:spcPts val="0"/>
              </a:spcBef>
              <a:spcAft>
                <a:spcPts val="0"/>
              </a:spcAft>
              <a:buSzPts val="1400"/>
              <a:buChar char="•"/>
            </a:pPr>
            <a:r>
              <a:rPr lang="uk-UA" sz="1400"/>
              <a:t>Annual Turnover:</a:t>
            </a:r>
            <a:endParaRPr sz="1400"/>
          </a:p>
          <a:p>
            <a:pPr marL="914400" lvl="1" indent="-317500" algn="l" rtl="0">
              <a:spcBef>
                <a:spcPts val="0"/>
              </a:spcBef>
              <a:spcAft>
                <a:spcPts val="0"/>
              </a:spcAft>
              <a:buSzPts val="1400"/>
              <a:buChar char="•"/>
            </a:pPr>
            <a:r>
              <a:rPr lang="uk-UA" sz="1400"/>
              <a:t>Some definitions of small businesses in Ukraine may consider the annual turnover or revenue of the business. Small businesses in Ukraine may have an annual turnover that falls below a certain threshold, which can vary based on industry and regulations.</a:t>
            </a:r>
            <a:endParaRPr sz="1600" b="1"/>
          </a:p>
          <a:p>
            <a:pPr marL="0" lvl="0" indent="0" algn="l" rtl="0">
              <a:spcBef>
                <a:spcPts val="0"/>
              </a:spcBef>
              <a:spcAft>
                <a:spcPts val="0"/>
              </a:spcAft>
              <a:buClr>
                <a:schemeClr val="dk1"/>
              </a:buClr>
              <a:buSzPts val="2800"/>
              <a:buFont typeface="Arial"/>
              <a:buNone/>
            </a:pPr>
            <a:r>
              <a:rPr lang="uk-UA" sz="2000" b="1"/>
              <a:t>USA </a:t>
            </a:r>
            <a:endParaRPr sz="2000" b="1"/>
          </a:p>
          <a:p>
            <a:pPr marL="457200" lvl="0" indent="-317500" algn="l" rtl="0">
              <a:lnSpc>
                <a:spcPct val="100000"/>
              </a:lnSpc>
              <a:spcBef>
                <a:spcPts val="0"/>
              </a:spcBef>
              <a:spcAft>
                <a:spcPts val="0"/>
              </a:spcAft>
              <a:buSzPts val="1400"/>
              <a:buFont typeface="Calibri"/>
              <a:buChar char="•"/>
            </a:pPr>
            <a:r>
              <a:rPr lang="uk-UA" sz="1400"/>
              <a:t>The Small Business Administration (SBA) in the United States defines a small business based on either annual revenue or the number of employees, depending on the industry.</a:t>
            </a:r>
            <a:endParaRPr sz="1400"/>
          </a:p>
          <a:p>
            <a:pPr marL="457200" lvl="0" indent="-317500" algn="l" rtl="0">
              <a:lnSpc>
                <a:spcPct val="100000"/>
              </a:lnSpc>
              <a:spcBef>
                <a:spcPts val="0"/>
              </a:spcBef>
              <a:spcAft>
                <a:spcPts val="0"/>
              </a:spcAft>
              <a:buSzPts val="1400"/>
              <a:buFont typeface="Calibri"/>
              <a:buChar char="•"/>
            </a:pPr>
            <a:r>
              <a:rPr lang="uk-UA" sz="1400"/>
              <a:t>For most industries, a small business is one that has fewer than 500 employees, while some service-based businesses may be limited to fewer than 100 employees.</a:t>
            </a:r>
            <a:endParaRPr sz="1400"/>
          </a:p>
          <a:p>
            <a:pPr marL="457200" lvl="0" indent="-317500" algn="l" rtl="0">
              <a:lnSpc>
                <a:spcPct val="100000"/>
              </a:lnSpc>
              <a:spcBef>
                <a:spcPts val="0"/>
              </a:spcBef>
              <a:spcAft>
                <a:spcPts val="0"/>
              </a:spcAft>
              <a:buSzPts val="1400"/>
              <a:buChar char="•"/>
            </a:pPr>
            <a:r>
              <a:rPr lang="uk-UA" sz="1400"/>
              <a:t>However, the SBA has specific size standards for various industries, which are based on the North American Industry Classification System (NAICS) codes. These size standards can vary widely, with some industries allowing more employees and higher annual revenue than others. "Size Standards Tool" is used to measure it.</a:t>
            </a:r>
            <a:endParaRPr sz="1400"/>
          </a:p>
          <a:p>
            <a:pPr marL="457200" lvl="0" indent="-317500" algn="l" rtl="0">
              <a:lnSpc>
                <a:spcPct val="100000"/>
              </a:lnSpc>
              <a:spcBef>
                <a:spcPts val="0"/>
              </a:spcBef>
              <a:spcAft>
                <a:spcPts val="0"/>
              </a:spcAft>
              <a:buSzPts val="1400"/>
              <a:buChar char="•"/>
            </a:pPr>
            <a:r>
              <a:rPr lang="uk-UA" sz="1400"/>
              <a:t> $40 million in annual revenue for certain manufacturing industries.</a:t>
            </a:r>
            <a:endParaRPr sz="1400"/>
          </a:p>
          <a:p>
            <a:pPr marL="457200" lvl="0" indent="-317500" algn="l" rtl="0">
              <a:lnSpc>
                <a:spcPct val="100000"/>
              </a:lnSpc>
              <a:spcBef>
                <a:spcPts val="0"/>
              </a:spcBef>
              <a:spcAft>
                <a:spcPts val="0"/>
              </a:spcAft>
              <a:buSzPts val="1400"/>
              <a:buChar char="•"/>
            </a:pPr>
            <a:r>
              <a:rPr lang="uk-UA" sz="1400"/>
              <a:t>being at least 51% owned and controlled by U.S. citizens or eligible legal residents</a:t>
            </a:r>
            <a:endParaRPr sz="1400"/>
          </a:p>
          <a:p>
            <a:pPr marL="0" lvl="0" indent="0" algn="l" rtl="0">
              <a:spcBef>
                <a:spcPts val="0"/>
              </a:spcBef>
              <a:spcAft>
                <a:spcPts val="0"/>
              </a:spcAft>
              <a:buNone/>
            </a:pPr>
            <a:r>
              <a:rPr lang="uk-UA" sz="2000" b="1"/>
              <a:t>UK</a:t>
            </a:r>
            <a:endParaRPr sz="2000" b="1"/>
          </a:p>
          <a:p>
            <a:pPr marL="457200" lvl="0" indent="-317500" algn="l" rtl="0">
              <a:spcBef>
                <a:spcPts val="0"/>
              </a:spcBef>
              <a:spcAft>
                <a:spcPts val="0"/>
              </a:spcAft>
              <a:buSzPts val="1400"/>
              <a:buChar char="•"/>
            </a:pPr>
            <a:r>
              <a:rPr lang="uk-UA" sz="1400"/>
              <a:t>a turnover of £10.2 million or less</a:t>
            </a:r>
            <a:endParaRPr sz="1400"/>
          </a:p>
          <a:p>
            <a:pPr marL="457200" lvl="0" indent="-317500" algn="l" rtl="0">
              <a:spcBef>
                <a:spcPts val="0"/>
              </a:spcBef>
              <a:spcAft>
                <a:spcPts val="0"/>
              </a:spcAft>
              <a:buSzPts val="1400"/>
              <a:buChar char="•"/>
            </a:pPr>
            <a:r>
              <a:rPr lang="uk-UA" sz="1400"/>
              <a:t>£5.1 million or less on its balance sheet</a:t>
            </a:r>
            <a:endParaRPr sz="1400"/>
          </a:p>
          <a:p>
            <a:pPr marL="457200" lvl="0" indent="-317500" algn="l" rtl="0">
              <a:spcBef>
                <a:spcPts val="0"/>
              </a:spcBef>
              <a:spcAft>
                <a:spcPts val="0"/>
              </a:spcAft>
              <a:buSzPts val="1400"/>
              <a:buChar char="•"/>
            </a:pPr>
            <a:r>
              <a:rPr lang="uk-UA" sz="1400"/>
              <a:t>50 employees or less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261750" y="206575"/>
            <a:ext cx="986100" cy="375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uk-UA" sz="2400" b="1">
                <a:solidFill>
                  <a:srgbClr val="FF0000"/>
                </a:solidFill>
              </a:rPr>
              <a:t>Task 2</a:t>
            </a:r>
            <a:endParaRPr sz="2400" b="1">
              <a:solidFill>
                <a:srgbClr val="FF0000"/>
              </a:solidFill>
            </a:endParaRPr>
          </a:p>
        </p:txBody>
      </p:sp>
      <p:sp>
        <p:nvSpPr>
          <p:cNvPr id="97" name="Google Shape;97;p15"/>
          <p:cNvSpPr txBox="1">
            <a:spLocks noGrp="1"/>
          </p:cNvSpPr>
          <p:nvPr>
            <p:ph type="body" idx="1"/>
          </p:nvPr>
        </p:nvSpPr>
        <p:spPr>
          <a:xfrm>
            <a:off x="1932600" y="235525"/>
            <a:ext cx="7460100" cy="318000"/>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1000"/>
              </a:spcBef>
              <a:spcAft>
                <a:spcPts val="0"/>
              </a:spcAft>
              <a:buClr>
                <a:schemeClr val="dk1"/>
              </a:buClr>
              <a:buSzPct val="140000"/>
              <a:buNone/>
            </a:pPr>
            <a:r>
              <a:rPr lang="uk-UA" sz="2000" b="1"/>
              <a:t>2. Analyze the ways of State support of small business in these countries</a:t>
            </a:r>
            <a:endParaRPr sz="2000" b="1"/>
          </a:p>
        </p:txBody>
      </p:sp>
      <p:graphicFrame>
        <p:nvGraphicFramePr>
          <p:cNvPr id="98" name="Google Shape;98;p15"/>
          <p:cNvGraphicFramePr/>
          <p:nvPr/>
        </p:nvGraphicFramePr>
        <p:xfrm>
          <a:off x="218638" y="627700"/>
          <a:ext cx="11791925" cy="6143665"/>
        </p:xfrm>
        <a:graphic>
          <a:graphicData uri="http://schemas.openxmlformats.org/drawingml/2006/table">
            <a:tbl>
              <a:tblPr>
                <a:noFill/>
                <a:tableStyleId>{20C831F6-9EB2-4E2A-8432-573E91888A16}</a:tableStyleId>
              </a:tblPr>
              <a:tblGrid>
                <a:gridCol w="11791925">
                  <a:extLst>
                    <a:ext uri="{9D8B030D-6E8A-4147-A177-3AD203B41FA5}">
                      <a16:colId xmlns:a16="http://schemas.microsoft.com/office/drawing/2014/main" val="20000"/>
                    </a:ext>
                  </a:extLst>
                </a:gridCol>
              </a:tblGrid>
              <a:tr h="344275">
                <a:tc>
                  <a:txBody>
                    <a:bodyPr/>
                    <a:lstStyle/>
                    <a:p>
                      <a:pPr marL="0" lvl="0" indent="0" algn="l" rtl="0">
                        <a:spcBef>
                          <a:spcPts val="0"/>
                        </a:spcBef>
                        <a:spcAft>
                          <a:spcPts val="0"/>
                        </a:spcAft>
                        <a:buNone/>
                      </a:pPr>
                      <a:r>
                        <a:rPr lang="uk-UA" sz="2100" b="1"/>
                        <a:t>Ukraine</a:t>
                      </a:r>
                      <a:endParaRPr sz="2100" b="1"/>
                    </a:p>
                  </a:txBody>
                  <a:tcPr marL="91425" marR="91425" marT="91425" marB="91425">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640775">
                <a:tc>
                  <a:txBody>
                    <a:bodyPr/>
                    <a:lstStyle/>
                    <a:p>
                      <a:pPr marL="457200" lvl="0" indent="-330200" algn="l" rtl="0">
                        <a:lnSpc>
                          <a:spcPct val="115000"/>
                        </a:lnSpc>
                        <a:spcBef>
                          <a:spcPts val="1200"/>
                        </a:spcBef>
                        <a:spcAft>
                          <a:spcPts val="0"/>
                        </a:spcAft>
                        <a:buSzPts val="1600"/>
                        <a:buChar char="●"/>
                      </a:pPr>
                      <a:r>
                        <a:rPr lang="uk-UA" sz="1600" b="1"/>
                        <a:t>Financial support: </a:t>
                      </a:r>
                      <a:r>
                        <a:rPr lang="uk-UA" sz="1600"/>
                        <a:t>state lending programs, </a:t>
                      </a:r>
                      <a:r>
                        <a:rPr lang="uk-UA" sz="1600">
                          <a:solidFill>
                            <a:schemeClr val="dk1"/>
                          </a:solidFill>
                        </a:rPr>
                        <a:t>providing guarantees for obtaining loans, with partial compensation</a:t>
                      </a:r>
                      <a:r>
                        <a:rPr lang="uk-UA" sz="1600"/>
                        <a:t>; Grant programs for start-ups and innovations (eg Grants for processing businesses, Grants for opening new businesses); Credit program for companies that, due to the aggression of the Russian Federation, need additional financing for the implementation of export contracts; state lending programs,. </a:t>
                      </a:r>
                      <a:endParaRPr sz="1600"/>
                    </a:p>
                    <a:p>
                      <a:pPr marL="457200" lvl="0" indent="-330200" algn="l" rtl="0">
                        <a:lnSpc>
                          <a:spcPct val="115000"/>
                        </a:lnSpc>
                        <a:spcBef>
                          <a:spcPts val="0"/>
                        </a:spcBef>
                        <a:spcAft>
                          <a:spcPts val="0"/>
                        </a:spcAft>
                        <a:buSzPts val="1600"/>
                        <a:buChar char="●"/>
                      </a:pPr>
                      <a:r>
                        <a:rPr lang="uk-UA" sz="1600" b="1"/>
                        <a:t>Tax benefits: </a:t>
                      </a:r>
                      <a:r>
                        <a:rPr lang="uk-UA" sz="1600"/>
                        <a:t>Reduced corporate income tax rates for small businesses; Simplified procedure for filing tax returns; Special taxation regimes, such as the simplified taxation system.</a:t>
                      </a:r>
                      <a:endParaRPr sz="1600"/>
                    </a:p>
                    <a:p>
                      <a:pPr marL="457200" lvl="0" indent="-330200" algn="l" rtl="0">
                        <a:lnSpc>
                          <a:spcPct val="115000"/>
                        </a:lnSpc>
                        <a:spcBef>
                          <a:spcPts val="0"/>
                        </a:spcBef>
                        <a:spcAft>
                          <a:spcPts val="0"/>
                        </a:spcAft>
                        <a:buSzPts val="1600"/>
                        <a:buChar char="●"/>
                      </a:pPr>
                      <a:r>
                        <a:rPr lang="uk-UA" sz="1600" b="1"/>
                        <a:t>Business support services: </a:t>
                      </a:r>
                      <a:r>
                        <a:rPr lang="uk-UA" sz="1600"/>
                        <a:t>Mentoring and training for entrepreneurs.</a:t>
                      </a:r>
                      <a:endParaRPr sz="1600"/>
                    </a:p>
                    <a:p>
                      <a:pPr marL="457200" lvl="0" indent="-330200" algn="l" rtl="0">
                        <a:lnSpc>
                          <a:spcPct val="115000"/>
                        </a:lnSpc>
                        <a:spcBef>
                          <a:spcPts val="0"/>
                        </a:spcBef>
                        <a:spcAft>
                          <a:spcPts val="0"/>
                        </a:spcAft>
                        <a:buSzPts val="1600"/>
                        <a:buChar char="●"/>
                      </a:pPr>
                      <a:r>
                        <a:rPr lang="uk-UA" sz="1600" b="1"/>
                        <a:t>Export promotion: </a:t>
                      </a:r>
                      <a:r>
                        <a:rPr lang="uk-UA" sz="1600"/>
                        <a:t>Management of the Office for promotion of exports on international markets.</a:t>
                      </a:r>
                      <a:endParaRPr sz="1600"/>
                    </a:p>
                    <a:p>
                      <a:pPr marL="457200" lvl="0" indent="-330200" algn="l" rtl="0">
                        <a:lnSpc>
                          <a:spcPct val="115000"/>
                        </a:lnSpc>
                        <a:spcBef>
                          <a:spcPts val="0"/>
                        </a:spcBef>
                        <a:spcAft>
                          <a:spcPts val="0"/>
                        </a:spcAft>
                        <a:buSzPts val="1600"/>
                        <a:buChar char="●"/>
                      </a:pPr>
                      <a:r>
                        <a:rPr lang="uk-UA" sz="1600" b="1"/>
                        <a:t>Access to finance: </a:t>
                      </a:r>
                      <a:r>
                        <a:rPr lang="uk-UA" sz="1600"/>
                        <a:t>Measures to improve access to financing and reduce the cost of borrowing.</a:t>
                      </a:r>
                      <a:endParaRPr sz="1600"/>
                    </a:p>
                    <a:p>
                      <a:pPr marL="457200" lvl="0" indent="-330200" algn="l" rtl="0">
                        <a:lnSpc>
                          <a:spcPct val="115000"/>
                        </a:lnSpc>
                        <a:spcBef>
                          <a:spcPts val="0"/>
                        </a:spcBef>
                        <a:spcAft>
                          <a:spcPts val="0"/>
                        </a:spcAft>
                        <a:buSzPts val="1600"/>
                        <a:buChar char="●"/>
                      </a:pPr>
                      <a:r>
                        <a:rPr lang="uk-UA" sz="1600" b="1"/>
                        <a:t>Regulatory reforms: </a:t>
                      </a:r>
                      <a:r>
                        <a:rPr lang="uk-UA" sz="1600"/>
                        <a:t>Ongoing efforts to simplify rules and reduce red tape; Initiatives to create a favorable business environment for SMEs.</a:t>
                      </a:r>
                      <a:endParaRPr sz="1600"/>
                    </a:p>
                    <a:p>
                      <a:pPr marL="457200" lvl="0" indent="-330200" algn="l" rtl="0">
                        <a:lnSpc>
                          <a:spcPct val="115000"/>
                        </a:lnSpc>
                        <a:spcBef>
                          <a:spcPts val="0"/>
                        </a:spcBef>
                        <a:spcAft>
                          <a:spcPts val="0"/>
                        </a:spcAft>
                        <a:buSzPts val="1600"/>
                        <a:buChar char="●"/>
                      </a:pPr>
                      <a:r>
                        <a:rPr lang="uk-UA" sz="1600" b="1"/>
                        <a:t>Expanding access to markets:</a:t>
                      </a:r>
                      <a:r>
                        <a:rPr lang="uk-UA" sz="1600"/>
                        <a:t> involvement of small and medium-sized businesses in the implementation of scientific, technical and socio-economic programs, supply of products (works, services) for state and regional needs</a:t>
                      </a:r>
                      <a:endParaRPr sz="1600"/>
                    </a:p>
                    <a:p>
                      <a:pPr marL="457200" lvl="0" indent="-330200" algn="l" rtl="0">
                        <a:lnSpc>
                          <a:spcPct val="115000"/>
                        </a:lnSpc>
                        <a:spcBef>
                          <a:spcPts val="0"/>
                        </a:spcBef>
                        <a:spcAft>
                          <a:spcPts val="0"/>
                        </a:spcAft>
                        <a:buSzPts val="1600"/>
                        <a:buChar char="●"/>
                      </a:pPr>
                      <a:r>
                        <a:rPr lang="uk-UA" sz="1600" b="1"/>
                        <a:t>Development of online platforms for access</a:t>
                      </a:r>
                      <a:r>
                        <a:rPr lang="uk-UA" sz="1600"/>
                        <a:t> to alternative financing methods (for example, a factoring platform for public procurement).</a:t>
                      </a:r>
                      <a:endParaRPr sz="1600"/>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61750" y="206575"/>
            <a:ext cx="986100" cy="375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uk-UA" sz="2400" b="1">
                <a:solidFill>
                  <a:srgbClr val="FF0000"/>
                </a:solidFill>
              </a:rPr>
              <a:t>Task 2</a:t>
            </a:r>
            <a:endParaRPr sz="2400" b="1">
              <a:solidFill>
                <a:srgbClr val="FF0000"/>
              </a:solidFill>
            </a:endParaRPr>
          </a:p>
        </p:txBody>
      </p:sp>
      <p:sp>
        <p:nvSpPr>
          <p:cNvPr id="104" name="Google Shape;104;p16"/>
          <p:cNvSpPr txBox="1">
            <a:spLocks noGrp="1"/>
          </p:cNvSpPr>
          <p:nvPr>
            <p:ph type="body" idx="1"/>
          </p:nvPr>
        </p:nvSpPr>
        <p:spPr>
          <a:xfrm>
            <a:off x="1519225" y="235525"/>
            <a:ext cx="7873500" cy="318000"/>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1000"/>
              </a:spcBef>
              <a:spcAft>
                <a:spcPts val="0"/>
              </a:spcAft>
              <a:buClr>
                <a:schemeClr val="dk1"/>
              </a:buClr>
              <a:buSzPts val="2800"/>
              <a:buNone/>
            </a:pPr>
            <a:r>
              <a:rPr lang="uk-UA" sz="2000" b="1"/>
              <a:t>2. Analyze the ways of State support of small business in these countries</a:t>
            </a:r>
            <a:endParaRPr sz="2000" b="1"/>
          </a:p>
        </p:txBody>
      </p:sp>
      <p:graphicFrame>
        <p:nvGraphicFramePr>
          <p:cNvPr id="105" name="Google Shape;105;p16"/>
          <p:cNvGraphicFramePr/>
          <p:nvPr/>
        </p:nvGraphicFramePr>
        <p:xfrm>
          <a:off x="201538" y="720900"/>
          <a:ext cx="11788900" cy="5799540"/>
        </p:xfrm>
        <a:graphic>
          <a:graphicData uri="http://schemas.openxmlformats.org/drawingml/2006/table">
            <a:tbl>
              <a:tblPr>
                <a:noFill/>
                <a:tableStyleId>{20C831F6-9EB2-4E2A-8432-573E91888A16}</a:tableStyleId>
              </a:tblPr>
              <a:tblGrid>
                <a:gridCol w="11788900">
                  <a:extLst>
                    <a:ext uri="{9D8B030D-6E8A-4147-A177-3AD203B41FA5}">
                      <a16:colId xmlns:a16="http://schemas.microsoft.com/office/drawing/2014/main" val="20000"/>
                    </a:ext>
                  </a:extLst>
                </a:gridCol>
              </a:tblGrid>
              <a:tr h="302800">
                <a:tc>
                  <a:txBody>
                    <a:bodyPr/>
                    <a:lstStyle/>
                    <a:p>
                      <a:pPr marL="0" lvl="0" indent="0" algn="l" rtl="0">
                        <a:spcBef>
                          <a:spcPts val="0"/>
                        </a:spcBef>
                        <a:spcAft>
                          <a:spcPts val="0"/>
                        </a:spcAft>
                        <a:buNone/>
                      </a:pPr>
                      <a:r>
                        <a:rPr lang="uk-UA" sz="2100" b="1"/>
                        <a:t>USA</a:t>
                      </a:r>
                      <a:endParaRPr sz="2100" b="1"/>
                    </a:p>
                  </a:txBody>
                  <a:tcPr marL="91425" marR="91425" marT="91425" marB="91425"/>
                </a:tc>
                <a:extLst>
                  <a:ext uri="{0D108BD9-81ED-4DB2-BD59-A6C34878D82A}">
                    <a16:rowId xmlns:a16="http://schemas.microsoft.com/office/drawing/2014/main" val="10000"/>
                  </a:ext>
                </a:extLst>
              </a:tr>
              <a:tr h="5296650">
                <a:tc>
                  <a:txBody>
                    <a:bodyPr/>
                    <a:lstStyle/>
                    <a:p>
                      <a:pPr marL="457200" lvl="0" indent="-323850" algn="l" rtl="0">
                        <a:spcBef>
                          <a:spcPts val="0"/>
                        </a:spcBef>
                        <a:spcAft>
                          <a:spcPts val="0"/>
                        </a:spcAft>
                        <a:buSzPts val="1500"/>
                        <a:buChar char="●"/>
                      </a:pPr>
                      <a:r>
                        <a:rPr lang="uk-UA" sz="1500" b="1"/>
                        <a:t>Government contracts</a:t>
                      </a:r>
                      <a:endParaRPr sz="1500" b="1"/>
                    </a:p>
                    <a:p>
                      <a:pPr marL="457200" lvl="0" indent="-323850" algn="l" rtl="0">
                        <a:spcBef>
                          <a:spcPts val="0"/>
                        </a:spcBef>
                        <a:spcAft>
                          <a:spcPts val="0"/>
                        </a:spcAft>
                        <a:buSzPts val="1500"/>
                        <a:buChar char="●"/>
                      </a:pPr>
                      <a:r>
                        <a:rPr lang="uk-UA" sz="1500" b="1"/>
                        <a:t>Workforce development with training programs for employees</a:t>
                      </a:r>
                      <a:endParaRPr sz="1500" b="1"/>
                    </a:p>
                    <a:p>
                      <a:pPr marL="457200" lvl="0" indent="-323850" algn="l" rtl="0">
                        <a:spcBef>
                          <a:spcPts val="0"/>
                        </a:spcBef>
                        <a:spcAft>
                          <a:spcPts val="0"/>
                        </a:spcAft>
                        <a:buSzPts val="1500"/>
                        <a:buChar char="●"/>
                      </a:pPr>
                      <a:r>
                        <a:rPr lang="uk-UA" sz="1500" b="1">
                          <a:solidFill>
                            <a:schemeClr val="dk1"/>
                          </a:solidFill>
                        </a:rPr>
                        <a:t>SBDCs and SCORE</a:t>
                      </a:r>
                      <a:endParaRPr sz="1500"/>
                    </a:p>
                    <a:p>
                      <a:pPr marL="457200" lvl="0" indent="-323850" algn="l" rtl="0">
                        <a:spcBef>
                          <a:spcPts val="0"/>
                        </a:spcBef>
                        <a:spcAft>
                          <a:spcPts val="0"/>
                        </a:spcAft>
                        <a:buSzPts val="1500"/>
                        <a:buChar char="●"/>
                      </a:pPr>
                      <a:r>
                        <a:rPr lang="uk-UA" sz="1500" b="1"/>
                        <a:t>Assistance and counselling on contracting with Treasury</a:t>
                      </a:r>
                      <a:r>
                        <a:rPr lang="uk-UA" sz="1500"/>
                        <a:t> (The Office of Small and Disadvantaged Business Utilization)</a:t>
                      </a:r>
                      <a:endParaRPr sz="1500"/>
                    </a:p>
                    <a:p>
                      <a:pPr marL="457200" lvl="0" indent="-323850" algn="l" rtl="0">
                        <a:spcBef>
                          <a:spcPts val="0"/>
                        </a:spcBef>
                        <a:spcAft>
                          <a:spcPts val="0"/>
                        </a:spcAft>
                        <a:buSzPts val="1500"/>
                        <a:buChar char="●"/>
                      </a:pPr>
                      <a:r>
                        <a:rPr lang="uk-UA" sz="1500" b="1"/>
                        <a:t>Small Business Advocates: </a:t>
                      </a:r>
                      <a:r>
                        <a:rPr lang="uk-UA" sz="1500"/>
                        <a:t>Some states appoint small business advocates or ombudsmen to assist with regulatory challenges.</a:t>
                      </a:r>
                      <a:endParaRPr sz="1500"/>
                    </a:p>
                    <a:p>
                      <a:pPr marL="457200" lvl="0" indent="-323850" algn="l" rtl="0">
                        <a:spcBef>
                          <a:spcPts val="0"/>
                        </a:spcBef>
                        <a:spcAft>
                          <a:spcPts val="0"/>
                        </a:spcAft>
                        <a:buClr>
                          <a:schemeClr val="dk1"/>
                        </a:buClr>
                        <a:buSzPts val="1500"/>
                        <a:buChar char="●"/>
                      </a:pPr>
                      <a:r>
                        <a:rPr lang="uk-UA" sz="1500" b="1">
                          <a:solidFill>
                            <a:schemeClr val="dk1"/>
                          </a:solidFill>
                        </a:rPr>
                        <a:t>Federal Grants and Programs</a:t>
                      </a:r>
                      <a:r>
                        <a:rPr lang="uk-UA" sz="1500">
                          <a:solidFill>
                            <a:schemeClr val="dk1"/>
                          </a:solidFill>
                        </a:rPr>
                        <a:t/>
                      </a:r>
                      <a:br>
                        <a:rPr lang="uk-UA" sz="1500">
                          <a:solidFill>
                            <a:schemeClr val="dk1"/>
                          </a:solidFill>
                        </a:rPr>
                      </a:br>
                      <a:r>
                        <a:rPr lang="uk-UA" sz="1500" b="1">
                          <a:solidFill>
                            <a:schemeClr val="dk1"/>
                          </a:solidFill>
                        </a:rPr>
                        <a:t>Disaster Loans</a:t>
                      </a:r>
                      <a:endParaRPr sz="1500" b="1">
                        <a:solidFill>
                          <a:schemeClr val="dk1"/>
                        </a:solidFill>
                      </a:endParaRPr>
                    </a:p>
                    <a:p>
                      <a:pPr marL="457200" lvl="0" indent="-323850" algn="l" rtl="0">
                        <a:spcBef>
                          <a:spcPts val="0"/>
                        </a:spcBef>
                        <a:spcAft>
                          <a:spcPts val="0"/>
                        </a:spcAft>
                        <a:buClr>
                          <a:schemeClr val="dk1"/>
                        </a:buClr>
                        <a:buSzPts val="1500"/>
                        <a:buChar char="●"/>
                      </a:pPr>
                      <a:r>
                        <a:rPr lang="uk-UA" sz="1500" b="1">
                          <a:solidFill>
                            <a:schemeClr val="dk1"/>
                          </a:solidFill>
                        </a:rPr>
                        <a:t>Economic development programs</a:t>
                      </a:r>
                      <a:r>
                        <a:rPr lang="uk-UA" sz="1500">
                          <a:solidFill>
                            <a:schemeClr val="dk1"/>
                          </a:solidFill>
                        </a:rPr>
                        <a:t> (to encourage growth in a region)</a:t>
                      </a:r>
                      <a:endParaRPr sz="1500">
                        <a:solidFill>
                          <a:schemeClr val="dk1"/>
                        </a:solidFill>
                      </a:endParaRPr>
                    </a:p>
                    <a:p>
                      <a:pPr marL="457200" lvl="0" indent="-323850" algn="l" rtl="0">
                        <a:spcBef>
                          <a:spcPts val="0"/>
                        </a:spcBef>
                        <a:spcAft>
                          <a:spcPts val="0"/>
                        </a:spcAft>
                        <a:buSzPts val="1500"/>
                        <a:buChar char="●"/>
                      </a:pPr>
                      <a:r>
                        <a:rPr lang="uk-UA" sz="1500" b="1"/>
                        <a:t>Export Promotion Programs: </a:t>
                      </a:r>
                      <a:r>
                        <a:rPr lang="uk-UA" sz="1500"/>
                        <a:t>Federal and state agencies assist small businesses in entering international markets by offering export counseling, market research, and trade missions.</a:t>
                      </a:r>
                      <a:endParaRPr sz="1500" b="1"/>
                    </a:p>
                    <a:p>
                      <a:pPr marL="457200" lvl="0" indent="-323850" algn="l" rtl="0">
                        <a:spcBef>
                          <a:spcPts val="0"/>
                        </a:spcBef>
                        <a:spcAft>
                          <a:spcPts val="0"/>
                        </a:spcAft>
                        <a:buSzPts val="1500"/>
                        <a:buChar char="●"/>
                      </a:pPr>
                      <a:r>
                        <a:rPr lang="uk-UA" sz="1500" b="1"/>
                        <a:t>Business Development Program</a:t>
                      </a:r>
                      <a:r>
                        <a:rPr lang="uk-UA" sz="1500"/>
                        <a:t> helps small businesses owned by socially and economically disadvantaged individuals compete for government contracts.</a:t>
                      </a:r>
                      <a:endParaRPr sz="1500"/>
                    </a:p>
                    <a:p>
                      <a:pPr marL="457200" lvl="0" indent="-323850" algn="l" rtl="0">
                        <a:spcBef>
                          <a:spcPts val="0"/>
                        </a:spcBef>
                        <a:spcAft>
                          <a:spcPts val="0"/>
                        </a:spcAft>
                        <a:buSzPts val="1500"/>
                        <a:buChar char="●"/>
                      </a:pPr>
                      <a:r>
                        <a:rPr lang="uk-UA" sz="1500" b="1"/>
                        <a:t>Tax Credit programs and Deduction</a:t>
                      </a:r>
                      <a:endParaRPr sz="1500" b="1"/>
                    </a:p>
                    <a:p>
                      <a:pPr marL="457200" lvl="0" indent="-323850" algn="l" rtl="0">
                        <a:spcBef>
                          <a:spcPts val="0"/>
                        </a:spcBef>
                        <a:spcAft>
                          <a:spcPts val="0"/>
                        </a:spcAft>
                        <a:buSzPts val="1500"/>
                        <a:buChar char="●"/>
                      </a:pPr>
                      <a:r>
                        <a:rPr lang="uk-UA" sz="1500" b="1"/>
                        <a:t>Loan programs</a:t>
                      </a:r>
                      <a:endParaRPr sz="1500" b="1"/>
                    </a:p>
                    <a:p>
                      <a:pPr marL="457200" lvl="0" indent="-323850" algn="l" rtl="0">
                        <a:spcBef>
                          <a:spcPts val="0"/>
                        </a:spcBef>
                        <a:spcAft>
                          <a:spcPts val="0"/>
                        </a:spcAft>
                        <a:buSzPts val="1500"/>
                        <a:buChar char="●"/>
                      </a:pPr>
                      <a:r>
                        <a:rPr lang="uk-UA" sz="1500" b="1"/>
                        <a:t>Venture Capital and Angel Investor Networks</a:t>
                      </a:r>
                      <a:endParaRPr sz="1500" b="1"/>
                    </a:p>
                    <a:p>
                      <a:pPr marL="457200" lvl="0" indent="-323850" algn="l" rtl="0">
                        <a:spcBef>
                          <a:spcPts val="0"/>
                        </a:spcBef>
                        <a:spcAft>
                          <a:spcPts val="0"/>
                        </a:spcAft>
                        <a:buSzPts val="1500"/>
                        <a:buChar char="●"/>
                      </a:pPr>
                      <a:r>
                        <a:rPr lang="uk-UA" sz="1500" b="1">
                          <a:solidFill>
                            <a:schemeClr val="dk1"/>
                          </a:solidFill>
                        </a:rPr>
                        <a:t>Online Resources: </a:t>
                      </a:r>
                      <a:r>
                        <a:rPr lang="uk-UA" sz="1500">
                          <a:solidFill>
                            <a:schemeClr val="dk1"/>
                          </a:solidFill>
                        </a:rPr>
                        <a:t>The government provides online resources and information to help small businesses navigate regulations, compliance, and licensing requirements.</a:t>
                      </a:r>
                      <a:endParaRPr sz="1500" b="1"/>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261750" y="206575"/>
            <a:ext cx="986100" cy="375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uk-UA" sz="2400" b="1">
                <a:solidFill>
                  <a:srgbClr val="FF0000"/>
                </a:solidFill>
              </a:rPr>
              <a:t>Task 2</a:t>
            </a:r>
            <a:endParaRPr sz="2400" b="1">
              <a:solidFill>
                <a:srgbClr val="FF0000"/>
              </a:solidFill>
            </a:endParaRPr>
          </a:p>
        </p:txBody>
      </p:sp>
      <p:sp>
        <p:nvSpPr>
          <p:cNvPr id="111" name="Google Shape;111;p17"/>
          <p:cNvSpPr txBox="1">
            <a:spLocks noGrp="1"/>
          </p:cNvSpPr>
          <p:nvPr>
            <p:ph type="body" idx="1"/>
          </p:nvPr>
        </p:nvSpPr>
        <p:spPr>
          <a:xfrm>
            <a:off x="1519225" y="235525"/>
            <a:ext cx="7873500" cy="318000"/>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90000"/>
              </a:lnSpc>
              <a:spcBef>
                <a:spcPts val="1000"/>
              </a:spcBef>
              <a:spcAft>
                <a:spcPts val="0"/>
              </a:spcAft>
              <a:buClr>
                <a:schemeClr val="dk1"/>
              </a:buClr>
              <a:buSzPts val="2800"/>
              <a:buNone/>
            </a:pPr>
            <a:r>
              <a:rPr lang="uk-UA" sz="2000" b="1"/>
              <a:t>2. Analyze the ways of State support of small business in these countries</a:t>
            </a:r>
            <a:endParaRPr sz="2000" b="1"/>
          </a:p>
        </p:txBody>
      </p:sp>
      <p:graphicFrame>
        <p:nvGraphicFramePr>
          <p:cNvPr id="112" name="Google Shape;112;p17"/>
          <p:cNvGraphicFramePr/>
          <p:nvPr/>
        </p:nvGraphicFramePr>
        <p:xfrm>
          <a:off x="218638" y="627700"/>
          <a:ext cx="11763425" cy="6137015"/>
        </p:xfrm>
        <a:graphic>
          <a:graphicData uri="http://schemas.openxmlformats.org/drawingml/2006/table">
            <a:tbl>
              <a:tblPr>
                <a:noFill/>
                <a:tableStyleId>{20C831F6-9EB2-4E2A-8432-573E91888A16}</a:tableStyleId>
              </a:tblPr>
              <a:tblGrid>
                <a:gridCol w="11763425">
                  <a:extLst>
                    <a:ext uri="{9D8B030D-6E8A-4147-A177-3AD203B41FA5}">
                      <a16:colId xmlns:a16="http://schemas.microsoft.com/office/drawing/2014/main" val="20000"/>
                    </a:ext>
                  </a:extLst>
                </a:gridCol>
              </a:tblGrid>
              <a:tr h="246475">
                <a:tc>
                  <a:txBody>
                    <a:bodyPr/>
                    <a:lstStyle/>
                    <a:p>
                      <a:pPr marL="0" lvl="0" indent="0" algn="l" rtl="0">
                        <a:spcBef>
                          <a:spcPts val="0"/>
                        </a:spcBef>
                        <a:spcAft>
                          <a:spcPts val="0"/>
                        </a:spcAft>
                        <a:buNone/>
                      </a:pPr>
                      <a:r>
                        <a:rPr lang="uk-UA" sz="2100" b="1"/>
                        <a:t>UK</a:t>
                      </a:r>
                      <a:endParaRPr sz="2100" b="1"/>
                    </a:p>
                  </a:txBody>
                  <a:tcPr marL="91425" marR="91425" marT="91425" marB="91425"/>
                </a:tc>
                <a:extLst>
                  <a:ext uri="{0D108BD9-81ED-4DB2-BD59-A6C34878D82A}">
                    <a16:rowId xmlns:a16="http://schemas.microsoft.com/office/drawing/2014/main" val="10000"/>
                  </a:ext>
                </a:extLst>
              </a:tr>
              <a:tr h="5634125">
                <a:tc>
                  <a:txBody>
                    <a:bodyPr/>
                    <a:lstStyle/>
                    <a:p>
                      <a:pPr marL="457200" lvl="0" indent="-323850" algn="l" rtl="0">
                        <a:lnSpc>
                          <a:spcPct val="115000"/>
                        </a:lnSpc>
                        <a:spcBef>
                          <a:spcPts val="1200"/>
                        </a:spcBef>
                        <a:spcAft>
                          <a:spcPts val="0"/>
                        </a:spcAft>
                        <a:buClr>
                          <a:schemeClr val="dk1"/>
                        </a:buClr>
                        <a:buSzPts val="1500"/>
                        <a:buChar char="●"/>
                      </a:pPr>
                      <a:r>
                        <a:rPr lang="uk-UA" sz="1500" b="1">
                          <a:solidFill>
                            <a:schemeClr val="dk1"/>
                          </a:solidFill>
                        </a:rPr>
                        <a:t>Startup acceleration programs: </a:t>
                      </a:r>
                      <a:r>
                        <a:rPr lang="uk-UA" sz="1500">
                          <a:solidFill>
                            <a:schemeClr val="dk1"/>
                          </a:solidFill>
                        </a:rPr>
                        <a:t>provide young businesses with training, networking opportunities, access to funding, and other resources to help them accelerate their growth and increase their chances of success.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uk-UA" sz="1500" b="1">
                          <a:solidFill>
                            <a:schemeClr val="dk1"/>
                          </a:solidFill>
                        </a:rPr>
                        <a:t>Startup Loan programs and Small business financial support</a:t>
                      </a:r>
                      <a:r>
                        <a:rPr lang="uk-UA" sz="1500">
                          <a:solidFill>
                            <a:schemeClr val="dk1"/>
                          </a:solidFill>
                        </a:rPr>
                        <a:t> </a:t>
                      </a:r>
                      <a:endParaRPr sz="1500">
                        <a:solidFill>
                          <a:schemeClr val="dk1"/>
                        </a:solidFill>
                      </a:endParaRPr>
                    </a:p>
                    <a:p>
                      <a:pPr marL="914400" lvl="1" indent="-323850" algn="l" rtl="0">
                        <a:lnSpc>
                          <a:spcPct val="115000"/>
                        </a:lnSpc>
                        <a:spcBef>
                          <a:spcPts val="0"/>
                        </a:spcBef>
                        <a:spcAft>
                          <a:spcPts val="0"/>
                        </a:spcAft>
                        <a:buClr>
                          <a:schemeClr val="dk1"/>
                        </a:buClr>
                        <a:buSzPts val="1500"/>
                        <a:buChar char="○"/>
                      </a:pPr>
                      <a:r>
                        <a:rPr lang="uk-UA" sz="1500" b="1">
                          <a:solidFill>
                            <a:schemeClr val="dk1"/>
                          </a:solidFill>
                        </a:rPr>
                        <a:t>Enterprise Finance Guarantee</a:t>
                      </a:r>
                      <a:r>
                        <a:rPr lang="uk-UA" sz="1500">
                          <a:solidFill>
                            <a:schemeClr val="dk1"/>
                          </a:solidFill>
                        </a:rPr>
                        <a:t>: a loan guarantee scheme designed to facilitate additional lending to viable small businesses lacking the security or proven track record for a commercial loan. The Government provides the lender with a 75% guarantee for each individual loan, subject to a cap on total claims arising from a Lender’s portfolio. </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uk-UA" sz="1500" b="1">
                          <a:solidFill>
                            <a:schemeClr val="dk1"/>
                          </a:solidFill>
                        </a:rPr>
                        <a:t>Growing ideas: </a:t>
                      </a:r>
                      <a:r>
                        <a:rPr lang="uk-UA" sz="1500">
                          <a:solidFill>
                            <a:schemeClr val="dk1"/>
                          </a:solidFill>
                        </a:rPr>
                        <a:t>support of businesses to develop and realise the potential of new ideas through funding and research collaboration. And connecting businesses to expertise, finance and markets to commercialize innovations.</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uk-UA" sz="1500" b="1">
                          <a:solidFill>
                            <a:schemeClr val="dk1"/>
                          </a:solidFill>
                        </a:rPr>
                        <a:t>Attract investment and diverse talent</a:t>
                      </a:r>
                      <a:endParaRPr sz="1500" b="1">
                        <a:solidFill>
                          <a:schemeClr val="dk1"/>
                        </a:solidFill>
                      </a:endParaRPr>
                    </a:p>
                    <a:p>
                      <a:pPr marL="914400" lvl="1" indent="-323850" algn="l" rtl="0">
                        <a:lnSpc>
                          <a:spcPct val="115000"/>
                        </a:lnSpc>
                        <a:spcBef>
                          <a:spcPts val="0"/>
                        </a:spcBef>
                        <a:spcAft>
                          <a:spcPts val="0"/>
                        </a:spcAft>
                        <a:buClr>
                          <a:schemeClr val="dk1"/>
                        </a:buClr>
                        <a:buSzPts val="1500"/>
                        <a:buChar char="○"/>
                      </a:pPr>
                      <a:r>
                        <a:rPr lang="uk-UA" sz="1500" b="1">
                          <a:solidFill>
                            <a:schemeClr val="dk1"/>
                          </a:solidFill>
                        </a:rPr>
                        <a:t>Venture capital schemes: </a:t>
                      </a:r>
                      <a:r>
                        <a:rPr lang="uk-UA" sz="1500">
                          <a:solidFill>
                            <a:schemeClr val="dk1"/>
                          </a:solidFill>
                        </a:rPr>
                        <a:t>help you raise money for your company.</a:t>
                      </a:r>
                      <a:endParaRPr sz="1500" b="1">
                        <a:solidFill>
                          <a:schemeClr val="dk1"/>
                        </a:solidFill>
                      </a:endParaRPr>
                    </a:p>
                    <a:p>
                      <a:pPr marL="914400" lvl="1" indent="-323850" algn="l" rtl="0">
                        <a:lnSpc>
                          <a:spcPct val="115000"/>
                        </a:lnSpc>
                        <a:spcBef>
                          <a:spcPts val="0"/>
                        </a:spcBef>
                        <a:spcAft>
                          <a:spcPts val="0"/>
                        </a:spcAft>
                        <a:buClr>
                          <a:schemeClr val="dk1"/>
                        </a:buClr>
                        <a:buSzPts val="1500"/>
                        <a:buChar char="○"/>
                      </a:pPr>
                      <a:r>
                        <a:rPr lang="uk-UA" sz="1500" b="1">
                          <a:solidFill>
                            <a:schemeClr val="dk1"/>
                          </a:solidFill>
                        </a:rPr>
                        <a:t>Start-up visas and Innovator visas</a:t>
                      </a:r>
                      <a:r>
                        <a:rPr lang="uk-UA" sz="1500">
                          <a:solidFill>
                            <a:schemeClr val="dk1"/>
                          </a:solidFill>
                        </a:rPr>
                        <a:t> make it easier to access international talent (Tech Nation offers a dedicated Tech Nation visa to bring international tech talent to the UK)</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uk-UA" sz="1500" b="1">
                          <a:solidFill>
                            <a:schemeClr val="dk1"/>
                          </a:solidFill>
                        </a:rPr>
                        <a:t>Tax reliefs</a:t>
                      </a:r>
                      <a:r>
                        <a:rPr lang="uk-UA" sz="1500">
                          <a:solidFill>
                            <a:schemeClr val="dk1"/>
                          </a:solidFill>
                        </a:rPr>
                        <a:t> to investors, designed to help your business grow by attracting investment.</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uk-UA" sz="1500" b="1">
                          <a:solidFill>
                            <a:schemeClr val="dk1"/>
                          </a:solidFill>
                        </a:rPr>
                        <a:t>Programmes to support UK tech businesses</a:t>
                      </a:r>
                      <a:r>
                        <a:rPr lang="uk-UA" sz="1500">
                          <a:solidFill>
                            <a:schemeClr val="dk1"/>
                          </a:solidFill>
                        </a:rPr>
                        <a:t>, as well as access to </a:t>
                      </a:r>
                      <a:r>
                        <a:rPr lang="uk-UA" sz="1500" b="1">
                          <a:solidFill>
                            <a:schemeClr val="dk1"/>
                          </a:solidFill>
                        </a:rPr>
                        <a:t>free online courses</a:t>
                      </a:r>
                      <a:r>
                        <a:rPr lang="uk-UA" sz="1500">
                          <a:solidFill>
                            <a:schemeClr val="dk1"/>
                          </a:solidFill>
                        </a:rPr>
                        <a:t> to build digital skills</a:t>
                      </a:r>
                      <a:endParaRPr sz="15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501150" y="262350"/>
            <a:ext cx="1087500" cy="406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0000"/>
              </a:buClr>
              <a:buSzPct val="100000"/>
              <a:buFont typeface="Calibri"/>
              <a:buNone/>
            </a:pPr>
            <a:r>
              <a:rPr lang="uk-UA" sz="2400" b="1">
                <a:solidFill>
                  <a:srgbClr val="FF0000"/>
                </a:solidFill>
              </a:rPr>
              <a:t>Task 3</a:t>
            </a:r>
            <a:endParaRPr sz="2400" b="1">
              <a:solidFill>
                <a:srgbClr val="FF0000"/>
              </a:solidFill>
            </a:endParaRPr>
          </a:p>
        </p:txBody>
      </p:sp>
      <p:sp>
        <p:nvSpPr>
          <p:cNvPr id="146" name="Google Shape;146;p22"/>
          <p:cNvSpPr txBox="1">
            <a:spLocks noGrp="1"/>
          </p:cNvSpPr>
          <p:nvPr>
            <p:ph type="body" idx="1"/>
          </p:nvPr>
        </p:nvSpPr>
        <p:spPr>
          <a:xfrm>
            <a:off x="1718425" y="262350"/>
            <a:ext cx="10128300" cy="595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uk-UA" sz="1800"/>
              <a:t>1. Find the examples of successful and unsuccessful entrepreneurial ideas. 2. Analyze the reasons for the success or failure of the business concerned.</a:t>
            </a:r>
            <a:endParaRPr sz="1800"/>
          </a:p>
        </p:txBody>
      </p:sp>
      <p:graphicFrame>
        <p:nvGraphicFramePr>
          <p:cNvPr id="147" name="Google Shape;147;p22"/>
          <p:cNvGraphicFramePr/>
          <p:nvPr/>
        </p:nvGraphicFramePr>
        <p:xfrm>
          <a:off x="247850" y="916325"/>
          <a:ext cx="11780775" cy="2760100"/>
        </p:xfrm>
        <a:graphic>
          <a:graphicData uri="http://schemas.openxmlformats.org/drawingml/2006/table">
            <a:tbl>
              <a:tblPr>
                <a:noFill/>
                <a:tableStyleId>{20C831F6-9EB2-4E2A-8432-573E91888A16}</a:tableStyleId>
              </a:tblPr>
              <a:tblGrid>
                <a:gridCol w="4413850">
                  <a:extLst>
                    <a:ext uri="{9D8B030D-6E8A-4147-A177-3AD203B41FA5}">
                      <a16:colId xmlns:a16="http://schemas.microsoft.com/office/drawing/2014/main" val="20000"/>
                    </a:ext>
                  </a:extLst>
                </a:gridCol>
                <a:gridCol w="7366925">
                  <a:extLst>
                    <a:ext uri="{9D8B030D-6E8A-4147-A177-3AD203B41FA5}">
                      <a16:colId xmlns:a16="http://schemas.microsoft.com/office/drawing/2014/main" val="20001"/>
                    </a:ext>
                  </a:extLst>
                </a:gridCol>
              </a:tblGrid>
              <a:tr h="2760100">
                <a:tc>
                  <a:txBody>
                    <a:bodyPr/>
                    <a:lstStyle/>
                    <a:p>
                      <a:pPr marL="0" lvl="0" indent="0" algn="l" rtl="0">
                        <a:spcBef>
                          <a:spcPts val="0"/>
                        </a:spcBef>
                        <a:spcAft>
                          <a:spcPts val="0"/>
                        </a:spcAft>
                        <a:buNone/>
                      </a:pPr>
                      <a:r>
                        <a:rPr lang="uk-UA"/>
                        <a:t>Unsuccess: </a:t>
                      </a:r>
                      <a:endParaRPr/>
                    </a:p>
                    <a:p>
                      <a:pPr marL="457200" lvl="0" indent="-317500" algn="l" rtl="0">
                        <a:spcBef>
                          <a:spcPts val="0"/>
                        </a:spcBef>
                        <a:spcAft>
                          <a:spcPts val="0"/>
                        </a:spcAft>
                        <a:buSzPts val="1400"/>
                        <a:buAutoNum type="arabicPeriod"/>
                      </a:pPr>
                      <a:r>
                        <a:rPr lang="uk-UA"/>
                        <a:t>Pari match - gambling (problems with law)</a:t>
                      </a:r>
                      <a:endParaRPr/>
                    </a:p>
                    <a:p>
                      <a:pPr marL="457200" lvl="0" indent="-317500" algn="l" rtl="0">
                        <a:spcBef>
                          <a:spcPts val="0"/>
                        </a:spcBef>
                        <a:spcAft>
                          <a:spcPts val="0"/>
                        </a:spcAft>
                        <a:buSzPts val="1400"/>
                        <a:buAutoNum type="arabicPeriod"/>
                      </a:pPr>
                      <a:r>
                        <a:rPr lang="uk-UA"/>
                        <a:t>WebTV (it was created, when it wasn’t needed)</a:t>
                      </a:r>
                      <a:endParaRPr/>
                    </a:p>
                    <a:p>
                      <a:pPr marL="457200" lvl="0" indent="-317500" algn="l" rtl="0">
                        <a:spcBef>
                          <a:spcPts val="0"/>
                        </a:spcBef>
                        <a:spcAft>
                          <a:spcPts val="0"/>
                        </a:spcAft>
                        <a:buSzPts val="1400"/>
                        <a:buAutoNum type="arabicPeriod"/>
                      </a:pPr>
                      <a:r>
                        <a:rPr lang="uk-UA"/>
                        <a:t>Napster (Free music)</a:t>
                      </a:r>
                      <a:endParaRPr/>
                    </a:p>
                  </a:txBody>
                  <a:tcPr marL="91425" marR="91425" marT="91425" marB="91425"/>
                </a:tc>
                <a:tc>
                  <a:txBody>
                    <a:bodyPr/>
                    <a:lstStyle/>
                    <a:p>
                      <a:pPr marL="0" lvl="0" indent="0" algn="l" rtl="0">
                        <a:spcBef>
                          <a:spcPts val="0"/>
                        </a:spcBef>
                        <a:spcAft>
                          <a:spcPts val="0"/>
                        </a:spcAft>
                        <a:buNone/>
                      </a:pPr>
                      <a:r>
                        <a:rPr lang="uk-UA"/>
                        <a:t>Successful:</a:t>
                      </a:r>
                      <a:endParaRPr/>
                    </a:p>
                    <a:p>
                      <a:pPr marL="457200" lvl="0" indent="-317500" algn="l" rtl="0">
                        <a:spcBef>
                          <a:spcPts val="0"/>
                        </a:spcBef>
                        <a:spcAft>
                          <a:spcPts val="0"/>
                        </a:spcAft>
                        <a:buSzPts val="1400"/>
                        <a:buAutoNum type="arabicPeriod"/>
                      </a:pPr>
                      <a:r>
                        <a:rPr lang="uk-UA"/>
                        <a:t>Apple (microcomputer for everyone)</a:t>
                      </a:r>
                      <a:endParaRPr/>
                    </a:p>
                    <a:p>
                      <a:pPr marL="457200" lvl="0" indent="-317500" algn="l" rtl="0">
                        <a:spcBef>
                          <a:spcPts val="0"/>
                        </a:spcBef>
                        <a:spcAft>
                          <a:spcPts val="0"/>
                        </a:spcAft>
                        <a:buSzPts val="1400"/>
                        <a:buAutoNum type="arabicPeriod"/>
                      </a:pPr>
                      <a:r>
                        <a:rPr lang="uk-UA"/>
                        <a:t>GoogleCloudPlatform (The was one of the first provider of cloud services)</a:t>
                      </a:r>
                      <a:endParaRPr/>
                    </a:p>
                    <a:p>
                      <a:pPr marL="457200" lvl="0" indent="-317500" algn="l" rtl="0">
                        <a:spcBef>
                          <a:spcPts val="0"/>
                        </a:spcBef>
                        <a:spcAft>
                          <a:spcPts val="0"/>
                        </a:spcAft>
                        <a:buSzPts val="1400"/>
                        <a:buAutoNum type="arabicPeriod"/>
                      </a:pPr>
                      <a:r>
                        <a:rPr lang="uk-UA"/>
                        <a:t>Uklon (taxi aggregator)</a:t>
                      </a:r>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Тема Office">
  <a:themeElements>
    <a:clrScheme name="Офіс">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Широкоэкранный</PresentationFormat>
  <Paragraphs>106</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Times New Roman</vt:lpstr>
      <vt:lpstr>Тема Office</vt:lpstr>
      <vt:lpstr>Task 1</vt:lpstr>
      <vt:lpstr>Презентация PowerPoint</vt:lpstr>
      <vt:lpstr>Task 2</vt:lpstr>
      <vt:lpstr>Task 2</vt:lpstr>
      <vt:lpstr>Task 2</vt:lpstr>
      <vt:lpstr>Task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cp:lastModifiedBy>Пользователь Windows</cp:lastModifiedBy>
  <cp:revision>1</cp:revision>
  <dcterms:modified xsi:type="dcterms:W3CDTF">2023-10-08T09:50:47Z</dcterms:modified>
</cp:coreProperties>
</file>