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900"/>
    <a:srgbClr val="173A8D"/>
    <a:srgbClr val="129481"/>
    <a:srgbClr val="0F2741"/>
    <a:srgbClr val="001736"/>
    <a:srgbClr val="003374"/>
    <a:srgbClr val="C9A093"/>
    <a:srgbClr val="F1F1F1"/>
    <a:srgbClr val="385592"/>
    <a:srgbClr val="3A5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1459" y="62"/>
      </p:cViewPr>
      <p:guideLst>
        <p:guide orient="horz" pos="2160"/>
        <p:guide pos="2880"/>
      </p:guideLst>
    </p:cSldViewPr>
  </p:slideViewPr>
  <p:notesTextViewPr>
    <p:cViewPr>
      <p:scale>
        <a:sx n="1" d="1"/>
        <a:sy n="1" d="1"/>
      </p:scale>
      <p:origin x="0" y="0"/>
    </p:cViewPr>
  </p:notesTextViewPr>
  <p:notesViewPr>
    <p:cSldViewPr snapToGrid="0">
      <p:cViewPr varScale="1">
        <p:scale>
          <a:sx n="85" d="100"/>
          <a:sy n="85" d="100"/>
        </p:scale>
        <p:origin x="380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2DD1C9-4BB6-422A-8F34-C157EA500BD9}" type="datetimeFigureOut">
              <a:rPr lang="en-US" smtClean="0"/>
              <a:t>9/26/2023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A997E4-EE34-411C-9FF1-22B934EF5337}" type="slidenum">
              <a:rPr lang="en-US" smtClean="0"/>
              <a:t>‹#›</a:t>
            </a:fld>
            <a:endParaRPr lang="en-US"/>
          </a:p>
        </p:txBody>
      </p:sp>
    </p:spTree>
    <p:extLst>
      <p:ext uri="{BB962C8B-B14F-4D97-AF65-F5344CB8AC3E}">
        <p14:creationId xmlns:p14="http://schemas.microsoft.com/office/powerpoint/2010/main" val="212741131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750845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712725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338258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530094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BD9794-A4CC-42D0-9A65-24C6B9EF4076}"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309467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BD9794-A4CC-42D0-9A65-24C6B9EF4076}"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01875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BD9794-A4CC-42D0-9A65-24C6B9EF4076}" type="datetimeFigureOut">
              <a:rPr lang="en-US" smtClean="0"/>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648137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BD9794-A4CC-42D0-9A65-24C6B9EF4076}" type="datetimeFigureOut">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81786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BD9794-A4CC-42D0-9A65-24C6B9EF4076}" type="datetimeFigureOut">
              <a:rPr lang="en-US" smtClean="0"/>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1400246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BD9794-A4CC-42D0-9A65-24C6B9EF4076}"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335489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BD9794-A4CC-42D0-9A65-24C6B9EF4076}"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508639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Рисунок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645459" y="1465729"/>
            <a:ext cx="7869891" cy="47112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BD9794-A4CC-42D0-9A65-24C6B9EF4076}" type="datetimeFigureOut">
              <a:rPr lang="en-US" smtClean="0"/>
              <a:t>9/26/2023</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8DF1E-33BB-4377-9A26-35481BA06C7C}" type="slidenum">
              <a:rPr lang="en-US" smtClean="0"/>
              <a:t>‹#›</a:t>
            </a:fld>
            <a:endParaRPr lang="en-US"/>
          </a:p>
        </p:txBody>
      </p:sp>
      <p:sp>
        <p:nvSpPr>
          <p:cNvPr id="2" name="Title Placeholder 1"/>
          <p:cNvSpPr>
            <a:spLocks noGrp="1"/>
          </p:cNvSpPr>
          <p:nvPr>
            <p:ph type="title"/>
          </p:nvPr>
        </p:nvSpPr>
        <p:spPr>
          <a:xfrm>
            <a:off x="658906" y="198783"/>
            <a:ext cx="7839635" cy="977899"/>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2233214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735494" y="3429000"/>
            <a:ext cx="6989309" cy="788332"/>
          </a:xfrm>
        </p:spPr>
        <p:txBody>
          <a:bodyPr>
            <a:noAutofit/>
          </a:bodyPr>
          <a:lstStyle/>
          <a:p>
            <a:r>
              <a:rPr lang="en-US" sz="6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rPr>
              <a:t>Practice lesson 3. Business idea</a:t>
            </a:r>
            <a:endPar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ndParaRPr>
          </a:p>
        </p:txBody>
      </p:sp>
    </p:spTree>
    <p:extLst>
      <p:ext uri="{BB962C8B-B14F-4D97-AF65-F5344CB8AC3E}">
        <p14:creationId xmlns:p14="http://schemas.microsoft.com/office/powerpoint/2010/main" val="2480652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Объект 2"/>
          <p:cNvSpPr>
            <a:spLocks noGrp="1"/>
          </p:cNvSpPr>
          <p:nvPr>
            <p:ph idx="1"/>
          </p:nvPr>
        </p:nvSpPr>
        <p:spPr/>
        <p:txBody>
          <a:bodyPr>
            <a:normAutofit/>
          </a:bodyPr>
          <a:lstStyle/>
          <a:p>
            <a:pPr marL="0" indent="0">
              <a:buNone/>
            </a:pPr>
            <a:r>
              <a:rPr lang="en-US" b="1" dirty="0">
                <a:solidFill>
                  <a:srgbClr val="374151"/>
                </a:solidFill>
                <a:latin typeface="Söhne"/>
              </a:rPr>
              <a:t>Microsoft:</a:t>
            </a:r>
            <a:r>
              <a:rPr lang="en-US" dirty="0">
                <a:solidFill>
                  <a:srgbClr val="374151"/>
                </a:solidFill>
                <a:latin typeface="Söhne"/>
              </a:rPr>
              <a:t> Bill Gates and Paul Allen started Microsoft in a garage as a small software company. Their operating system, MS-DOS, and later Windows, became the dominant software platforms for personal computers.</a:t>
            </a:r>
          </a:p>
          <a:p>
            <a:pPr marL="0" indent="0">
              <a:buNone/>
            </a:pPr>
            <a:r>
              <a:rPr lang="en-US" b="1" dirty="0">
                <a:solidFill>
                  <a:srgbClr val="374151"/>
                </a:solidFill>
                <a:latin typeface="Söhne"/>
              </a:rPr>
              <a:t>Facebook:</a:t>
            </a:r>
            <a:r>
              <a:rPr lang="en-US" dirty="0">
                <a:solidFill>
                  <a:srgbClr val="374151"/>
                </a:solidFill>
                <a:latin typeface="Söhne"/>
              </a:rPr>
              <a:t> Mark Zuckerberg initially launched Facebook from his college dorm room as a social networking platform for Harvard University students. It later expanded to other universities and eventually became a global social media giant.</a:t>
            </a:r>
          </a:p>
          <a:p>
            <a:endParaRPr lang="uk-UA" dirty="0"/>
          </a:p>
        </p:txBody>
      </p:sp>
    </p:spTree>
    <p:extLst>
      <p:ext uri="{BB962C8B-B14F-4D97-AF65-F5344CB8AC3E}">
        <p14:creationId xmlns:p14="http://schemas.microsoft.com/office/powerpoint/2010/main" val="3274023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Объект 2"/>
          <p:cNvSpPr>
            <a:spLocks noGrp="1"/>
          </p:cNvSpPr>
          <p:nvPr>
            <p:ph idx="1"/>
          </p:nvPr>
        </p:nvSpPr>
        <p:spPr/>
        <p:txBody>
          <a:bodyPr/>
          <a:lstStyle/>
          <a:p>
            <a:r>
              <a:rPr lang="en-US" b="1" dirty="0">
                <a:latin typeface="Söhne"/>
              </a:rPr>
              <a:t>Google:</a:t>
            </a:r>
            <a:r>
              <a:rPr lang="en-US" dirty="0">
                <a:solidFill>
                  <a:srgbClr val="374151"/>
                </a:solidFill>
                <a:latin typeface="Söhne"/>
              </a:rPr>
              <a:t> Larry Page and Sergey </a:t>
            </a:r>
            <a:r>
              <a:rPr lang="en-US" dirty="0" err="1">
                <a:solidFill>
                  <a:srgbClr val="374151"/>
                </a:solidFill>
                <a:latin typeface="Söhne"/>
              </a:rPr>
              <a:t>Brin</a:t>
            </a:r>
            <a:r>
              <a:rPr lang="en-US" dirty="0">
                <a:solidFill>
                  <a:srgbClr val="374151"/>
                </a:solidFill>
                <a:latin typeface="Söhne"/>
              </a:rPr>
              <a:t> began Google as a research project at Stanford University. Their search engine revolutionized internet searching and grew into one of the world's most valuable technology companies</a:t>
            </a:r>
            <a:r>
              <a:rPr lang="en-US" dirty="0" smtClean="0">
                <a:solidFill>
                  <a:srgbClr val="374151"/>
                </a:solidFill>
                <a:latin typeface="Söhne"/>
              </a:rPr>
              <a:t>.</a:t>
            </a:r>
          </a:p>
          <a:p>
            <a:r>
              <a:rPr lang="en-US" b="1" dirty="0">
                <a:latin typeface="Söhne"/>
              </a:rPr>
              <a:t>Starbucks:</a:t>
            </a:r>
            <a:r>
              <a:rPr lang="en-US" dirty="0">
                <a:solidFill>
                  <a:srgbClr val="374151"/>
                </a:solidFill>
                <a:latin typeface="Söhne"/>
              </a:rPr>
              <a:t> Starbucks was founded by three partners who opened a small coffee shop in Seattle in 1971. It has since become one of the world's most recognizable coffeehouse chains.</a:t>
            </a:r>
            <a:endParaRPr lang="uk-UA" dirty="0"/>
          </a:p>
        </p:txBody>
      </p:sp>
    </p:spTree>
    <p:extLst>
      <p:ext uri="{BB962C8B-B14F-4D97-AF65-F5344CB8AC3E}">
        <p14:creationId xmlns:p14="http://schemas.microsoft.com/office/powerpoint/2010/main" val="1275591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Объект 2"/>
          <p:cNvSpPr>
            <a:spLocks noGrp="1"/>
          </p:cNvSpPr>
          <p:nvPr>
            <p:ph idx="1"/>
          </p:nvPr>
        </p:nvSpPr>
        <p:spPr/>
        <p:txBody>
          <a:bodyPr/>
          <a:lstStyle/>
          <a:p>
            <a:pPr marL="0" indent="0">
              <a:buNone/>
            </a:pPr>
            <a:r>
              <a:rPr lang="en-US" b="1" dirty="0">
                <a:solidFill>
                  <a:srgbClr val="374151"/>
                </a:solidFill>
                <a:latin typeface="Söhne"/>
              </a:rPr>
              <a:t>Nike:</a:t>
            </a:r>
            <a:r>
              <a:rPr lang="en-US" dirty="0">
                <a:solidFill>
                  <a:srgbClr val="374151"/>
                </a:solidFill>
                <a:latin typeface="Söhne"/>
              </a:rPr>
              <a:t> Nike started as Blue Ribbon Sports, a small distributor of Japanese running shoes. It evolved into a global sportswear and athletic footwear brand.</a:t>
            </a:r>
          </a:p>
          <a:p>
            <a:pPr marL="0" indent="0">
              <a:buNone/>
            </a:pPr>
            <a:r>
              <a:rPr lang="en-US" b="1" dirty="0">
                <a:solidFill>
                  <a:srgbClr val="374151"/>
                </a:solidFill>
                <a:latin typeface="Söhne"/>
              </a:rPr>
              <a:t>Disney:</a:t>
            </a:r>
            <a:r>
              <a:rPr lang="en-US" dirty="0">
                <a:solidFill>
                  <a:srgbClr val="374151"/>
                </a:solidFill>
                <a:latin typeface="Söhne"/>
              </a:rPr>
              <a:t> Walt Disney and Roy O. Disney founded Disney Brothers Studio, which later became The Walt Disney Company. It started as a small animation studio and grew into a global entertainment conglomerate.</a:t>
            </a:r>
          </a:p>
          <a:p>
            <a:endParaRPr lang="uk-UA" dirty="0"/>
          </a:p>
        </p:txBody>
      </p:sp>
    </p:spTree>
    <p:extLst>
      <p:ext uri="{BB962C8B-B14F-4D97-AF65-F5344CB8AC3E}">
        <p14:creationId xmlns:p14="http://schemas.microsoft.com/office/powerpoint/2010/main" val="928745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The task</a:t>
            </a:r>
            <a:endParaRPr lang="uk-UA" dirty="0"/>
          </a:p>
        </p:txBody>
      </p:sp>
      <p:sp>
        <p:nvSpPr>
          <p:cNvPr id="3" name="Объект 2"/>
          <p:cNvSpPr>
            <a:spLocks noGrp="1"/>
          </p:cNvSpPr>
          <p:nvPr>
            <p:ph idx="1"/>
          </p:nvPr>
        </p:nvSpPr>
        <p:spPr/>
        <p:txBody>
          <a:bodyPr/>
          <a:lstStyle/>
          <a:p>
            <a:r>
              <a:rPr lang="en-US" b="1" dirty="0">
                <a:latin typeface="Söhne"/>
              </a:rPr>
              <a:t>Task:</a:t>
            </a:r>
            <a:r>
              <a:rPr lang="en-US" dirty="0">
                <a:solidFill>
                  <a:srgbClr val="374151"/>
                </a:solidFill>
                <a:latin typeface="Söhne"/>
              </a:rPr>
              <a:t> Imagine you are participating in a startup competition, and you need to come up with a unique and innovative business idea. Your task is to brainstorm and describe a business concept that addresses a specific problem or fulfills a need in society. The idea should be creative, feasible, and potentially profitable.</a:t>
            </a:r>
            <a:endParaRPr lang="uk-UA" dirty="0"/>
          </a:p>
        </p:txBody>
      </p:sp>
    </p:spTree>
    <p:extLst>
      <p:ext uri="{BB962C8B-B14F-4D97-AF65-F5344CB8AC3E}">
        <p14:creationId xmlns:p14="http://schemas.microsoft.com/office/powerpoint/2010/main" val="1015653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5715" y="189453"/>
            <a:ext cx="7839635" cy="977899"/>
          </a:xfrm>
        </p:spPr>
        <p:txBody>
          <a:bodyPr>
            <a:normAutofit/>
          </a:bodyPr>
          <a:lstStyle/>
          <a:p>
            <a:r>
              <a:rPr lang="en-US" b="1" dirty="0">
                <a:solidFill>
                  <a:srgbClr val="374151"/>
                </a:solidFill>
                <a:latin typeface="Söhne"/>
              </a:rPr>
              <a:t>Instructions</a:t>
            </a:r>
            <a:r>
              <a:rPr lang="en-US" b="1" dirty="0" smtClean="0">
                <a:solidFill>
                  <a:srgbClr val="374151"/>
                </a:solidFill>
                <a:latin typeface="Söhne"/>
              </a:rPr>
              <a:t>:</a:t>
            </a:r>
            <a:endParaRPr lang="uk-UA" dirty="0"/>
          </a:p>
        </p:txBody>
      </p:sp>
      <p:sp>
        <p:nvSpPr>
          <p:cNvPr id="3" name="Объект 2"/>
          <p:cNvSpPr>
            <a:spLocks noGrp="1"/>
          </p:cNvSpPr>
          <p:nvPr>
            <p:ph idx="1"/>
          </p:nvPr>
        </p:nvSpPr>
        <p:spPr>
          <a:xfrm>
            <a:off x="645459" y="1465728"/>
            <a:ext cx="7869891" cy="5019047"/>
          </a:xfrm>
        </p:spPr>
        <p:txBody>
          <a:bodyPr>
            <a:normAutofit fontScale="55000" lnSpcReduction="20000"/>
          </a:bodyPr>
          <a:lstStyle/>
          <a:p>
            <a:pPr>
              <a:buFont typeface="+mj-lt"/>
              <a:buAutoNum type="arabicPeriod"/>
            </a:pPr>
            <a:r>
              <a:rPr lang="en-US" dirty="0" smtClean="0">
                <a:solidFill>
                  <a:srgbClr val="374151"/>
                </a:solidFill>
                <a:latin typeface="Söhne"/>
              </a:rPr>
              <a:t>Identify </a:t>
            </a:r>
            <a:r>
              <a:rPr lang="en-US" dirty="0">
                <a:solidFill>
                  <a:srgbClr val="374151"/>
                </a:solidFill>
                <a:latin typeface="Söhne"/>
              </a:rPr>
              <a:t>a problem or a gap in the market: Think about challenges or unmet needs in various industries or sectors that you are passionate about or have knowledge of.</a:t>
            </a:r>
          </a:p>
          <a:p>
            <a:pPr>
              <a:buFont typeface="+mj-lt"/>
              <a:buAutoNum type="arabicPeriod"/>
            </a:pPr>
            <a:r>
              <a:rPr lang="en-US" dirty="0">
                <a:solidFill>
                  <a:srgbClr val="374151"/>
                </a:solidFill>
                <a:latin typeface="Söhne"/>
              </a:rPr>
              <a:t>Generate a business idea: Develop a detailed concept for a business that solves the identified problem or addresses the unmet need. Consider the following aspects:</a:t>
            </a:r>
          </a:p>
          <a:p>
            <a:pPr marL="742950" lvl="1" indent="-285750">
              <a:buFont typeface="+mj-lt"/>
              <a:buAutoNum type="arabicPeriod"/>
            </a:pPr>
            <a:r>
              <a:rPr lang="en-US" dirty="0">
                <a:solidFill>
                  <a:srgbClr val="374151"/>
                </a:solidFill>
                <a:latin typeface="Söhne"/>
              </a:rPr>
              <a:t>What is the core product or service you will offer?</a:t>
            </a:r>
          </a:p>
          <a:p>
            <a:pPr marL="742950" lvl="1" indent="-285750">
              <a:buFont typeface="+mj-lt"/>
              <a:buAutoNum type="arabicPeriod"/>
            </a:pPr>
            <a:r>
              <a:rPr lang="en-US" dirty="0">
                <a:solidFill>
                  <a:srgbClr val="374151"/>
                </a:solidFill>
                <a:latin typeface="Söhne"/>
              </a:rPr>
              <a:t>Who is your target audience or customer base?</a:t>
            </a:r>
          </a:p>
          <a:p>
            <a:pPr marL="742950" lvl="1" indent="-285750">
              <a:buFont typeface="+mj-lt"/>
              <a:buAutoNum type="arabicPeriod"/>
            </a:pPr>
            <a:r>
              <a:rPr lang="en-US" dirty="0">
                <a:solidFill>
                  <a:srgbClr val="374151"/>
                </a:solidFill>
                <a:latin typeface="Söhne"/>
              </a:rPr>
              <a:t>What sets your business apart from competitors?</a:t>
            </a:r>
          </a:p>
          <a:p>
            <a:pPr marL="742950" lvl="1" indent="-285750">
              <a:buFont typeface="+mj-lt"/>
              <a:buAutoNum type="arabicPeriod"/>
            </a:pPr>
            <a:r>
              <a:rPr lang="en-US" dirty="0">
                <a:solidFill>
                  <a:srgbClr val="374151"/>
                </a:solidFill>
                <a:latin typeface="Söhne"/>
              </a:rPr>
              <a:t>How will you generate revenue or monetize your idea?</a:t>
            </a:r>
          </a:p>
          <a:p>
            <a:pPr marL="742950" lvl="1" indent="-285750">
              <a:buFont typeface="+mj-lt"/>
              <a:buAutoNum type="arabicPeriod"/>
            </a:pPr>
            <a:r>
              <a:rPr lang="en-US" dirty="0">
                <a:solidFill>
                  <a:srgbClr val="374151"/>
                </a:solidFill>
                <a:latin typeface="Söhne"/>
              </a:rPr>
              <a:t>Are there any ethical or sustainability considerations?</a:t>
            </a:r>
          </a:p>
          <a:p>
            <a:pPr>
              <a:buFont typeface="+mj-lt"/>
              <a:buAutoNum type="arabicPeriod"/>
            </a:pPr>
            <a:r>
              <a:rPr lang="en-US" dirty="0">
                <a:solidFill>
                  <a:srgbClr val="374151"/>
                </a:solidFill>
                <a:latin typeface="Söhne"/>
              </a:rPr>
              <a:t>Evaluate feasibility: Discuss the feasibility of your idea, including potential costs, resources, and partnerships required to launch and operate the business.</a:t>
            </a:r>
          </a:p>
          <a:p>
            <a:pPr>
              <a:buFont typeface="+mj-lt"/>
              <a:buAutoNum type="arabicPeriod"/>
            </a:pPr>
            <a:r>
              <a:rPr lang="en-US" dirty="0">
                <a:solidFill>
                  <a:srgbClr val="374151"/>
                </a:solidFill>
                <a:latin typeface="Söhne"/>
              </a:rPr>
              <a:t>Assess potential challenges: Identify any challenges or risks associated with your business idea and propose strategies to overcome them.</a:t>
            </a:r>
          </a:p>
          <a:p>
            <a:pPr>
              <a:buFont typeface="+mj-lt"/>
              <a:buAutoNum type="arabicPeriod"/>
            </a:pPr>
            <a:r>
              <a:rPr lang="en-US" dirty="0">
                <a:solidFill>
                  <a:srgbClr val="374151"/>
                </a:solidFill>
                <a:latin typeface="Söhne"/>
              </a:rPr>
              <a:t>Present your business idea: Write a brief pitch or description of your business idea, highlighting its uniqueness and potential impact.</a:t>
            </a:r>
          </a:p>
          <a:p>
            <a:r>
              <a:rPr lang="en-US" dirty="0">
                <a:solidFill>
                  <a:srgbClr val="374151"/>
                </a:solidFill>
                <a:latin typeface="Söhne"/>
              </a:rPr>
              <a:t>Feel free to choose any industry or sector that interests you, whether it's related to technology, healthcare, sustainability, education, or any other field. Be creative and think outside the box when developing your business concept.</a:t>
            </a:r>
          </a:p>
          <a:p>
            <a:endParaRPr lang="uk-UA" dirty="0"/>
          </a:p>
        </p:txBody>
      </p:sp>
    </p:spTree>
    <p:extLst>
      <p:ext uri="{BB962C8B-B14F-4D97-AF65-F5344CB8AC3E}">
        <p14:creationId xmlns:p14="http://schemas.microsoft.com/office/powerpoint/2010/main" val="2660158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Объект 2"/>
          <p:cNvSpPr>
            <a:spLocks noGrp="1"/>
          </p:cNvSpPr>
          <p:nvPr>
            <p:ph idx="1"/>
          </p:nvPr>
        </p:nvSpPr>
        <p:spPr/>
        <p:txBody>
          <a:bodyPr>
            <a:normAutofit/>
          </a:bodyPr>
          <a:lstStyle/>
          <a:p>
            <a:pPr marL="0" indent="0" algn="ctr">
              <a:buNone/>
            </a:pPr>
            <a:endParaRPr lang="uk-UA" sz="4800" b="1" dirty="0" smtClean="0"/>
          </a:p>
          <a:p>
            <a:pPr marL="0" indent="0" algn="ctr">
              <a:buNone/>
            </a:pPr>
            <a:endParaRPr lang="uk-UA" sz="4800" b="1" dirty="0"/>
          </a:p>
          <a:p>
            <a:pPr marL="0" indent="0" algn="ctr">
              <a:buNone/>
            </a:pPr>
            <a:r>
              <a:rPr lang="en-US" sz="4800" b="1" dirty="0" smtClean="0"/>
              <a:t>What </a:t>
            </a:r>
            <a:r>
              <a:rPr lang="en-US" sz="4800" b="1" dirty="0"/>
              <a:t>is a business idea?</a:t>
            </a:r>
            <a:endParaRPr lang="uk-UA" sz="4800" b="1" dirty="0"/>
          </a:p>
        </p:txBody>
      </p:sp>
    </p:spTree>
    <p:extLst>
      <p:ext uri="{BB962C8B-B14F-4D97-AF65-F5344CB8AC3E}">
        <p14:creationId xmlns:p14="http://schemas.microsoft.com/office/powerpoint/2010/main" val="3812382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dirty="0"/>
          </a:p>
        </p:txBody>
      </p:sp>
      <p:sp>
        <p:nvSpPr>
          <p:cNvPr id="3" name="Объект 2"/>
          <p:cNvSpPr>
            <a:spLocks noGrp="1"/>
          </p:cNvSpPr>
          <p:nvPr>
            <p:ph idx="1"/>
          </p:nvPr>
        </p:nvSpPr>
        <p:spPr/>
        <p:txBody>
          <a:bodyPr>
            <a:normAutofit/>
          </a:bodyPr>
          <a:lstStyle/>
          <a:p>
            <a:pPr algn="ctr"/>
            <a:r>
              <a:rPr lang="en-US" sz="3600" dirty="0">
                <a:solidFill>
                  <a:srgbClr val="374151"/>
                </a:solidFill>
                <a:latin typeface="Söhne"/>
              </a:rPr>
              <a:t>There have been many business ideas that were not immediately accepted but later became successful. Here are a few examples:</a:t>
            </a:r>
            <a:endParaRPr lang="uk-UA" sz="3600" dirty="0"/>
          </a:p>
        </p:txBody>
      </p:sp>
      <p:sp>
        <p:nvSpPr>
          <p:cNvPr id="4" name="Стрелка вниз 3"/>
          <p:cNvSpPr/>
          <p:nvPr/>
        </p:nvSpPr>
        <p:spPr>
          <a:xfrm>
            <a:off x="3545633" y="4292082"/>
            <a:ext cx="2453951" cy="21833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737091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Объект 2"/>
          <p:cNvSpPr>
            <a:spLocks noGrp="1"/>
          </p:cNvSpPr>
          <p:nvPr>
            <p:ph idx="1"/>
          </p:nvPr>
        </p:nvSpPr>
        <p:spPr/>
        <p:txBody>
          <a:bodyPr/>
          <a:lstStyle/>
          <a:p>
            <a:r>
              <a:rPr lang="en-US" b="1" dirty="0">
                <a:latin typeface="Söhne"/>
              </a:rPr>
              <a:t>Personal Computers (PCs):</a:t>
            </a:r>
            <a:r>
              <a:rPr lang="en-US" dirty="0">
                <a:solidFill>
                  <a:srgbClr val="374151"/>
                </a:solidFill>
                <a:latin typeface="Söhne"/>
              </a:rPr>
              <a:t> When the first personal computers were introduced in the 1970s and 1980s, they were seen as niche products with limited applications. People questioned why an average person would need a computer in their home. However, as technology advanced and software development grew, PCs became an integral part of daily life and work.</a:t>
            </a:r>
            <a:endParaRPr lang="uk-UA" dirty="0"/>
          </a:p>
        </p:txBody>
      </p:sp>
    </p:spTree>
    <p:extLst>
      <p:ext uri="{BB962C8B-B14F-4D97-AF65-F5344CB8AC3E}">
        <p14:creationId xmlns:p14="http://schemas.microsoft.com/office/powerpoint/2010/main" val="2193766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Объект 2"/>
          <p:cNvSpPr>
            <a:spLocks noGrp="1"/>
          </p:cNvSpPr>
          <p:nvPr>
            <p:ph idx="1"/>
          </p:nvPr>
        </p:nvSpPr>
        <p:spPr/>
        <p:txBody>
          <a:bodyPr/>
          <a:lstStyle/>
          <a:p>
            <a:r>
              <a:rPr lang="en-US" b="1" dirty="0">
                <a:latin typeface="Söhne"/>
              </a:rPr>
              <a:t>Amazon:</a:t>
            </a:r>
            <a:r>
              <a:rPr lang="en-US" dirty="0">
                <a:solidFill>
                  <a:srgbClr val="374151"/>
                </a:solidFill>
                <a:latin typeface="Söhne"/>
              </a:rPr>
              <a:t> When Amazon was founded in 1994 as an online bookstore, many skeptics believed that people preferred to buy books in physical stores. However, Amazon's expansion into an e-commerce giant that sells a wide range of products has reshaped the retail industry.</a:t>
            </a:r>
            <a:endParaRPr lang="uk-UA" dirty="0"/>
          </a:p>
        </p:txBody>
      </p:sp>
    </p:spTree>
    <p:extLst>
      <p:ext uri="{BB962C8B-B14F-4D97-AF65-F5344CB8AC3E}">
        <p14:creationId xmlns:p14="http://schemas.microsoft.com/office/powerpoint/2010/main" val="1161548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Объект 2"/>
          <p:cNvSpPr>
            <a:spLocks noGrp="1"/>
          </p:cNvSpPr>
          <p:nvPr>
            <p:ph idx="1"/>
          </p:nvPr>
        </p:nvSpPr>
        <p:spPr/>
        <p:txBody>
          <a:bodyPr/>
          <a:lstStyle/>
          <a:p>
            <a:r>
              <a:rPr lang="en-US" b="1" dirty="0">
                <a:latin typeface="Söhne"/>
              </a:rPr>
              <a:t>Tesla:</a:t>
            </a:r>
            <a:r>
              <a:rPr lang="en-US" dirty="0">
                <a:solidFill>
                  <a:srgbClr val="374151"/>
                </a:solidFill>
                <a:latin typeface="Söhne"/>
              </a:rPr>
              <a:t> Electric cars faced skepticism and resistance due to concerns about range, infrastructure, and consumer preferences for gasoline-powered vehicles. Tesla persevered and became a leader in the electric vehicle market.</a:t>
            </a:r>
            <a:endParaRPr lang="uk-UA" dirty="0"/>
          </a:p>
        </p:txBody>
      </p:sp>
    </p:spTree>
    <p:extLst>
      <p:ext uri="{BB962C8B-B14F-4D97-AF65-F5344CB8AC3E}">
        <p14:creationId xmlns:p14="http://schemas.microsoft.com/office/powerpoint/2010/main" val="4247315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Объект 2"/>
          <p:cNvSpPr>
            <a:spLocks noGrp="1"/>
          </p:cNvSpPr>
          <p:nvPr>
            <p:ph idx="1"/>
          </p:nvPr>
        </p:nvSpPr>
        <p:spPr/>
        <p:txBody>
          <a:bodyPr>
            <a:normAutofit/>
          </a:bodyPr>
          <a:lstStyle/>
          <a:p>
            <a:pPr marL="0" indent="0">
              <a:buNone/>
            </a:pPr>
            <a:r>
              <a:rPr lang="en-US" b="1" dirty="0">
                <a:solidFill>
                  <a:srgbClr val="374151"/>
                </a:solidFill>
                <a:latin typeface="Söhne"/>
              </a:rPr>
              <a:t>Airbnb:</a:t>
            </a:r>
            <a:r>
              <a:rPr lang="en-US" dirty="0">
                <a:solidFill>
                  <a:srgbClr val="374151"/>
                </a:solidFill>
                <a:latin typeface="Söhne"/>
              </a:rPr>
              <a:t> When Airbnb started in 2008, it faced significant resistance from the hotel industry and concerns about safety and property damage. Over time, it transformed the way people find and book accommodations worldwide.</a:t>
            </a:r>
          </a:p>
          <a:p>
            <a:pPr marL="0" indent="0">
              <a:buNone/>
            </a:pPr>
            <a:r>
              <a:rPr lang="en-US" b="1" dirty="0">
                <a:solidFill>
                  <a:srgbClr val="374151"/>
                </a:solidFill>
                <a:latin typeface="Söhne"/>
              </a:rPr>
              <a:t>Uber:</a:t>
            </a:r>
            <a:r>
              <a:rPr lang="en-US" dirty="0">
                <a:solidFill>
                  <a:srgbClr val="374151"/>
                </a:solidFill>
                <a:latin typeface="Söhne"/>
              </a:rPr>
              <a:t> Uber faced regulatory challenges and opposition from traditional taxi services when it introduced ride-sharing services. However, it disrupted the transportation industry and changed how people use taxis and other transportation options.</a:t>
            </a:r>
          </a:p>
          <a:p>
            <a:endParaRPr lang="uk-UA" dirty="0"/>
          </a:p>
        </p:txBody>
      </p:sp>
    </p:spTree>
    <p:extLst>
      <p:ext uri="{BB962C8B-B14F-4D97-AF65-F5344CB8AC3E}">
        <p14:creationId xmlns:p14="http://schemas.microsoft.com/office/powerpoint/2010/main" val="4273027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Объект 2"/>
          <p:cNvSpPr>
            <a:spLocks noGrp="1"/>
          </p:cNvSpPr>
          <p:nvPr>
            <p:ph idx="1"/>
          </p:nvPr>
        </p:nvSpPr>
        <p:spPr/>
        <p:txBody>
          <a:bodyPr/>
          <a:lstStyle/>
          <a:p>
            <a:pPr marL="0" indent="0">
              <a:buNone/>
            </a:pPr>
            <a:r>
              <a:rPr lang="en-US" b="1" dirty="0">
                <a:solidFill>
                  <a:srgbClr val="374151"/>
                </a:solidFill>
                <a:latin typeface="Söhne"/>
              </a:rPr>
              <a:t>Smartphones:</a:t>
            </a:r>
            <a:r>
              <a:rPr lang="en-US" dirty="0">
                <a:solidFill>
                  <a:srgbClr val="374151"/>
                </a:solidFill>
                <a:latin typeface="Söhne"/>
              </a:rPr>
              <a:t> The first smartphones were considered expensive gadgets with limited appeal. Now, they are essential devices that have reshaped how we communicate, work, and access information.</a:t>
            </a:r>
          </a:p>
          <a:p>
            <a:pPr marL="0" indent="0">
              <a:buNone/>
            </a:pPr>
            <a:r>
              <a:rPr lang="en-US" b="1" dirty="0">
                <a:solidFill>
                  <a:srgbClr val="374151"/>
                </a:solidFill>
                <a:latin typeface="Söhne"/>
              </a:rPr>
              <a:t>Social Media Networks:</a:t>
            </a:r>
            <a:r>
              <a:rPr lang="en-US" dirty="0">
                <a:solidFill>
                  <a:srgbClr val="374151"/>
                </a:solidFill>
                <a:latin typeface="Söhne"/>
              </a:rPr>
              <a:t> Platforms like Facebook, Twitter, and LinkedIn initially faced skepticism about their long-term viability and profitability. Today, they are integral to global communication and marketing strategies.</a:t>
            </a:r>
          </a:p>
          <a:p>
            <a:endParaRPr lang="uk-UA" dirty="0"/>
          </a:p>
        </p:txBody>
      </p:sp>
    </p:spTree>
    <p:extLst>
      <p:ext uri="{BB962C8B-B14F-4D97-AF65-F5344CB8AC3E}">
        <p14:creationId xmlns:p14="http://schemas.microsoft.com/office/powerpoint/2010/main" val="85572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Объект 2"/>
          <p:cNvSpPr>
            <a:spLocks noGrp="1"/>
          </p:cNvSpPr>
          <p:nvPr>
            <p:ph idx="1"/>
          </p:nvPr>
        </p:nvSpPr>
        <p:spPr/>
        <p:txBody>
          <a:bodyPr/>
          <a:lstStyle/>
          <a:p>
            <a:pPr algn="ctr"/>
            <a:r>
              <a:rPr lang="en-US" dirty="0">
                <a:solidFill>
                  <a:srgbClr val="374151"/>
                </a:solidFill>
                <a:latin typeface="Söhne"/>
              </a:rPr>
              <a:t>Here are some examples of highly successful small business ideas that have grown into large enterprises</a:t>
            </a:r>
            <a:endParaRPr lang="uk-UA" dirty="0"/>
          </a:p>
        </p:txBody>
      </p:sp>
      <p:sp>
        <p:nvSpPr>
          <p:cNvPr id="4" name="Стрелка вниз 3"/>
          <p:cNvSpPr/>
          <p:nvPr/>
        </p:nvSpPr>
        <p:spPr>
          <a:xfrm>
            <a:off x="3229425" y="3582954"/>
            <a:ext cx="2698595" cy="21273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11999420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282</TotalTime>
  <Words>821</Words>
  <Application>Microsoft Office PowerPoint</Application>
  <PresentationFormat>Экран (4:3)</PresentationFormat>
  <Paragraphs>33</Paragraphs>
  <Slides>14</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14</vt:i4>
      </vt:variant>
    </vt:vector>
  </HeadingPairs>
  <TitlesOfParts>
    <vt:vector size="19" baseType="lpstr">
      <vt:lpstr>Arial</vt:lpstr>
      <vt:lpstr>Calibri</vt:lpstr>
      <vt:lpstr>Calibri Light</vt:lpstr>
      <vt:lpstr>Söhne</vt:lpstr>
      <vt:lpstr>Office Theme</vt:lpstr>
      <vt:lpstr>Practice lesson 3. Business idea</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The task</vt:lpstr>
      <vt:lpstr>Instructions:</vt:lpstr>
    </vt:vector>
  </TitlesOfParts>
  <Company>PJSC "New Engineering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Markasian, Pavel (KIEVH)</dc:creator>
  <cp:lastModifiedBy>Тимошенко Карина</cp:lastModifiedBy>
  <cp:revision>65</cp:revision>
  <dcterms:created xsi:type="dcterms:W3CDTF">2016-11-18T14:12:19Z</dcterms:created>
  <dcterms:modified xsi:type="dcterms:W3CDTF">2023-09-26T20:08:52Z</dcterms:modified>
</cp:coreProperties>
</file>