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98" r:id="rId4"/>
    <p:sldId id="299" r:id="rId5"/>
    <p:sldId id="310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71A5-7282-C644-AB87-3D5A8E870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76A89-7843-AB4B-8E7F-B3501059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5291-2F1A-C24F-A237-E964F49C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8118-69D9-254D-8491-9DD20052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D29A-2945-1443-A73B-893A44A4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4565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07A5-0A7E-6040-BF3F-33BCC36C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F58C8-2E3C-8B41-938D-30EC9F24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2187-A102-5A41-9F76-33E65A18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A9D4-2810-2241-A95C-772BB5E7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C3C1-252A-DC48-B787-615A4C54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4471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F0F8A-7569-E64E-A80E-65E441B62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74B58-56D0-794E-8372-7D96BC21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23A4-3E9D-AB41-AFB6-C424F5B3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D7C18-B707-754D-9833-6D128428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15FD-9F9A-8D41-8966-829D4E1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7653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2B4E27-3108-E843-B4A3-8C387615C4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17F7AF-EB31-F640-9DB1-DFCD2D3035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BB1FBF-73F9-AD4B-B42A-9C7186F28F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5F323-2AF8-5F46-8FDC-4442164C81D2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228994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BBE5F7-E3A1-404F-AA28-A9A2823859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1F70B3-E753-B140-8E70-83E44BB03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BA318C-7FB0-B64C-8FD8-9E7EC03E1E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30B3B7-E821-3749-9FA7-835DFEFA4A4A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3988938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DE2EDA-9F25-264A-873B-410E2DAFCD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A1B410-4CF2-EC40-BF98-846464957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4E1A4D-A63D-0F4D-BDE9-B8AE1F5E80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D9562-7F71-5641-A5C8-9466FA166B19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248711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B109D-D713-0E4F-8C66-FD7F0E0C7B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A90637-8DB6-9B4C-B410-1A121FCFB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ABED7-F5CE-9740-8D69-621B23457B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635DE-F341-E549-8289-1F022840D61A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389215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842132-8FB4-D547-BFBF-9AB067C64C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0A51B7-94E3-D348-BF01-5205A23DA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3B8790-B2CA-0C40-BDFF-5AFBC488D0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0C43D-F6BA-1749-8EBD-82E06E4BB27F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3834023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3391AA-A03A-124C-8AE9-630981C28C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87AC1E-90A7-9C4B-BD01-A5147D428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D32C35-0845-FE45-8413-303EE06E6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8ED4-DD57-D545-AB86-2C0EFA2D78E0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4230555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41994C-882B-C24B-8B39-D3650138C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FB6D94-3B78-F24E-AF91-77B7F8211E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523AED-AAB7-F14B-85EA-6FB6A5806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111A9-0524-BE45-8BBA-663DFCE15248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4057776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B9AFF-FF7F-FE46-8000-CD1C58721C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BE3A6-9250-1E40-B695-1C702BE7C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95A88-C7DB-B34F-B6C4-3896C9558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8CA95-A23F-FB45-9223-F0C1D623C10D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427213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006D-21F5-E443-AF0F-A978354A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D12C-94F2-DB49-8D0F-98647F8B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204C-9D4A-E845-A2FD-2EC0B16B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835BF-58B6-874A-BB86-56D4107A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84E1-D533-7C49-B2CE-728195A8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88783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C655FC-4437-E74C-AF1E-AEFDFD2B3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0B8E4-EB87-8B40-8630-20D39326E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465E2-ABFE-A549-BF46-635028EBD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A0C43-B0A8-A749-9D36-6D05196D40BA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1585695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0419F-8574-D844-9C76-B0EE8EC5B6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3F3A3A-E799-4945-943A-BC09A3BCEC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F95622-0613-334F-B914-639653FC4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51D7E-E56C-7445-B573-F2F3E86C2EE1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420648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440A4B-46CE-3D43-810F-87606081F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92B266-F25B-914B-9D73-7ECCB42913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4B5A29-4DD9-3641-ABDB-12634C2B0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421B9-948C-8548-8302-FC51BCCF0ADA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267485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F03A-7417-2C46-9998-A32ABCCB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463A-36CF-3249-A63A-18105A95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6D5-92FA-E043-82FF-7CF418D8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5BA6-61D5-CD49-855C-633CBB02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6AE8-5823-D147-9C53-C709EA4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667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C289-51C5-B846-B4FE-B1005ADB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072-1110-FA4B-8F49-68EC1EB31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E3BC-D78D-D14B-AF32-98412208A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23FC7-85CE-084F-8AA1-3D09771D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89B31-77F8-AC44-AE42-478CA046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B27C7-EE70-B94E-BD35-87FA970A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109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6B85-9D48-4844-8923-7C57F1D3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149D-E96F-8E41-8545-BD960C47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8E178-F468-1043-89FF-8952C54D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58712-8E20-6F40-919F-516229FE4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17C6E-99EC-2847-899F-0C891F5DA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98B32-3D34-4D43-BE00-CF35E4BA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3AC78-1207-5843-B4F1-2314119E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21676-66DB-A443-AFE4-7C375080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2163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B470-7981-2F45-A012-8296C68F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29D89-5876-FD40-B6AD-4A9AB75A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94976-77AD-164B-8014-3DF7299A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4CD87-02AC-EE4C-AF45-BE50833E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335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B3540-BF51-6D49-939D-E89569E6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47B9A-163F-CF4C-9FBB-F710C97E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5B728-2255-1F4A-A63A-A54C7920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010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DAF6-7CB0-C346-A737-5173BC66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BADD-473B-3E43-A480-A27C2CE2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A3CF5-DFBD-DE4B-977F-5E28B8FB9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566F8-238B-D44F-913C-27C39C7A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D95CA-2DA6-D34A-8F97-607BFD5F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81CE6-A64F-2744-8185-871C0503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394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D129-F152-7B42-AAE1-16160D44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62BEE-719B-784D-818F-227701CF2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1C92D-D8AC-544C-8169-521C3B61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EBDFB-68D8-2842-A2BC-3DF9B7CC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7B80-ABBE-8143-AB41-B16DEB2E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35C10-1DE4-B040-9E5E-90CFD712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1079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9C5DB-4B4C-D141-9850-618DFD3B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47BC-E41D-064F-9EFD-90D82D415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2BDF-C20C-544D-9F47-E73388964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286-562E-2447-AE34-82597DBDD404}" type="datetimeFigureOut">
              <a:rPr lang="en-UA" smtClean="0"/>
              <a:t>10/5/22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3F9F-F8B5-C944-86F8-8CACF0ECF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FB51-BA22-4645-9D0D-E3BFDB49E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AD73-4525-7C46-8725-A4057ADCEF9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40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AA16093-3E0F-F746-9566-2B1D5F6F8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A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7E93B5-2144-E948-BC24-22F806BC5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A"/>
              <a:t>Haga clic para modificar el estilo de texto del patrón</a:t>
            </a:r>
          </a:p>
          <a:p>
            <a:pPr lvl="1"/>
            <a:r>
              <a:rPr lang="es-ES" altLang="en-UA"/>
              <a:t>Segundo nivel</a:t>
            </a:r>
          </a:p>
          <a:p>
            <a:pPr lvl="2"/>
            <a:r>
              <a:rPr lang="es-ES" altLang="en-UA"/>
              <a:t>Tercer nivel</a:t>
            </a:r>
          </a:p>
          <a:p>
            <a:pPr lvl="3"/>
            <a:r>
              <a:rPr lang="es-ES" altLang="en-UA"/>
              <a:t>Cuarto nivel</a:t>
            </a:r>
          </a:p>
          <a:p>
            <a:pPr lvl="4"/>
            <a:r>
              <a:rPr lang="es-ES" altLang="en-UA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3EE2126-7DCC-DB4D-9F64-460C341521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CCDE87A-4E00-184E-B553-9CDEDFC8F0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16E7089-291F-EC45-8C29-A3FB10EA2B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D28FF5-873A-2848-9E92-A1FE15AA0083}" type="slidenum">
              <a:rPr lang="es-ES" altLang="en-UA"/>
              <a:pPr/>
              <a:t>‹#›</a:t>
            </a:fld>
            <a:endParaRPr lang="es-ES" altLang="en-UA"/>
          </a:p>
        </p:txBody>
      </p:sp>
    </p:spTree>
    <p:extLst>
      <p:ext uri="{BB962C8B-B14F-4D97-AF65-F5344CB8AC3E}">
        <p14:creationId xmlns:p14="http://schemas.microsoft.com/office/powerpoint/2010/main" val="42380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417F-9670-954A-9156-0AB662138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A" sz="4400" dirty="0">
                <a:solidFill>
                  <a:srgbClr val="FF0000"/>
                </a:solidFill>
              </a:rPr>
              <a:t>State support of Small Business</a:t>
            </a:r>
          </a:p>
        </p:txBody>
      </p:sp>
    </p:spTree>
    <p:extLst>
      <p:ext uri="{BB962C8B-B14F-4D97-AF65-F5344CB8AC3E}">
        <p14:creationId xmlns:p14="http://schemas.microsoft.com/office/powerpoint/2010/main" val="371427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6" name="Group 4">
            <a:extLst>
              <a:ext uri="{FF2B5EF4-FFF2-40B4-BE49-F238E27FC236}">
                <a16:creationId xmlns:a16="http://schemas.microsoft.com/office/drawing/2014/main" id="{173466CB-E835-7A47-8DA0-56D9BE997BE0}"/>
              </a:ext>
            </a:extLst>
          </p:cNvPr>
          <p:cNvGrpSpPr>
            <a:grpSpLocks/>
          </p:cNvGrpSpPr>
          <p:nvPr/>
        </p:nvGrpSpPr>
        <p:grpSpPr bwMode="auto">
          <a:xfrm>
            <a:off x="1992314" y="981075"/>
            <a:ext cx="8207375" cy="4103688"/>
            <a:chOff x="1508" y="2187"/>
            <a:chExt cx="9350" cy="2519"/>
          </a:xfrm>
        </p:grpSpPr>
        <p:sp>
          <p:nvSpPr>
            <p:cNvPr id="59397" name="Rectangle 5">
              <a:extLst>
                <a:ext uri="{FF2B5EF4-FFF2-40B4-BE49-F238E27FC236}">
                  <a16:creationId xmlns:a16="http://schemas.microsoft.com/office/drawing/2014/main" id="{9D054D8B-D19D-C94D-84FA-6611D4668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2187"/>
              <a:ext cx="467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A" sz="2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Ways of State Support of Small Business</a:t>
              </a:r>
              <a:endParaRPr lang="uk-UA" altLang="en-U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398" name="Rectangle 6">
              <a:extLst>
                <a:ext uri="{FF2B5EF4-FFF2-40B4-BE49-F238E27FC236}">
                  <a16:creationId xmlns:a16="http://schemas.microsoft.com/office/drawing/2014/main" id="{CB4E31D4-AA98-8445-9260-8FB046917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3806"/>
              <a:ext cx="224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A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 support</a:t>
              </a:r>
              <a:endParaRPr lang="uk-UA" altLang="en-U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399" name="Rectangle 7">
              <a:extLst>
                <a:ext uri="{FF2B5EF4-FFF2-40B4-BE49-F238E27FC236}">
                  <a16:creationId xmlns:a16="http://schemas.microsoft.com/office/drawing/2014/main" id="{C04A1619-41FF-2444-8104-6D89CFAC4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3806"/>
              <a:ext cx="3179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A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of state purchasers</a:t>
              </a:r>
              <a:endParaRPr lang="uk-UA" altLang="en-U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400" name="Rectangle 8">
              <a:extLst>
                <a:ext uri="{FF2B5EF4-FFF2-40B4-BE49-F238E27FC236}">
                  <a16:creationId xmlns:a16="http://schemas.microsoft.com/office/drawing/2014/main" id="{1B23F546-6C16-CF4D-BD0C-3E2A34C65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" y="3806"/>
              <a:ext cx="280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A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Consulting and technical support</a:t>
              </a:r>
              <a:endParaRPr lang="uk-UA" altLang="en-U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401" name="Line 9">
              <a:extLst>
                <a:ext uri="{FF2B5EF4-FFF2-40B4-BE49-F238E27FC236}">
                  <a16:creationId xmlns:a16="http://schemas.microsoft.com/office/drawing/2014/main" id="{341D804C-566C-FD40-AE0B-5B53F19A2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0" y="3087"/>
              <a:ext cx="3366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A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402" name="Line 10">
              <a:extLst>
                <a:ext uri="{FF2B5EF4-FFF2-40B4-BE49-F238E27FC236}">
                  <a16:creationId xmlns:a16="http://schemas.microsoft.com/office/drawing/2014/main" id="{CCE476E7-A354-7148-89B2-A1493867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6" y="3087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A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403" name="Line 11">
              <a:extLst>
                <a:ext uri="{FF2B5EF4-FFF2-40B4-BE49-F238E27FC236}">
                  <a16:creationId xmlns:a16="http://schemas.microsoft.com/office/drawing/2014/main" id="{32EFCFD3-0588-9E45-A7AF-9EE58DAC6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6" y="3087"/>
              <a:ext cx="3553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A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53A20B4-7CC8-464D-836D-85D5A8E1B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r>
              <a:rPr lang="en-US" altLang="en-UA" sz="3000" b="1" dirty="0"/>
              <a:t>A set of financial mechanisms to support small businesses</a:t>
            </a:r>
            <a:endParaRPr lang="uk-UA" altLang="en-UA" sz="3000" b="1" dirty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585843A-649C-4D43-83A4-3A296E00F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196976"/>
            <a:ext cx="8302625" cy="4957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A" sz="1800" dirty="0"/>
              <a:t>use of guarantee funds for crediting small enterprises;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commercial risk insurance;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preferential lending and partial compensation of interest rates on loans;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provision of simplified taxation regimes and tax benefits;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provision of financial support for innovative activities;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reimbursement of information service expenses;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reimbursement of expenses for obtaining patents, copyright protection, etc.;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co-financing of projects carried out by small enterprises;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leasing of equipment;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franchising;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venture financing of small enterprises;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support for the formation of credit unions for small enterprises;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development of business centers and business incubators in order to reduce overhead costs of small enterprises;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centralized accounting and comprehensive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provision of business services to small enterprises.</a:t>
            </a:r>
            <a:endParaRPr lang="uk-UA" altLang="en-UA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9AB2872-B9D8-1D48-BB97-F34AD71BE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r>
              <a:rPr lang="en-US" altLang="en-UA" sz="2800" b="1" dirty="0"/>
              <a:t>Technical and informational assistance to small businesses:</a:t>
            </a:r>
            <a:endParaRPr lang="uk-UA" altLang="en-UA" sz="2800" b="1" dirty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9A4460F-F9B2-E940-A629-D59584409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9153482" cy="4813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A" sz="1800" dirty="0"/>
              <a:t>providing information on forms and methods of state support for small businesses;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consultations on legislation;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provision of simplified reporting regimes;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ensuring favorable conditions for the use of state funding, material and technical, informational and other resources provided as part of state support for small businesses;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support for the participation of small enterprises in foreign economic activities, assistance in concluding international contracts;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support for the entry of small enterprises to the stock markets;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development of business networks and clusters aimed at establishing market reproduction chains;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creation of support and development infrastructure (development agencies, business centers, chambers, associations, state structures, international organizations, business incubators, technology parks, etc.);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retraining of personnel, improving the qualifications of employees at enterprises (including ensuring the exchange of experience between representatives of small businesses);</a:t>
            </a:r>
          </a:p>
          <a:p>
            <a:pPr>
              <a:lnSpc>
                <a:spcPct val="80000"/>
              </a:lnSpc>
            </a:pPr>
            <a:r>
              <a:rPr lang="en-US" altLang="en-UA" sz="1800" dirty="0"/>
              <a:t>regional support.</a:t>
            </a:r>
            <a:endParaRPr lang="uk-UA" altLang="en-UA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311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Diseño predeterminado</vt:lpstr>
      <vt:lpstr>State support of Small Business</vt:lpstr>
      <vt:lpstr>PowerPoint Presentation</vt:lpstr>
      <vt:lpstr>A set of financial mechanisms to support small businesses</vt:lpstr>
      <vt:lpstr>Technical and informational assistance to small businesses: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support of Small Business</dc:title>
  <dc:creator>Katerina Zaslavskaya</dc:creator>
  <cp:lastModifiedBy>Katerina Zaslavskaya</cp:lastModifiedBy>
  <cp:revision>1</cp:revision>
  <dcterms:created xsi:type="dcterms:W3CDTF">2022-10-05T06:51:23Z</dcterms:created>
  <dcterms:modified xsi:type="dcterms:W3CDTF">2022-10-05T06:55:16Z</dcterms:modified>
</cp:coreProperties>
</file>