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1" r:id="rId2"/>
  </p:sldMasterIdLst>
  <p:notesMasterIdLst>
    <p:notesMasterId r:id="rId14"/>
  </p:notesMasterIdLst>
  <p:handoutMasterIdLst>
    <p:handoutMasterId r:id="rId15"/>
  </p:handoutMasterIdLst>
  <p:sldIdLst>
    <p:sldId id="291" r:id="rId3"/>
    <p:sldId id="318" r:id="rId4"/>
    <p:sldId id="328" r:id="rId5"/>
    <p:sldId id="319" r:id="rId6"/>
    <p:sldId id="320" r:id="rId7"/>
    <p:sldId id="321" r:id="rId8"/>
    <p:sldId id="322" r:id="rId9"/>
    <p:sldId id="324" r:id="rId10"/>
    <p:sldId id="325" r:id="rId11"/>
    <p:sldId id="326" r:id="rId12"/>
    <p:sldId id="336" r:id="rId13"/>
  </p:sldIdLst>
  <p:sldSz cx="9144000" cy="6858000" type="screen4x3"/>
  <p:notesSz cx="6858000" cy="9144000"/>
  <p:defaultTextStyle>
    <a:defPPr>
      <a:defRPr lang="uk-UA"/>
    </a:defPPr>
    <a:lvl1pPr algn="l" rtl="0" fontAlgn="base">
      <a:spcBef>
        <a:spcPct val="0"/>
      </a:spcBef>
      <a:spcAft>
        <a:spcPct val="0"/>
      </a:spcAft>
      <a:defRPr sz="1600" b="1" kern="1200">
        <a:solidFill>
          <a:srgbClr val="000000"/>
        </a:solidFill>
        <a:latin typeface="Arial" charset="0"/>
        <a:ea typeface="+mn-ea"/>
        <a:cs typeface="Arial" charset="0"/>
        <a:sym typeface="Arial" charset="0"/>
      </a:defRPr>
    </a:lvl1pPr>
    <a:lvl2pPr marL="457200" algn="l" rtl="0" fontAlgn="base">
      <a:spcBef>
        <a:spcPct val="0"/>
      </a:spcBef>
      <a:spcAft>
        <a:spcPct val="0"/>
      </a:spcAft>
      <a:defRPr sz="1600" b="1" kern="1200">
        <a:solidFill>
          <a:srgbClr val="000000"/>
        </a:solidFill>
        <a:latin typeface="Arial" charset="0"/>
        <a:ea typeface="+mn-ea"/>
        <a:cs typeface="Arial" charset="0"/>
        <a:sym typeface="Arial" charset="0"/>
      </a:defRPr>
    </a:lvl2pPr>
    <a:lvl3pPr marL="914400" algn="l" rtl="0" fontAlgn="base">
      <a:spcBef>
        <a:spcPct val="0"/>
      </a:spcBef>
      <a:spcAft>
        <a:spcPct val="0"/>
      </a:spcAft>
      <a:defRPr sz="1600" b="1" kern="1200">
        <a:solidFill>
          <a:srgbClr val="000000"/>
        </a:solidFill>
        <a:latin typeface="Arial" charset="0"/>
        <a:ea typeface="+mn-ea"/>
        <a:cs typeface="Arial" charset="0"/>
        <a:sym typeface="Arial" charset="0"/>
      </a:defRPr>
    </a:lvl3pPr>
    <a:lvl4pPr marL="1371600" algn="l" rtl="0" fontAlgn="base">
      <a:spcBef>
        <a:spcPct val="0"/>
      </a:spcBef>
      <a:spcAft>
        <a:spcPct val="0"/>
      </a:spcAft>
      <a:defRPr sz="1600" b="1" kern="1200">
        <a:solidFill>
          <a:srgbClr val="000000"/>
        </a:solidFill>
        <a:latin typeface="Arial" charset="0"/>
        <a:ea typeface="+mn-ea"/>
        <a:cs typeface="Arial" charset="0"/>
        <a:sym typeface="Arial" charset="0"/>
      </a:defRPr>
    </a:lvl4pPr>
    <a:lvl5pPr marL="1828800" algn="l" rtl="0" fontAlgn="base">
      <a:spcBef>
        <a:spcPct val="0"/>
      </a:spcBef>
      <a:spcAft>
        <a:spcPct val="0"/>
      </a:spcAft>
      <a:defRPr sz="1600" b="1" kern="1200">
        <a:solidFill>
          <a:srgbClr val="000000"/>
        </a:solidFill>
        <a:latin typeface="Arial" charset="0"/>
        <a:ea typeface="+mn-ea"/>
        <a:cs typeface="Arial" charset="0"/>
        <a:sym typeface="Arial" charset="0"/>
      </a:defRPr>
    </a:lvl5pPr>
    <a:lvl6pPr marL="2286000" algn="l" defTabSz="914400" rtl="0" eaLnBrk="1" latinLnBrk="0" hangingPunct="1">
      <a:defRPr sz="1600" b="1" kern="1200">
        <a:solidFill>
          <a:srgbClr val="000000"/>
        </a:solidFill>
        <a:latin typeface="Arial" charset="0"/>
        <a:ea typeface="+mn-ea"/>
        <a:cs typeface="Arial" charset="0"/>
        <a:sym typeface="Arial" charset="0"/>
      </a:defRPr>
    </a:lvl6pPr>
    <a:lvl7pPr marL="2743200" algn="l" defTabSz="914400" rtl="0" eaLnBrk="1" latinLnBrk="0" hangingPunct="1">
      <a:defRPr sz="1600" b="1" kern="1200">
        <a:solidFill>
          <a:srgbClr val="000000"/>
        </a:solidFill>
        <a:latin typeface="Arial" charset="0"/>
        <a:ea typeface="+mn-ea"/>
        <a:cs typeface="Arial" charset="0"/>
        <a:sym typeface="Arial" charset="0"/>
      </a:defRPr>
    </a:lvl7pPr>
    <a:lvl8pPr marL="3200400" algn="l" defTabSz="914400" rtl="0" eaLnBrk="1" latinLnBrk="0" hangingPunct="1">
      <a:defRPr sz="1600" b="1" kern="1200">
        <a:solidFill>
          <a:srgbClr val="000000"/>
        </a:solidFill>
        <a:latin typeface="Arial" charset="0"/>
        <a:ea typeface="+mn-ea"/>
        <a:cs typeface="Arial" charset="0"/>
        <a:sym typeface="Arial" charset="0"/>
      </a:defRPr>
    </a:lvl8pPr>
    <a:lvl9pPr marL="3657600" algn="l" defTabSz="914400" rtl="0" eaLnBrk="1" latinLnBrk="0" hangingPunct="1">
      <a:defRPr sz="1600" b="1" kern="1200">
        <a:solidFill>
          <a:srgbClr val="000000"/>
        </a:solidFill>
        <a:latin typeface="Arial" charset="0"/>
        <a:ea typeface="+mn-ea"/>
        <a:cs typeface="Arial"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CC99"/>
    <a:srgbClr val="CCFF99"/>
    <a:srgbClr val="EEECE1"/>
    <a:srgbClr val="FFCC00"/>
    <a:srgbClr val="FF9933"/>
    <a:srgbClr val="9999FF"/>
    <a:srgbClr val="99CCFF"/>
    <a:srgbClr val="000066"/>
    <a:srgbClr val="33498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CAD897AC-B124-4A7E-AE97-3083DEEA1F3A}">
  <a:tblStyle styleId="{CAD897AC-B124-4A7E-AE97-3083DEEA1F3A}"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78" autoAdjust="0"/>
    <p:restoredTop sz="98236" autoAdjust="0"/>
  </p:normalViewPr>
  <p:slideViewPr>
    <p:cSldViewPr>
      <p:cViewPr>
        <p:scale>
          <a:sx n="90" d="100"/>
          <a:sy n="90" d="100"/>
        </p:scale>
        <p:origin x="-480" y="3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CF8BD7-4C87-43EC-B3DA-35D497376A39}" type="datetimeFigureOut">
              <a:rPr lang="ru-RU" smtClean="0"/>
              <a:pPr/>
              <a:t>18.09.2018</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C30B42-EFEB-48B2-B329-D8A380D85976}" type="slidenum">
              <a:rPr lang="ru-RU" smtClean="0"/>
              <a:pPr/>
              <a:t>‹#›</a:t>
            </a:fld>
            <a:endParaRPr lang="ru-RU"/>
          </a:p>
        </p:txBody>
      </p:sp>
    </p:spTree>
    <p:extLst>
      <p:ext uri="{BB962C8B-B14F-4D97-AF65-F5344CB8AC3E}">
        <p14:creationId xmlns:p14="http://schemas.microsoft.com/office/powerpoint/2010/main" xmlns="" val="359794050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890" name="Shape 3"/>
          <p:cNvSpPr>
            <a:spLocks noGrp="1" noRot="1" noChangeAspect="1"/>
          </p:cNvSpPr>
          <p:nvPr>
            <p:ph type="sldImg" idx="2"/>
          </p:nvPr>
        </p:nvSpPr>
        <p:spPr bwMode="auto">
          <a:xfrm>
            <a:off x="1143000" y="685800"/>
            <a:ext cx="4572000" cy="3429000"/>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extLst>
      <p:ext uri="{BB962C8B-B14F-4D97-AF65-F5344CB8AC3E}">
        <p14:creationId xmlns:p14="http://schemas.microsoft.com/office/powerpoint/2010/main" xmlns="" val="3027885692"/>
      </p:ext>
    </p:extLst>
  </p:cSld>
  <p:clrMap bg1="lt1" tx1="dk1" bg2="dk2" tx2="lt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881" name="Shape 330"/>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uk-UA" smtClean="0"/>
          </a:p>
        </p:txBody>
      </p:sp>
      <p:sp>
        <p:nvSpPr>
          <p:cNvPr id="122882" name="Shape 331"/>
          <p:cNvSpPr>
            <a:spLocks noGrp="1" noRot="1" noChangeAspect="1"/>
          </p:cNvSpPr>
          <p:nvPr>
            <p:ph type="sldImg" idx="2"/>
          </p:nvPr>
        </p:nvSpPr>
        <p:spPr>
          <a:ln>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Образ слайда 1"/>
          <p:cNvSpPr>
            <a:spLocks noGrp="1" noRot="1" noChangeAspect="1" noTextEdit="1"/>
          </p:cNvSpPr>
          <p:nvPr>
            <p:ph type="sldImg"/>
          </p:nvPr>
        </p:nvSpPr>
        <p:spPr>
          <a:ln>
            <a:headEnd/>
            <a:tailEnd/>
          </a:ln>
        </p:spPr>
      </p:sp>
      <p:sp>
        <p:nvSpPr>
          <p:cNvPr id="141314" name="Заметки 2"/>
          <p:cNvSpPr txBox="1">
            <a:spLocks noGrp="1"/>
          </p:cNvSpPr>
          <p:nvPr>
            <p:ph type="body" idx="1"/>
          </p:nvPr>
        </p:nvSpPr>
        <p:spPr bwMode="auto">
          <a:noFill/>
        </p:spPr>
        <p:txBody>
          <a:bodyPr vert="horz" wrap="square" lIns="91440" tIns="45720" rIns="91440" bIns="45720" numCol="1" compatLnSpc="1">
            <a:prstTxWarp prst="textNoShape">
              <a:avLst/>
            </a:prstTxWarp>
          </a:bodyPr>
          <a:lstStyle/>
          <a:p>
            <a:pPr eaLnBrk="1" hangingPunct="1">
              <a:spcBef>
                <a:spcPct val="0"/>
              </a:spcBef>
            </a:pPr>
            <a:endParaRPr lang="uk-UA" sz="1200" smtClean="0"/>
          </a:p>
        </p:txBody>
      </p:sp>
      <p:sp>
        <p:nvSpPr>
          <p:cNvPr id="141315" name="Номер слайда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824BD87-77CA-4566-9F6C-E0BA6EE0259D}" type="slidenum">
              <a:rPr lang="ru-RU" sz="1200" b="0">
                <a:solidFill>
                  <a:schemeClr val="tx1"/>
                </a:solidFill>
                <a:latin typeface="Calibri" pitchFamily="34" charset="0"/>
              </a:rPr>
              <a:pPr algn="r"/>
              <a:t>10</a:t>
            </a:fld>
            <a:endParaRPr lang="ru-RU" sz="1200" b="0">
              <a:solidFill>
                <a:schemeClr val="tx1"/>
              </a:solidFill>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Образ слайда 1"/>
          <p:cNvSpPr>
            <a:spLocks noGrp="1" noRot="1" noChangeAspect="1" noTextEdit="1"/>
          </p:cNvSpPr>
          <p:nvPr>
            <p:ph type="sldImg"/>
          </p:nvPr>
        </p:nvSpPr>
        <p:spPr>
          <a:ln>
            <a:headEnd/>
            <a:tailEnd/>
          </a:ln>
        </p:spPr>
      </p:sp>
      <p:sp>
        <p:nvSpPr>
          <p:cNvPr id="124930" name="Заметки 2"/>
          <p:cNvSpPr txBox="1">
            <a:spLocks noGrp="1"/>
          </p:cNvSpPr>
          <p:nvPr>
            <p:ph type="body" idx="1"/>
          </p:nvPr>
        </p:nvSpPr>
        <p:spPr bwMode="auto">
          <a:noFill/>
        </p:spPr>
        <p:txBody>
          <a:bodyPr vert="horz" wrap="square" lIns="91440" tIns="45720" rIns="91440" bIns="45720" numCol="1" compatLnSpc="1">
            <a:prstTxWarp prst="textNoShape">
              <a:avLst/>
            </a:prstTxWarp>
          </a:bodyPr>
          <a:lstStyle/>
          <a:p>
            <a:pPr eaLnBrk="1" hangingPunct="1">
              <a:spcBef>
                <a:spcPct val="0"/>
              </a:spcBef>
            </a:pPr>
            <a:r>
              <a:rPr lang="en-US" sz="1200" dirty="0" smtClean="0"/>
              <a:t>Each company works for profit and, for each owner, it is important to increase this profit. But often the domestic market is not enough, and that's why many entrepreneurs decide to enter the international market. Registration of foreign representative offices becomes a good step and a profitable business.</a:t>
            </a:r>
          </a:p>
          <a:p>
            <a:pPr eaLnBrk="1" hangingPunct="1">
              <a:spcBef>
                <a:spcPct val="0"/>
              </a:spcBef>
            </a:pPr>
            <a:r>
              <a:rPr lang="en-US" sz="1200" dirty="0" smtClean="0"/>
              <a:t> The Law of Ukraine "On foreign economic activity" provides the following definition of the notion of representation of a foreign entity: a representative office of a foreign economic entity - establishment or person representing the interests of a foreign economic entity in Ukraine and has duly made by the appropriate </a:t>
            </a:r>
            <a:r>
              <a:rPr lang="en-US" sz="1200" b="1" dirty="0" smtClean="0"/>
              <a:t>authority </a:t>
            </a:r>
            <a:r>
              <a:rPr lang="en-US" sz="1200" dirty="0" smtClean="0"/>
              <a:t>.</a:t>
            </a:r>
          </a:p>
          <a:p>
            <a:pPr eaLnBrk="1" hangingPunct="1">
              <a:spcBef>
                <a:spcPct val="0"/>
              </a:spcBef>
            </a:pPr>
            <a:endParaRPr lang="en-US" sz="1200" dirty="0" smtClean="0"/>
          </a:p>
          <a:p>
            <a:pPr eaLnBrk="1" hangingPunct="1">
              <a:spcBef>
                <a:spcPct val="0"/>
              </a:spcBef>
            </a:pPr>
            <a:endParaRPr lang="en-US" sz="1200" dirty="0" smtClean="0"/>
          </a:p>
          <a:p>
            <a:pPr eaLnBrk="1" hangingPunct="1">
              <a:spcBef>
                <a:spcPct val="0"/>
              </a:spcBef>
            </a:pPr>
            <a:endParaRPr lang="en-US" sz="1200" dirty="0" smtClean="0"/>
          </a:p>
          <a:p>
            <a:pPr eaLnBrk="1" hangingPunct="1">
              <a:spcBef>
                <a:spcPct val="0"/>
              </a:spcBef>
            </a:pPr>
            <a:r>
              <a:rPr lang="ru-RU" sz="1200" dirty="0" smtClean="0"/>
              <a:t>Каждая компания работает с целью получения прибыли и, естественно, для каждого владельца важно, чтобы эта прибыль росла. Но для увеличения прибыли, зачастую, внутреннего рынка становится недостаточно, и поэтому многие предприниматели принимают решение выйти на международный рынок. Регистрация иностранного представительства становиться верным шагом и выгодным делом как минимум с экономической точки зрения.</a:t>
            </a:r>
          </a:p>
          <a:p>
            <a:pPr eaLnBrk="1" hangingPunct="1">
              <a:spcBef>
                <a:spcPct val="0"/>
              </a:spcBef>
            </a:pPr>
            <a:r>
              <a:rPr lang="ru-RU" sz="1200" dirty="0" smtClean="0"/>
              <a:t>Ст. 1 Закона Украины «О внешнеэкономической деятельности» дает следующее определение понятия представительства иностранного субъекта хозяйствования: Представительство иностранного субъекта хозяйственной деятельности - учреждение или лицо, представляющее интересы иностранного субъекта хозяйственной деятельности в Украине и имеет на это должным образом оформленные соответствующие полномочия .</a:t>
            </a:r>
          </a:p>
        </p:txBody>
      </p:sp>
      <p:sp>
        <p:nvSpPr>
          <p:cNvPr id="124931" name="Номер слайда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D8D7ADA-7894-4C87-8801-3A816F347EBF}" type="slidenum">
              <a:rPr lang="ru-RU" sz="1200" b="0">
                <a:solidFill>
                  <a:schemeClr val="tx1"/>
                </a:solidFill>
                <a:latin typeface="Calibri" pitchFamily="34" charset="0"/>
              </a:rPr>
              <a:pPr algn="r"/>
              <a:t>2</a:t>
            </a:fld>
            <a:endParaRPr lang="ru-RU" sz="1200" b="0">
              <a:solidFill>
                <a:schemeClr val="tx1"/>
              </a:solidFill>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Образ слайда 1"/>
          <p:cNvSpPr>
            <a:spLocks noGrp="1" noRot="1" noChangeAspect="1" noTextEdit="1"/>
          </p:cNvSpPr>
          <p:nvPr>
            <p:ph type="sldImg"/>
          </p:nvPr>
        </p:nvSpPr>
        <p:spPr>
          <a:ln>
            <a:headEnd/>
            <a:tailEnd/>
          </a:ln>
        </p:spPr>
      </p:sp>
      <p:sp>
        <p:nvSpPr>
          <p:cNvPr id="126978" name="Заметки 2"/>
          <p:cNvSpPr txBox="1">
            <a:spLocks noGrp="1"/>
          </p:cNvSpPr>
          <p:nvPr>
            <p:ph type="body" idx="1"/>
          </p:nvPr>
        </p:nvSpPr>
        <p:spPr bwMode="auto">
          <a:noFill/>
        </p:spPr>
        <p:txBody>
          <a:bodyPr vert="horz" wrap="square" lIns="91440" tIns="45720" rIns="91440" bIns="45720" numCol="1" compatLnSpc="1">
            <a:prstTxWarp prst="textNoShape">
              <a:avLst/>
            </a:prstTxWarp>
          </a:bodyPr>
          <a:lstStyle/>
          <a:p>
            <a:pPr eaLnBrk="1" hangingPunct="1">
              <a:spcBef>
                <a:spcPct val="0"/>
              </a:spcBef>
            </a:pPr>
            <a:r>
              <a:rPr lang="en-US" sz="1200" dirty="0" smtClean="0"/>
              <a:t>The efficiency of establishment of foreign representative offices to improve management of the resource potential of the enterprise is confirmed by positive dynamics of their development in Ukraine.</a:t>
            </a:r>
          </a:p>
          <a:p>
            <a:pPr eaLnBrk="1" hangingPunct="1">
              <a:spcBef>
                <a:spcPct val="0"/>
              </a:spcBef>
            </a:pPr>
            <a:endParaRPr lang="en-US" sz="1200" dirty="0" smtClean="0"/>
          </a:p>
          <a:p>
            <a:pPr eaLnBrk="1" hangingPunct="1">
              <a:spcBef>
                <a:spcPct val="0"/>
              </a:spcBef>
            </a:pPr>
            <a:r>
              <a:rPr lang="ru-RU" sz="1200" dirty="0" smtClean="0"/>
              <a:t>Эффективность создания иностранных представительств для улучшения менеджмента ресурсного потенциала предприятия подтверждается положительной динамикой их развития в Украине.</a:t>
            </a:r>
          </a:p>
        </p:txBody>
      </p:sp>
      <p:sp>
        <p:nvSpPr>
          <p:cNvPr id="126979" name="Номер слайда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B556623-003F-4750-A638-476EDAFC4A56}" type="slidenum">
              <a:rPr lang="ru-RU" sz="1200" b="0">
                <a:solidFill>
                  <a:schemeClr val="tx1"/>
                </a:solidFill>
                <a:latin typeface="Calibri" pitchFamily="34" charset="0"/>
              </a:rPr>
              <a:pPr algn="r"/>
              <a:t>3</a:t>
            </a:fld>
            <a:endParaRPr lang="ru-RU" sz="1200" b="0">
              <a:solidFill>
                <a:schemeClr val="tx1"/>
              </a:solidFill>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Образ слайда 1"/>
          <p:cNvSpPr>
            <a:spLocks noGrp="1" noRot="1" noChangeAspect="1" noTextEdit="1"/>
          </p:cNvSpPr>
          <p:nvPr>
            <p:ph type="sldImg"/>
          </p:nvPr>
        </p:nvSpPr>
        <p:spPr>
          <a:ln>
            <a:headEnd/>
            <a:tailEnd/>
          </a:ln>
        </p:spPr>
      </p:sp>
      <p:sp>
        <p:nvSpPr>
          <p:cNvPr id="129026" name="Заметки 2"/>
          <p:cNvSpPr txBox="1">
            <a:spLocks noGrp="1"/>
          </p:cNvSpPr>
          <p:nvPr>
            <p:ph type="body" idx="1"/>
          </p:nvPr>
        </p:nvSpPr>
        <p:spPr bwMode="auto">
          <a:noFill/>
        </p:spPr>
        <p:txBody>
          <a:bodyPr vert="horz" wrap="square" lIns="91440" tIns="45720" rIns="91440" bIns="45720" numCol="1" compatLnSpc="1">
            <a:prstTxWarp prst="textNoShape">
              <a:avLst/>
            </a:prstTxWarp>
          </a:bodyPr>
          <a:lstStyle/>
          <a:p>
            <a:pPr eaLnBrk="1" hangingPunct="1">
              <a:spcBef>
                <a:spcPct val="0"/>
              </a:spcBef>
            </a:pPr>
            <a:r>
              <a:rPr lang="en-US" sz="1200" dirty="0" smtClean="0"/>
              <a:t>When you open the </a:t>
            </a:r>
            <a:r>
              <a:rPr lang="en-US" sz="1200" dirty="0" smtClean="0">
                <a:solidFill>
                  <a:srgbClr val="000000"/>
                </a:solidFill>
                <a:sym typeface="Arial" charset="0"/>
              </a:rPr>
              <a:t>representative office</a:t>
            </a:r>
            <a:r>
              <a:rPr lang="en-US" sz="1200" dirty="0" smtClean="0"/>
              <a:t>, you need to find out what the nature of the non-resident intends to carry out in Ukraine. Is it just for market research and for executive functions of the company non-resident in Ukraine, or will it be for economic activity? </a:t>
            </a:r>
          </a:p>
          <a:p>
            <a:pPr eaLnBrk="1" hangingPunct="1">
              <a:spcBef>
                <a:spcPct val="0"/>
              </a:spcBef>
            </a:pPr>
            <a:r>
              <a:rPr lang="en-US" sz="1200" dirty="0" smtClean="0"/>
              <a:t>So it will bring the decision whether the </a:t>
            </a:r>
            <a:r>
              <a:rPr lang="en-US" sz="1200" dirty="0" smtClean="0">
                <a:solidFill>
                  <a:srgbClr val="000000"/>
                </a:solidFill>
                <a:sym typeface="Arial" charset="0"/>
              </a:rPr>
              <a:t>representative office</a:t>
            </a:r>
            <a:r>
              <a:rPr lang="en-US" sz="1200" dirty="0" smtClean="0"/>
              <a:t> make a profit and would be  therefore a taxpayer in Ukraine, what accounts need to be opened in banking institutions, and in general, the possibility of such business operations on the territory of Ukraine </a:t>
            </a:r>
          </a:p>
          <a:p>
            <a:pPr eaLnBrk="1" hangingPunct="1">
              <a:spcBef>
                <a:spcPct val="0"/>
              </a:spcBef>
            </a:pPr>
            <a:r>
              <a:rPr lang="en-US" sz="1200" dirty="0" smtClean="0"/>
              <a:t>Thus there is a division of </a:t>
            </a:r>
            <a:r>
              <a:rPr lang="en-US" sz="1200" dirty="0" smtClean="0">
                <a:solidFill>
                  <a:srgbClr val="000000"/>
                </a:solidFill>
                <a:sym typeface="Arial" charset="0"/>
              </a:rPr>
              <a:t>representative offices</a:t>
            </a:r>
            <a:r>
              <a:rPr lang="en-US" sz="1200" dirty="0" smtClean="0"/>
              <a:t> to permanent (commercial) and nonprofit.</a:t>
            </a:r>
          </a:p>
          <a:p>
            <a:pPr eaLnBrk="1" hangingPunct="1">
              <a:spcBef>
                <a:spcPct val="0"/>
              </a:spcBef>
            </a:pPr>
            <a:endParaRPr lang="en-US" sz="1200" dirty="0" smtClean="0"/>
          </a:p>
          <a:p>
            <a:pPr eaLnBrk="1" hangingPunct="1">
              <a:spcBef>
                <a:spcPct val="0"/>
              </a:spcBef>
            </a:pPr>
            <a:r>
              <a:rPr lang="ru-RU" sz="1200" dirty="0" smtClean="0"/>
              <a:t>При открытии представительства, необходимо выяснить, какой характер деятельности нерезидент планирует осуществлять в Украине: будет иметь место просто исследование рынка и осуществление чисто представительских функций компании нерезидента в Украине, или же будет осуществляться хозяйственная деятельность? Решение этого вопроса даст ответ на следующий ряд вопросов: будет ли представительство получать прибыль и, соответственно, будет налогоплательщиком в Украине, какие счета нужно открывать в банковских учреждениях, и вообще, возможность осуществления таких хозяйственных операций на территории Украины через иностранное представительство.</a:t>
            </a:r>
          </a:p>
          <a:p>
            <a:pPr eaLnBrk="1" hangingPunct="1">
              <a:spcBef>
                <a:spcPct val="0"/>
              </a:spcBef>
            </a:pPr>
            <a:r>
              <a:rPr lang="ru-RU" sz="1200" dirty="0" smtClean="0"/>
              <a:t>В связи с наличием льгот в налогообложении, предусмотренных в конвенциях для представительств, не имеющих признаков постоянного места деятельности в Украине существует разделение представительств на постоянные (коммерческие) и некоммерческие.</a:t>
            </a:r>
          </a:p>
        </p:txBody>
      </p:sp>
      <p:sp>
        <p:nvSpPr>
          <p:cNvPr id="129027" name="Номер слайда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06572EF-F6E6-4BE9-B015-B74891FC5701}" type="slidenum">
              <a:rPr lang="ru-RU" sz="1200" b="0">
                <a:solidFill>
                  <a:schemeClr val="tx1"/>
                </a:solidFill>
                <a:latin typeface="Calibri" pitchFamily="34" charset="0"/>
              </a:rPr>
              <a:pPr algn="r"/>
              <a:t>4</a:t>
            </a:fld>
            <a:endParaRPr lang="ru-RU" sz="1200" b="0">
              <a:solidFill>
                <a:schemeClr val="tx1"/>
              </a:solidFill>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Образ слайда 1"/>
          <p:cNvSpPr>
            <a:spLocks noGrp="1" noRot="1" noChangeAspect="1" noTextEdit="1"/>
          </p:cNvSpPr>
          <p:nvPr>
            <p:ph type="sldImg"/>
          </p:nvPr>
        </p:nvSpPr>
        <p:spPr>
          <a:ln>
            <a:headEnd/>
            <a:tailEnd/>
          </a:ln>
        </p:spPr>
      </p:sp>
      <p:sp>
        <p:nvSpPr>
          <p:cNvPr id="131074" name="Заметки 2"/>
          <p:cNvSpPr txBox="1">
            <a:spLocks noGrp="1"/>
          </p:cNvSpPr>
          <p:nvPr>
            <p:ph type="body" idx="1"/>
          </p:nvPr>
        </p:nvSpPr>
        <p:spPr bwMode="auto">
          <a:noFill/>
        </p:spPr>
        <p:txBody>
          <a:bodyPr vert="horz" wrap="square" lIns="91440" tIns="45720" rIns="91440" bIns="45720" numCol="1" compatLnSpc="1">
            <a:prstTxWarp prst="textNoShape">
              <a:avLst/>
            </a:prstTxWarp>
          </a:bodyPr>
          <a:lstStyle/>
          <a:p>
            <a:pPr eaLnBrk="1" hangingPunct="1">
              <a:spcBef>
                <a:spcPct val="0"/>
              </a:spcBef>
            </a:pPr>
            <a:r>
              <a:rPr lang="en-US" sz="1200" smtClean="0"/>
              <a:t>In order to qualitatively understand the legal characteristics of locations, we will outline the main aspects.</a:t>
            </a:r>
          </a:p>
          <a:p>
            <a:pPr eaLnBrk="1" hangingPunct="1">
              <a:spcBef>
                <a:spcPct val="0"/>
              </a:spcBef>
            </a:pPr>
            <a:endParaRPr lang="en-US" sz="1200" smtClean="0"/>
          </a:p>
          <a:p>
            <a:pPr eaLnBrk="1" hangingPunct="1">
              <a:spcBef>
                <a:spcPct val="0"/>
              </a:spcBef>
            </a:pPr>
            <a:r>
              <a:rPr lang="ru-RU" sz="1200" b="1" smtClean="0"/>
              <a:t>Лучше так: </a:t>
            </a:r>
            <a:r>
              <a:rPr lang="en-US" sz="1200" b="1" smtClean="0"/>
              <a:t>let’s outline the main aspects</a:t>
            </a:r>
          </a:p>
          <a:p>
            <a:pPr eaLnBrk="1" hangingPunct="1">
              <a:spcBef>
                <a:spcPct val="0"/>
              </a:spcBef>
            </a:pPr>
            <a:r>
              <a:rPr lang="ru-RU" sz="1200" smtClean="0"/>
              <a:t>Чтобы качественно разобраться в юридических особенностях представительств, мы очертим главные их аспекты.</a:t>
            </a:r>
          </a:p>
        </p:txBody>
      </p:sp>
      <p:sp>
        <p:nvSpPr>
          <p:cNvPr id="131075" name="Номер слайда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33E2B8F-54EF-4F3E-A49C-F8A5DF4707CC}" type="slidenum">
              <a:rPr lang="ru-RU" sz="1200" b="0">
                <a:solidFill>
                  <a:schemeClr val="tx1"/>
                </a:solidFill>
                <a:latin typeface="Calibri" pitchFamily="34" charset="0"/>
              </a:rPr>
              <a:pPr algn="r"/>
              <a:t>5</a:t>
            </a:fld>
            <a:endParaRPr lang="ru-RU" sz="1200" b="0">
              <a:solidFill>
                <a:schemeClr val="tx1"/>
              </a:solidFill>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Образ слайда 1"/>
          <p:cNvSpPr>
            <a:spLocks noGrp="1" noRot="1" noChangeAspect="1" noTextEdit="1"/>
          </p:cNvSpPr>
          <p:nvPr>
            <p:ph type="sldImg"/>
          </p:nvPr>
        </p:nvSpPr>
        <p:spPr>
          <a:ln>
            <a:headEnd/>
            <a:tailEnd/>
          </a:ln>
        </p:spPr>
      </p:sp>
      <p:sp>
        <p:nvSpPr>
          <p:cNvPr id="133122" name="Заметки 2"/>
          <p:cNvSpPr txBox="1">
            <a:spLocks noGrp="1"/>
          </p:cNvSpPr>
          <p:nvPr>
            <p:ph type="body" idx="1"/>
          </p:nvPr>
        </p:nvSpPr>
        <p:spPr bwMode="auto">
          <a:noFill/>
        </p:spPr>
        <p:txBody>
          <a:bodyPr vert="horz" wrap="square" lIns="91440" tIns="45720" rIns="91440" bIns="45720" numCol="1" compatLnSpc="1">
            <a:prstTxWarp prst="textNoShape">
              <a:avLst/>
            </a:prstTxWarp>
          </a:bodyPr>
          <a:lstStyle/>
          <a:p>
            <a:pPr eaLnBrk="1" hangingPunct="1">
              <a:spcBef>
                <a:spcPct val="0"/>
              </a:spcBef>
            </a:pPr>
            <a:endParaRPr lang="en-US" sz="1200" smtClean="0"/>
          </a:p>
          <a:p>
            <a:pPr eaLnBrk="1" hangingPunct="1">
              <a:spcBef>
                <a:spcPct val="0"/>
              </a:spcBef>
            </a:pPr>
            <a:endParaRPr lang="uk-UA" sz="1200" smtClean="0"/>
          </a:p>
        </p:txBody>
      </p:sp>
      <p:sp>
        <p:nvSpPr>
          <p:cNvPr id="133123" name="Номер слайда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2A75D20-F322-4588-9913-1B95B4CE7DDA}" type="slidenum">
              <a:rPr lang="ru-RU" sz="1200" b="0">
                <a:solidFill>
                  <a:schemeClr val="tx1"/>
                </a:solidFill>
                <a:latin typeface="Calibri" pitchFamily="34" charset="0"/>
              </a:rPr>
              <a:pPr algn="r"/>
              <a:t>6</a:t>
            </a:fld>
            <a:endParaRPr lang="ru-RU" sz="1200" b="0">
              <a:solidFill>
                <a:schemeClr val="tx1"/>
              </a:solidFill>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Образ слайда 1"/>
          <p:cNvSpPr>
            <a:spLocks noGrp="1" noRot="1" noChangeAspect="1" noTextEdit="1"/>
          </p:cNvSpPr>
          <p:nvPr>
            <p:ph type="sldImg"/>
          </p:nvPr>
        </p:nvSpPr>
        <p:spPr>
          <a:ln>
            <a:headEnd/>
            <a:tailEnd/>
          </a:ln>
        </p:spPr>
      </p:sp>
      <p:sp>
        <p:nvSpPr>
          <p:cNvPr id="135170" name="Заметки 2"/>
          <p:cNvSpPr txBox="1">
            <a:spLocks noGrp="1"/>
          </p:cNvSpPr>
          <p:nvPr>
            <p:ph type="body" idx="1"/>
          </p:nvPr>
        </p:nvSpPr>
        <p:spPr bwMode="auto">
          <a:noFill/>
        </p:spPr>
        <p:txBody>
          <a:bodyPr vert="horz" wrap="square" lIns="91440" tIns="45720" rIns="91440" bIns="45720" numCol="1" compatLnSpc="1">
            <a:prstTxWarp prst="textNoShape">
              <a:avLst/>
            </a:prstTxWarp>
          </a:bodyPr>
          <a:lstStyle/>
          <a:p>
            <a:pPr eaLnBrk="1" hangingPunct="1">
              <a:spcBef>
                <a:spcPct val="0"/>
              </a:spcBef>
            </a:pPr>
            <a:endParaRPr lang="uk-UA" sz="1200" smtClean="0"/>
          </a:p>
        </p:txBody>
      </p:sp>
      <p:sp>
        <p:nvSpPr>
          <p:cNvPr id="135171" name="Номер слайда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FB22FDC-CCEC-44F1-AB15-A460F3EBA872}" type="slidenum">
              <a:rPr lang="ru-RU" sz="1200" b="0">
                <a:solidFill>
                  <a:schemeClr val="tx1"/>
                </a:solidFill>
                <a:latin typeface="Calibri" pitchFamily="34" charset="0"/>
              </a:rPr>
              <a:pPr algn="r"/>
              <a:t>7</a:t>
            </a:fld>
            <a:endParaRPr lang="ru-RU" sz="1200" b="0">
              <a:solidFill>
                <a:schemeClr val="tx1"/>
              </a:solidFill>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Образ слайда 1"/>
          <p:cNvSpPr>
            <a:spLocks noGrp="1" noRot="1" noChangeAspect="1" noTextEdit="1"/>
          </p:cNvSpPr>
          <p:nvPr>
            <p:ph type="sldImg"/>
          </p:nvPr>
        </p:nvSpPr>
        <p:spPr>
          <a:ln>
            <a:headEnd/>
            <a:tailEnd/>
          </a:ln>
        </p:spPr>
      </p:sp>
      <p:sp>
        <p:nvSpPr>
          <p:cNvPr id="137218" name="Заметки 2"/>
          <p:cNvSpPr txBox="1">
            <a:spLocks noGrp="1"/>
          </p:cNvSpPr>
          <p:nvPr>
            <p:ph type="body" idx="1"/>
          </p:nvPr>
        </p:nvSpPr>
        <p:spPr bwMode="auto">
          <a:noFill/>
        </p:spPr>
        <p:txBody>
          <a:bodyPr vert="horz" wrap="square" lIns="91440" tIns="45720" rIns="91440" bIns="45720" numCol="1" compatLnSpc="1">
            <a:prstTxWarp prst="textNoShape">
              <a:avLst/>
            </a:prstTxWarp>
          </a:bodyPr>
          <a:lstStyle/>
          <a:p>
            <a:pPr eaLnBrk="1" hangingPunct="1">
              <a:spcBef>
                <a:spcPct val="0"/>
              </a:spcBef>
            </a:pPr>
            <a:endParaRPr lang="uk-UA" sz="1200" smtClean="0"/>
          </a:p>
        </p:txBody>
      </p:sp>
      <p:sp>
        <p:nvSpPr>
          <p:cNvPr id="137219" name="Номер слайда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1C924A-BF7C-4571-85B5-61C21E0B3DC7}" type="slidenum">
              <a:rPr lang="ru-RU" sz="1200" b="0">
                <a:solidFill>
                  <a:schemeClr val="tx1"/>
                </a:solidFill>
                <a:latin typeface="Calibri" pitchFamily="34" charset="0"/>
              </a:rPr>
              <a:pPr algn="r"/>
              <a:t>8</a:t>
            </a:fld>
            <a:endParaRPr lang="ru-RU" sz="1200" b="0">
              <a:solidFill>
                <a:schemeClr val="tx1"/>
              </a:solidFill>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Образ слайда 1"/>
          <p:cNvSpPr>
            <a:spLocks noGrp="1" noRot="1" noChangeAspect="1" noTextEdit="1"/>
          </p:cNvSpPr>
          <p:nvPr>
            <p:ph type="sldImg"/>
          </p:nvPr>
        </p:nvSpPr>
        <p:spPr>
          <a:ln>
            <a:headEnd/>
            <a:tailEnd/>
          </a:ln>
        </p:spPr>
      </p:sp>
      <p:sp>
        <p:nvSpPr>
          <p:cNvPr id="139266" name="Заметки 2"/>
          <p:cNvSpPr txBox="1">
            <a:spLocks noGrp="1"/>
          </p:cNvSpPr>
          <p:nvPr>
            <p:ph type="body" idx="1"/>
          </p:nvPr>
        </p:nvSpPr>
        <p:spPr bwMode="auto">
          <a:noFill/>
        </p:spPr>
        <p:txBody>
          <a:bodyPr vert="horz" wrap="square" lIns="91440" tIns="45720" rIns="91440" bIns="45720" numCol="1" compatLnSpc="1">
            <a:prstTxWarp prst="textNoShape">
              <a:avLst/>
            </a:prstTxWarp>
          </a:bodyPr>
          <a:lstStyle/>
          <a:p>
            <a:pPr eaLnBrk="1" hangingPunct="1">
              <a:spcBef>
                <a:spcPct val="0"/>
              </a:spcBef>
            </a:pPr>
            <a:endParaRPr lang="uk-UA" sz="1200" smtClean="0"/>
          </a:p>
        </p:txBody>
      </p:sp>
      <p:sp>
        <p:nvSpPr>
          <p:cNvPr id="139267" name="Номер слайда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83E29BF-A5A0-4D1D-98E3-898FCA8BB271}" type="slidenum">
              <a:rPr lang="ru-RU" sz="1200" b="0">
                <a:solidFill>
                  <a:schemeClr val="tx1"/>
                </a:solidFill>
                <a:latin typeface="Calibri" pitchFamily="34" charset="0"/>
              </a:rPr>
              <a:pPr algn="r"/>
              <a:t>9</a:t>
            </a:fld>
            <a:endParaRPr lang="ru-RU" sz="1200" b="0">
              <a:solidFill>
                <a:schemeClr val="tx1"/>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Только заголовок">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lvl1pPr>
              <a:defRPr/>
            </a:lvl1pPr>
          </a:lstStyle>
          <a:p>
            <a:pPr>
              <a:defRPr/>
            </a:pPr>
            <a:fld id="{3CD94415-EBAA-4795-B3B8-797FBA0E55BD}" type="datetimeFigureOut">
              <a:rPr lang="ru-RU"/>
              <a:pPr>
                <a:defRPr/>
              </a:pPr>
              <a:t>18.09.2018</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3CC6E187-84AA-4ECA-A339-59893528AF3F}"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a:defRPr/>
            </a:pPr>
            <a:fld id="{BE83C78D-F19C-42E8-AF6E-879085B7812E}" type="datetimeFigureOut">
              <a:rPr lang="ru-RU"/>
              <a:pPr>
                <a:defRPr/>
              </a:pPr>
              <a:t>18.09.2018</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2248717D-C2D1-4AC6-B610-4992D728CF0B}" type="slidenum">
              <a:rPr lang="ru-RU"/>
              <a:pPr>
                <a:defRPr/>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3"/>
          <p:cNvSpPr>
            <a:spLocks noGrp="1"/>
          </p:cNvSpPr>
          <p:nvPr>
            <p:ph type="dt" sz="half" idx="10"/>
          </p:nvPr>
        </p:nvSpPr>
        <p:spPr/>
        <p:txBody>
          <a:bodyPr/>
          <a:lstStyle>
            <a:lvl1pPr>
              <a:defRPr/>
            </a:lvl1pPr>
          </a:lstStyle>
          <a:p>
            <a:pPr>
              <a:defRPr/>
            </a:pPr>
            <a:fld id="{F899E16C-8BB3-4DB2-BFD0-3B7E938DA566}" type="datetimeFigureOut">
              <a:rPr lang="ru-RU"/>
              <a:pPr>
                <a:defRPr/>
              </a:pPr>
              <a:t>18.09.2018</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88E5CD84-5E92-4BBA-8341-77CEC556CC71}" type="slidenum">
              <a:rPr lang="ru-RU"/>
              <a:pPr>
                <a:defRPr/>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3"/>
          <p:cNvSpPr>
            <a:spLocks noGrp="1"/>
          </p:cNvSpPr>
          <p:nvPr>
            <p:ph type="dt" sz="half" idx="10"/>
          </p:nvPr>
        </p:nvSpPr>
        <p:spPr/>
        <p:txBody>
          <a:bodyPr/>
          <a:lstStyle>
            <a:lvl1pPr>
              <a:defRPr/>
            </a:lvl1pPr>
          </a:lstStyle>
          <a:p>
            <a:pPr>
              <a:defRPr/>
            </a:pPr>
            <a:fld id="{8FDCC3A9-F717-44B6-B0B2-0D87F24705D2}" type="datetimeFigureOut">
              <a:rPr lang="ru-RU"/>
              <a:pPr>
                <a:defRPr/>
              </a:pPr>
              <a:t>18.09.2018</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13471E86-BD73-4705-8356-08F91FA4BB50}" type="slidenum">
              <a:rPr lang="ru-RU"/>
              <a:pPr>
                <a:defRPr/>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Дата 3"/>
          <p:cNvSpPr>
            <a:spLocks noGrp="1"/>
          </p:cNvSpPr>
          <p:nvPr>
            <p:ph type="dt" sz="half" idx="10"/>
          </p:nvPr>
        </p:nvSpPr>
        <p:spPr/>
        <p:txBody>
          <a:bodyPr/>
          <a:lstStyle>
            <a:lvl1pPr>
              <a:defRPr/>
            </a:lvl1pPr>
          </a:lstStyle>
          <a:p>
            <a:pPr>
              <a:defRPr/>
            </a:pPr>
            <a:fld id="{6DA6B106-0F64-440F-83D8-F7117C7F380C}" type="datetimeFigureOut">
              <a:rPr lang="ru-RU"/>
              <a:pPr>
                <a:defRPr/>
              </a:pPr>
              <a:t>18.09.2018</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5013E7DD-D832-4F63-8678-BED9BE7C9F07}" type="slidenum">
              <a:rPr lang="ru-RU"/>
              <a:pPr>
                <a:defRPr/>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EA23DF59-7227-48F5-90EA-B6C2C7C37F9F}" type="datetimeFigureOut">
              <a:rPr lang="ru-RU"/>
              <a:pPr>
                <a:defRPr/>
              </a:pPr>
              <a:t>18.09.2018</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8B86F25A-7379-4702-8054-9294D1EE9753}" type="slidenum">
              <a:rPr lang="ru-RU"/>
              <a:pPr>
                <a:defRPr/>
              </a:pPr>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uk-UA"/>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2277C6B0-2F74-4D11-81ED-4D81C484CAB7}" type="datetimeFigureOut">
              <a:rPr lang="ru-RU"/>
              <a:pPr>
                <a:defRPr/>
              </a:pPr>
              <a:t>18.09.2018</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AF4BA8AE-0F5B-4187-9F72-D7CA6102430B}" type="slidenum">
              <a:rPr lang="ru-RU"/>
              <a:pPr>
                <a:defRPr/>
              </a:pPr>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uk-UA"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93283ECD-21E7-4E06-8479-E3F908F6ECE5}" type="datetimeFigureOut">
              <a:rPr lang="ru-RU"/>
              <a:pPr>
                <a:defRPr/>
              </a:pPr>
              <a:t>18.09.2018</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C8E1BC83-3251-4E7E-BFB7-CCA312B9E352}" type="slidenum">
              <a:rPr lang="ru-RU"/>
              <a:pPr>
                <a:defRPr/>
              </a:pPr>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lvl1pPr>
              <a:defRPr/>
            </a:lvl1pPr>
          </a:lstStyle>
          <a:p>
            <a:pPr>
              <a:defRPr/>
            </a:pPr>
            <a:fld id="{82510F23-3010-4646-ADE2-EA912DFE35F2}" type="datetimeFigureOut">
              <a:rPr lang="ru-RU"/>
              <a:pPr>
                <a:defRPr/>
              </a:pPr>
              <a:t>18.09.2018</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33BD8F3A-46D9-466B-96B0-856A0553CC2B}" type="slidenum">
              <a:rPr lang="ru-RU"/>
              <a:pPr>
                <a:defRPr/>
              </a:pPr>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endParaRPr lang="uk-UA"/>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lvl1pPr>
              <a:defRPr/>
            </a:lvl1pPr>
          </a:lstStyle>
          <a:p>
            <a:pPr>
              <a:defRPr/>
            </a:pPr>
            <a:fld id="{3C4A937E-6E8F-4ED6-A254-3C5298B82189}" type="datetimeFigureOut">
              <a:rPr lang="ru-RU"/>
              <a:pPr>
                <a:defRPr/>
              </a:pPr>
              <a:t>18.09.2018</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9C389638-9906-43FC-8CB7-C3F7E5355FDB}"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Заголовок раздела">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722312" y="4406900"/>
            <a:ext cx="7772400" cy="1362075"/>
          </a:xfrm>
          <a:prstGeom prst="rect">
            <a:avLst/>
          </a:prstGeom>
          <a:noFill/>
          <a:ln>
            <a:noFill/>
          </a:ln>
        </p:spPr>
        <p:txBody>
          <a:bodyPr anchor="t"/>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body" idx="1"/>
          </p:nvPr>
        </p:nvSpPr>
        <p:spPr>
          <a:xfrm>
            <a:off x="722312" y="2906713"/>
            <a:ext cx="7772400" cy="1500187"/>
          </a:xfrm>
          <a:prstGeom prst="rect">
            <a:avLst/>
          </a:prstGeom>
          <a:noFill/>
          <a:ln>
            <a:noFill/>
          </a:ln>
        </p:spPr>
        <p:txBody>
          <a:bodyPr anchor="b"/>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Два объекта">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a:noFill/>
          <a:ln>
            <a:noFill/>
          </a:ln>
        </p:spPr>
        <p:txBody>
          <a:bodyPr/>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1"/>
          </p:nvPr>
        </p:nvSpPr>
        <p:spPr>
          <a:xfrm>
            <a:off x="457200" y="1600200"/>
            <a:ext cx="4038599" cy="4525963"/>
          </a:xfrm>
          <a:prstGeom prst="rect">
            <a:avLst/>
          </a:prstGeom>
          <a:noFill/>
          <a:ln>
            <a:noFill/>
          </a:ln>
        </p:spPr>
        <p:txBody>
          <a:bodyPr/>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4648200" y="1600200"/>
            <a:ext cx="4038599" cy="4525963"/>
          </a:xfrm>
          <a:prstGeom prst="rect">
            <a:avLst/>
          </a:prstGeom>
          <a:noFill/>
          <a:ln>
            <a:noFill/>
          </a:ln>
        </p:spPr>
        <p:txBody>
          <a:bodyPr/>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Сравнение">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74637"/>
            <a:ext cx="8229600" cy="1143000"/>
          </a:xfrm>
          <a:prstGeom prst="rect">
            <a:avLst/>
          </a:prstGeom>
          <a:noFill/>
          <a:ln>
            <a:noFill/>
          </a:ln>
        </p:spPr>
        <p:txBody>
          <a:bodyPr/>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 name="Shape 43"/>
          <p:cNvSpPr txBox="1">
            <a:spLocks noGrp="1"/>
          </p:cNvSpPr>
          <p:nvPr>
            <p:ph type="body" idx="1"/>
          </p:nvPr>
        </p:nvSpPr>
        <p:spPr>
          <a:xfrm>
            <a:off x="457200" y="1535112"/>
            <a:ext cx="4040187" cy="639762"/>
          </a:xfrm>
          <a:prstGeom prst="rect">
            <a:avLst/>
          </a:prstGeom>
          <a:noFill/>
          <a:ln>
            <a:noFill/>
          </a:ln>
        </p:spPr>
        <p:txBody>
          <a:bodyPr anchor="b"/>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457200" y="2174875"/>
            <a:ext cx="4040187" cy="3951287"/>
          </a:xfrm>
          <a:prstGeom prst="rect">
            <a:avLst/>
          </a:prstGeom>
          <a:noFill/>
          <a:ln>
            <a:noFill/>
          </a:ln>
        </p:spPr>
        <p:txBody>
          <a:bodyPr/>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4645025" y="1535112"/>
            <a:ext cx="4041774" cy="639762"/>
          </a:xfrm>
          <a:prstGeom prst="rect">
            <a:avLst/>
          </a:prstGeom>
          <a:noFill/>
          <a:ln>
            <a:noFill/>
          </a:ln>
        </p:spPr>
        <p:txBody>
          <a:bodyPr anchor="b"/>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4645025" y="2174875"/>
            <a:ext cx="4041774" cy="3951287"/>
          </a:xfrm>
          <a:prstGeom prst="rect">
            <a:avLst/>
          </a:prstGeom>
          <a:noFill/>
          <a:ln>
            <a:noFill/>
          </a:ln>
        </p:spPr>
        <p:txBody>
          <a:bodyPr/>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Объект с подписью">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3050"/>
            <a:ext cx="3008313" cy="1162049"/>
          </a:xfrm>
          <a:prstGeom prst="rect">
            <a:avLst/>
          </a:prstGeom>
          <a:noFill/>
          <a:ln>
            <a:noFill/>
          </a:ln>
        </p:spPr>
        <p:txBody>
          <a:bodyPr anchor="b"/>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3575050" y="273050"/>
            <a:ext cx="5111750" cy="5853112"/>
          </a:xfrm>
          <a:prstGeom prst="rect">
            <a:avLst/>
          </a:prstGeom>
          <a:noFill/>
          <a:ln>
            <a:noFill/>
          </a:ln>
        </p:spPr>
        <p:txBody>
          <a:bodyPr/>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457200" y="1435100"/>
            <a:ext cx="3008313" cy="4691063"/>
          </a:xfrm>
          <a:prstGeom prst="rect">
            <a:avLst/>
          </a:prstGeom>
          <a:noFill/>
          <a:ln>
            <a:noFill/>
          </a:ln>
        </p:spPr>
        <p:txBody>
          <a:bodyPr/>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Рисунок с подписью">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792288" y="4800600"/>
            <a:ext cx="5486399" cy="566737"/>
          </a:xfrm>
          <a:prstGeom prst="rect">
            <a:avLst/>
          </a:prstGeom>
          <a:noFill/>
          <a:ln>
            <a:noFill/>
          </a:ln>
        </p:spPr>
        <p:txBody>
          <a:bodyPr anchor="b"/>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1792288" y="612775"/>
            <a:ext cx="5486399" cy="4114800"/>
          </a:xfrm>
          <a:prstGeom prst="rect">
            <a:avLst/>
          </a:prstGeom>
          <a:noFill/>
          <a:ln>
            <a:noFill/>
          </a:ln>
        </p:spPr>
        <p:txBody>
          <a:bodyPr/>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pPr lvl="0"/>
            <a:endParaRPr noProof="0">
              <a:sym typeface="Calibri"/>
            </a:endParaRPr>
          </a:p>
        </p:txBody>
      </p:sp>
      <p:sp>
        <p:nvSpPr>
          <p:cNvPr id="64" name="Shape 64"/>
          <p:cNvSpPr txBox="1">
            <a:spLocks noGrp="1"/>
          </p:cNvSpPr>
          <p:nvPr>
            <p:ph type="body" idx="1"/>
          </p:nvPr>
        </p:nvSpPr>
        <p:spPr>
          <a:xfrm>
            <a:off x="1792288" y="5367337"/>
            <a:ext cx="5486399" cy="804861"/>
          </a:xfrm>
          <a:prstGeom prst="rect">
            <a:avLst/>
          </a:prstGeom>
          <a:noFill/>
          <a:ln>
            <a:noFill/>
          </a:ln>
        </p:spPr>
        <p:txBody>
          <a:bodyPr/>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cSld name="Заголовок и вертикальный текст">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7"/>
            <a:ext cx="8229600" cy="1143000"/>
          </a:xfrm>
          <a:prstGeom prst="rect">
            <a:avLst/>
          </a:prstGeom>
          <a:noFill/>
          <a:ln>
            <a:noFill/>
          </a:ln>
        </p:spPr>
        <p:txBody>
          <a:bodyPr/>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2309018" y="-251618"/>
            <a:ext cx="4525963" cy="8229600"/>
          </a:xfrm>
          <a:prstGeom prst="rect">
            <a:avLst/>
          </a:prstGeom>
          <a:noFill/>
          <a:ln>
            <a:noFill/>
          </a:ln>
        </p:spPr>
        <p:txBody>
          <a:bodyPr/>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cSld name="Вертикальный заголовок и текст">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4732337" y="2171700"/>
            <a:ext cx="5851525" cy="2057400"/>
          </a:xfrm>
          <a:prstGeom prst="rect">
            <a:avLst/>
          </a:prstGeom>
          <a:noFill/>
          <a:ln>
            <a:noFill/>
          </a:ln>
        </p:spPr>
        <p:txBody>
          <a:bodyPr/>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541337" y="190500"/>
            <a:ext cx="5851525" cy="6019799"/>
          </a:xfrm>
          <a:prstGeom prst="rect">
            <a:avLst/>
          </a:prstGeom>
          <a:noFill/>
          <a:ln>
            <a:noFill/>
          </a:ln>
        </p:spPr>
        <p:txBody>
          <a:bodyPr/>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endParaRPr lang="uk-UA"/>
          </a:p>
        </p:txBody>
      </p:sp>
      <p:sp>
        <p:nvSpPr>
          <p:cNvPr id="4" name="Дата 3"/>
          <p:cNvSpPr>
            <a:spLocks noGrp="1"/>
          </p:cNvSpPr>
          <p:nvPr>
            <p:ph type="dt" sz="half" idx="10"/>
          </p:nvPr>
        </p:nvSpPr>
        <p:spPr/>
        <p:txBody>
          <a:bodyPr/>
          <a:lstStyle>
            <a:lvl1pPr>
              <a:defRPr/>
            </a:lvl1pPr>
          </a:lstStyle>
          <a:p>
            <a:pPr>
              <a:defRPr/>
            </a:pPr>
            <a:fld id="{BD277985-5CDD-4245-B168-F7000F026AD8}" type="datetimeFigureOut">
              <a:rPr lang="ru-RU"/>
              <a:pPr>
                <a:defRPr/>
              </a:pPr>
              <a:t>18.09.2018</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F5794E18-20AC-4511-B776-845DC27DBFE9}"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6"/>
          <p:cNvSpPr txBox="1">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25" tIns="91425" rIns="91425" bIns="91425" numCol="1" anchor="ctr" anchorCtr="0" compatLnSpc="1">
            <a:prstTxWarp prst="textNoShape">
              <a:avLst/>
            </a:prstTxWarp>
          </a:bodyPr>
          <a:lstStyle/>
          <a:p>
            <a:pPr lvl="0"/>
            <a:endParaRPr lang="uk-UA" smtClean="0">
              <a:sym typeface="Arial" charset="0"/>
            </a:endParaRPr>
          </a:p>
        </p:txBody>
      </p:sp>
      <p:sp>
        <p:nvSpPr>
          <p:cNvPr id="1027" name="Shape 7"/>
          <p:cNvSpPr txBox="1">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25" tIns="91425" rIns="91425" bIns="91425" numCol="1" anchor="t" anchorCtr="0" compatLnSpc="1">
            <a:prstTxWarp prst="textNoShape">
              <a:avLst/>
            </a:prstTxWarp>
          </a:bodyPr>
          <a:lstStyle/>
          <a:p>
            <a:pPr lvl="0"/>
            <a:endParaRPr lang="uk-UA" smtClean="0">
              <a:sym typeface="Arial" charset="0"/>
            </a:endParaRPr>
          </a:p>
        </p:txBody>
      </p:sp>
      <p:sp>
        <p:nvSpPr>
          <p:cNvPr id="1028" name="Shape 8"/>
          <p:cNvSpPr txBox="1">
            <a:spLocks noGrp="1"/>
          </p:cNvSpPr>
          <p:nvPr/>
        </p:nvSpPr>
        <p:spPr bwMode="auto">
          <a:xfrm>
            <a:off x="457200" y="6356350"/>
            <a:ext cx="2133600" cy="365125"/>
          </a:xfrm>
          <a:prstGeom prst="rect">
            <a:avLst/>
          </a:prstGeom>
          <a:noFill/>
          <a:ln w="9525">
            <a:noFill/>
            <a:miter lim="800000"/>
            <a:headEnd/>
            <a:tailEnd/>
          </a:ln>
        </p:spPr>
        <p:txBody>
          <a:bodyPr lIns="91425" tIns="91425" rIns="91425" bIns="91425" anchor="ctr"/>
          <a:lstStyle/>
          <a:p>
            <a:pPr>
              <a:defRPr/>
            </a:pPr>
            <a:endParaRPr lang="uk-UA" sz="1200" b="0">
              <a:solidFill>
                <a:srgbClr val="888888"/>
              </a:solidFill>
              <a:latin typeface="Calibri" pitchFamily="34" charset="0"/>
              <a:sym typeface="Calibri" pitchFamily="34" charset="0"/>
            </a:endParaRPr>
          </a:p>
        </p:txBody>
      </p:sp>
      <p:sp>
        <p:nvSpPr>
          <p:cNvPr id="1029" name="Shape 9"/>
          <p:cNvSpPr txBox="1">
            <a:spLocks noGrp="1"/>
          </p:cNvSpPr>
          <p:nvPr/>
        </p:nvSpPr>
        <p:spPr bwMode="auto">
          <a:xfrm>
            <a:off x="3124200" y="6356350"/>
            <a:ext cx="2895600" cy="365125"/>
          </a:xfrm>
          <a:prstGeom prst="rect">
            <a:avLst/>
          </a:prstGeom>
          <a:noFill/>
          <a:ln w="9525">
            <a:noFill/>
            <a:miter lim="800000"/>
            <a:headEnd/>
            <a:tailEnd/>
          </a:ln>
        </p:spPr>
        <p:txBody>
          <a:bodyPr lIns="91425" tIns="91425" rIns="91425" bIns="91425" anchor="ctr"/>
          <a:lstStyle/>
          <a:p>
            <a:pPr algn="ctr">
              <a:defRPr/>
            </a:pPr>
            <a:endParaRPr lang="uk-UA" sz="1200" b="0">
              <a:solidFill>
                <a:srgbClr val="888888"/>
              </a:solidFill>
              <a:latin typeface="Calibri" pitchFamily="34" charset="0"/>
              <a:sym typeface="Calibri" pitchFamily="34" charset="0"/>
            </a:endParaRPr>
          </a:p>
        </p:txBody>
      </p:sp>
      <p:sp>
        <p:nvSpPr>
          <p:cNvPr id="1030" name="Shape 10"/>
          <p:cNvSpPr txBox="1">
            <a:spLocks noGrp="1"/>
          </p:cNvSpPr>
          <p:nvPr/>
        </p:nvSpPr>
        <p:spPr bwMode="auto">
          <a:xfrm>
            <a:off x="6553200" y="6356350"/>
            <a:ext cx="2133600" cy="365125"/>
          </a:xfrm>
          <a:prstGeom prst="rect">
            <a:avLst/>
          </a:prstGeom>
          <a:noFill/>
          <a:ln w="9525">
            <a:noFill/>
            <a:miter lim="800000"/>
            <a:headEnd/>
            <a:tailEnd/>
          </a:ln>
        </p:spPr>
        <p:txBody>
          <a:bodyPr lIns="91425" tIns="45700" rIns="91425" bIns="45700" anchor="ctr"/>
          <a:lstStyle/>
          <a:p>
            <a:pPr algn="r">
              <a:buSzPct val="25000"/>
              <a:defRPr/>
            </a:pPr>
            <a:fld id="{9BF9F0D6-8626-4F73-B658-04324D4E0FF2}" type="slidenum">
              <a:rPr lang="ru-RU" sz="1200" b="0">
                <a:solidFill>
                  <a:srgbClr val="888888"/>
                </a:solidFill>
                <a:latin typeface="Calibri" pitchFamily="34" charset="0"/>
                <a:sym typeface="Calibri" pitchFamily="34" charset="0"/>
              </a:rPr>
              <a:pPr algn="r">
                <a:buSzPct val="25000"/>
                <a:defRPr/>
              </a:pPr>
              <a:t>‹#›</a:t>
            </a:fld>
            <a:endParaRPr lang="ru-RU" sz="1200" b="0">
              <a:solidFill>
                <a:srgbClr val="888888"/>
              </a:solidFill>
              <a:latin typeface="Calibri" pitchFamily="34" charset="0"/>
              <a:sym typeface="Calibri" pitchFamily="34" charset="0"/>
            </a:endParaRPr>
          </a:p>
        </p:txBody>
      </p:sp>
    </p:spTree>
  </p:cSld>
  <p:clrMap bg1="lt1" tx1="dk1" bg2="dk2" tx2="lt2" accent1="accent1" accent2="accent2" accent3="accent3" accent4="accent4" accent5="accent5" accent6="accent6" hlink="hlink" folHlink="folHlink"/>
  <p:sldLayoutIdLst>
    <p:sldLayoutId id="2147483663" r:id="rId1"/>
    <p:sldLayoutId id="2147483665" r:id="rId2"/>
    <p:sldLayoutId id="2147483666" r:id="rId3"/>
    <p:sldLayoutId id="2147483667" r:id="rId4"/>
    <p:sldLayoutId id="2147483669" r:id="rId5"/>
    <p:sldLayoutId id="2147483670" r:id="rId6"/>
    <p:sldLayoutId id="2147483671" r:id="rId7"/>
    <p:sldLayoutId id="2147483672" r:id="rId8"/>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charset="0"/>
        </a:defRPr>
      </a:lvl1pPr>
      <a:lvl2pPr algn="l" rtl="0" eaLnBrk="0" fontAlgn="base" hangingPunct="0">
        <a:spcBef>
          <a:spcPct val="0"/>
        </a:spcBef>
        <a:spcAft>
          <a:spcPct val="0"/>
        </a:spcAft>
        <a:defRPr sz="1400">
          <a:solidFill>
            <a:srgbClr val="000000"/>
          </a:solidFill>
          <a:latin typeface="Arial" charset="0"/>
          <a:cs typeface="Arial" charset="0"/>
          <a:sym typeface="Arial" charset="0"/>
        </a:defRPr>
      </a:lvl2pPr>
      <a:lvl3pPr algn="l" rtl="0" eaLnBrk="0" fontAlgn="base" hangingPunct="0">
        <a:spcBef>
          <a:spcPct val="0"/>
        </a:spcBef>
        <a:spcAft>
          <a:spcPct val="0"/>
        </a:spcAft>
        <a:defRPr sz="1400">
          <a:solidFill>
            <a:srgbClr val="000000"/>
          </a:solidFill>
          <a:latin typeface="Arial" charset="0"/>
          <a:cs typeface="Arial" charset="0"/>
          <a:sym typeface="Arial" charset="0"/>
        </a:defRPr>
      </a:lvl3pPr>
      <a:lvl4pPr algn="l" rtl="0" eaLnBrk="0" fontAlgn="base" hangingPunct="0">
        <a:spcBef>
          <a:spcPct val="0"/>
        </a:spcBef>
        <a:spcAft>
          <a:spcPct val="0"/>
        </a:spcAft>
        <a:defRPr sz="1400">
          <a:solidFill>
            <a:srgbClr val="000000"/>
          </a:solidFill>
          <a:latin typeface="Arial" charset="0"/>
          <a:cs typeface="Arial" charset="0"/>
          <a:sym typeface="Arial" charset="0"/>
        </a:defRPr>
      </a:lvl4pPr>
      <a:lvl5pPr algn="l" rtl="0" eaLnBrk="0" fontAlgn="base" hangingPunct="0">
        <a:spcBef>
          <a:spcPct val="0"/>
        </a:spcBef>
        <a:spcAft>
          <a:spcPct val="0"/>
        </a:spcAft>
        <a:defRPr sz="1400">
          <a:solidFill>
            <a:srgbClr val="000000"/>
          </a:solidFill>
          <a:latin typeface="Arial" charset="0"/>
          <a:cs typeface="Arial" charset="0"/>
          <a:sym typeface="Arial" charset="0"/>
        </a:defRPr>
      </a:lvl5pPr>
      <a:lvl6pPr marL="457200" algn="l" rtl="0" eaLnBrk="0" fontAlgn="base" hangingPunct="0">
        <a:spcBef>
          <a:spcPct val="0"/>
        </a:spcBef>
        <a:spcAft>
          <a:spcPct val="0"/>
        </a:spcAft>
        <a:defRPr sz="1400">
          <a:solidFill>
            <a:srgbClr val="000000"/>
          </a:solidFill>
          <a:latin typeface="Arial" charset="0"/>
          <a:cs typeface="Arial" charset="0"/>
          <a:sym typeface="Arial" charset="0"/>
        </a:defRPr>
      </a:lvl6pPr>
      <a:lvl7pPr marL="914400" algn="l" rtl="0" eaLnBrk="0" fontAlgn="base" hangingPunct="0">
        <a:spcBef>
          <a:spcPct val="0"/>
        </a:spcBef>
        <a:spcAft>
          <a:spcPct val="0"/>
        </a:spcAft>
        <a:defRPr sz="1400">
          <a:solidFill>
            <a:srgbClr val="000000"/>
          </a:solidFill>
          <a:latin typeface="Arial" charset="0"/>
          <a:cs typeface="Arial" charset="0"/>
          <a:sym typeface="Arial" charset="0"/>
        </a:defRPr>
      </a:lvl7pPr>
      <a:lvl8pPr marL="1371600" algn="l" rtl="0" eaLnBrk="0" fontAlgn="base" hangingPunct="0">
        <a:spcBef>
          <a:spcPct val="0"/>
        </a:spcBef>
        <a:spcAft>
          <a:spcPct val="0"/>
        </a:spcAft>
        <a:defRPr sz="1400">
          <a:solidFill>
            <a:srgbClr val="000000"/>
          </a:solidFill>
          <a:latin typeface="Arial" charset="0"/>
          <a:cs typeface="Arial" charset="0"/>
          <a:sym typeface="Arial" charset="0"/>
        </a:defRPr>
      </a:lvl8pPr>
      <a:lvl9pPr marL="1828800" algn="l" rtl="0" eaLnBrk="0" fontAlgn="base" hangingPunct="0">
        <a:spcBef>
          <a:spcPct val="0"/>
        </a:spcBef>
        <a:spcAft>
          <a:spcPct val="0"/>
        </a:spcAft>
        <a:defRPr sz="1400">
          <a:solidFill>
            <a:srgbClr val="000000"/>
          </a:solidFill>
          <a:latin typeface="Arial" charset="0"/>
          <a:cs typeface="Arial" charset="0"/>
          <a:sym typeface="Arial"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charset="0"/>
        </a:defRPr>
      </a:lvl1pPr>
      <a:lvl2pPr lvl="1" algn="l" rtl="0" eaLnBrk="0" fontAlgn="base" hangingPunct="0">
        <a:spcBef>
          <a:spcPct val="0"/>
        </a:spcBef>
        <a:spcAft>
          <a:spcPct val="0"/>
        </a:spcAft>
        <a:defRPr sz="1400">
          <a:solidFill>
            <a:srgbClr val="000000"/>
          </a:solidFill>
          <a:latin typeface="Arial"/>
          <a:ea typeface="Arial"/>
          <a:cs typeface="Arial"/>
          <a:sym typeface="Arial" charset="0"/>
        </a:defRPr>
      </a:lvl2pPr>
      <a:lvl3pPr lvl="2" algn="l" rtl="0" eaLnBrk="0" fontAlgn="base" hangingPunct="0">
        <a:spcBef>
          <a:spcPct val="0"/>
        </a:spcBef>
        <a:spcAft>
          <a:spcPct val="0"/>
        </a:spcAft>
        <a:defRPr sz="1400">
          <a:solidFill>
            <a:srgbClr val="000000"/>
          </a:solidFill>
          <a:latin typeface="Arial"/>
          <a:ea typeface="Arial"/>
          <a:cs typeface="Arial"/>
          <a:sym typeface="Arial" charset="0"/>
        </a:defRPr>
      </a:lvl3pPr>
      <a:lvl4pPr lvl="3" algn="l" rtl="0" eaLnBrk="0" fontAlgn="base" hangingPunct="0">
        <a:spcBef>
          <a:spcPct val="0"/>
        </a:spcBef>
        <a:spcAft>
          <a:spcPct val="0"/>
        </a:spcAft>
        <a:defRPr sz="1400">
          <a:solidFill>
            <a:srgbClr val="000000"/>
          </a:solidFill>
          <a:latin typeface="Arial"/>
          <a:ea typeface="Arial"/>
          <a:cs typeface="Arial"/>
          <a:sym typeface="Arial" charset="0"/>
        </a:defRPr>
      </a:lvl4pPr>
      <a:lvl5pPr lvl="4" algn="l" rtl="0" eaLnBrk="0" fontAlgn="base" hangingPunct="0">
        <a:spcBef>
          <a:spcPct val="0"/>
        </a:spcBef>
        <a:spcAft>
          <a:spcPct val="0"/>
        </a:spcAft>
        <a:defRPr sz="1400">
          <a:solidFill>
            <a:srgbClr val="000000"/>
          </a:solidFill>
          <a:latin typeface="Arial"/>
          <a:ea typeface="Arial"/>
          <a:cs typeface="Arial"/>
          <a:sym typeface="Arial"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Заголовок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25603" name="Текст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b="0">
                <a:solidFill>
                  <a:schemeClr val="tx1">
                    <a:tint val="75000"/>
                  </a:schemeClr>
                </a:solidFill>
                <a:latin typeface="+mn-lt"/>
                <a:cs typeface="+mn-cs"/>
              </a:defRPr>
            </a:lvl1pPr>
          </a:lstStyle>
          <a:p>
            <a:pPr>
              <a:defRPr/>
            </a:pPr>
            <a:fld id="{2D32ED8A-1B37-4166-AE7B-5B3691EB9F3A}" type="datetimeFigureOut">
              <a:rPr lang="ru-RU"/>
              <a:pPr>
                <a:defRPr/>
              </a:pPr>
              <a:t>18.09.2018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b="0">
                <a:solidFill>
                  <a:schemeClr val="tx1">
                    <a:tint val="75000"/>
                  </a:schemeClr>
                </a:solidFill>
                <a:latin typeface="+mn-lt"/>
                <a:cs typeface="+mn-cs"/>
              </a:defRPr>
            </a:lvl1pPr>
          </a:lstStyle>
          <a:p>
            <a:pPr>
              <a:defRPr/>
            </a:pP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b="0">
                <a:solidFill>
                  <a:schemeClr val="tx1">
                    <a:tint val="75000"/>
                  </a:schemeClr>
                </a:solidFill>
                <a:latin typeface="+mn-lt"/>
                <a:cs typeface="+mn-cs"/>
              </a:defRPr>
            </a:lvl1pPr>
          </a:lstStyle>
          <a:p>
            <a:pPr>
              <a:defRPr/>
            </a:pPr>
            <a:fld id="{ECC0FACF-9384-4347-B872-56777EA2EDC5}"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Arial" charset="0"/>
        </a:defRPr>
      </a:lvl2pPr>
      <a:lvl3pPr algn="ctr" rtl="0" eaLnBrk="0" fontAlgn="base" hangingPunct="0">
        <a:spcBef>
          <a:spcPct val="0"/>
        </a:spcBef>
        <a:spcAft>
          <a:spcPct val="0"/>
        </a:spcAft>
        <a:defRPr sz="4400">
          <a:solidFill>
            <a:schemeClr val="tx1"/>
          </a:solidFill>
          <a:latin typeface="Calibri" pitchFamily="34" charset="0"/>
          <a:cs typeface="Arial" charset="0"/>
        </a:defRPr>
      </a:lvl3pPr>
      <a:lvl4pPr algn="ctr" rtl="0" eaLnBrk="0" fontAlgn="base" hangingPunct="0">
        <a:spcBef>
          <a:spcPct val="0"/>
        </a:spcBef>
        <a:spcAft>
          <a:spcPct val="0"/>
        </a:spcAft>
        <a:defRPr sz="4400">
          <a:solidFill>
            <a:schemeClr val="tx1"/>
          </a:solidFill>
          <a:latin typeface="Calibri" pitchFamily="34" charset="0"/>
          <a:cs typeface="Arial" charset="0"/>
        </a:defRPr>
      </a:lvl4pPr>
      <a:lvl5pPr algn="ctr" rtl="0" eaLnBrk="0" fontAlgn="base" hangingPunct="0">
        <a:spcBef>
          <a:spcPct val="0"/>
        </a:spcBef>
        <a:spcAft>
          <a:spcPct val="0"/>
        </a:spcAft>
        <a:defRPr sz="4400">
          <a:solidFill>
            <a:schemeClr val="tx1"/>
          </a:solidFill>
          <a:latin typeface="Calibri" pitchFamily="34" charset="0"/>
          <a:cs typeface="Arial" charset="0"/>
        </a:defRPr>
      </a:lvl5pPr>
      <a:lvl6pPr marL="457200" algn="ctr" rtl="0" fontAlgn="base">
        <a:spcBef>
          <a:spcPct val="0"/>
        </a:spcBef>
        <a:spcAft>
          <a:spcPct val="0"/>
        </a:spcAft>
        <a:defRPr sz="4400">
          <a:solidFill>
            <a:schemeClr val="tx1"/>
          </a:solidFill>
          <a:latin typeface="Calibri" pitchFamily="34" charset="0"/>
          <a:cs typeface="Arial" charset="0"/>
        </a:defRPr>
      </a:lvl6pPr>
      <a:lvl7pPr marL="914400" algn="ctr" rtl="0" fontAlgn="base">
        <a:spcBef>
          <a:spcPct val="0"/>
        </a:spcBef>
        <a:spcAft>
          <a:spcPct val="0"/>
        </a:spcAft>
        <a:defRPr sz="4400">
          <a:solidFill>
            <a:schemeClr val="tx1"/>
          </a:solidFill>
          <a:latin typeface="Calibri" pitchFamily="34" charset="0"/>
          <a:cs typeface="Arial" charset="0"/>
        </a:defRPr>
      </a:lvl7pPr>
      <a:lvl8pPr marL="1371600" algn="ctr" rtl="0" fontAlgn="base">
        <a:spcBef>
          <a:spcPct val="0"/>
        </a:spcBef>
        <a:spcAft>
          <a:spcPct val="0"/>
        </a:spcAft>
        <a:defRPr sz="4400">
          <a:solidFill>
            <a:schemeClr val="tx1"/>
          </a:solidFill>
          <a:latin typeface="Calibri" pitchFamily="34" charset="0"/>
          <a:cs typeface="Arial" charset="0"/>
        </a:defRPr>
      </a:lvl8pPr>
      <a:lvl9pPr marL="1828800" algn="ctr" rtl="0" fontAlgn="base">
        <a:spcBef>
          <a:spcPct val="0"/>
        </a:spcBef>
        <a:spcAft>
          <a:spcPct val="0"/>
        </a:spcAft>
        <a:defRPr sz="4400">
          <a:solidFill>
            <a:schemeClr val="tx1"/>
          </a:solidFill>
          <a:latin typeface="Calibri" pitchFamily="34" charset="0"/>
          <a:cs typeface="Arial"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fontAlgn="base">
        <a:spcBef>
          <a:spcPct val="20000"/>
        </a:spcBef>
        <a:spcAft>
          <a:spcPct val="0"/>
        </a:spcAft>
        <a:buFont typeface="Arial" charset="0"/>
        <a:buChar char="»"/>
        <a:defRPr sz="2000">
          <a:solidFill>
            <a:schemeClr val="tx1"/>
          </a:solidFill>
          <a:latin typeface="+mn-lt"/>
          <a:cs typeface="+mn-cs"/>
        </a:defRPr>
      </a:lvl6pPr>
      <a:lvl7pPr marL="2971800" indent="-228600" algn="l" rtl="0" fontAlgn="base">
        <a:spcBef>
          <a:spcPct val="20000"/>
        </a:spcBef>
        <a:spcAft>
          <a:spcPct val="0"/>
        </a:spcAft>
        <a:buFont typeface="Arial" charset="0"/>
        <a:buChar char="»"/>
        <a:defRPr sz="2000">
          <a:solidFill>
            <a:schemeClr val="tx1"/>
          </a:solidFill>
          <a:latin typeface="+mn-lt"/>
          <a:cs typeface="+mn-cs"/>
        </a:defRPr>
      </a:lvl7pPr>
      <a:lvl8pPr marL="3429000" indent="-228600" algn="l" rtl="0" fontAlgn="base">
        <a:spcBef>
          <a:spcPct val="20000"/>
        </a:spcBef>
        <a:spcAft>
          <a:spcPct val="0"/>
        </a:spcAft>
        <a:buFont typeface="Arial" charset="0"/>
        <a:buChar char="»"/>
        <a:defRPr sz="2000">
          <a:solidFill>
            <a:schemeClr val="tx1"/>
          </a:solidFill>
          <a:latin typeface="+mn-lt"/>
          <a:cs typeface="+mn-cs"/>
        </a:defRPr>
      </a:lvl8pPr>
      <a:lvl9pPr marL="3886200" indent="-228600" algn="l" rtl="0" fontAlgn="base">
        <a:spcBef>
          <a:spcPct val="20000"/>
        </a:spcBef>
        <a:spcAft>
          <a:spcPct val="0"/>
        </a:spcAft>
        <a:buFont typeface="Arial" charset="0"/>
        <a:buChar char="»"/>
        <a:defRPr sz="2000">
          <a:solidFill>
            <a:schemeClr val="tx1"/>
          </a:solidFill>
          <a:latin typeface="+mn-lt"/>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oleObject" Target="../embeddings/_____Microsoft_Office_Excel_97-20031.xls"/></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2536" y="1052736"/>
            <a:ext cx="9793088" cy="468052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Прямоугольник 2"/>
          <p:cNvSpPr/>
          <p:nvPr/>
        </p:nvSpPr>
        <p:spPr>
          <a:xfrm>
            <a:off x="-396552" y="2060848"/>
            <a:ext cx="10297144" cy="2448272"/>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1857" name="Shape 333"/>
          <p:cNvSpPr txBox="1">
            <a:spLocks noGrp="1"/>
          </p:cNvSpPr>
          <p:nvPr>
            <p:ph type="title"/>
          </p:nvPr>
        </p:nvSpPr>
        <p:spPr>
          <a:xfrm>
            <a:off x="827584" y="2276872"/>
            <a:ext cx="7797800" cy="1933575"/>
          </a:xfrm>
          <a:noFill/>
        </p:spPr>
        <p:txBody>
          <a:bodyPr tIns="45700" bIns="45700"/>
          <a:lstStyle/>
          <a:p>
            <a:pPr eaLnBrk="1" hangingPunct="1">
              <a:spcBef>
                <a:spcPct val="0"/>
              </a:spcBef>
              <a:buClr>
                <a:srgbClr val="000000"/>
              </a:buClr>
              <a:buSzPct val="25000"/>
            </a:pPr>
            <a:r>
              <a:rPr lang="en-US" dirty="0" smtClean="0">
                <a:solidFill>
                  <a:srgbClr val="000000"/>
                </a:solidFill>
                <a:latin typeface="Haettenschweiler" panose="020B0706040902060204" pitchFamily="34" charset="0"/>
                <a:cs typeface="Arial" charset="0"/>
                <a:sym typeface="Calibri" pitchFamily="34" charset="0"/>
              </a:rPr>
              <a:t>The foreign representative office </a:t>
            </a:r>
            <a:br>
              <a:rPr lang="en-US" dirty="0" smtClean="0">
                <a:solidFill>
                  <a:srgbClr val="000000"/>
                </a:solidFill>
                <a:latin typeface="Haettenschweiler" panose="020B0706040902060204" pitchFamily="34" charset="0"/>
                <a:cs typeface="Arial" charset="0"/>
                <a:sym typeface="Calibri" pitchFamily="34" charset="0"/>
              </a:rPr>
            </a:br>
            <a:r>
              <a:rPr lang="en-US" dirty="0" smtClean="0">
                <a:solidFill>
                  <a:srgbClr val="000000"/>
                </a:solidFill>
                <a:latin typeface="Haettenschweiler" panose="020B0706040902060204" pitchFamily="34" charset="0"/>
                <a:cs typeface="Arial" charset="0"/>
                <a:sym typeface="Calibri" pitchFamily="34" charset="0"/>
              </a:rPr>
              <a:t>as the organizational-economic structure </a:t>
            </a:r>
            <a:br>
              <a:rPr lang="en-US" dirty="0" smtClean="0">
                <a:solidFill>
                  <a:srgbClr val="000000"/>
                </a:solidFill>
                <a:latin typeface="Haettenschweiler" panose="020B0706040902060204" pitchFamily="34" charset="0"/>
                <a:cs typeface="Arial" charset="0"/>
                <a:sym typeface="Calibri" pitchFamily="34" charset="0"/>
              </a:rPr>
            </a:br>
            <a:r>
              <a:rPr lang="en-US" dirty="0" smtClean="0">
                <a:solidFill>
                  <a:srgbClr val="000000"/>
                </a:solidFill>
                <a:latin typeface="Haettenschweiler" panose="020B0706040902060204" pitchFamily="34" charset="0"/>
                <a:cs typeface="Arial" charset="0"/>
                <a:sym typeface="Calibri" pitchFamily="34" charset="0"/>
              </a:rPr>
              <a:t>for the </a:t>
            </a:r>
            <a:r>
              <a:rPr lang="uk-UA" dirty="0" err="1" smtClean="0">
                <a:solidFill>
                  <a:srgbClr val="000000"/>
                </a:solidFill>
                <a:latin typeface="Haettenschweiler" panose="020B0706040902060204" pitchFamily="34" charset="0"/>
                <a:cs typeface="Arial" charset="0"/>
                <a:sym typeface="Calibri" pitchFamily="34" charset="0"/>
              </a:rPr>
              <a:t>entrepreneurial</a:t>
            </a:r>
            <a:r>
              <a:rPr lang="uk-UA" dirty="0" smtClean="0">
                <a:solidFill>
                  <a:srgbClr val="000000"/>
                </a:solidFill>
                <a:latin typeface="Haettenschweiler" panose="020B0706040902060204" pitchFamily="34" charset="0"/>
                <a:cs typeface="Arial" charset="0"/>
                <a:sym typeface="Calibri" pitchFamily="34" charset="0"/>
              </a:rPr>
              <a:t> </a:t>
            </a:r>
            <a:r>
              <a:rPr lang="uk-UA" dirty="0" err="1" smtClean="0">
                <a:solidFill>
                  <a:srgbClr val="000000"/>
                </a:solidFill>
                <a:latin typeface="Haettenschweiler" panose="020B0706040902060204" pitchFamily="34" charset="0"/>
                <a:cs typeface="Arial" charset="0"/>
                <a:sym typeface="Calibri" pitchFamily="34" charset="0"/>
              </a:rPr>
              <a:t>initiatives</a:t>
            </a:r>
            <a:endParaRPr lang="ru-RU" dirty="0" smtClean="0">
              <a:solidFill>
                <a:srgbClr val="000000"/>
              </a:solidFill>
              <a:latin typeface="Haettenschweiler" panose="020B0706040902060204" pitchFamily="34" charset="0"/>
              <a:cs typeface="Arial" charset="0"/>
              <a:sym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rot="5400000">
            <a:off x="3562320" y="3530476"/>
            <a:ext cx="9499580" cy="166377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p:cNvSpPr/>
          <p:nvPr/>
        </p:nvSpPr>
        <p:spPr>
          <a:xfrm>
            <a:off x="-32048" y="0"/>
            <a:ext cx="9792097" cy="981076"/>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0289" name="Заголовок 1"/>
          <p:cNvSpPr>
            <a:spLocks noGrp="1"/>
          </p:cNvSpPr>
          <p:nvPr>
            <p:ph type="title" idx="4294967295"/>
          </p:nvPr>
        </p:nvSpPr>
        <p:spPr>
          <a:xfrm>
            <a:off x="0" y="0"/>
            <a:ext cx="9143999" cy="981075"/>
          </a:xfrm>
        </p:spPr>
        <p:txBody>
          <a:bodyPr/>
          <a:lstStyle/>
          <a:p>
            <a:pPr eaLnBrk="1" hangingPunct="1"/>
            <a:r>
              <a:rPr lang="en-US" sz="3200" b="1" dirty="0" smtClean="0">
                <a:latin typeface="Times New Roman" panose="02020603050405020304" pitchFamily="18" charset="0"/>
                <a:cs typeface="Times New Roman" panose="02020603050405020304" pitchFamily="18" charset="0"/>
              </a:rPr>
              <a:t>The advantages of foreign </a:t>
            </a:r>
            <a:r>
              <a:rPr lang="en-US" sz="3200" b="1" dirty="0" smtClean="0">
                <a:latin typeface="Times New Roman" panose="02020603050405020304" pitchFamily="18" charset="0"/>
                <a:cs typeface="Times New Roman" panose="02020603050405020304" pitchFamily="18" charset="0"/>
                <a:sym typeface="Arial" charset="0"/>
              </a:rPr>
              <a:t>representative office </a:t>
            </a:r>
            <a:endParaRPr lang="ru-RU" sz="3200" b="1" dirty="0" smtClean="0">
              <a:latin typeface="Times New Roman" panose="02020603050405020304" pitchFamily="18" charset="0"/>
              <a:cs typeface="Times New Roman" panose="02020603050405020304" pitchFamily="18" charset="0"/>
              <a:sym typeface="Arial" charset="0"/>
            </a:endParaRPr>
          </a:p>
        </p:txBody>
      </p:sp>
      <p:sp>
        <p:nvSpPr>
          <p:cNvPr id="140290" name="Прямоугольник 2"/>
          <p:cNvSpPr>
            <a:spLocks noChangeArrowheads="1"/>
          </p:cNvSpPr>
          <p:nvPr/>
        </p:nvSpPr>
        <p:spPr bwMode="auto">
          <a:xfrm>
            <a:off x="323528" y="981076"/>
            <a:ext cx="7156692" cy="5709255"/>
          </a:xfrm>
          <a:prstGeom prst="rect">
            <a:avLst/>
          </a:prstGeom>
          <a:noFill/>
          <a:ln w="9525">
            <a:noFill/>
            <a:miter lim="800000"/>
            <a:headEnd/>
            <a:tailEnd/>
          </a:ln>
        </p:spPr>
        <p:txBody>
          <a:bodyPr wrap="square">
            <a:spAutoFit/>
          </a:bodyPr>
          <a:lstStyle/>
          <a:p>
            <a:pPr algn="just">
              <a:spcAft>
                <a:spcPts val="600"/>
              </a:spcAft>
              <a:buFont typeface="Wingdings" pitchFamily="2" charset="2"/>
              <a:buChar char="ü"/>
            </a:pPr>
            <a:r>
              <a:rPr lang="en-US" sz="2200" b="0" dirty="0"/>
              <a:t>the ability to use the brand and name of the foreign company without license agreements; </a:t>
            </a:r>
          </a:p>
          <a:p>
            <a:pPr algn="just">
              <a:spcAft>
                <a:spcPts val="600"/>
              </a:spcAft>
              <a:buFont typeface="Wingdings" pitchFamily="2" charset="2"/>
              <a:buChar char="ü"/>
            </a:pPr>
            <a:endParaRPr lang="en-US" sz="2200" b="0" dirty="0"/>
          </a:p>
          <a:p>
            <a:pPr algn="just">
              <a:spcAft>
                <a:spcPts val="600"/>
              </a:spcAft>
              <a:buFont typeface="Wingdings" pitchFamily="2" charset="2"/>
              <a:buChar char="ü"/>
            </a:pPr>
            <a:r>
              <a:rPr lang="en-US" sz="2200" b="0" dirty="0"/>
              <a:t>the ability to direct control on activities, to carry out direct financing for the representation office; </a:t>
            </a:r>
          </a:p>
          <a:p>
            <a:pPr algn="just">
              <a:spcAft>
                <a:spcPts val="600"/>
              </a:spcAft>
              <a:buFont typeface="Wingdings" pitchFamily="2" charset="2"/>
              <a:buChar char="ü"/>
            </a:pPr>
            <a:endParaRPr lang="en-US" sz="2200" b="0" dirty="0"/>
          </a:p>
          <a:p>
            <a:pPr algn="just">
              <a:spcAft>
                <a:spcPts val="600"/>
              </a:spcAft>
              <a:buFont typeface="Wingdings" pitchFamily="2" charset="2"/>
              <a:buChar char="ü"/>
            </a:pPr>
            <a:r>
              <a:rPr lang="en-US" sz="2200" b="0" dirty="0"/>
              <a:t>obligations arising from transactions entered into by the representative office  creates liabilities for the parent company, in some cases much more attractive for contractors;</a:t>
            </a:r>
          </a:p>
          <a:p>
            <a:pPr algn="just">
              <a:spcAft>
                <a:spcPts val="600"/>
              </a:spcAft>
              <a:buFont typeface="Wingdings" pitchFamily="2" charset="2"/>
              <a:buChar char="ü"/>
            </a:pPr>
            <a:endParaRPr lang="en-US" sz="2200" b="0" dirty="0"/>
          </a:p>
          <a:p>
            <a:pPr algn="just">
              <a:spcAft>
                <a:spcPts val="600"/>
              </a:spcAft>
              <a:buFont typeface="Wingdings" pitchFamily="2" charset="2"/>
              <a:buChar char="ü"/>
            </a:pPr>
            <a:r>
              <a:rPr lang="en-US" sz="2200" b="0" dirty="0"/>
              <a:t>employees of representative offices acting on the basis of special service cards, which does not require as much formality, as obtaining permission to work.</a:t>
            </a:r>
            <a:endParaRPr lang="en-US" sz="2200" b="0" dirty="0">
              <a:solidFill>
                <a:schemeClr val="tx1"/>
              </a:solidFill>
              <a:cs typeface="Times New Roman" pitchFamily="18" charset="0"/>
            </a:endParaRPr>
          </a:p>
          <a:p>
            <a:pPr>
              <a:spcAft>
                <a:spcPts val="600"/>
              </a:spcAft>
            </a:pPr>
            <a:endParaRPr lang="ru-RU" sz="2200" b="0" dirty="0">
              <a:solidFill>
                <a:schemeClr val="tx1"/>
              </a:solidFill>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0" y="0"/>
            <a:ext cx="1835696" cy="7749480"/>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p:nvSpPr>
        <p:spPr>
          <a:xfrm>
            <a:off x="-108520" y="476672"/>
            <a:ext cx="9649072" cy="43204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7966721" y="-171400"/>
            <a:ext cx="673731" cy="792088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108520" y="5224434"/>
            <a:ext cx="9251911" cy="724846"/>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p:cNvSpPr/>
          <p:nvPr/>
        </p:nvSpPr>
        <p:spPr>
          <a:xfrm>
            <a:off x="8460432" y="-171400"/>
            <a:ext cx="360040" cy="8064896"/>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p:cNvSpPr/>
          <p:nvPr/>
        </p:nvSpPr>
        <p:spPr>
          <a:xfrm>
            <a:off x="7534673" y="-171400"/>
            <a:ext cx="432048" cy="8064896"/>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p:cNvSpPr/>
          <p:nvPr/>
        </p:nvSpPr>
        <p:spPr>
          <a:xfrm>
            <a:off x="-612576" y="5805264"/>
            <a:ext cx="9756576" cy="288032"/>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468560" y="4864394"/>
            <a:ext cx="9611951" cy="36004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4385" name="Rectangle 3"/>
          <p:cNvSpPr>
            <a:spLocks noGrp="1"/>
          </p:cNvSpPr>
          <p:nvPr>
            <p:ph type="body" idx="1"/>
          </p:nvPr>
        </p:nvSpPr>
        <p:spPr>
          <a:xfrm>
            <a:off x="29209" y="3784249"/>
            <a:ext cx="8229600" cy="1440185"/>
          </a:xfrm>
        </p:spPr>
        <p:txBody>
          <a:bodyPr/>
          <a:lstStyle/>
          <a:p>
            <a:pPr algn="ctr">
              <a:buFont typeface="Arial" charset="0"/>
              <a:buNone/>
            </a:pPr>
            <a:r>
              <a:rPr lang="en-US" sz="7200" dirty="0" smtClean="0">
                <a:latin typeface="Haettenschweiler" panose="020B0706040902060204" pitchFamily="34" charset="0"/>
              </a:rPr>
              <a:t>Thank you for attention</a:t>
            </a:r>
            <a:endParaRPr lang="uk-UA" sz="7200" dirty="0" smtClean="0">
              <a:latin typeface="Haettenschweiler" panose="020B070604090206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rot="5400000">
            <a:off x="3318395" y="3530477"/>
            <a:ext cx="9499580" cy="166377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Прямоугольник 2"/>
          <p:cNvSpPr/>
          <p:nvPr/>
        </p:nvSpPr>
        <p:spPr>
          <a:xfrm>
            <a:off x="-32048" y="86553"/>
            <a:ext cx="9792097" cy="1151781"/>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3905" name="Прямоугольник 2"/>
          <p:cNvSpPr>
            <a:spLocks noChangeArrowheads="1"/>
          </p:cNvSpPr>
          <p:nvPr/>
        </p:nvSpPr>
        <p:spPr bwMode="auto">
          <a:xfrm>
            <a:off x="-32048" y="1238334"/>
            <a:ext cx="7268343" cy="4524315"/>
          </a:xfrm>
          <a:prstGeom prst="rect">
            <a:avLst/>
          </a:prstGeom>
          <a:noFill/>
          <a:ln w="9525">
            <a:noFill/>
            <a:miter lim="800000"/>
            <a:headEnd/>
            <a:tailEnd/>
          </a:ln>
        </p:spPr>
        <p:txBody>
          <a:bodyPr wrap="square">
            <a:spAutoFit/>
          </a:bodyPr>
          <a:lstStyle/>
          <a:p>
            <a:pPr algn="r"/>
            <a:r>
              <a:rPr lang="en-US" sz="3200" dirty="0">
                <a:latin typeface="Times New Roman" panose="02020603050405020304" pitchFamily="18" charset="0"/>
                <a:cs typeface="Times New Roman" panose="02020603050405020304" pitchFamily="18" charset="0"/>
              </a:rPr>
              <a:t>The foreign representative office</a:t>
            </a:r>
            <a:r>
              <a:rPr lang="en-US" sz="3200" b="0" dirty="0">
                <a:latin typeface="Times New Roman" panose="02020603050405020304" pitchFamily="18" charset="0"/>
                <a:cs typeface="Times New Roman" panose="02020603050405020304" pitchFamily="18" charset="0"/>
              </a:rPr>
              <a:t> is </a:t>
            </a:r>
          </a:p>
          <a:p>
            <a:pPr algn="r"/>
            <a:r>
              <a:rPr lang="en-US" sz="3200" b="0" dirty="0">
                <a:latin typeface="Times New Roman" panose="02020603050405020304" pitchFamily="18" charset="0"/>
                <a:cs typeface="Times New Roman" panose="02020603050405020304" pitchFamily="18" charset="0"/>
              </a:rPr>
              <a:t>a division of a foreign company, </a:t>
            </a:r>
          </a:p>
          <a:p>
            <a:pPr algn="r"/>
            <a:r>
              <a:rPr lang="en-US" sz="3200" b="0" dirty="0">
                <a:latin typeface="Times New Roman" panose="02020603050405020304" pitchFamily="18" charset="0"/>
                <a:cs typeface="Times New Roman" panose="02020603050405020304" pitchFamily="18" charset="0"/>
              </a:rPr>
              <a:t>which represents its interests.</a:t>
            </a:r>
          </a:p>
          <a:p>
            <a:pPr algn="r"/>
            <a:r>
              <a:rPr lang="en-US" sz="3200" b="0" dirty="0">
                <a:latin typeface="Times New Roman" panose="02020603050405020304" pitchFamily="18" charset="0"/>
                <a:cs typeface="Times New Roman" panose="02020603050405020304" pitchFamily="18" charset="0"/>
              </a:rPr>
              <a:t> </a:t>
            </a:r>
          </a:p>
          <a:p>
            <a:pPr algn="r"/>
            <a:r>
              <a:rPr lang="en-US" sz="3200" b="0" dirty="0">
                <a:latin typeface="Times New Roman" panose="02020603050405020304" pitchFamily="18" charset="0"/>
                <a:cs typeface="Times New Roman" panose="02020603050405020304" pitchFamily="18" charset="0"/>
              </a:rPr>
              <a:t>The foreign representative office </a:t>
            </a:r>
          </a:p>
          <a:p>
            <a:pPr algn="r"/>
            <a:r>
              <a:rPr lang="en-US" sz="3200" b="0" dirty="0">
                <a:latin typeface="Times New Roman" panose="02020603050405020304" pitchFamily="18" charset="0"/>
                <a:cs typeface="Times New Roman" panose="02020603050405020304" pitchFamily="18" charset="0"/>
              </a:rPr>
              <a:t>has to ensure the operation of companies with foreign investment </a:t>
            </a:r>
          </a:p>
          <a:p>
            <a:pPr algn="r"/>
            <a:r>
              <a:rPr lang="en-US" sz="3200" b="0" dirty="0">
                <a:latin typeface="Times New Roman" panose="02020603050405020304" pitchFamily="18" charset="0"/>
                <a:cs typeface="Times New Roman" panose="02020603050405020304" pitchFamily="18" charset="0"/>
              </a:rPr>
              <a:t>and can not carry out economic activity and not a business entity.</a:t>
            </a:r>
            <a:endParaRPr lang="ru-RU" sz="3200" b="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rot="5400000">
            <a:off x="4542532" y="4044471"/>
            <a:ext cx="9499580" cy="137574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p:cNvSpPr/>
          <p:nvPr/>
        </p:nvSpPr>
        <p:spPr>
          <a:xfrm rot="5400000">
            <a:off x="-4682088" y="3746500"/>
            <a:ext cx="9499580" cy="137574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p:cNvSpPr/>
          <p:nvPr/>
        </p:nvSpPr>
        <p:spPr>
          <a:xfrm>
            <a:off x="-252536" y="86552"/>
            <a:ext cx="9792097" cy="1542247"/>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5953" name="Заголовок 1"/>
          <p:cNvSpPr>
            <a:spLocks noGrp="1"/>
          </p:cNvSpPr>
          <p:nvPr>
            <p:ph type="title" idx="4294967295"/>
          </p:nvPr>
        </p:nvSpPr>
        <p:spPr>
          <a:xfrm>
            <a:off x="457200" y="214313"/>
            <a:ext cx="8229600" cy="1357312"/>
          </a:xfrm>
        </p:spPr>
        <p:txBody>
          <a:bodyPr/>
          <a:lstStyle/>
          <a:p>
            <a:pPr eaLnBrk="1" hangingPunct="1"/>
            <a:r>
              <a:rPr lang="en-US" sz="3200" b="1" dirty="0" smtClean="0">
                <a:latin typeface="Times New Roman" panose="02020603050405020304" pitchFamily="18" charset="0"/>
                <a:cs typeface="Times New Roman" panose="02020603050405020304" pitchFamily="18" charset="0"/>
              </a:rPr>
              <a:t>Dynamics of registration of foreign representative offices in Ukraine</a:t>
            </a:r>
            <a:endParaRPr lang="ru-RU" sz="3200" b="1" dirty="0" smtClean="0">
              <a:latin typeface="Times New Roman" panose="02020603050405020304" pitchFamily="18" charset="0"/>
              <a:cs typeface="Times New Roman" panose="02020603050405020304" pitchFamily="18" charset="0"/>
            </a:endParaRPr>
          </a:p>
        </p:txBody>
      </p:sp>
      <p:graphicFrame>
        <p:nvGraphicFramePr>
          <p:cNvPr id="125956" name="Object 4"/>
          <p:cNvGraphicFramePr>
            <a:graphicFrameLocks noChangeAspect="1"/>
          </p:cNvGraphicFramePr>
          <p:nvPr/>
        </p:nvGraphicFramePr>
        <p:xfrm>
          <a:off x="684213" y="1700213"/>
          <a:ext cx="8064500" cy="4570412"/>
        </p:xfrm>
        <a:graphic>
          <a:graphicData uri="http://schemas.openxmlformats.org/presentationml/2006/ole">
            <p:oleObj spid="_x0000_s125960" name="Диаграмма" r:id="rId4" imgW="4572000" imgH="2590783" progId="Excel.Sheet.8">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rot="5400000">
            <a:off x="-3708598" y="2564582"/>
            <a:ext cx="9792097" cy="1151781"/>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м</a:t>
            </a:r>
            <a:endParaRPr lang="ru-RU" dirty="0"/>
          </a:p>
        </p:txBody>
      </p:sp>
      <p:sp>
        <p:nvSpPr>
          <p:cNvPr id="6" name="Прямоугольник 5"/>
          <p:cNvSpPr/>
          <p:nvPr/>
        </p:nvSpPr>
        <p:spPr>
          <a:xfrm>
            <a:off x="-463659" y="4293096"/>
            <a:ext cx="10297144" cy="1512168"/>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p:cNvSpPr/>
          <p:nvPr/>
        </p:nvSpPr>
        <p:spPr>
          <a:xfrm>
            <a:off x="-392291" y="2136775"/>
            <a:ext cx="10297144" cy="1477018"/>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p:cNvSpPr/>
          <p:nvPr/>
        </p:nvSpPr>
        <p:spPr>
          <a:xfrm>
            <a:off x="-431205" y="404664"/>
            <a:ext cx="9792097" cy="1151781"/>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м</a:t>
            </a:r>
            <a:endParaRPr lang="ru-RU" dirty="0"/>
          </a:p>
        </p:txBody>
      </p:sp>
      <p:sp>
        <p:nvSpPr>
          <p:cNvPr id="128001" name="Заголовок 1"/>
          <p:cNvSpPr>
            <a:spLocks noGrp="1"/>
          </p:cNvSpPr>
          <p:nvPr>
            <p:ph type="title" idx="4294967295"/>
          </p:nvPr>
        </p:nvSpPr>
        <p:spPr>
          <a:xfrm>
            <a:off x="457200" y="214313"/>
            <a:ext cx="8229600" cy="1357312"/>
          </a:xfrm>
        </p:spPr>
        <p:txBody>
          <a:bodyPr/>
          <a:lstStyle/>
          <a:p>
            <a:pPr eaLnBrk="1" hangingPunct="1"/>
            <a:r>
              <a:rPr lang="en-US" sz="3200" b="1" dirty="0" smtClean="0">
                <a:latin typeface="Times New Roman" panose="02020603050405020304" pitchFamily="18" charset="0"/>
                <a:cs typeface="Times New Roman" panose="02020603050405020304" pitchFamily="18" charset="0"/>
              </a:rPr>
              <a:t>Types</a:t>
            </a:r>
            <a:r>
              <a:rPr lang="ru-RU" sz="3200" b="1" dirty="0" smtClean="0">
                <a:latin typeface="Times New Roman" panose="02020603050405020304" pitchFamily="18" charset="0"/>
                <a:cs typeface="Times New Roman" panose="02020603050405020304" pitchFamily="18" charset="0"/>
              </a:rPr>
              <a:t> </a:t>
            </a:r>
            <a:r>
              <a:rPr lang="ru-RU" sz="3200" b="1" dirty="0" err="1" smtClean="0">
                <a:latin typeface="Times New Roman" panose="02020603050405020304" pitchFamily="18" charset="0"/>
                <a:cs typeface="Times New Roman" panose="02020603050405020304" pitchFamily="18" charset="0"/>
              </a:rPr>
              <a:t>of</a:t>
            </a:r>
            <a:r>
              <a:rPr lang="ru-RU" sz="3200" b="1" dirty="0" smtClean="0">
                <a:latin typeface="Times New Roman" panose="02020603050405020304" pitchFamily="18" charset="0"/>
                <a:cs typeface="Times New Roman" panose="02020603050405020304" pitchFamily="18" charset="0"/>
              </a:rPr>
              <a:t> </a:t>
            </a:r>
            <a:r>
              <a:rPr lang="en-US" sz="3200" b="1" dirty="0" smtClean="0">
                <a:solidFill>
                  <a:srgbClr val="000000"/>
                </a:solidFill>
                <a:latin typeface="Times New Roman" panose="02020603050405020304" pitchFamily="18" charset="0"/>
                <a:cs typeface="Times New Roman" panose="02020603050405020304" pitchFamily="18" charset="0"/>
                <a:sym typeface="Arial" charset="0"/>
              </a:rPr>
              <a:t>representative office</a:t>
            </a:r>
            <a:r>
              <a:rPr lang="en-US" sz="4000" b="1" dirty="0" smtClean="0">
                <a:latin typeface="Times New Roman" panose="02020603050405020304" pitchFamily="18" charset="0"/>
                <a:cs typeface="Times New Roman" panose="02020603050405020304" pitchFamily="18" charset="0"/>
                <a:sym typeface="Arial" charset="0"/>
              </a:rPr>
              <a:t> </a:t>
            </a:r>
            <a:endParaRPr lang="ru-RU" sz="4000" b="1" dirty="0" smtClean="0">
              <a:latin typeface="Times New Roman" panose="02020603050405020304" pitchFamily="18" charset="0"/>
              <a:cs typeface="Times New Roman" panose="02020603050405020304" pitchFamily="18" charset="0"/>
              <a:sym typeface="Arial" charset="0"/>
            </a:endParaRPr>
          </a:p>
        </p:txBody>
      </p:sp>
      <p:sp>
        <p:nvSpPr>
          <p:cNvPr id="128002" name="Прямоугольник 2"/>
          <p:cNvSpPr>
            <a:spLocks noChangeArrowheads="1"/>
          </p:cNvSpPr>
          <p:nvPr/>
        </p:nvSpPr>
        <p:spPr bwMode="auto">
          <a:xfrm>
            <a:off x="928688" y="2136775"/>
            <a:ext cx="7072312" cy="3508375"/>
          </a:xfrm>
          <a:prstGeom prst="rect">
            <a:avLst/>
          </a:prstGeom>
          <a:noFill/>
          <a:ln w="9525">
            <a:noFill/>
            <a:miter lim="800000"/>
            <a:headEnd/>
            <a:tailEnd/>
          </a:ln>
        </p:spPr>
        <p:txBody>
          <a:bodyPr>
            <a:spAutoFit/>
          </a:bodyPr>
          <a:lstStyle/>
          <a:p>
            <a:pPr algn="ctr">
              <a:buFont typeface="Wingdings" pitchFamily="2" charset="2"/>
              <a:buChar char="ü"/>
            </a:pPr>
            <a:r>
              <a:rPr lang="en-US" sz="2800" b="0" dirty="0"/>
              <a:t>The foreign representative office, which conducts economic activity (permanent, commercial);</a:t>
            </a:r>
          </a:p>
          <a:p>
            <a:pPr algn="ctr">
              <a:buFont typeface="Wingdings" pitchFamily="2" charset="2"/>
              <a:buChar char="ü"/>
            </a:pPr>
            <a:endParaRPr lang="en-US" sz="2800" b="0" dirty="0"/>
          </a:p>
          <a:p>
            <a:pPr algn="ctr">
              <a:buFont typeface="Wingdings" pitchFamily="2" charset="2"/>
              <a:buChar char="ü"/>
            </a:pPr>
            <a:endParaRPr lang="en-US" sz="2800" b="0" dirty="0"/>
          </a:p>
          <a:p>
            <a:pPr algn="ctr">
              <a:buFont typeface="Wingdings" pitchFamily="2" charset="2"/>
              <a:buChar char="ü"/>
            </a:pPr>
            <a:r>
              <a:rPr lang="en-US" sz="2800" b="0" dirty="0"/>
              <a:t>The foreign representative office, which does not conduct economic activities </a:t>
            </a:r>
          </a:p>
          <a:p>
            <a:pPr algn="ctr">
              <a:buFont typeface="Wingdings" pitchFamily="2" charset="2"/>
              <a:buNone/>
            </a:pPr>
            <a:r>
              <a:rPr lang="en-US" sz="2800" b="0" dirty="0"/>
              <a:t>(non-profit).</a:t>
            </a:r>
            <a:endParaRPr lang="ru-RU" sz="2800" b="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630485" y="5877272"/>
            <a:ext cx="10297144" cy="75608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p:cNvSpPr/>
          <p:nvPr/>
        </p:nvSpPr>
        <p:spPr>
          <a:xfrm rot="5400000">
            <a:off x="4068613" y="2636590"/>
            <a:ext cx="9792097" cy="1151781"/>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Прямоугольник 2"/>
          <p:cNvSpPr/>
          <p:nvPr/>
        </p:nvSpPr>
        <p:spPr>
          <a:xfrm rot="5400000">
            <a:off x="-4788372" y="2636589"/>
            <a:ext cx="9792097" cy="1151781"/>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130100" name="Group 52"/>
          <p:cNvGraphicFramePr>
            <a:graphicFrameLocks noGrp="1"/>
          </p:cNvGraphicFramePr>
          <p:nvPr>
            <p:extLst>
              <p:ext uri="{D42A27DB-BD31-4B8C-83A1-F6EECF244321}">
                <p14:modId xmlns:p14="http://schemas.microsoft.com/office/powerpoint/2010/main" xmlns="" val="1690554367"/>
              </p:ext>
            </p:extLst>
          </p:nvPr>
        </p:nvGraphicFramePr>
        <p:xfrm>
          <a:off x="673521" y="274004"/>
          <a:ext cx="7715250" cy="5387243"/>
        </p:xfrm>
        <a:graphic>
          <a:graphicData uri="http://schemas.openxmlformats.org/drawingml/2006/table">
            <a:tbl>
              <a:tblPr/>
              <a:tblGrid>
                <a:gridCol w="4023022"/>
                <a:gridCol w="3692228"/>
              </a:tblGrid>
              <a:tr h="881063">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sym typeface="Arial" charset="0"/>
                        </a:rPr>
                        <a:t>The foreign representative office </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sym typeface="Arial" charset="0"/>
                        </a:rPr>
                        <a:t>(non-commercial)/</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sym typeface="Arial" charset="0"/>
                        </a:rPr>
                        <a:t>(without the right to conduct economic activity)</a:t>
                      </a:r>
                      <a:endParaRPr kumimoji="0" lang="ru-RU" sz="1800" b="1" i="0" u="none" strike="noStrike" cap="none" normalizeH="0" baseline="0" dirty="0" smtClean="0">
                        <a:ln>
                          <a:noFill/>
                        </a:ln>
                        <a:solidFill>
                          <a:schemeClr val="tx1"/>
                        </a:solidFill>
                        <a:effectLst/>
                        <a:latin typeface="Arial" charset="0"/>
                        <a:cs typeface="Arial" charset="0"/>
                        <a:sym typeface="Arial" charset="0"/>
                      </a:endParaRPr>
                    </a:p>
                  </a:txBody>
                  <a:tcPr marL="40749" marR="40749" marT="97797" marB="97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9F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sym typeface="Arial" charset="0"/>
                        </a:rPr>
                        <a:t>The foreign representative office (permanent)/</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sym typeface="Arial" charset="0"/>
                        </a:rPr>
                        <a:t>(with the right to conduct economic activity)</a:t>
                      </a:r>
                      <a:endParaRPr kumimoji="0" lang="ru-RU" sz="1800" b="1" i="0" u="none" strike="noStrike" cap="none" normalizeH="0" baseline="0" smtClean="0">
                        <a:ln>
                          <a:noFill/>
                        </a:ln>
                        <a:solidFill>
                          <a:schemeClr val="tx1"/>
                        </a:solidFill>
                        <a:effectLst/>
                        <a:latin typeface="Arial" charset="0"/>
                        <a:cs typeface="Arial" charset="0"/>
                        <a:sym typeface="Arial" charset="0"/>
                      </a:endParaRPr>
                    </a:p>
                  </a:txBody>
                  <a:tcPr marL="40749" marR="40749" marT="97797" marB="97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9FC"/>
                    </a:solidFill>
                  </a:tcPr>
                </a:tc>
              </a:tr>
              <a:tr h="4094369">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lumMod val="95000"/>
                              <a:lumOff val="5000"/>
                            </a:schemeClr>
                          </a:solidFill>
                          <a:effectLst/>
                          <a:latin typeface="Arial" charset="0"/>
                          <a:cs typeface="Arial" charset="0"/>
                          <a:sym typeface="Arial" charset="0"/>
                        </a:rPr>
                        <a:t>The nonprofit representative office is not a legal entity and does not perform any independent economic activity, acts on behalf of and by order of the foreign subject of economic activity. </a:t>
                      </a:r>
                    </a:p>
                  </a:txBody>
                  <a:tcPr marL="40749" marR="40749" marT="97797" marB="97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9F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sym typeface="Arial" charset="0"/>
                        </a:rPr>
                        <a:t>Constant representative office is a permanent place of business activity of nonresident in Ukraine</a:t>
                      </a:r>
                      <a:r>
                        <a:rPr kumimoji="0" lang="ru-RU" sz="1800" b="0" i="0" u="none" strike="noStrike" cap="none" normalizeH="0" baseline="0" dirty="0" smtClean="0">
                          <a:ln>
                            <a:noFill/>
                          </a:ln>
                          <a:solidFill>
                            <a:schemeClr val="tx1"/>
                          </a:solidFill>
                          <a:effectLst/>
                          <a:latin typeface="Arial" charset="0"/>
                          <a:cs typeface="Times New Roman" pitchFamily="18" charset="0"/>
                          <a:sym typeface="Arial" charset="0"/>
                        </a:rPr>
                        <a:t> </a:t>
                      </a:r>
                    </a:p>
                    <a:p>
                      <a:pPr marL="0" marR="0" lvl="0" indent="0" algn="ctr" defTabSz="914400" rtl="0" eaLnBrk="1" fontAlgn="t" latinLnBrk="0" hangingPunct="1">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Arial" charset="0"/>
                        <a:cs typeface="Times New Roman" pitchFamily="18" charset="0"/>
                        <a:sym typeface="Arial" charset="0"/>
                      </a:endParaRPr>
                    </a:p>
                  </a:txBody>
                  <a:tcPr marL="40749" marR="40749" marT="97797" marB="97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9FC"/>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630485" y="5877272"/>
            <a:ext cx="10297144" cy="75608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132135" name="Group 39"/>
          <p:cNvGraphicFramePr>
            <a:graphicFrameLocks noGrp="1"/>
          </p:cNvGraphicFramePr>
          <p:nvPr>
            <p:extLst>
              <p:ext uri="{D42A27DB-BD31-4B8C-83A1-F6EECF244321}">
                <p14:modId xmlns:p14="http://schemas.microsoft.com/office/powerpoint/2010/main" xmlns="" val="3675666068"/>
              </p:ext>
            </p:extLst>
          </p:nvPr>
        </p:nvGraphicFramePr>
        <p:xfrm>
          <a:off x="642909" y="836712"/>
          <a:ext cx="7680858" cy="4824537"/>
        </p:xfrm>
        <a:graphic>
          <a:graphicData uri="http://schemas.openxmlformats.org/drawingml/2006/table">
            <a:tbl>
              <a:tblPr/>
              <a:tblGrid>
                <a:gridCol w="3766083"/>
                <a:gridCol w="3914775"/>
              </a:tblGrid>
              <a:tr h="1451256">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sym typeface="Arial" charset="0"/>
                        </a:rPr>
                        <a:t>The foreign representative office </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sym typeface="Arial" charset="0"/>
                        </a:rPr>
                        <a:t>(non-commercial)/</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sym typeface="Arial" charset="0"/>
                        </a:rPr>
                        <a:t>(without the right to conduct economic activity)</a:t>
                      </a:r>
                      <a:endParaRPr kumimoji="0" lang="ru-RU" sz="1800" b="1" i="0" u="none" strike="noStrike" cap="none" normalizeH="0" baseline="0" dirty="0" smtClean="0">
                        <a:ln>
                          <a:noFill/>
                        </a:ln>
                        <a:solidFill>
                          <a:schemeClr val="tx1"/>
                        </a:solidFill>
                        <a:effectLst/>
                        <a:latin typeface="Arial" charset="0"/>
                        <a:cs typeface="Arial" charset="0"/>
                        <a:sym typeface="Arial" charset="0"/>
                      </a:endParaRPr>
                    </a:p>
                  </a:txBody>
                  <a:tcPr marL="40749" marR="40749" marT="97797" marB="97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9F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sym typeface="Arial" charset="0"/>
                        </a:rPr>
                        <a:t>The foreign representative office (permanent)/</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sym typeface="Arial" charset="0"/>
                        </a:rPr>
                        <a:t>(with the right to conduct economic activity)</a:t>
                      </a:r>
                      <a:endParaRPr kumimoji="0" lang="ru-RU" sz="1800" b="1" i="0" u="none" strike="noStrike" cap="none" normalizeH="0" baseline="0" smtClean="0">
                        <a:ln>
                          <a:noFill/>
                        </a:ln>
                        <a:solidFill>
                          <a:schemeClr val="tx1"/>
                        </a:solidFill>
                        <a:effectLst/>
                        <a:latin typeface="Arial" charset="0"/>
                        <a:cs typeface="Arial" charset="0"/>
                        <a:sym typeface="Arial" charset="0"/>
                      </a:endParaRPr>
                    </a:p>
                  </a:txBody>
                  <a:tcPr marL="40749" marR="40749" marT="97797" marB="97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9FC"/>
                    </a:solidFill>
                  </a:tcPr>
                </a:tc>
              </a:tr>
              <a:tr h="561323">
                <a:tc gridSpan="2">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lumMod val="10000"/>
                            </a:schemeClr>
                          </a:solidFill>
                          <a:effectLst/>
                          <a:latin typeface="Times New Roman" pitchFamily="18" charset="0"/>
                          <a:cs typeface="Times New Roman" pitchFamily="18" charset="0"/>
                          <a:sym typeface="Arial" charset="0"/>
                        </a:rPr>
                        <a:t>Registration of foreign representative offices</a:t>
                      </a:r>
                      <a:endParaRPr kumimoji="0" lang="ru-RU" sz="1600" b="1" i="0" u="none" strike="noStrike" cap="none" normalizeH="0" baseline="0" dirty="0" smtClean="0">
                        <a:ln>
                          <a:noFill/>
                        </a:ln>
                        <a:solidFill>
                          <a:schemeClr val="bg2">
                            <a:lumMod val="10000"/>
                          </a:schemeClr>
                        </a:solidFill>
                        <a:effectLst/>
                        <a:latin typeface="Times New Roman" pitchFamily="18" charset="0"/>
                        <a:cs typeface="Times New Roman" pitchFamily="18" charset="0"/>
                        <a:sym typeface="Arial" charset="0"/>
                      </a:endParaRPr>
                    </a:p>
                  </a:txBody>
                  <a:tcPr marL="40749" marR="40749" marT="97797" marB="97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9FC"/>
                    </a:solidFill>
                  </a:tcPr>
                </a:tc>
                <a:tc hMerge="1">
                  <a:txBody>
                    <a:bodyPr/>
                    <a:lstStyle/>
                    <a:p>
                      <a:endParaRPr lang="uk-UA"/>
                    </a:p>
                  </a:txBody>
                  <a:tcPr/>
                </a:tc>
              </a:tr>
              <a:tr h="1042456">
                <a:tc gridSpan="2">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lumMod val="95000"/>
                              <a:lumOff val="5000"/>
                            </a:schemeClr>
                          </a:solidFill>
                          <a:effectLst/>
                          <a:latin typeface="Arial" charset="0"/>
                          <a:ea typeface="+mn-ea"/>
                          <a:cs typeface="Arial" charset="0"/>
                          <a:sym typeface="Arial" charset="0"/>
                        </a:rPr>
                        <a:t>Registration of foreign representative offices is the authority of the Ministry of economy of Ukraine</a:t>
                      </a:r>
                      <a:endParaRPr kumimoji="0" lang="ru-RU" sz="1800" b="0" i="0" u="none" strike="noStrike" kern="1200" cap="none" normalizeH="0" baseline="0" dirty="0" smtClean="0">
                        <a:ln>
                          <a:noFill/>
                        </a:ln>
                        <a:solidFill>
                          <a:schemeClr val="tx1">
                            <a:lumMod val="95000"/>
                            <a:lumOff val="5000"/>
                          </a:schemeClr>
                        </a:solidFill>
                        <a:effectLst/>
                        <a:latin typeface="Arial" charset="0"/>
                        <a:ea typeface="+mn-ea"/>
                        <a:cs typeface="Arial" charset="0"/>
                        <a:sym typeface="Arial" charset="0"/>
                      </a:endParaRPr>
                    </a:p>
                  </a:txBody>
                  <a:tcPr marL="40749" marR="40749" marT="97797" marB="97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9FC"/>
                    </a:solidFill>
                  </a:tcPr>
                </a:tc>
                <a:tc hMerge="1">
                  <a:txBody>
                    <a:bodyPr/>
                    <a:lstStyle/>
                    <a:p>
                      <a:endParaRPr lang="uk-UA"/>
                    </a:p>
                  </a:txBody>
                  <a:tcPr/>
                </a:tc>
              </a:tr>
              <a:tr h="727046">
                <a:tc gridSpan="2">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lumMod val="10000"/>
                            </a:schemeClr>
                          </a:solidFill>
                          <a:effectLst/>
                          <a:latin typeface="Times New Roman" pitchFamily="18" charset="0"/>
                          <a:cs typeface="Times New Roman" pitchFamily="18" charset="0"/>
                          <a:sym typeface="Arial" charset="0"/>
                        </a:rPr>
                        <a:t>T</a:t>
                      </a:r>
                      <a:r>
                        <a:rPr kumimoji="0" lang="ru-RU" sz="1600" b="1" i="0" u="none" strike="noStrike" cap="none" normalizeH="0" baseline="0" dirty="0" err="1" smtClean="0">
                          <a:ln>
                            <a:noFill/>
                          </a:ln>
                          <a:solidFill>
                            <a:schemeClr val="bg2">
                              <a:lumMod val="10000"/>
                            </a:schemeClr>
                          </a:solidFill>
                          <a:effectLst/>
                          <a:latin typeface="Times New Roman" pitchFamily="18" charset="0"/>
                          <a:cs typeface="Times New Roman" pitchFamily="18" charset="0"/>
                          <a:sym typeface="Arial" charset="0"/>
                        </a:rPr>
                        <a:t>erms</a:t>
                      </a:r>
                      <a:r>
                        <a:rPr kumimoji="0" lang="ru-RU" sz="1600" b="1" i="0" u="none" strike="noStrike" cap="none" normalizeH="0" baseline="0" dirty="0" smtClean="0">
                          <a:ln>
                            <a:noFill/>
                          </a:ln>
                          <a:solidFill>
                            <a:schemeClr val="bg2">
                              <a:lumMod val="10000"/>
                            </a:schemeClr>
                          </a:solidFill>
                          <a:effectLst/>
                          <a:latin typeface="Times New Roman" pitchFamily="18" charset="0"/>
                          <a:cs typeface="Times New Roman" pitchFamily="18" charset="0"/>
                          <a:sym typeface="Arial" charset="0"/>
                        </a:rPr>
                        <a:t> </a:t>
                      </a:r>
                      <a:r>
                        <a:rPr kumimoji="0" lang="ru-RU" sz="1600" b="1" i="0" u="none" strike="noStrike" cap="none" normalizeH="0" baseline="0" dirty="0" err="1" smtClean="0">
                          <a:ln>
                            <a:noFill/>
                          </a:ln>
                          <a:solidFill>
                            <a:schemeClr val="bg2">
                              <a:lumMod val="10000"/>
                            </a:schemeClr>
                          </a:solidFill>
                          <a:effectLst/>
                          <a:latin typeface="Times New Roman" pitchFamily="18" charset="0"/>
                          <a:cs typeface="Times New Roman" pitchFamily="18" charset="0"/>
                          <a:sym typeface="Arial" charset="0"/>
                        </a:rPr>
                        <a:t>of</a:t>
                      </a:r>
                      <a:r>
                        <a:rPr kumimoji="0" lang="ru-RU" sz="1600" b="1" i="0" u="none" strike="noStrike" cap="none" normalizeH="0" baseline="0" dirty="0" smtClean="0">
                          <a:ln>
                            <a:noFill/>
                          </a:ln>
                          <a:solidFill>
                            <a:schemeClr val="bg2">
                              <a:lumMod val="10000"/>
                            </a:schemeClr>
                          </a:solidFill>
                          <a:effectLst/>
                          <a:latin typeface="Times New Roman" pitchFamily="18" charset="0"/>
                          <a:cs typeface="Times New Roman" pitchFamily="18" charset="0"/>
                          <a:sym typeface="Arial" charset="0"/>
                        </a:rPr>
                        <a:t> </a:t>
                      </a:r>
                      <a:r>
                        <a:rPr kumimoji="0" lang="ru-RU" sz="1600" b="1" i="0" u="none" strike="noStrike" cap="none" normalizeH="0" baseline="0" dirty="0" err="1" smtClean="0">
                          <a:ln>
                            <a:noFill/>
                          </a:ln>
                          <a:solidFill>
                            <a:schemeClr val="bg2">
                              <a:lumMod val="10000"/>
                            </a:schemeClr>
                          </a:solidFill>
                          <a:effectLst/>
                          <a:latin typeface="Times New Roman" pitchFamily="18" charset="0"/>
                          <a:cs typeface="Times New Roman" pitchFamily="18" charset="0"/>
                          <a:sym typeface="Arial" charset="0"/>
                        </a:rPr>
                        <a:t>registration</a:t>
                      </a:r>
                      <a:endParaRPr kumimoji="0" lang="ru-RU" sz="1600" b="1" i="0" u="none" strike="noStrike" cap="none" normalizeH="0" baseline="0" dirty="0" smtClean="0">
                        <a:ln>
                          <a:noFill/>
                        </a:ln>
                        <a:solidFill>
                          <a:schemeClr val="bg2">
                            <a:lumMod val="10000"/>
                          </a:schemeClr>
                        </a:solidFill>
                        <a:effectLst/>
                        <a:latin typeface="Times New Roman" pitchFamily="18" charset="0"/>
                        <a:cs typeface="Times New Roman" pitchFamily="18" charset="0"/>
                        <a:sym typeface="Arial" charset="0"/>
                      </a:endParaRPr>
                    </a:p>
                  </a:txBody>
                  <a:tcPr marL="40749" marR="40749" marT="97797" marB="97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9FC"/>
                    </a:solidFill>
                  </a:tcPr>
                </a:tc>
                <a:tc hMerge="1">
                  <a:txBody>
                    <a:bodyPr/>
                    <a:lstStyle/>
                    <a:p>
                      <a:endParaRPr lang="uk-UA"/>
                    </a:p>
                  </a:txBody>
                  <a:tcPr/>
                </a:tc>
              </a:tr>
              <a:tr h="1042456">
                <a:tc gridSpan="2">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lumMod val="95000"/>
                              <a:lumOff val="5000"/>
                            </a:schemeClr>
                          </a:solidFill>
                          <a:effectLst/>
                          <a:latin typeface="Arial" charset="0"/>
                          <a:ea typeface="+mn-ea"/>
                          <a:cs typeface="Arial" charset="0"/>
                          <a:sym typeface="Arial" charset="0"/>
                        </a:rPr>
                        <a:t>no more than 60 days from the date of payment of registration fee</a:t>
                      </a:r>
                      <a:endParaRPr kumimoji="0" lang="ru-RU" sz="1800" b="0" i="0" u="none" strike="noStrike" kern="1200" cap="none" normalizeH="0" baseline="0" dirty="0" smtClean="0">
                        <a:ln>
                          <a:noFill/>
                        </a:ln>
                        <a:solidFill>
                          <a:schemeClr val="tx1">
                            <a:lumMod val="95000"/>
                            <a:lumOff val="5000"/>
                          </a:schemeClr>
                        </a:solidFill>
                        <a:effectLst/>
                        <a:latin typeface="Arial" charset="0"/>
                        <a:ea typeface="+mn-ea"/>
                        <a:cs typeface="Arial" charset="0"/>
                        <a:sym typeface="Arial" charset="0"/>
                      </a:endParaRPr>
                    </a:p>
                  </a:txBody>
                  <a:tcPr marL="40749" marR="40749" marT="97797" marB="97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9FC"/>
                    </a:solidFill>
                  </a:tcPr>
                </a:tc>
                <a:tc hMerge="1">
                  <a:txBody>
                    <a:bodyPr/>
                    <a:lstStyle/>
                    <a:p>
                      <a:endParaRPr lang="uk-UA"/>
                    </a:p>
                  </a:txBody>
                  <a:tcPr/>
                </a:tc>
              </a:tr>
            </a:tbl>
          </a:graphicData>
        </a:graphic>
      </p:graphicFrame>
      <p:sp>
        <p:nvSpPr>
          <p:cNvPr id="3" name="Прямоугольник 2"/>
          <p:cNvSpPr/>
          <p:nvPr/>
        </p:nvSpPr>
        <p:spPr>
          <a:xfrm rot="5400000">
            <a:off x="-4860380" y="2636589"/>
            <a:ext cx="9792097" cy="1151781"/>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p:cNvSpPr/>
          <p:nvPr/>
        </p:nvSpPr>
        <p:spPr>
          <a:xfrm rot="5400000">
            <a:off x="3996258" y="2788989"/>
            <a:ext cx="9792097" cy="1151781"/>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630485" y="5877272"/>
            <a:ext cx="10297144" cy="75608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Прямоугольник 2"/>
          <p:cNvSpPr/>
          <p:nvPr/>
        </p:nvSpPr>
        <p:spPr>
          <a:xfrm rot="5400000">
            <a:off x="-4716364" y="2636589"/>
            <a:ext cx="9792097" cy="1151781"/>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p:cNvSpPr/>
          <p:nvPr/>
        </p:nvSpPr>
        <p:spPr>
          <a:xfrm rot="5400000">
            <a:off x="4140274" y="3428678"/>
            <a:ext cx="9792097" cy="1151781"/>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134177" name="Group 33"/>
          <p:cNvGraphicFramePr>
            <a:graphicFrameLocks noGrp="1"/>
          </p:cNvGraphicFramePr>
          <p:nvPr>
            <p:extLst>
              <p:ext uri="{D42A27DB-BD31-4B8C-83A1-F6EECF244321}">
                <p14:modId xmlns:p14="http://schemas.microsoft.com/office/powerpoint/2010/main" xmlns="" val="74534733"/>
              </p:ext>
            </p:extLst>
          </p:nvPr>
        </p:nvGraphicFramePr>
        <p:xfrm>
          <a:off x="755650" y="981075"/>
          <a:ext cx="7715250" cy="4608165"/>
        </p:xfrm>
        <a:graphic>
          <a:graphicData uri="http://schemas.openxmlformats.org/drawingml/2006/table">
            <a:tbl>
              <a:tblPr/>
              <a:tblGrid>
                <a:gridCol w="3800475"/>
                <a:gridCol w="3914775"/>
              </a:tblGrid>
              <a:tr h="1524207">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sym typeface="Arial" charset="0"/>
                        </a:rPr>
                        <a:t>The foreign representative office </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sym typeface="Arial" charset="0"/>
                        </a:rPr>
                        <a:t>(non-commercial)/</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sym typeface="Arial" charset="0"/>
                        </a:rPr>
                        <a:t>(without the right to conduct economic activity)</a:t>
                      </a:r>
                      <a:endParaRPr kumimoji="0" lang="ru-RU" sz="1800" b="1" i="0" u="none" strike="noStrike" cap="none" normalizeH="0" baseline="0" dirty="0" smtClean="0">
                        <a:ln>
                          <a:noFill/>
                        </a:ln>
                        <a:solidFill>
                          <a:schemeClr val="tx1"/>
                        </a:solidFill>
                        <a:effectLst/>
                        <a:latin typeface="Arial" charset="0"/>
                        <a:cs typeface="Arial" charset="0"/>
                        <a:sym typeface="Arial" charset="0"/>
                      </a:endParaRPr>
                    </a:p>
                  </a:txBody>
                  <a:tcPr marL="40749" marR="40749" marT="97797" marB="97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9F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sym typeface="Arial" charset="0"/>
                        </a:rPr>
                        <a:t>The foreign representative office (constant)/</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sym typeface="Arial" charset="0"/>
                        </a:rPr>
                        <a:t>(with the right to conduct economic activity)</a:t>
                      </a:r>
                      <a:endParaRPr kumimoji="0" lang="ru-RU" sz="1800" b="1" i="0" u="none" strike="noStrike" cap="none" normalizeH="0" baseline="0" smtClean="0">
                        <a:ln>
                          <a:noFill/>
                        </a:ln>
                        <a:solidFill>
                          <a:schemeClr val="tx1"/>
                        </a:solidFill>
                        <a:effectLst/>
                        <a:latin typeface="Arial" charset="0"/>
                        <a:cs typeface="Arial" charset="0"/>
                        <a:sym typeface="Arial" charset="0"/>
                      </a:endParaRPr>
                    </a:p>
                  </a:txBody>
                  <a:tcPr marL="40749" marR="40749" marT="97797" marB="97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9FC"/>
                    </a:solidFill>
                  </a:tcPr>
                </a:tc>
              </a:tr>
              <a:tr h="589539">
                <a:tc gridSpan="2">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Times New Roman" pitchFamily="18" charset="0"/>
                          <a:sym typeface="Arial" charset="0"/>
                        </a:rPr>
                        <a:t>Taxation</a:t>
                      </a:r>
                      <a:endParaRPr kumimoji="0" lang="ru-RU" sz="1800" b="0" i="0" u="none" strike="noStrike" cap="none" normalizeH="0" baseline="0" dirty="0" smtClean="0">
                        <a:ln>
                          <a:noFill/>
                        </a:ln>
                        <a:solidFill>
                          <a:schemeClr val="tx1"/>
                        </a:solidFill>
                        <a:effectLst/>
                        <a:latin typeface="Arial" charset="0"/>
                        <a:cs typeface="Times New Roman" pitchFamily="18" charset="0"/>
                        <a:sym typeface="Arial" charset="0"/>
                      </a:endParaRPr>
                    </a:p>
                  </a:txBody>
                  <a:tcPr marL="40749" marR="40749" marT="97797" marB="97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9FC"/>
                    </a:solidFill>
                  </a:tcPr>
                </a:tc>
                <a:tc hMerge="1">
                  <a:txBody>
                    <a:bodyPr/>
                    <a:lstStyle/>
                    <a:p>
                      <a:endParaRPr lang="uk-UA"/>
                    </a:p>
                  </a:txBody>
                  <a:tcPr/>
                </a:tc>
              </a:tr>
              <a:tr h="2494419">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sym typeface="Arial" charset="0"/>
                        </a:rPr>
                        <a:t>The main condition for the non-profit </a:t>
                      </a:r>
                      <a:r>
                        <a:rPr kumimoji="0" lang="en-US" sz="1800" b="0" i="0" u="none" strike="noStrike" cap="none" normalizeH="0" baseline="0" smtClean="0">
                          <a:ln>
                            <a:noFill/>
                          </a:ln>
                          <a:solidFill>
                            <a:schemeClr val="tx1"/>
                          </a:solidFill>
                          <a:effectLst/>
                          <a:latin typeface="Arial" charset="0"/>
                          <a:cs typeface="Arial" charset="0"/>
                          <a:sym typeface="Arial" charset="0"/>
                        </a:rPr>
                        <a:t>representative office </a:t>
                      </a:r>
                      <a:r>
                        <a:rPr kumimoji="0" lang="en-US" sz="1800" b="0" i="0" u="none" strike="noStrike" cap="none" normalizeH="0" baseline="0" smtClean="0">
                          <a:ln>
                            <a:noFill/>
                          </a:ln>
                          <a:solidFill>
                            <a:schemeClr val="tx1"/>
                          </a:solidFill>
                          <a:effectLst/>
                          <a:latin typeface="Arial" charset="0"/>
                          <a:cs typeface="Times New Roman" pitchFamily="18" charset="0"/>
                          <a:sym typeface="Arial" charset="0"/>
                        </a:rPr>
                        <a:t>is the presence of a bilateral Convention on the avoidance of double taxation between Ukraine and country of incorporation, as well as  certificate of residency.</a:t>
                      </a:r>
                      <a:endParaRPr kumimoji="0" lang="ru-RU" sz="1800" b="0" i="0" u="none" strike="noStrike" cap="none" normalizeH="0" baseline="0" smtClean="0">
                        <a:ln>
                          <a:noFill/>
                        </a:ln>
                        <a:solidFill>
                          <a:schemeClr val="tx1"/>
                        </a:solidFill>
                        <a:effectLst/>
                        <a:latin typeface="Arial" charset="0"/>
                        <a:cs typeface="Times New Roman" pitchFamily="18" charset="0"/>
                        <a:sym typeface="Arial" charset="0"/>
                      </a:endParaRPr>
                    </a:p>
                  </a:txBody>
                  <a:tcPr marL="40749" marR="40749" marT="97797" marB="97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9F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sym typeface="Arial" charset="0"/>
                        </a:rPr>
                        <a:t>In the case of the economic activities on the territory of Ukraine is the representative office must be registered with the tax authority at its location and to obtain the status of permanent establishment.</a:t>
                      </a:r>
                      <a:endParaRPr kumimoji="0" lang="ru-RU" sz="1800" b="0" i="0" u="none" strike="noStrike" cap="none" normalizeH="0" baseline="0" dirty="0" smtClean="0">
                        <a:ln>
                          <a:noFill/>
                        </a:ln>
                        <a:solidFill>
                          <a:schemeClr val="tx1"/>
                        </a:solidFill>
                        <a:effectLst/>
                        <a:latin typeface="Arial" charset="0"/>
                        <a:cs typeface="Times New Roman" pitchFamily="18" charset="0"/>
                        <a:sym typeface="Arial" charset="0"/>
                      </a:endParaRPr>
                    </a:p>
                  </a:txBody>
                  <a:tcPr marL="40749" marR="40749" marT="97797" marB="97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9FC"/>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630485" y="5877272"/>
            <a:ext cx="10297144" cy="75608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Прямоугольник 2"/>
          <p:cNvSpPr/>
          <p:nvPr/>
        </p:nvSpPr>
        <p:spPr>
          <a:xfrm rot="5400000">
            <a:off x="-4780866" y="2636588"/>
            <a:ext cx="9792097" cy="1151781"/>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p:cNvSpPr/>
          <p:nvPr/>
        </p:nvSpPr>
        <p:spPr>
          <a:xfrm rot="5400000">
            <a:off x="3996258" y="2788989"/>
            <a:ext cx="9792097" cy="1151781"/>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136220" name="Group 28"/>
          <p:cNvGraphicFramePr>
            <a:graphicFrameLocks noGrp="1"/>
          </p:cNvGraphicFramePr>
          <p:nvPr/>
        </p:nvGraphicFramePr>
        <p:xfrm>
          <a:off x="684213" y="908050"/>
          <a:ext cx="7642225" cy="4639325"/>
        </p:xfrm>
        <a:graphic>
          <a:graphicData uri="http://schemas.openxmlformats.org/drawingml/2006/table">
            <a:tbl>
              <a:tblPr/>
              <a:tblGrid>
                <a:gridCol w="4033837"/>
                <a:gridCol w="3608388"/>
              </a:tblGrid>
              <a:tr h="1449388">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sym typeface="Arial" charset="0"/>
                        </a:rPr>
                        <a:t>The foreign representative office </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sym typeface="Arial" charset="0"/>
                        </a:rPr>
                        <a:t>(non-commercial)/</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sym typeface="Arial" charset="0"/>
                        </a:rPr>
                        <a:t>(without the right to conduct economic activity)</a:t>
                      </a:r>
                      <a:endParaRPr kumimoji="0" lang="ru-RU" sz="1800" b="1" i="0" u="none" strike="noStrike" cap="none" normalizeH="0" baseline="0" dirty="0" smtClean="0">
                        <a:ln>
                          <a:noFill/>
                        </a:ln>
                        <a:solidFill>
                          <a:schemeClr val="tx1"/>
                        </a:solidFill>
                        <a:effectLst/>
                        <a:latin typeface="Arial" charset="0"/>
                        <a:cs typeface="Arial" charset="0"/>
                        <a:sym typeface="Arial" charset="0"/>
                      </a:endParaRPr>
                    </a:p>
                  </a:txBody>
                  <a:tcPr marL="40749" marR="40749" marT="97797" marB="97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9F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sym typeface="Arial" charset="0"/>
                        </a:rPr>
                        <a:t>The foreign representative office (constant)/</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sym typeface="Arial" charset="0"/>
                        </a:rPr>
                        <a:t>(with the right to conduct economic activity)</a:t>
                      </a:r>
                      <a:endParaRPr kumimoji="0" lang="ru-RU" sz="1800" b="1" i="0" u="none" strike="noStrike" cap="none" normalizeH="0" baseline="0" smtClean="0">
                        <a:ln>
                          <a:noFill/>
                        </a:ln>
                        <a:solidFill>
                          <a:schemeClr val="tx1"/>
                        </a:solidFill>
                        <a:effectLst/>
                        <a:latin typeface="Arial" charset="0"/>
                        <a:cs typeface="Arial" charset="0"/>
                        <a:sym typeface="Arial" charset="0"/>
                      </a:endParaRPr>
                    </a:p>
                  </a:txBody>
                  <a:tcPr marL="40749" marR="40749" marT="97797" marB="97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9FC"/>
                    </a:solidFill>
                  </a:tcPr>
                </a:tc>
              </a:tr>
              <a:tr h="525463">
                <a:tc gridSpan="2">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sym typeface="Arial" charset="0"/>
                        </a:rPr>
                        <a:t>Work of non-residents in foreign representative offices</a:t>
                      </a:r>
                      <a:endParaRPr kumimoji="0" lang="ru-RU" sz="1800" b="1" i="0" u="none" strike="noStrike" cap="none" normalizeH="0" baseline="0" dirty="0" smtClean="0">
                        <a:ln>
                          <a:noFill/>
                        </a:ln>
                        <a:solidFill>
                          <a:schemeClr val="tx1"/>
                        </a:solidFill>
                        <a:effectLst/>
                        <a:latin typeface="Arial" charset="0"/>
                        <a:cs typeface="Arial" charset="0"/>
                        <a:sym typeface="Arial" charset="0"/>
                      </a:endParaRPr>
                    </a:p>
                  </a:txBody>
                  <a:tcPr marL="40749" marR="40749" marT="97797" marB="97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9FC"/>
                    </a:solidFill>
                  </a:tcPr>
                </a:tc>
                <a:tc hMerge="1">
                  <a:txBody>
                    <a:bodyPr/>
                    <a:lstStyle/>
                    <a:p>
                      <a:endParaRPr lang="uk-UA"/>
                    </a:p>
                  </a:txBody>
                  <a:tcPr/>
                </a:tc>
              </a:tr>
              <a:tr h="2065338">
                <a:tc gridSpan="2">
                  <a:txBody>
                    <a:bodyPr/>
                    <a:lstStyle/>
                    <a:p>
                      <a:pPr marL="87313"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sym typeface="Arial" charset="0"/>
                        </a:rPr>
                        <a:t>Foreign employees of representative offices of foreign subjects of economic activity shall be issued special service cards valid on the territory of Ukraine.</a:t>
                      </a:r>
                    </a:p>
                    <a:p>
                      <a:pPr marL="87313"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sym typeface="Arial" charset="0"/>
                      </a:endParaRPr>
                    </a:p>
                    <a:p>
                      <a:pPr marL="87313"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sym typeface="Arial" charset="0"/>
                        </a:rPr>
                        <a:t>Thus, foreign citizens have the right to be formally employed in the representation without a necessity to comply with such formalities as obtaining a work permit</a:t>
                      </a:r>
                    </a:p>
                    <a:p>
                      <a:pPr marL="87313"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sym typeface="Arial" charset="0"/>
                      </a:endParaRPr>
                    </a:p>
                    <a:p>
                      <a:pPr marL="87313"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Arial" charset="0"/>
                        <a:cs typeface="Arial" charset="0"/>
                        <a:sym typeface="Arial" charset="0"/>
                      </a:endParaRPr>
                    </a:p>
                  </a:txBody>
                  <a:tcPr marL="40749" marR="40749" marT="97797" marB="97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9FC"/>
                    </a:solidFill>
                  </a:tcPr>
                </a:tc>
                <a:tc hMerge="1">
                  <a:txBody>
                    <a:bodyPr/>
                    <a:lstStyle/>
                    <a:p>
                      <a:endParaRPr lang="uk-UA"/>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630485" y="5877272"/>
            <a:ext cx="10297144" cy="75608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138275" name="Group 35"/>
          <p:cNvGraphicFramePr>
            <a:graphicFrameLocks noGrp="1"/>
          </p:cNvGraphicFramePr>
          <p:nvPr>
            <p:extLst>
              <p:ext uri="{D42A27DB-BD31-4B8C-83A1-F6EECF244321}">
                <p14:modId xmlns:p14="http://schemas.microsoft.com/office/powerpoint/2010/main" xmlns="" val="2929792256"/>
              </p:ext>
            </p:extLst>
          </p:nvPr>
        </p:nvGraphicFramePr>
        <p:xfrm>
          <a:off x="673174" y="810195"/>
          <a:ext cx="7715250" cy="4804568"/>
        </p:xfrm>
        <a:graphic>
          <a:graphicData uri="http://schemas.openxmlformats.org/drawingml/2006/table">
            <a:tbl>
              <a:tblPr/>
              <a:tblGrid>
                <a:gridCol w="4071937"/>
                <a:gridCol w="3643313"/>
              </a:tblGrid>
              <a:tr h="928688">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sym typeface="Arial" charset="0"/>
                        </a:rPr>
                        <a:t>The foreign representative office </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sym typeface="Arial" charset="0"/>
                        </a:rPr>
                        <a:t>(non-commercial)/</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sym typeface="Arial" charset="0"/>
                        </a:rPr>
                        <a:t>(without the right to conduct economic activity)</a:t>
                      </a:r>
                      <a:endParaRPr kumimoji="0" lang="ru-RU" sz="1800" b="1" i="0" u="none" strike="noStrike" cap="none" normalizeH="0" baseline="0" dirty="0" smtClean="0">
                        <a:ln>
                          <a:noFill/>
                        </a:ln>
                        <a:solidFill>
                          <a:schemeClr val="tx1"/>
                        </a:solidFill>
                        <a:effectLst/>
                        <a:latin typeface="Arial" charset="0"/>
                        <a:cs typeface="Arial" charset="0"/>
                        <a:sym typeface="Arial" charset="0"/>
                      </a:endParaRPr>
                    </a:p>
                  </a:txBody>
                  <a:tcPr marL="40749" marR="40749" marT="97797" marB="977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7F9F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sym typeface="Arial" charset="0"/>
                        </a:rPr>
                        <a:t>The foreign representative office (constant)/</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sym typeface="Arial" charset="0"/>
                        </a:rPr>
                        <a:t>(with the right to conduct economic activity)</a:t>
                      </a:r>
                      <a:endParaRPr kumimoji="0" lang="ru-RU" sz="1800" b="1" i="0" u="none" strike="noStrike" cap="none" normalizeH="0" baseline="0" smtClean="0">
                        <a:ln>
                          <a:noFill/>
                        </a:ln>
                        <a:solidFill>
                          <a:schemeClr val="tx1"/>
                        </a:solidFill>
                        <a:effectLst/>
                        <a:latin typeface="Arial" charset="0"/>
                        <a:cs typeface="Arial" charset="0"/>
                        <a:sym typeface="Arial" charset="0"/>
                      </a:endParaRPr>
                    </a:p>
                  </a:txBody>
                  <a:tcPr marL="40749" marR="40749" marT="97797" marB="977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7F9FC"/>
                    </a:solidFill>
                  </a:tcPr>
                </a:tc>
              </a:tr>
              <a:tr h="428625">
                <a:tc gridSpan="2">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sym typeface="Arial" charset="0"/>
                        </a:rPr>
                        <a:t>Management </a:t>
                      </a:r>
                      <a:endParaRPr kumimoji="0" lang="ru-RU" sz="1800" b="0" i="0" u="none" strike="noStrike" cap="none" normalizeH="0" baseline="0" smtClean="0">
                        <a:ln>
                          <a:noFill/>
                        </a:ln>
                        <a:solidFill>
                          <a:schemeClr val="tx1"/>
                        </a:solidFill>
                        <a:effectLst/>
                        <a:latin typeface="Arial" charset="0"/>
                        <a:cs typeface="Arial" charset="0"/>
                        <a:sym typeface="Arial" charset="0"/>
                      </a:endParaRPr>
                    </a:p>
                  </a:txBody>
                  <a:tcPr marL="40749" marR="40749" marT="97797" marB="977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7F9FC"/>
                    </a:solidFill>
                  </a:tcPr>
                </a:tc>
                <a:tc hMerge="1">
                  <a:txBody>
                    <a:bodyPr/>
                    <a:lstStyle/>
                    <a:p>
                      <a:endParaRPr lang="uk-UA"/>
                    </a:p>
                  </a:txBody>
                  <a:tcPr/>
                </a:tc>
              </a:tr>
              <a:tr h="3041780">
                <a:tc gridSpan="2">
                  <a:txBody>
                    <a:bodyPr/>
                    <a:lstStyle/>
                    <a:p>
                      <a:pPr marL="533400" marR="0" lvl="0" indent="-5334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smtClean="0">
                          <a:ln>
                            <a:noFill/>
                          </a:ln>
                          <a:solidFill>
                            <a:schemeClr val="tx1"/>
                          </a:solidFill>
                          <a:effectLst/>
                          <a:latin typeface="Arial" charset="0"/>
                          <a:cs typeface="Arial" charset="0"/>
                          <a:sym typeface="Arial" charset="0"/>
                        </a:rPr>
                        <a:t>The Regulations on representation</a:t>
                      </a:r>
                    </a:p>
                    <a:p>
                      <a:pPr marL="533400" marR="0" lvl="0" indent="-5334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smtClean="0">
                          <a:ln>
                            <a:noFill/>
                          </a:ln>
                          <a:solidFill>
                            <a:schemeClr val="tx1"/>
                          </a:solidFill>
                          <a:effectLst/>
                          <a:latin typeface="Arial" charset="0"/>
                          <a:cs typeface="Arial" charset="0"/>
                          <a:sym typeface="Arial" charset="0"/>
                        </a:rPr>
                        <a:t>The Proxy (Mandate)</a:t>
                      </a:r>
                    </a:p>
                    <a:p>
                      <a:pPr marL="533400" marR="0" lvl="0" indent="-533400" algn="l" defTabSz="914400" rtl="0" eaLnBrk="1" fontAlgn="base" latinLnBrk="0" hangingPunct="1">
                        <a:lnSpc>
                          <a:spcPct val="100000"/>
                        </a:lnSpc>
                        <a:spcBef>
                          <a:spcPct val="0"/>
                        </a:spcBef>
                        <a:spcAft>
                          <a:spcPct val="0"/>
                        </a:spcAft>
                        <a:buClrTx/>
                        <a:buSzTx/>
                        <a:buFontTx/>
                        <a:buAutoNum type="arabicPeriod"/>
                        <a:tabLst/>
                      </a:pPr>
                      <a:endParaRPr kumimoji="0" lang="en-US" sz="1800" b="0" i="0" u="none" strike="noStrike" cap="none" normalizeH="0" baseline="0" dirty="0" smtClean="0">
                        <a:ln>
                          <a:noFill/>
                        </a:ln>
                        <a:solidFill>
                          <a:schemeClr val="tx1"/>
                        </a:solidFill>
                        <a:effectLst/>
                        <a:latin typeface="Arial" charset="0"/>
                        <a:cs typeface="Arial" charset="0"/>
                        <a:sym typeface="Arial" charset="0"/>
                      </a:endParaRPr>
                    </a:p>
                    <a:p>
                      <a:pPr marL="533400" marR="0" lvl="0" indent="-5334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sym typeface="Arial" charset="0"/>
                        </a:rPr>
                        <a:t>Important!</a:t>
                      </a:r>
                      <a:r>
                        <a:rPr kumimoji="0" lang="en-US" sz="1800" b="0" i="0" u="none" strike="noStrike" cap="none" normalizeH="0" baseline="0" dirty="0" smtClean="0">
                          <a:ln>
                            <a:noFill/>
                          </a:ln>
                          <a:solidFill>
                            <a:schemeClr val="tx1"/>
                          </a:solidFill>
                          <a:effectLst/>
                          <a:latin typeface="Arial" charset="0"/>
                          <a:cs typeface="Arial" charset="0"/>
                          <a:sym typeface="Arial" charset="0"/>
                        </a:rPr>
                        <a:t> </a:t>
                      </a:r>
                    </a:p>
                    <a:p>
                      <a:pPr marL="533400" marR="0" lvl="0" indent="-533400" algn="l" defTabSz="914400" rtl="0" eaLnBrk="1" fontAlgn="base" latinLnBrk="0" hangingPunct="1">
                        <a:lnSpc>
                          <a:spcPct val="100000"/>
                        </a:lnSpc>
                        <a:spcBef>
                          <a:spcPct val="0"/>
                        </a:spcBef>
                        <a:spcAft>
                          <a:spcPct val="0"/>
                        </a:spcAft>
                        <a:buClrTx/>
                        <a:buSzTx/>
                        <a:buFontTx/>
                        <a:buAutoNum type="arabicPeriod"/>
                        <a:tabLst/>
                      </a:pPr>
                      <a:endParaRPr kumimoji="0" lang="en-US" sz="1800" b="0" i="0" u="none" strike="noStrike" cap="none" normalizeH="0" baseline="0" dirty="0" smtClean="0">
                        <a:ln>
                          <a:noFill/>
                        </a:ln>
                        <a:solidFill>
                          <a:schemeClr val="tx1"/>
                        </a:solidFill>
                        <a:effectLst/>
                        <a:latin typeface="Arial" charset="0"/>
                        <a:cs typeface="Arial" charset="0"/>
                        <a:sym typeface="Arial" charset="0"/>
                      </a:endParaRPr>
                    </a:p>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sym typeface="Arial" charset="0"/>
                        </a:rPr>
                        <a:t>As the representative office is not a separate legal entity, it has the right to use registered trademarks of a foreign company without issuance of the relevant license agreements</a:t>
                      </a:r>
                      <a:endParaRPr kumimoji="0" lang="ru-RU" sz="1800" b="0" i="0" u="none" strike="noStrike" cap="none" normalizeH="0" baseline="0" dirty="0" smtClean="0">
                        <a:ln>
                          <a:noFill/>
                        </a:ln>
                        <a:solidFill>
                          <a:schemeClr val="tx1"/>
                        </a:solidFill>
                        <a:effectLst/>
                        <a:latin typeface="Arial" charset="0"/>
                        <a:cs typeface="Arial" charset="0"/>
                        <a:sym typeface="Arial" charset="0"/>
                      </a:endParaRPr>
                    </a:p>
                  </a:txBody>
                  <a:tcPr marL="40749" marR="40749" marT="97797" marB="977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7F9FC"/>
                    </a:solidFill>
                  </a:tcPr>
                </a:tc>
                <a:tc hMerge="1">
                  <a:txBody>
                    <a:bodyPr/>
                    <a:lstStyle/>
                    <a:p>
                      <a:endParaRPr lang="uk-UA"/>
                    </a:p>
                  </a:txBody>
                  <a:tcPr/>
                </a:tc>
              </a:tr>
            </a:tbl>
          </a:graphicData>
        </a:graphic>
      </p:graphicFrame>
      <p:sp>
        <p:nvSpPr>
          <p:cNvPr id="3" name="Прямоугольник 2"/>
          <p:cNvSpPr/>
          <p:nvPr/>
        </p:nvSpPr>
        <p:spPr>
          <a:xfrm rot="5400000">
            <a:off x="-4788372" y="2636589"/>
            <a:ext cx="9792097" cy="1151781"/>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p:cNvSpPr/>
          <p:nvPr/>
        </p:nvSpPr>
        <p:spPr>
          <a:xfrm rot="5400000">
            <a:off x="4068266" y="2924622"/>
            <a:ext cx="9792097" cy="1151781"/>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Тема Office">
  <a:themeElements>
    <a:clrScheme name="1_Тема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Тема Office">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Тема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2947</TotalTime>
  <Words>1149</Words>
  <Application>Microsoft Office PowerPoint</Application>
  <PresentationFormat>Экран (4:3)</PresentationFormat>
  <Paragraphs>100</Paragraphs>
  <Slides>11</Slides>
  <Notes>10</Notes>
  <HiddenSlides>0</HiddenSlides>
  <MMClips>0</MMClips>
  <ScaleCrop>false</ScaleCrop>
  <HeadingPairs>
    <vt:vector size="6" baseType="variant">
      <vt:variant>
        <vt:lpstr>Тема</vt:lpstr>
      </vt:variant>
      <vt:variant>
        <vt:i4>2</vt:i4>
      </vt:variant>
      <vt:variant>
        <vt:lpstr>Внедренные серверы OLE</vt:lpstr>
      </vt:variant>
      <vt:variant>
        <vt:i4>1</vt:i4>
      </vt:variant>
      <vt:variant>
        <vt:lpstr>Заголовки слайдов</vt:lpstr>
      </vt:variant>
      <vt:variant>
        <vt:i4>11</vt:i4>
      </vt:variant>
    </vt:vector>
  </HeadingPairs>
  <TitlesOfParts>
    <vt:vector size="14" baseType="lpstr">
      <vt:lpstr>Тема Office</vt:lpstr>
      <vt:lpstr>1_Тема Office</vt:lpstr>
      <vt:lpstr>Диаграмма</vt:lpstr>
      <vt:lpstr>The foreign representative office  as the organizational-economic structure  for the entrepreneurial initiatives</vt:lpstr>
      <vt:lpstr>Слайд 2</vt:lpstr>
      <vt:lpstr>Dynamics of registration of foreign representative offices in Ukraine</vt:lpstr>
      <vt:lpstr>Types of representative office </vt:lpstr>
      <vt:lpstr>Слайд 5</vt:lpstr>
      <vt:lpstr>Слайд 6</vt:lpstr>
      <vt:lpstr>Слайд 7</vt:lpstr>
      <vt:lpstr>Слайд 8</vt:lpstr>
      <vt:lpstr>Слайд 9</vt:lpstr>
      <vt:lpstr>The advantages of foreign representative office </vt:lpstr>
      <vt:lpstr>Слайд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cp:lastModifiedBy>XTreme</cp:lastModifiedBy>
  <cp:revision>207</cp:revision>
  <dcterms:modified xsi:type="dcterms:W3CDTF">2018-09-18T04:13:10Z</dcterms:modified>
</cp:coreProperties>
</file>