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31"/>
  </p:notesMasterIdLst>
  <p:sldIdLst>
    <p:sldId id="256" r:id="rId3"/>
    <p:sldId id="261" r:id="rId4"/>
    <p:sldId id="342" r:id="rId5"/>
    <p:sldId id="262" r:id="rId6"/>
    <p:sldId id="263" r:id="rId7"/>
    <p:sldId id="343" r:id="rId8"/>
    <p:sldId id="347" r:id="rId9"/>
    <p:sldId id="348" r:id="rId10"/>
    <p:sldId id="259" r:id="rId11"/>
    <p:sldId id="344" r:id="rId12"/>
    <p:sldId id="345" r:id="rId13"/>
    <p:sldId id="292" r:id="rId14"/>
    <p:sldId id="293" r:id="rId15"/>
    <p:sldId id="334" r:id="rId16"/>
    <p:sldId id="280" r:id="rId17"/>
    <p:sldId id="281" r:id="rId18"/>
    <p:sldId id="282" r:id="rId19"/>
    <p:sldId id="346" r:id="rId20"/>
    <p:sldId id="308" r:id="rId21"/>
    <p:sldId id="309" r:id="rId22"/>
    <p:sldId id="257" r:id="rId23"/>
    <p:sldId id="335" r:id="rId24"/>
    <p:sldId id="336" r:id="rId25"/>
    <p:sldId id="297" r:id="rId26"/>
    <p:sldId id="298" r:id="rId27"/>
    <p:sldId id="299" r:id="rId28"/>
    <p:sldId id="300" r:id="rId29"/>
    <p:sldId id="34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23" autoAdjust="0"/>
    <p:restoredTop sz="94660"/>
  </p:normalViewPr>
  <p:slideViewPr>
    <p:cSldViewPr snapToGrid="0">
      <p:cViewPr varScale="1">
        <p:scale>
          <a:sx n="102" d="100"/>
          <a:sy n="102"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56A9C-DAD8-45A0-A842-518E96997C5A}" type="datetimeFigureOut">
              <a:rPr lang="uk-UA" smtClean="0"/>
              <a:t>11.09.2018</a:t>
            </a:fld>
            <a:endParaRPr lang="uk-UA"/>
          </a:p>
        </p:txBody>
      </p:sp>
      <p:sp>
        <p:nvSpPr>
          <p:cNvPr id="4" name="Місце для зображення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6531B-77E8-4101-B4FA-7E51D7F360CC}" type="slidenum">
              <a:rPr lang="uk-UA" smtClean="0"/>
              <a:t>‹№›</a:t>
            </a:fld>
            <a:endParaRPr lang="uk-UA"/>
          </a:p>
        </p:txBody>
      </p:sp>
    </p:spTree>
    <p:extLst>
      <p:ext uri="{BB962C8B-B14F-4D97-AF65-F5344CB8AC3E}">
        <p14:creationId xmlns:p14="http://schemas.microsoft.com/office/powerpoint/2010/main" val="36904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346711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145216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Tree>
    <p:extLst>
      <p:ext uri="{BB962C8B-B14F-4D97-AF65-F5344CB8AC3E}">
        <p14:creationId xmlns:p14="http://schemas.microsoft.com/office/powerpoint/2010/main" val="2159419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EB36FE02-F756-479E-91AD-369B5380AE70}" type="datetimeFigureOut">
              <a:rPr lang="uk-UA" smtClean="0"/>
              <a:t>11.09.2018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334578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EB36FE02-F756-479E-91AD-369B5380AE70}" type="datetimeFigureOut">
              <a:rPr lang="uk-UA" smtClean="0"/>
              <a:t>11.09.2018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121627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EB36FE02-F756-479E-91AD-369B5380AE70}" type="datetimeFigureOut">
              <a:rPr lang="uk-UA" smtClean="0"/>
              <a:t>11.09.2018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4000629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endParaRPr lang="uk-UA"/>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66D16AD-8BE3-4CE4-B65B-425349F1BF60}" type="slidenum">
              <a:rPr lang="es-ES"/>
              <a:pPr>
                <a:defRPr/>
              </a:pPr>
              <a:t>‹№›</a:t>
            </a:fld>
            <a:endParaRPr lang="es-ES" dirty="0"/>
          </a:p>
        </p:txBody>
      </p:sp>
    </p:spTree>
    <p:extLst>
      <p:ext uri="{BB962C8B-B14F-4D97-AF65-F5344CB8AC3E}">
        <p14:creationId xmlns:p14="http://schemas.microsoft.com/office/powerpoint/2010/main" val="1616588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0942FB3-5362-4089-B0C1-2CD6EAA1C53B}" type="slidenum">
              <a:rPr lang="es-ES"/>
              <a:pPr>
                <a:defRPr/>
              </a:pPr>
              <a:t>‹№›</a:t>
            </a:fld>
            <a:endParaRPr lang="es-ES" dirty="0"/>
          </a:p>
        </p:txBody>
      </p:sp>
    </p:spTree>
    <p:extLst>
      <p:ext uri="{BB962C8B-B14F-4D97-AF65-F5344CB8AC3E}">
        <p14:creationId xmlns:p14="http://schemas.microsoft.com/office/powerpoint/2010/main" val="1623681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306743E-CF40-46AB-88B1-50368A6DF355}" type="slidenum">
              <a:rPr lang="es-ES"/>
              <a:pPr>
                <a:defRPr/>
              </a:pPr>
              <a:t>‹№›</a:t>
            </a:fld>
            <a:endParaRPr lang="es-ES" dirty="0"/>
          </a:p>
        </p:txBody>
      </p:sp>
    </p:spTree>
    <p:extLst>
      <p:ext uri="{BB962C8B-B14F-4D97-AF65-F5344CB8AC3E}">
        <p14:creationId xmlns:p14="http://schemas.microsoft.com/office/powerpoint/2010/main" val="1003066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927A4835-D9FF-4B1F-81B5-4D19EAF5AFC6}" type="slidenum">
              <a:rPr lang="es-ES"/>
              <a:pPr>
                <a:defRPr/>
              </a:pPr>
              <a:t>‹№›</a:t>
            </a:fld>
            <a:endParaRPr lang="es-ES" dirty="0"/>
          </a:p>
        </p:txBody>
      </p:sp>
    </p:spTree>
    <p:extLst>
      <p:ext uri="{BB962C8B-B14F-4D97-AF65-F5344CB8AC3E}">
        <p14:creationId xmlns:p14="http://schemas.microsoft.com/office/powerpoint/2010/main" val="1319159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0AB789E0-0B61-4799-839A-75469F26E35F}" type="slidenum">
              <a:rPr lang="es-ES"/>
              <a:pPr>
                <a:defRPr/>
              </a:pPr>
              <a:t>‹№›</a:t>
            </a:fld>
            <a:endParaRPr lang="es-ES" dirty="0"/>
          </a:p>
        </p:txBody>
      </p:sp>
    </p:spTree>
    <p:extLst>
      <p:ext uri="{BB962C8B-B14F-4D97-AF65-F5344CB8AC3E}">
        <p14:creationId xmlns:p14="http://schemas.microsoft.com/office/powerpoint/2010/main" val="733986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16226A1A-EC50-43A8-8B8B-856885804086}" type="slidenum">
              <a:rPr lang="es-ES"/>
              <a:pPr>
                <a:defRPr/>
              </a:pPr>
              <a:t>‹№›</a:t>
            </a:fld>
            <a:endParaRPr lang="es-ES" dirty="0"/>
          </a:p>
        </p:txBody>
      </p:sp>
    </p:spTree>
    <p:extLst>
      <p:ext uri="{BB962C8B-B14F-4D97-AF65-F5344CB8AC3E}">
        <p14:creationId xmlns:p14="http://schemas.microsoft.com/office/powerpoint/2010/main" val="3155573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6264AEB6-B884-4EB8-94EF-894AAA9B4928}" type="slidenum">
              <a:rPr lang="es-ES"/>
              <a:pPr>
                <a:defRPr/>
              </a:pPr>
              <a:t>‹№›</a:t>
            </a:fld>
            <a:endParaRPr lang="es-ES" dirty="0"/>
          </a:p>
        </p:txBody>
      </p:sp>
    </p:spTree>
    <p:extLst>
      <p:ext uri="{BB962C8B-B14F-4D97-AF65-F5344CB8AC3E}">
        <p14:creationId xmlns:p14="http://schemas.microsoft.com/office/powerpoint/2010/main" val="176571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uk-UA"/>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795C297E-2A86-47ED-B585-4563781D2971}" type="slidenum">
              <a:rPr lang="es-ES"/>
              <a:pPr>
                <a:defRPr/>
              </a:pPr>
              <a:t>‹№›</a:t>
            </a:fld>
            <a:endParaRPr lang="es-ES" dirty="0"/>
          </a:p>
        </p:txBody>
      </p:sp>
    </p:spTree>
    <p:extLst>
      <p:ext uri="{BB962C8B-B14F-4D97-AF65-F5344CB8AC3E}">
        <p14:creationId xmlns:p14="http://schemas.microsoft.com/office/powerpoint/2010/main" val="270168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EB36FE02-F756-479E-91AD-369B5380AE70}" type="datetimeFigureOut">
              <a:rPr lang="uk-UA" smtClean="0"/>
              <a:t>11.09.2018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37551049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uk-UA"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37689D1-5431-405E-96C5-23FA41DA376A}" type="slidenum">
              <a:rPr lang="es-ES"/>
              <a:pPr>
                <a:defRPr/>
              </a:pPr>
              <a:t>‹№›</a:t>
            </a:fld>
            <a:endParaRPr lang="es-ES" dirty="0"/>
          </a:p>
        </p:txBody>
      </p:sp>
    </p:spTree>
    <p:extLst>
      <p:ext uri="{BB962C8B-B14F-4D97-AF65-F5344CB8AC3E}">
        <p14:creationId xmlns:p14="http://schemas.microsoft.com/office/powerpoint/2010/main" val="109871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BFA36BE-8F6F-4DDB-8436-9EABE7AD4591}" type="slidenum">
              <a:rPr lang="es-ES"/>
              <a:pPr>
                <a:defRPr/>
              </a:pPr>
              <a:t>‹№›</a:t>
            </a:fld>
            <a:endParaRPr lang="es-ES" dirty="0"/>
          </a:p>
        </p:txBody>
      </p:sp>
    </p:spTree>
    <p:extLst>
      <p:ext uri="{BB962C8B-B14F-4D97-AF65-F5344CB8AC3E}">
        <p14:creationId xmlns:p14="http://schemas.microsoft.com/office/powerpoint/2010/main" val="934207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CD9A97D-40CC-4C7A-91B6-A0017FE16B0F}" type="slidenum">
              <a:rPr lang="es-ES"/>
              <a:pPr>
                <a:defRPr/>
              </a:pPr>
              <a:t>‹№›</a:t>
            </a:fld>
            <a:endParaRPr lang="es-ES" dirty="0"/>
          </a:p>
        </p:txBody>
      </p:sp>
    </p:spTree>
    <p:extLst>
      <p:ext uri="{BB962C8B-B14F-4D97-AF65-F5344CB8AC3E}">
        <p14:creationId xmlns:p14="http://schemas.microsoft.com/office/powerpoint/2010/main" val="2648133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EB36FE02-F756-479E-91AD-369B5380AE70}" type="datetimeFigureOut">
              <a:rPr lang="uk-UA" smtClean="0"/>
              <a:t>11.09.2018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413652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EB36FE02-F756-479E-91AD-369B5380AE70}" type="datetimeFigureOut">
              <a:rPr lang="uk-UA" smtClean="0"/>
              <a:t>11.09.2018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185167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4" name="Content Placeholder 3"/>
          <p:cNvSpPr>
            <a:spLocks noGrp="1"/>
          </p:cNvSpPr>
          <p:nvPr>
            <p:ph sz="half" idx="2"/>
          </p:nvPr>
        </p:nvSpPr>
        <p:spPr>
          <a:xfrm>
            <a:off x="629842" y="2505075"/>
            <a:ext cx="3868340" cy="368458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Відредагуйте стиль зразка тексту</a:t>
            </a:r>
          </a:p>
        </p:txBody>
      </p:sp>
      <p:sp>
        <p:nvSpPr>
          <p:cNvPr id="6" name="Content Placeholder 5"/>
          <p:cNvSpPr>
            <a:spLocks noGrp="1"/>
          </p:cNvSpPr>
          <p:nvPr>
            <p:ph sz="quarter" idx="4"/>
          </p:nvPr>
        </p:nvSpPr>
        <p:spPr>
          <a:xfrm>
            <a:off x="4629150" y="2505075"/>
            <a:ext cx="3887391" cy="3684588"/>
          </a:xfrm>
        </p:spPr>
        <p:txBody>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EB36FE02-F756-479E-91AD-369B5380AE70}" type="datetimeFigureOut">
              <a:rPr lang="uk-UA" smtClean="0"/>
              <a:t>11.09.2018</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57678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EB36FE02-F756-479E-91AD-369B5380AE70}" type="datetimeFigureOut">
              <a:rPr lang="uk-UA" smtClean="0"/>
              <a:t>11.09.2018</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189332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6FE02-F756-479E-91AD-369B5380AE70}" type="datetimeFigureOut">
              <a:rPr lang="uk-UA" smtClean="0"/>
              <a:t>11.09.2018</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148374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EB36FE02-F756-479E-91AD-369B5380AE70}" type="datetimeFigureOut">
              <a:rPr lang="uk-UA" smtClean="0"/>
              <a:t>11.09.2018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383473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EB36FE02-F756-479E-91AD-369B5380AE70}" type="datetimeFigureOut">
              <a:rPr lang="uk-UA" smtClean="0"/>
              <a:t>11.09.2018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79BADB9-FAFC-49C4-A9C0-3426DF8E1C1C}" type="slidenum">
              <a:rPr lang="uk-UA" smtClean="0"/>
              <a:t>‹№›</a:t>
            </a:fld>
            <a:endParaRPr lang="uk-UA"/>
          </a:p>
        </p:txBody>
      </p:sp>
    </p:spTree>
    <p:extLst>
      <p:ext uri="{BB962C8B-B14F-4D97-AF65-F5344CB8AC3E}">
        <p14:creationId xmlns:p14="http://schemas.microsoft.com/office/powerpoint/2010/main" val="14192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6FE02-F756-479E-91AD-369B5380AE70}" type="datetimeFigureOut">
              <a:rPr lang="uk-UA" smtClean="0"/>
              <a:t>11.09.2018</a:t>
            </a:fld>
            <a:endParaRPr lang="uk-U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BADB9-FAFC-49C4-A9C0-3426DF8E1C1C}" type="slidenum">
              <a:rPr lang="uk-UA" smtClean="0"/>
              <a:t>‹№›</a:t>
            </a:fld>
            <a:endParaRPr lang="uk-UA"/>
          </a:p>
        </p:txBody>
      </p:sp>
    </p:spTree>
    <p:extLst>
      <p:ext uri="{BB962C8B-B14F-4D97-AF65-F5344CB8AC3E}">
        <p14:creationId xmlns:p14="http://schemas.microsoft.com/office/powerpoint/2010/main" val="22202497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331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pPr>
              <a:defRPr/>
            </a:pPr>
            <a:fld id="{C65F5C8D-A534-4B86-A602-41596EBA4E7A}" type="slidenum">
              <a:rPr lang="es-ES"/>
              <a:pPr>
                <a:defRPr/>
              </a:pPr>
              <a:t>‹№›</a:t>
            </a:fld>
            <a:endParaRPr lang="es-ES" dirty="0"/>
          </a:p>
        </p:txBody>
      </p:sp>
    </p:spTree>
    <p:extLst>
      <p:ext uri="{BB962C8B-B14F-4D97-AF65-F5344CB8AC3E}">
        <p14:creationId xmlns:p14="http://schemas.microsoft.com/office/powerpoint/2010/main" val="30017401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D81752-8698-489F-B9EE-298D03C5981E}"/>
              </a:ext>
            </a:extLst>
          </p:cNvPr>
          <p:cNvSpPr>
            <a:spLocks noGrp="1"/>
          </p:cNvSpPr>
          <p:nvPr>
            <p:ph type="ctrTitle"/>
          </p:nvPr>
        </p:nvSpPr>
        <p:spPr>
          <a:xfrm>
            <a:off x="404813" y="1004093"/>
            <a:ext cx="7029450" cy="1655763"/>
          </a:xfrm>
        </p:spPr>
        <p:txBody>
          <a:bodyPr>
            <a:normAutofit/>
          </a:bodyPr>
          <a:lstStyle/>
          <a:p>
            <a:r>
              <a:rPr lang="en-US" sz="4400" b="1" dirty="0">
                <a:latin typeface="Arial" panose="020B0604020202020204" pitchFamily="34" charset="0"/>
                <a:cs typeface="Arial" panose="020B0604020202020204" pitchFamily="34" charset="0"/>
              </a:rPr>
              <a:t>Management </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of Small Business</a:t>
            </a:r>
            <a:endParaRPr lang="uk-UA" sz="4400" b="1" dirty="0">
              <a:latin typeface="Arial" panose="020B0604020202020204" pitchFamily="34" charset="0"/>
              <a:cs typeface="Arial" panose="020B0604020202020204" pitchFamily="34" charset="0"/>
            </a:endParaRPr>
          </a:p>
        </p:txBody>
      </p:sp>
      <p:sp>
        <p:nvSpPr>
          <p:cNvPr id="3" name="Підзаголовок 2">
            <a:extLst>
              <a:ext uri="{FF2B5EF4-FFF2-40B4-BE49-F238E27FC236}">
                <a16:creationId xmlns:a16="http://schemas.microsoft.com/office/drawing/2014/main" id="{5ED0ADB7-3898-4435-9393-47CEA3711411}"/>
              </a:ext>
            </a:extLst>
          </p:cNvPr>
          <p:cNvSpPr>
            <a:spLocks noGrp="1"/>
          </p:cNvSpPr>
          <p:nvPr>
            <p:ph type="subTitle" idx="1"/>
          </p:nvPr>
        </p:nvSpPr>
        <p:spPr>
          <a:xfrm>
            <a:off x="1143000" y="3900488"/>
            <a:ext cx="6858000" cy="1655762"/>
          </a:xfrm>
        </p:spPr>
        <p:txBody>
          <a:bodyPr>
            <a:normAutofit fontScale="92500" lnSpcReduction="20000"/>
          </a:bodyPr>
          <a:lstStyle/>
          <a:p>
            <a:r>
              <a:rPr lang="en-US" b="1" dirty="0"/>
              <a:t>Kateryna </a:t>
            </a:r>
            <a:r>
              <a:rPr lang="en-US" b="1" dirty="0" err="1"/>
              <a:t>Zaslavska</a:t>
            </a:r>
            <a:endParaRPr lang="en-US" b="1" dirty="0"/>
          </a:p>
          <a:p>
            <a:endParaRPr lang="en-US" dirty="0"/>
          </a:p>
          <a:p>
            <a:r>
              <a:rPr lang="en-US" sz="1600" dirty="0">
                <a:latin typeface="Arial" panose="020B0604020202020204" pitchFamily="34" charset="0"/>
                <a:cs typeface="Arial" panose="020B0604020202020204" pitchFamily="34" charset="0"/>
              </a:rPr>
              <a:t>Associate Professor </a:t>
            </a:r>
          </a:p>
          <a:p>
            <a:r>
              <a:rPr lang="en-US" sz="1600" dirty="0">
                <a:latin typeface="Arial" panose="020B0604020202020204" pitchFamily="34" charset="0"/>
                <a:cs typeface="Arial" panose="020B0604020202020204" pitchFamily="34" charset="0"/>
              </a:rPr>
              <a:t>of Management, Logistics and Economics Department </a:t>
            </a:r>
          </a:p>
          <a:p>
            <a:r>
              <a:rPr lang="en-US" sz="1600" dirty="0">
                <a:latin typeface="Arial" panose="020B0604020202020204" pitchFamily="34" charset="0"/>
                <a:cs typeface="Arial" panose="020B0604020202020204" pitchFamily="34" charset="0"/>
              </a:rPr>
              <a:t>of Simon Kuznets </a:t>
            </a:r>
            <a:r>
              <a:rPr lang="en-US" sz="1600" dirty="0" err="1">
                <a:latin typeface="Arial" panose="020B0604020202020204" pitchFamily="34" charset="0"/>
                <a:cs typeface="Arial" panose="020B0604020202020204" pitchFamily="34" charset="0"/>
              </a:rPr>
              <a:t>Kharkiv</a:t>
            </a:r>
            <a:r>
              <a:rPr lang="en-US" sz="1600" dirty="0">
                <a:latin typeface="Arial" panose="020B0604020202020204" pitchFamily="34" charset="0"/>
                <a:cs typeface="Arial" panose="020B0604020202020204" pitchFamily="34" charset="0"/>
              </a:rPr>
              <a:t> National University of Economics</a:t>
            </a:r>
          </a:p>
        </p:txBody>
      </p:sp>
      <p:pic>
        <p:nvPicPr>
          <p:cNvPr id="1028" name="Picture 4" descr="ÐÐ°ÑÑÐ¸Ð½ÐºÐ¸ Ð¿Ð¾ Ð·Ð°Ð¿ÑÐ¾ÑÑ business icon">
            <a:extLst>
              <a:ext uri="{FF2B5EF4-FFF2-40B4-BE49-F238E27FC236}">
                <a16:creationId xmlns:a16="http://schemas.microsoft.com/office/drawing/2014/main" id="{90B6250D-81FE-4D24-9D23-119556AE4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425" y="1151335"/>
            <a:ext cx="1881187" cy="188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43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A6AECC47-BDE7-408B-9CB1-CACC1BC3BE87}"/>
              </a:ext>
            </a:extLst>
          </p:cNvPr>
          <p:cNvSpPr/>
          <p:nvPr/>
        </p:nvSpPr>
        <p:spPr>
          <a:xfrm>
            <a:off x="1614487" y="1333500"/>
            <a:ext cx="5915025" cy="3890489"/>
          </a:xfrm>
          <a:prstGeom prst="rect">
            <a:avLst/>
          </a:prstGeom>
        </p:spPr>
        <p:txBody>
          <a:bodyPr wrap="square">
            <a:spAutoFit/>
          </a:bodyPr>
          <a:lstStyle/>
          <a:p>
            <a:pPr marL="457200" indent="-457200">
              <a:lnSpc>
                <a:spcPct val="150000"/>
              </a:lnSpc>
              <a:buFont typeface="Wingdings" panose="05000000000000000000" pitchFamily="2" charset="2"/>
              <a:buChar char="Ø"/>
            </a:pPr>
            <a:r>
              <a:rPr lang="uk-UA" sz="2800" dirty="0" err="1">
                <a:latin typeface="Arial" panose="020B0604020202020204" pitchFamily="34" charset="0"/>
                <a:cs typeface="Arial" panose="020B0604020202020204" pitchFamily="34" charset="0"/>
              </a:rPr>
              <a:t>directness</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of</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activity</a:t>
            </a:r>
            <a:r>
              <a:rPr lang="uk-UA" sz="2800" dirty="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r>
              <a:rPr lang="uk-UA" sz="2800" dirty="0" err="1">
                <a:latin typeface="Arial" panose="020B0604020202020204" pitchFamily="34" charset="0"/>
                <a:cs typeface="Arial" panose="020B0604020202020204" pitchFamily="34" charset="0"/>
              </a:rPr>
              <a:t>independence</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of</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activity</a:t>
            </a:r>
            <a:r>
              <a:rPr lang="uk-UA" sz="2800" dirty="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r>
              <a:rPr lang="uk-UA" sz="2800" dirty="0" err="1">
                <a:latin typeface="Arial" panose="020B0604020202020204" pitchFamily="34" charset="0"/>
                <a:cs typeface="Arial" panose="020B0604020202020204" pitchFamily="34" charset="0"/>
              </a:rPr>
              <a:t>systematic</a:t>
            </a:r>
            <a:r>
              <a:rPr lang="en-US" sz="2800" dirty="0">
                <a:latin typeface="Arial" panose="020B0604020202020204" pitchFamily="34" charset="0"/>
                <a:cs typeface="Arial" panose="020B0604020202020204" pitchFamily="34" charset="0"/>
              </a:rPr>
              <a:t>;</a:t>
            </a:r>
            <a:endParaRPr lang="uk-UA" sz="2800" dirty="0">
              <a:latin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Ø"/>
            </a:pPr>
            <a:r>
              <a:rPr lang="uk-UA" sz="2800" dirty="0" err="1">
                <a:latin typeface="Arial" panose="020B0604020202020204" pitchFamily="34" charset="0"/>
                <a:cs typeface="Arial" panose="020B0604020202020204" pitchFamily="34" charset="0"/>
              </a:rPr>
              <a:t>legality</a:t>
            </a:r>
            <a:r>
              <a:rPr lang="en-US" sz="2800" dirty="0">
                <a:latin typeface="Arial" panose="020B0604020202020204" pitchFamily="34" charset="0"/>
                <a:cs typeface="Arial" panose="020B0604020202020204" pitchFamily="34" charset="0"/>
              </a:rPr>
              <a:t>;</a:t>
            </a:r>
            <a:endParaRPr lang="uk-UA" sz="2800" dirty="0">
              <a:latin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Ø"/>
            </a:pPr>
            <a:r>
              <a:rPr lang="uk-UA" sz="2800" dirty="0" err="1">
                <a:latin typeface="Arial" panose="020B0604020202020204" pitchFamily="34" charset="0"/>
                <a:cs typeface="Arial" panose="020B0604020202020204" pitchFamily="34" charset="0"/>
              </a:rPr>
              <a:t>business</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risk</a:t>
            </a:r>
            <a:r>
              <a:rPr lang="uk-UA" sz="2800" dirty="0">
                <a:latin typeface="Arial" panose="020B0604020202020204" pitchFamily="34" charset="0"/>
                <a:cs typeface="Arial" panose="020B0604020202020204" pitchFamily="34" charset="0"/>
              </a:rPr>
              <a:t>;</a:t>
            </a:r>
          </a:p>
          <a:p>
            <a:pPr marL="457200" indent="-457200">
              <a:lnSpc>
                <a:spcPct val="150000"/>
              </a:lnSpc>
              <a:buFont typeface="Wingdings" panose="05000000000000000000" pitchFamily="2" charset="2"/>
              <a:buChar char="Ø"/>
            </a:pPr>
            <a:r>
              <a:rPr lang="uk-UA" sz="2800" dirty="0" err="1">
                <a:latin typeface="Arial" panose="020B0604020202020204" pitchFamily="34" charset="0"/>
                <a:cs typeface="Arial" panose="020B0604020202020204" pitchFamily="34" charset="0"/>
              </a:rPr>
              <a:t>profit</a:t>
            </a:r>
            <a:r>
              <a:rPr lang="uk-UA" sz="2800" dirty="0">
                <a:latin typeface="Arial" panose="020B0604020202020204" pitchFamily="34" charset="0"/>
                <a:cs typeface="Arial" panose="020B0604020202020204" pitchFamily="34" charset="0"/>
              </a:rPr>
              <a:t>.</a:t>
            </a:r>
          </a:p>
        </p:txBody>
      </p:sp>
      <p:sp>
        <p:nvSpPr>
          <p:cNvPr id="5" name="Прямокутник 4">
            <a:extLst>
              <a:ext uri="{FF2B5EF4-FFF2-40B4-BE49-F238E27FC236}">
                <a16:creationId xmlns:a16="http://schemas.microsoft.com/office/drawing/2014/main" id="{0C02C42B-2A6E-4C3B-8247-AA24E3F2D486}"/>
              </a:ext>
            </a:extLst>
          </p:cNvPr>
          <p:cNvSpPr/>
          <p:nvPr/>
        </p:nvSpPr>
        <p:spPr>
          <a:xfrm>
            <a:off x="1666875" y="510658"/>
            <a:ext cx="6057900" cy="523220"/>
          </a:xfrm>
          <a:prstGeom prst="rect">
            <a:avLst/>
          </a:prstGeom>
        </p:spPr>
        <p:txBody>
          <a:bodyPr wrap="square">
            <a:spAutoFit/>
          </a:bodyPr>
          <a:lstStyle/>
          <a:p>
            <a:pPr algn="ctr"/>
            <a:r>
              <a:rPr lang="en-US" sz="2800" b="1" dirty="0">
                <a:latin typeface="Arial" panose="020B0604020202020204" pitchFamily="34" charset="0"/>
                <a:cs typeface="Arial" panose="020B0604020202020204" pitchFamily="34" charset="0"/>
              </a:rPr>
              <a:t>Main S</a:t>
            </a:r>
            <a:r>
              <a:rPr lang="uk-UA" sz="2800" b="1" dirty="0" err="1">
                <a:latin typeface="Arial" panose="020B0604020202020204" pitchFamily="34" charset="0"/>
                <a:cs typeface="Arial" panose="020B0604020202020204" pitchFamily="34" charset="0"/>
              </a:rPr>
              <a:t>igns</a:t>
            </a:r>
            <a:r>
              <a:rPr lang="uk-UA" sz="2800" b="1" dirty="0">
                <a:latin typeface="Arial" panose="020B0604020202020204" pitchFamily="34" charset="0"/>
                <a:cs typeface="Arial" panose="020B0604020202020204" pitchFamily="34" charset="0"/>
              </a:rPr>
              <a:t> </a:t>
            </a:r>
            <a:r>
              <a:rPr lang="uk-UA" sz="2800" b="1" dirty="0" err="1">
                <a:latin typeface="Arial" panose="020B0604020202020204" pitchFamily="34" charset="0"/>
                <a:cs typeface="Arial" panose="020B0604020202020204" pitchFamily="34" charset="0"/>
              </a:rPr>
              <a:t>of</a:t>
            </a:r>
            <a:r>
              <a:rPr lang="uk-UA" sz="2800" b="1"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E</a:t>
            </a:r>
            <a:r>
              <a:rPr lang="uk-UA" sz="2800" b="1" dirty="0" err="1">
                <a:latin typeface="Arial" panose="020B0604020202020204" pitchFamily="34" charset="0"/>
                <a:cs typeface="Arial" panose="020B0604020202020204" pitchFamily="34" charset="0"/>
              </a:rPr>
              <a:t>ntrepreneurship</a:t>
            </a:r>
            <a:endParaRPr lang="uk-UA"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427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7F3F3850-9448-4B72-9F79-E8F2FEB506BF}"/>
              </a:ext>
            </a:extLst>
          </p:cNvPr>
          <p:cNvSpPr/>
          <p:nvPr/>
        </p:nvSpPr>
        <p:spPr>
          <a:xfrm>
            <a:off x="581025" y="485775"/>
            <a:ext cx="6991349" cy="461665"/>
          </a:xfrm>
          <a:prstGeom prst="rect">
            <a:avLst/>
          </a:prstGeom>
        </p:spPr>
        <p:txBody>
          <a:bodyPr wrap="square">
            <a:spAutoFit/>
          </a:bodyPr>
          <a:lstStyle/>
          <a:p>
            <a:r>
              <a:rPr lang="en-US" altLang="uk-UA" sz="2400" b="1" u="sng" dirty="0">
                <a:latin typeface="Arial" panose="020B0604020202020204" pitchFamily="34" charset="0"/>
                <a:cs typeface="Arial" panose="020B0604020202020204" pitchFamily="34" charset="0"/>
              </a:rPr>
              <a:t>Entrepreneurial Opportunity and Success</a:t>
            </a:r>
            <a:endParaRPr lang="uk-UA" sz="2400" b="1" u="sng" dirty="0">
              <a:latin typeface="Arial" panose="020B0604020202020204" pitchFamily="34" charset="0"/>
              <a:cs typeface="Arial" panose="020B0604020202020204" pitchFamily="34" charset="0"/>
            </a:endParaRPr>
          </a:p>
        </p:txBody>
      </p:sp>
      <p:sp>
        <p:nvSpPr>
          <p:cNvPr id="5" name="Прямокутник 4">
            <a:extLst>
              <a:ext uri="{FF2B5EF4-FFF2-40B4-BE49-F238E27FC236}">
                <a16:creationId xmlns:a16="http://schemas.microsoft.com/office/drawing/2014/main" id="{436F128D-7ACA-431F-8D50-5A5265CA2AD9}"/>
              </a:ext>
            </a:extLst>
          </p:cNvPr>
          <p:cNvSpPr/>
          <p:nvPr/>
        </p:nvSpPr>
        <p:spPr>
          <a:xfrm>
            <a:off x="581025" y="1628774"/>
            <a:ext cx="7858125" cy="4543426"/>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ü"/>
            </a:pPr>
            <a:r>
              <a:rPr lang="en-US" altLang="uk-UA" sz="2400" dirty="0">
                <a:latin typeface="Arial" panose="020B0604020202020204" pitchFamily="34" charset="0"/>
                <a:cs typeface="Arial" panose="020B0604020202020204" pitchFamily="34" charset="0"/>
              </a:rPr>
              <a:t>An entrepreneurial opportunity is a desirable </a:t>
            </a:r>
          </a:p>
          <a:p>
            <a:pPr>
              <a:spcBef>
                <a:spcPts val="600"/>
              </a:spcBef>
              <a:spcAft>
                <a:spcPts val="600"/>
              </a:spcAft>
            </a:pPr>
            <a:r>
              <a:rPr lang="en-US" altLang="uk-UA" sz="2400" dirty="0">
                <a:latin typeface="Arial" panose="020B0604020202020204" pitchFamily="34" charset="0"/>
                <a:cs typeface="Arial" panose="020B0604020202020204" pitchFamily="34" charset="0"/>
              </a:rPr>
              <a:t>and timely innovation that creates value for interested buyers and end users</a:t>
            </a:r>
          </a:p>
          <a:p>
            <a:pPr>
              <a:spcBef>
                <a:spcPts val="600"/>
              </a:spcBef>
              <a:spcAft>
                <a:spcPts val="600"/>
              </a:spcAft>
            </a:pPr>
            <a:endParaRPr lang="en-US" altLang="uk-UA" sz="2400" dirty="0">
              <a:latin typeface="Arial" panose="020B0604020202020204" pitchFamily="34" charset="0"/>
              <a:cs typeface="Arial" panose="020B0604020202020204" pitchFamily="34" charset="0"/>
            </a:endParaRPr>
          </a:p>
          <a:p>
            <a:pPr marL="342900" indent="-342900">
              <a:spcBef>
                <a:spcPts val="600"/>
              </a:spcBef>
              <a:spcAft>
                <a:spcPts val="600"/>
              </a:spcAft>
              <a:buFont typeface="Wingdings" panose="05000000000000000000" pitchFamily="2" charset="2"/>
              <a:buChar char="ü"/>
            </a:pPr>
            <a:r>
              <a:rPr lang="en-US" altLang="uk-UA" sz="2400" dirty="0">
                <a:latin typeface="Arial" panose="020B0604020202020204" pitchFamily="34" charset="0"/>
                <a:cs typeface="Arial" panose="020B0604020202020204" pitchFamily="34" charset="0"/>
              </a:rPr>
              <a:t>Exciting entrepreneurial opportunities exist for those who recognize them.</a:t>
            </a:r>
          </a:p>
          <a:p>
            <a:pPr>
              <a:spcBef>
                <a:spcPts val="600"/>
              </a:spcBef>
              <a:spcAft>
                <a:spcPts val="600"/>
              </a:spcAft>
            </a:pPr>
            <a:endParaRPr lang="en-US" altLang="uk-UA" sz="2400" dirty="0">
              <a:latin typeface="Arial" panose="020B0604020202020204" pitchFamily="34" charset="0"/>
              <a:cs typeface="Arial" panose="020B0604020202020204" pitchFamily="34" charset="0"/>
            </a:endParaRPr>
          </a:p>
          <a:p>
            <a:pPr marL="342900" indent="-342900">
              <a:spcBef>
                <a:spcPts val="600"/>
              </a:spcBef>
              <a:spcAft>
                <a:spcPts val="600"/>
              </a:spcAft>
              <a:buFont typeface="Wingdings" panose="05000000000000000000" pitchFamily="2" charset="2"/>
              <a:buChar char="ü"/>
            </a:pPr>
            <a:r>
              <a:rPr lang="en-US" altLang="uk-UA" sz="2400" dirty="0">
                <a:latin typeface="Arial" panose="020B0604020202020204" pitchFamily="34" charset="0"/>
                <a:cs typeface="Arial" panose="020B0604020202020204" pitchFamily="34" charset="0"/>
              </a:rPr>
              <a:t>However, a true opportunity exists only for those who have the interest, resources, and capabilities required to succeed.</a:t>
            </a:r>
          </a:p>
        </p:txBody>
      </p:sp>
      <p:sp>
        <p:nvSpPr>
          <p:cNvPr id="8" name="AutoShape 6" descr="ÐÐ°ÑÑÐ¸Ð½ÐºÐ¸ Ð¿Ð¾ Ð·Ð°Ð¿ÑÐ¾ÑÑ success icon">
            <a:extLst>
              <a:ext uri="{FF2B5EF4-FFF2-40B4-BE49-F238E27FC236}">
                <a16:creationId xmlns:a16="http://schemas.microsoft.com/office/drawing/2014/main" id="{7268F996-D196-4812-9526-AF396E2894F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11" name="Рисунок 10">
            <a:extLst>
              <a:ext uri="{FF2B5EF4-FFF2-40B4-BE49-F238E27FC236}">
                <a16:creationId xmlns:a16="http://schemas.microsoft.com/office/drawing/2014/main" id="{B9797D53-685E-49BC-9F9D-9A16D4771CE3}"/>
              </a:ext>
            </a:extLst>
          </p:cNvPr>
          <p:cNvPicPr>
            <a:picLocks noChangeAspect="1"/>
          </p:cNvPicPr>
          <p:nvPr/>
        </p:nvPicPr>
        <p:blipFill>
          <a:blip r:embed="rId2"/>
          <a:stretch>
            <a:fillRect/>
          </a:stretch>
        </p:blipFill>
        <p:spPr>
          <a:xfrm>
            <a:off x="7164480" y="216545"/>
            <a:ext cx="1821805" cy="1821805"/>
          </a:xfrm>
          <a:prstGeom prst="rect">
            <a:avLst/>
          </a:prstGeom>
        </p:spPr>
      </p:pic>
    </p:spTree>
    <p:extLst>
      <p:ext uri="{BB962C8B-B14F-4D97-AF65-F5344CB8AC3E}">
        <p14:creationId xmlns:p14="http://schemas.microsoft.com/office/powerpoint/2010/main" val="314974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468313" y="260350"/>
            <a:ext cx="8229600" cy="1143000"/>
          </a:xfrm>
        </p:spPr>
        <p:txBody>
          <a:bodyPr/>
          <a:lstStyle/>
          <a:p>
            <a:pPr eaLnBrk="1" hangingPunct="1"/>
            <a:r>
              <a:rPr lang="en-US" sz="4000" b="1"/>
              <a:t>Criteria for business size:</a:t>
            </a:r>
            <a:endParaRPr lang="uk-UA" sz="4000" b="1"/>
          </a:p>
        </p:txBody>
      </p:sp>
      <p:sp>
        <p:nvSpPr>
          <p:cNvPr id="71682" name="Rectangle 3"/>
          <p:cNvSpPr>
            <a:spLocks noGrp="1" noChangeArrowheads="1"/>
          </p:cNvSpPr>
          <p:nvPr>
            <p:ph type="body" idx="1"/>
          </p:nvPr>
        </p:nvSpPr>
        <p:spPr>
          <a:xfrm>
            <a:off x="468313" y="1628775"/>
            <a:ext cx="8229600" cy="4525963"/>
          </a:xfrm>
        </p:spPr>
        <p:txBody>
          <a:bodyPr/>
          <a:lstStyle/>
          <a:p>
            <a:pPr eaLnBrk="1" hangingPunct="1"/>
            <a:endParaRPr lang="uk-UA"/>
          </a:p>
          <a:p>
            <a:pPr algn="ctr" eaLnBrk="1" hangingPunct="1">
              <a:buFont typeface="Wingdings" pitchFamily="2" charset="2"/>
              <a:buChar char="ü"/>
            </a:pPr>
            <a:r>
              <a:rPr lang="uk-UA" b="1"/>
              <a:t>The number of employees</a:t>
            </a:r>
          </a:p>
          <a:p>
            <a:pPr algn="ctr" eaLnBrk="1" hangingPunct="1">
              <a:buFont typeface="Wingdings" pitchFamily="2" charset="2"/>
              <a:buChar char="ü"/>
            </a:pPr>
            <a:endParaRPr lang="uk-UA" b="1"/>
          </a:p>
          <a:p>
            <a:pPr algn="ctr" eaLnBrk="1" hangingPunct="1">
              <a:buFont typeface="Wingdings" pitchFamily="2" charset="2"/>
              <a:buChar char="ü"/>
            </a:pPr>
            <a:r>
              <a:rPr lang="en-US" b="1"/>
              <a:t>T</a:t>
            </a:r>
            <a:r>
              <a:rPr lang="uk-UA" b="1"/>
              <a:t>urnover</a:t>
            </a:r>
          </a:p>
        </p:txBody>
      </p:sp>
      <p:sp>
        <p:nvSpPr>
          <p:cNvPr id="71683" name="Rectangle 4"/>
          <p:cNvSpPr>
            <a:spLocks noChangeArrowheads="1"/>
          </p:cNvSpPr>
          <p:nvPr/>
        </p:nvSpPr>
        <p:spPr bwMode="auto">
          <a:xfrm>
            <a:off x="468313" y="1628775"/>
            <a:ext cx="8229600" cy="4525963"/>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uk-UA" sz="3200" b="0" i="0" u="none" strike="noStrike" kern="1200" cap="none" spc="0" normalizeH="0" baseline="0" noProof="0">
              <a:ln>
                <a:noFill/>
              </a:ln>
              <a:solidFill>
                <a:srgbClr val="000000"/>
              </a:solidFill>
              <a:effectLst/>
              <a:uLnTx/>
              <a:uFillTx/>
              <a:latin typeface="Arial" charset="0"/>
              <a:ea typeface="+mn-ea"/>
              <a:cs typeface="Arial" charset="0"/>
              <a:sym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539750" y="260350"/>
            <a:ext cx="8424863" cy="1008063"/>
          </a:xfrm>
        </p:spPr>
        <p:txBody>
          <a:bodyPr/>
          <a:lstStyle/>
          <a:p>
            <a:pPr eaLnBrk="1" hangingPunct="1"/>
            <a:r>
              <a:rPr lang="uk-UA" sz="2400" b="1"/>
              <a:t>The number of employees </a:t>
            </a:r>
            <a:r>
              <a:rPr lang="en-US" sz="2400" b="1"/>
              <a:t>is the main criteria </a:t>
            </a:r>
            <a:br>
              <a:rPr lang="en-US" sz="2400" b="1"/>
            </a:br>
            <a:r>
              <a:rPr lang="en-US" sz="2400" b="1"/>
              <a:t>as it is:</a:t>
            </a:r>
            <a:r>
              <a:rPr lang="en-US" sz="3000" b="1"/>
              <a:t> </a:t>
            </a:r>
            <a:endParaRPr lang="uk-UA" sz="3000" b="1"/>
          </a:p>
        </p:txBody>
      </p:sp>
      <p:sp>
        <p:nvSpPr>
          <p:cNvPr id="72706" name="Rectangle 3"/>
          <p:cNvSpPr>
            <a:spLocks noGrp="1" noChangeArrowheads="1"/>
          </p:cNvSpPr>
          <p:nvPr>
            <p:ph type="body" idx="1"/>
          </p:nvPr>
        </p:nvSpPr>
        <p:spPr>
          <a:xfrm>
            <a:off x="900113" y="1628775"/>
            <a:ext cx="7797800" cy="4525963"/>
          </a:xfrm>
        </p:spPr>
        <p:txBody>
          <a:bodyPr/>
          <a:lstStyle/>
          <a:p>
            <a:pPr eaLnBrk="1" hangingPunct="1">
              <a:lnSpc>
                <a:spcPct val="80000"/>
              </a:lnSpc>
            </a:pPr>
            <a:r>
              <a:rPr lang="en-US" sz="2400" b="1"/>
              <a:t>inflation resistant</a:t>
            </a:r>
            <a:r>
              <a:rPr lang="en-US" sz="2400"/>
              <a:t> – it is not affected by fluctuations in the purchasing power of the currency;</a:t>
            </a:r>
          </a:p>
          <a:p>
            <a:pPr eaLnBrk="1" hangingPunct="1">
              <a:lnSpc>
                <a:spcPct val="80000"/>
              </a:lnSpc>
            </a:pPr>
            <a:endParaRPr lang="en-US" sz="2400"/>
          </a:p>
          <a:p>
            <a:pPr eaLnBrk="1" hangingPunct="1">
              <a:lnSpc>
                <a:spcPct val="80000"/>
              </a:lnSpc>
            </a:pPr>
            <a:r>
              <a:rPr lang="en-US" sz="2400" b="1"/>
              <a:t>transparent </a:t>
            </a:r>
            <a:r>
              <a:rPr lang="en-US" sz="2400"/>
              <a:t>- easily defined and understood;</a:t>
            </a:r>
          </a:p>
          <a:p>
            <a:pPr eaLnBrk="1" hangingPunct="1">
              <a:lnSpc>
                <a:spcPct val="80000"/>
              </a:lnSpc>
            </a:pPr>
            <a:endParaRPr lang="en-US" sz="2400"/>
          </a:p>
          <a:p>
            <a:pPr eaLnBrk="1" hangingPunct="1">
              <a:lnSpc>
                <a:spcPct val="80000"/>
              </a:lnSpc>
            </a:pPr>
            <a:r>
              <a:rPr lang="en-US" sz="2400" b="1"/>
              <a:t>comparable</a:t>
            </a:r>
            <a:r>
              <a:rPr lang="en-US" sz="2400"/>
              <a:t> – it allows you to make a reliable comparison of size of enterprises in the same industry;</a:t>
            </a:r>
          </a:p>
          <a:p>
            <a:pPr eaLnBrk="1" hangingPunct="1">
              <a:lnSpc>
                <a:spcPct val="80000"/>
              </a:lnSpc>
            </a:pPr>
            <a:endParaRPr lang="en-US" sz="2400"/>
          </a:p>
          <a:p>
            <a:pPr eaLnBrk="1" hangingPunct="1">
              <a:lnSpc>
                <a:spcPct val="80000"/>
              </a:lnSpc>
            </a:pPr>
            <a:r>
              <a:rPr lang="en-US" sz="2400" b="1"/>
              <a:t>available</a:t>
            </a:r>
            <a:r>
              <a:rPr lang="en-US" sz="2400"/>
              <a:t> – the data is easy to obtain.</a:t>
            </a:r>
            <a:endParaRPr lang="uk-UA"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70" name="Group 42"/>
          <p:cNvGraphicFramePr>
            <a:graphicFrameLocks noGrp="1"/>
          </p:cNvGraphicFramePr>
          <p:nvPr/>
        </p:nvGraphicFramePr>
        <p:xfrm>
          <a:off x="1187450" y="1196975"/>
          <a:ext cx="7416800" cy="4724400"/>
        </p:xfrm>
        <a:graphic>
          <a:graphicData uri="http://schemas.openxmlformats.org/drawingml/2006/table">
            <a:tbl>
              <a:tblPr/>
              <a:tblGrid>
                <a:gridCol w="1965325">
                  <a:extLst>
                    <a:ext uri="{9D8B030D-6E8A-4147-A177-3AD203B41FA5}">
                      <a16:colId xmlns:a16="http://schemas.microsoft.com/office/drawing/2014/main" val="20000"/>
                    </a:ext>
                  </a:extLst>
                </a:gridCol>
                <a:gridCol w="5451475">
                  <a:extLst>
                    <a:ext uri="{9D8B030D-6E8A-4147-A177-3AD203B41FA5}">
                      <a16:colId xmlns:a16="http://schemas.microsoft.com/office/drawing/2014/main" val="20001"/>
                    </a:ext>
                  </a:extLst>
                </a:gridCol>
              </a:tblGrid>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Type of Enterprise</a:t>
                      </a:r>
                      <a:endParaRPr kumimoji="0" lang="uk-UA" sz="2000" b="0" i="0" u="none" strike="noStrike" cap="none" normalizeH="0" baseline="0">
                        <a:ln>
                          <a:noFill/>
                        </a:ln>
                        <a:solidFill>
                          <a:schemeClr val="tx1"/>
                        </a:solidFill>
                        <a:effectLst/>
                        <a:latin typeface="Arial" charset="0"/>
                        <a:cs typeface="Arial" charset="0"/>
                        <a:sym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Criteria</a:t>
                      </a:r>
                      <a:endParaRPr kumimoji="0" lang="uk-UA" sz="2000" b="0" i="0" u="none" strike="noStrike" cap="none" normalizeH="0" baseline="0">
                        <a:ln>
                          <a:noFill/>
                        </a:ln>
                        <a:solidFill>
                          <a:schemeClr val="tx1"/>
                        </a:solidFill>
                        <a:effectLst/>
                        <a:latin typeface="Arial" charset="0"/>
                        <a:cs typeface="Arial" charset="0"/>
                        <a:sym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Micro</a:t>
                      </a:r>
                      <a:endParaRPr kumimoji="0" lang="uk-UA" sz="2000" b="0" i="0" u="none" strike="noStrike" cap="none" normalizeH="0" baseline="0">
                        <a:ln>
                          <a:noFill/>
                        </a:ln>
                        <a:solidFill>
                          <a:schemeClr val="tx1"/>
                        </a:solidFill>
                        <a:effectLst/>
                        <a:latin typeface="Arial" charset="0"/>
                        <a:cs typeface="Arial" charset="0"/>
                        <a:sym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Annual return</a:t>
                      </a:r>
                      <a:r>
                        <a:rPr kumimoji="0" lang="uk-UA" sz="2000" b="0" i="0" u="none" strike="noStrike" cap="none" normalizeH="0" baseline="0">
                          <a:ln>
                            <a:noFill/>
                          </a:ln>
                          <a:solidFill>
                            <a:schemeClr val="tx1"/>
                          </a:solidFill>
                          <a:effectLst/>
                          <a:latin typeface="Arial" charset="0"/>
                          <a:cs typeface="Tahoma" pitchFamily="34" charset="0"/>
                          <a:sym typeface="Arial" charset="0"/>
                        </a:rPr>
                        <a:t>– </a:t>
                      </a:r>
                      <a:r>
                        <a:rPr kumimoji="0" lang="en-US" sz="2000" b="0" i="0" u="none" strike="noStrike" cap="none" normalizeH="0" baseline="0">
                          <a:ln>
                            <a:noFill/>
                          </a:ln>
                          <a:solidFill>
                            <a:schemeClr val="tx1"/>
                          </a:solidFill>
                          <a:effectLst/>
                          <a:latin typeface="Arial" charset="0"/>
                          <a:cs typeface="Tahoma" pitchFamily="34" charset="0"/>
                          <a:sym typeface="Arial" charset="0"/>
                        </a:rPr>
                        <a:t>up to</a:t>
                      </a:r>
                      <a:r>
                        <a:rPr kumimoji="0" lang="uk-UA" sz="2000" b="0" i="0" u="none" strike="noStrike" cap="none" normalizeH="0" baseline="0">
                          <a:ln>
                            <a:noFill/>
                          </a:ln>
                          <a:solidFill>
                            <a:schemeClr val="tx1"/>
                          </a:solidFill>
                          <a:effectLst/>
                          <a:latin typeface="Arial" charset="0"/>
                          <a:cs typeface="Tahoma" pitchFamily="34" charset="0"/>
                          <a:sym typeface="Arial" charset="0"/>
                        </a:rPr>
                        <a:t> 2 </a:t>
                      </a:r>
                      <a:r>
                        <a:rPr kumimoji="0" lang="en-US" sz="2000" b="0" i="0" u="none" strike="noStrike" cap="none" normalizeH="0" baseline="0">
                          <a:ln>
                            <a:noFill/>
                          </a:ln>
                          <a:solidFill>
                            <a:schemeClr val="tx1"/>
                          </a:solidFill>
                          <a:effectLst/>
                          <a:latin typeface="Arial" charset="0"/>
                          <a:cs typeface="Tahoma" pitchFamily="34" charset="0"/>
                          <a:sym typeface="Arial" charset="0"/>
                        </a:rPr>
                        <a:t>mln euro</a:t>
                      </a:r>
                      <a:endParaRPr kumimoji="0" lang="uk-UA" sz="2000" b="0" i="0" u="none" strike="noStrike" cap="none" normalizeH="0" baseline="0">
                        <a:ln>
                          <a:noFill/>
                        </a:ln>
                        <a:solidFill>
                          <a:schemeClr val="tx1"/>
                        </a:solidFill>
                        <a:effectLst/>
                        <a:latin typeface="Arial" charset="0"/>
                        <a:cs typeface="Tahoma" pitchFamily="34" charset="0"/>
                        <a:sym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The average number of employees – up to 10 employees</a:t>
                      </a:r>
                      <a:endParaRPr kumimoji="0" lang="uk-UA" sz="2000" b="0" i="0" u="none" strike="noStrike" cap="none" normalizeH="0" baseline="0">
                        <a:ln>
                          <a:noFill/>
                        </a:ln>
                        <a:solidFill>
                          <a:schemeClr val="tx1"/>
                        </a:solidFill>
                        <a:effectLst/>
                        <a:latin typeface="Arial" charset="0"/>
                        <a:cs typeface="Tahoma" pitchFamily="34" charset="0"/>
                        <a:sym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3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Small</a:t>
                      </a:r>
                      <a:endParaRPr kumimoji="0" lang="uk-UA" sz="2000" b="0" i="0" u="none" strike="noStrike" cap="none" normalizeH="0" baseline="0">
                        <a:ln>
                          <a:noFill/>
                        </a:ln>
                        <a:solidFill>
                          <a:schemeClr val="tx1"/>
                        </a:solidFill>
                        <a:effectLst/>
                        <a:latin typeface="Arial" charset="0"/>
                        <a:cs typeface="Arial" charset="0"/>
                        <a:sym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Annual return </a:t>
                      </a:r>
                      <a:r>
                        <a:rPr kumimoji="0" lang="uk-UA" sz="2000" b="0" i="0" u="none" strike="noStrike" cap="none" normalizeH="0" baseline="0">
                          <a:ln>
                            <a:noFill/>
                          </a:ln>
                          <a:solidFill>
                            <a:schemeClr val="tx1"/>
                          </a:solidFill>
                          <a:effectLst/>
                          <a:latin typeface="Arial" charset="0"/>
                          <a:cs typeface="Tahoma" pitchFamily="34" charset="0"/>
                          <a:sym typeface="Arial" charset="0"/>
                        </a:rPr>
                        <a:t>– </a:t>
                      </a:r>
                      <a:r>
                        <a:rPr kumimoji="0" lang="en-US" sz="2000" b="0" i="0" u="none" strike="noStrike" cap="none" normalizeH="0" baseline="0">
                          <a:ln>
                            <a:noFill/>
                          </a:ln>
                          <a:solidFill>
                            <a:schemeClr val="tx1"/>
                          </a:solidFill>
                          <a:effectLst/>
                          <a:latin typeface="Arial" charset="0"/>
                          <a:cs typeface="Tahoma" pitchFamily="34" charset="0"/>
                          <a:sym typeface="Arial" charset="0"/>
                        </a:rPr>
                        <a:t>from </a:t>
                      </a:r>
                      <a:r>
                        <a:rPr kumimoji="0" lang="ru-RU" sz="2000" b="0" i="0" u="none" strike="noStrike" cap="none" normalizeH="0" baseline="0">
                          <a:ln>
                            <a:noFill/>
                          </a:ln>
                          <a:solidFill>
                            <a:schemeClr val="tx1"/>
                          </a:solidFill>
                          <a:effectLst/>
                          <a:latin typeface="Arial" charset="0"/>
                          <a:cs typeface="Tahoma" pitchFamily="34" charset="0"/>
                          <a:sym typeface="Arial" charset="0"/>
                        </a:rPr>
                        <a:t>2 </a:t>
                      </a:r>
                      <a:r>
                        <a:rPr kumimoji="0" lang="en-US" sz="2000" b="0" i="0" u="none" strike="noStrike" cap="none" normalizeH="0" baseline="0">
                          <a:ln>
                            <a:noFill/>
                          </a:ln>
                          <a:solidFill>
                            <a:schemeClr val="tx1"/>
                          </a:solidFill>
                          <a:effectLst/>
                          <a:latin typeface="Arial" charset="0"/>
                          <a:cs typeface="Tahoma" pitchFamily="34" charset="0"/>
                          <a:sym typeface="Arial" charset="0"/>
                        </a:rPr>
                        <a:t>to</a:t>
                      </a:r>
                      <a:r>
                        <a:rPr kumimoji="0" lang="uk-UA" sz="2000" b="0" i="0" u="none" strike="noStrike" cap="none" normalizeH="0" baseline="0">
                          <a:ln>
                            <a:noFill/>
                          </a:ln>
                          <a:solidFill>
                            <a:schemeClr val="tx1"/>
                          </a:solidFill>
                          <a:effectLst/>
                          <a:latin typeface="Arial" charset="0"/>
                          <a:cs typeface="Tahoma" pitchFamily="34" charset="0"/>
                          <a:sym typeface="Arial" charset="0"/>
                        </a:rPr>
                        <a:t> 10 </a:t>
                      </a:r>
                      <a:r>
                        <a:rPr kumimoji="0" lang="en-US" sz="2000" b="0" i="0" u="none" strike="noStrike" cap="none" normalizeH="0" baseline="0">
                          <a:ln>
                            <a:noFill/>
                          </a:ln>
                          <a:solidFill>
                            <a:schemeClr val="tx1"/>
                          </a:solidFill>
                          <a:effectLst/>
                          <a:latin typeface="Arial" charset="0"/>
                          <a:cs typeface="Tahoma" pitchFamily="34" charset="0"/>
                          <a:sym typeface="Arial" charset="0"/>
                        </a:rPr>
                        <a:t>mln euro</a:t>
                      </a:r>
                      <a:endParaRPr kumimoji="0" lang="uk-UA" sz="2000" b="0" i="0" u="none" strike="noStrike" cap="none" normalizeH="0" baseline="0">
                        <a:ln>
                          <a:noFill/>
                        </a:ln>
                        <a:solidFill>
                          <a:schemeClr val="tx1"/>
                        </a:solidFill>
                        <a:effectLst/>
                        <a:latin typeface="Arial" charset="0"/>
                        <a:cs typeface="Tahoma" pitchFamily="34" charset="0"/>
                        <a:sym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sym typeface="Arial" charset="0"/>
                        </a:rPr>
                        <a:t>The average number of employees – up to 50 employees</a:t>
                      </a:r>
                      <a:endParaRPr kumimoji="0" lang="uk-UA" sz="2000" b="0" i="0" u="none" strike="noStrike" cap="none" normalizeH="0" baseline="0">
                        <a:ln>
                          <a:noFill/>
                        </a:ln>
                        <a:solidFill>
                          <a:schemeClr val="tx1"/>
                        </a:solidFill>
                        <a:effectLst/>
                        <a:latin typeface="Arial" charset="0"/>
                        <a:cs typeface="Arial" charset="0"/>
                        <a:sym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6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Medium</a:t>
                      </a:r>
                      <a:endParaRPr kumimoji="0" lang="uk-UA" sz="2000" b="0" i="0" u="none" strike="noStrike" cap="none" normalizeH="0" baseline="0">
                        <a:ln>
                          <a:noFill/>
                        </a:ln>
                        <a:solidFill>
                          <a:schemeClr val="tx1"/>
                        </a:solidFill>
                        <a:effectLst/>
                        <a:latin typeface="Arial" charset="0"/>
                        <a:cs typeface="Arial" charset="0"/>
                        <a:sym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Annual return </a:t>
                      </a:r>
                      <a:r>
                        <a:rPr kumimoji="0" lang="uk-UA" sz="2000" b="0" i="0" u="none" strike="noStrike" cap="none" normalizeH="0" baseline="0">
                          <a:ln>
                            <a:noFill/>
                          </a:ln>
                          <a:solidFill>
                            <a:schemeClr val="tx1"/>
                          </a:solidFill>
                          <a:effectLst/>
                          <a:latin typeface="Arial" charset="0"/>
                          <a:cs typeface="Tahoma" pitchFamily="34" charset="0"/>
                          <a:sym typeface="Arial" charset="0"/>
                        </a:rPr>
                        <a:t>– </a:t>
                      </a:r>
                      <a:r>
                        <a:rPr kumimoji="0" lang="en-US" sz="2000" b="0" i="0" u="none" strike="noStrike" cap="none" normalizeH="0" baseline="0">
                          <a:ln>
                            <a:noFill/>
                          </a:ln>
                          <a:solidFill>
                            <a:schemeClr val="tx1"/>
                          </a:solidFill>
                          <a:effectLst/>
                          <a:latin typeface="Arial" charset="0"/>
                          <a:cs typeface="Tahoma" pitchFamily="34" charset="0"/>
                          <a:sym typeface="Arial" charset="0"/>
                        </a:rPr>
                        <a:t>from 10</a:t>
                      </a:r>
                      <a:r>
                        <a:rPr kumimoji="0" lang="ru-RU" sz="2000" b="0" i="0" u="none" strike="noStrike" cap="none" normalizeH="0" baseline="0">
                          <a:ln>
                            <a:noFill/>
                          </a:ln>
                          <a:solidFill>
                            <a:schemeClr val="tx1"/>
                          </a:solidFill>
                          <a:effectLst/>
                          <a:latin typeface="Arial" charset="0"/>
                          <a:cs typeface="Tahoma" pitchFamily="34" charset="0"/>
                          <a:sym typeface="Arial" charset="0"/>
                        </a:rPr>
                        <a:t> </a:t>
                      </a:r>
                      <a:r>
                        <a:rPr kumimoji="0" lang="en-US" sz="2000" b="0" i="0" u="none" strike="noStrike" cap="none" normalizeH="0" baseline="0">
                          <a:ln>
                            <a:noFill/>
                          </a:ln>
                          <a:solidFill>
                            <a:schemeClr val="tx1"/>
                          </a:solidFill>
                          <a:effectLst/>
                          <a:latin typeface="Arial" charset="0"/>
                          <a:cs typeface="Tahoma" pitchFamily="34" charset="0"/>
                          <a:sym typeface="Arial" charset="0"/>
                        </a:rPr>
                        <a:t>to</a:t>
                      </a:r>
                      <a:r>
                        <a:rPr kumimoji="0" lang="uk-UA" sz="2000" b="0" i="0" u="none" strike="noStrike" cap="none" normalizeH="0" baseline="0">
                          <a:ln>
                            <a:noFill/>
                          </a:ln>
                          <a:solidFill>
                            <a:schemeClr val="tx1"/>
                          </a:solidFill>
                          <a:effectLst/>
                          <a:latin typeface="Arial" charset="0"/>
                          <a:cs typeface="Tahoma" pitchFamily="34" charset="0"/>
                          <a:sym typeface="Arial" charset="0"/>
                        </a:rPr>
                        <a:t> </a:t>
                      </a:r>
                      <a:r>
                        <a:rPr kumimoji="0" lang="en-US" sz="2000" b="0" i="0" u="none" strike="noStrike" cap="none" normalizeH="0" baseline="0">
                          <a:ln>
                            <a:noFill/>
                          </a:ln>
                          <a:solidFill>
                            <a:schemeClr val="tx1"/>
                          </a:solidFill>
                          <a:effectLst/>
                          <a:latin typeface="Arial" charset="0"/>
                          <a:cs typeface="Tahoma" pitchFamily="34" charset="0"/>
                          <a:sym typeface="Arial" charset="0"/>
                        </a:rPr>
                        <a:t>5</a:t>
                      </a:r>
                      <a:r>
                        <a:rPr kumimoji="0" lang="uk-UA" sz="2000" b="0" i="0" u="none" strike="noStrike" cap="none" normalizeH="0" baseline="0">
                          <a:ln>
                            <a:noFill/>
                          </a:ln>
                          <a:solidFill>
                            <a:schemeClr val="tx1"/>
                          </a:solidFill>
                          <a:effectLst/>
                          <a:latin typeface="Arial" charset="0"/>
                          <a:cs typeface="Tahoma" pitchFamily="34" charset="0"/>
                          <a:sym typeface="Arial" charset="0"/>
                        </a:rPr>
                        <a:t>0 </a:t>
                      </a:r>
                      <a:r>
                        <a:rPr kumimoji="0" lang="en-US" sz="2000" b="0" i="0" u="none" strike="noStrike" cap="none" normalizeH="0" baseline="0">
                          <a:ln>
                            <a:noFill/>
                          </a:ln>
                          <a:solidFill>
                            <a:schemeClr val="tx1"/>
                          </a:solidFill>
                          <a:effectLst/>
                          <a:latin typeface="Arial" charset="0"/>
                          <a:cs typeface="Tahoma" pitchFamily="34" charset="0"/>
                          <a:sym typeface="Arial" charset="0"/>
                        </a:rPr>
                        <a:t>mln euro</a:t>
                      </a:r>
                      <a:endParaRPr kumimoji="0" lang="uk-UA" sz="2000" b="0" i="0" u="none" strike="noStrike" cap="none" normalizeH="0" baseline="0">
                        <a:ln>
                          <a:noFill/>
                        </a:ln>
                        <a:solidFill>
                          <a:schemeClr val="tx1"/>
                        </a:solidFill>
                        <a:effectLst/>
                        <a:latin typeface="Arial" charset="0"/>
                        <a:cs typeface="Tahoma" pitchFamily="34" charset="0"/>
                        <a:sym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sym typeface="Arial" charset="0"/>
                        </a:rPr>
                        <a:t>The average number of employees – up to 250 employees</a:t>
                      </a:r>
                      <a:endParaRPr kumimoji="0" lang="uk-UA" sz="2000" b="0" i="0" u="none" strike="noStrike" cap="none" normalizeH="0" baseline="0">
                        <a:ln>
                          <a:noFill/>
                        </a:ln>
                        <a:solidFill>
                          <a:schemeClr val="tx1"/>
                        </a:solidFill>
                        <a:effectLst/>
                        <a:latin typeface="Arial" charset="0"/>
                        <a:cs typeface="Arial" charset="0"/>
                        <a:sym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68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Large</a:t>
                      </a:r>
                      <a:endParaRPr kumimoji="0" lang="uk-UA" sz="2000" b="0" i="0" u="none" strike="noStrike" cap="none" normalizeH="0" baseline="0">
                        <a:ln>
                          <a:noFill/>
                        </a:ln>
                        <a:solidFill>
                          <a:schemeClr val="tx1"/>
                        </a:solidFill>
                        <a:effectLst/>
                        <a:latin typeface="Arial" charset="0"/>
                        <a:cs typeface="Arial" charset="0"/>
                        <a:sym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Tahoma" pitchFamily="34" charset="0"/>
                          <a:sym typeface="Arial" charset="0"/>
                        </a:rPr>
                        <a:t>Annual return </a:t>
                      </a:r>
                      <a:r>
                        <a:rPr kumimoji="0" lang="uk-UA" sz="2000" b="0" i="0" u="none" strike="noStrike" cap="none" normalizeH="0" baseline="0">
                          <a:ln>
                            <a:noFill/>
                          </a:ln>
                          <a:solidFill>
                            <a:schemeClr val="tx1"/>
                          </a:solidFill>
                          <a:effectLst/>
                          <a:latin typeface="Arial" charset="0"/>
                          <a:cs typeface="Tahoma" pitchFamily="34" charset="0"/>
                          <a:sym typeface="Arial" charset="0"/>
                        </a:rPr>
                        <a:t>– </a:t>
                      </a:r>
                      <a:r>
                        <a:rPr kumimoji="0" lang="en-US" sz="2000" b="0" i="0" u="none" strike="noStrike" cap="none" normalizeH="0" baseline="0">
                          <a:ln>
                            <a:noFill/>
                          </a:ln>
                          <a:solidFill>
                            <a:schemeClr val="tx1"/>
                          </a:solidFill>
                          <a:effectLst/>
                          <a:latin typeface="Arial" charset="0"/>
                          <a:cs typeface="Tahoma" pitchFamily="34" charset="0"/>
                          <a:sym typeface="Arial" charset="0"/>
                        </a:rPr>
                        <a:t>more than</a:t>
                      </a:r>
                      <a:r>
                        <a:rPr kumimoji="0" lang="uk-UA" sz="2000" b="0" i="0" u="none" strike="noStrike" cap="none" normalizeH="0" baseline="0">
                          <a:ln>
                            <a:noFill/>
                          </a:ln>
                          <a:solidFill>
                            <a:schemeClr val="tx1"/>
                          </a:solidFill>
                          <a:effectLst/>
                          <a:latin typeface="Arial" charset="0"/>
                          <a:cs typeface="Tahoma" pitchFamily="34" charset="0"/>
                          <a:sym typeface="Arial" charset="0"/>
                        </a:rPr>
                        <a:t> </a:t>
                      </a:r>
                      <a:r>
                        <a:rPr kumimoji="0" lang="en-US" sz="2000" b="0" i="0" u="none" strike="noStrike" cap="none" normalizeH="0" baseline="0">
                          <a:ln>
                            <a:noFill/>
                          </a:ln>
                          <a:solidFill>
                            <a:schemeClr val="tx1"/>
                          </a:solidFill>
                          <a:effectLst/>
                          <a:latin typeface="Arial" charset="0"/>
                          <a:cs typeface="Tahoma" pitchFamily="34" charset="0"/>
                          <a:sym typeface="Arial" charset="0"/>
                        </a:rPr>
                        <a:t>5</a:t>
                      </a:r>
                      <a:r>
                        <a:rPr kumimoji="0" lang="uk-UA" sz="2000" b="0" i="0" u="none" strike="noStrike" cap="none" normalizeH="0" baseline="0">
                          <a:ln>
                            <a:noFill/>
                          </a:ln>
                          <a:solidFill>
                            <a:schemeClr val="tx1"/>
                          </a:solidFill>
                          <a:effectLst/>
                          <a:latin typeface="Arial" charset="0"/>
                          <a:cs typeface="Tahoma" pitchFamily="34" charset="0"/>
                          <a:sym typeface="Arial" charset="0"/>
                        </a:rPr>
                        <a:t>0 </a:t>
                      </a:r>
                      <a:r>
                        <a:rPr kumimoji="0" lang="en-US" sz="2000" b="0" i="0" u="none" strike="noStrike" cap="none" normalizeH="0" baseline="0">
                          <a:ln>
                            <a:noFill/>
                          </a:ln>
                          <a:solidFill>
                            <a:schemeClr val="tx1"/>
                          </a:solidFill>
                          <a:effectLst/>
                          <a:latin typeface="Arial" charset="0"/>
                          <a:cs typeface="Tahoma" pitchFamily="34" charset="0"/>
                          <a:sym typeface="Arial" charset="0"/>
                        </a:rPr>
                        <a:t>mln euro</a:t>
                      </a:r>
                      <a:r>
                        <a:rPr kumimoji="0" lang="en-US" sz="2000" b="0" i="0" u="none" strike="noStrike" cap="none" normalizeH="0" baseline="0">
                          <a:ln>
                            <a:noFill/>
                          </a:ln>
                          <a:solidFill>
                            <a:schemeClr val="tx1"/>
                          </a:solidFill>
                          <a:effectLst/>
                          <a:latin typeface="Arial" charset="0"/>
                          <a:cs typeface="Arial" charset="0"/>
                          <a:sym typeface="Arial"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sym typeface="Arial" charset="0"/>
                        </a:rPr>
                        <a:t>The average number of employees – more than 250 employees</a:t>
                      </a:r>
                      <a:endParaRPr kumimoji="0" lang="uk-UA" sz="2000" b="0" i="0" u="none" strike="noStrike" cap="none" normalizeH="0" baseline="0">
                        <a:ln>
                          <a:noFill/>
                        </a:ln>
                        <a:solidFill>
                          <a:schemeClr val="tx1"/>
                        </a:solidFill>
                        <a:effectLst/>
                        <a:latin typeface="Arial" charset="0"/>
                        <a:cs typeface="Arial" charset="0"/>
                        <a:sym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3749" name="Rectangle 41"/>
          <p:cNvSpPr>
            <a:spLocks noChangeArrowheads="1"/>
          </p:cNvSpPr>
          <p:nvPr/>
        </p:nvSpPr>
        <p:spPr bwMode="auto">
          <a:xfrm>
            <a:off x="2843213" y="476250"/>
            <a:ext cx="4840287"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555555"/>
                </a:solidFill>
                <a:effectLst/>
                <a:uLnTx/>
                <a:uFillTx/>
                <a:latin typeface="Arial" charset="0"/>
                <a:ea typeface="+mn-ea"/>
                <a:cs typeface="Arial" charset="0"/>
                <a:sym typeface="Arial" charset="0"/>
              </a:rPr>
              <a:t>Types of Enterprises in Ukraine </a:t>
            </a:r>
            <a:endParaRPr kumimoji="0" lang="uk-UA" sz="2400" b="1" i="0" u="none" strike="noStrike" kern="1200" cap="none" spc="0" normalizeH="0" baseline="0" noProof="0">
              <a:ln>
                <a:noFill/>
              </a:ln>
              <a:solidFill>
                <a:srgbClr val="555555"/>
              </a:solidFill>
              <a:effectLst/>
              <a:uLnTx/>
              <a:uFillTx/>
              <a:latin typeface="Arial" charset="0"/>
              <a:ea typeface="+mn-ea"/>
              <a:cs typeface="Arial" charset="0"/>
              <a:sym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552D8070-E2EE-4F8E-9F38-8B0B757AFB81}"/>
              </a:ext>
            </a:extLst>
          </p:cNvPr>
          <p:cNvSpPr>
            <a:spLocks noGrp="1" noChangeArrowheads="1"/>
          </p:cNvSpPr>
          <p:nvPr>
            <p:ph type="body" idx="1"/>
          </p:nvPr>
        </p:nvSpPr>
        <p:spPr>
          <a:xfrm>
            <a:off x="468313" y="620713"/>
            <a:ext cx="8229600" cy="5505450"/>
          </a:xfrm>
        </p:spPr>
        <p:txBody>
          <a:bodyPr/>
          <a:lstStyle/>
          <a:p>
            <a:pPr algn="ctr">
              <a:buFontTx/>
              <a:buNone/>
            </a:pPr>
            <a:r>
              <a:rPr lang="en-US" altLang="uk-UA" dirty="0"/>
              <a:t>The criteria of </a:t>
            </a:r>
            <a:r>
              <a:rPr lang="en-US" altLang="uk-UA" b="1" dirty="0"/>
              <a:t>qualitative demarcation </a:t>
            </a:r>
            <a:r>
              <a:rPr lang="en-US" altLang="uk-UA" dirty="0"/>
              <a:t>of business entities is </a:t>
            </a:r>
          </a:p>
          <a:p>
            <a:pPr algn="ctr">
              <a:buFontTx/>
              <a:buNone/>
            </a:pPr>
            <a:r>
              <a:rPr lang="en-US" altLang="uk-UA" dirty="0"/>
              <a:t>a set of features of these entities,</a:t>
            </a:r>
          </a:p>
          <a:p>
            <a:pPr algn="ctr">
              <a:buFontTx/>
              <a:buNone/>
            </a:pPr>
            <a:r>
              <a:rPr lang="en-US" altLang="uk-UA" dirty="0"/>
              <a:t> the presence of which allows them to be attributed to a certain type, distinguishes from other types of economic and legal rights, capabilities, abilities and responsibilities.</a:t>
            </a:r>
            <a:endParaRPr lang="uk-UA" altLang="uk-U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CAE8B51-6B74-4ACC-8729-5F11812C1DF2}"/>
              </a:ext>
            </a:extLst>
          </p:cNvPr>
          <p:cNvSpPr>
            <a:spLocks noGrp="1" noChangeArrowheads="1"/>
          </p:cNvSpPr>
          <p:nvPr>
            <p:ph type="title"/>
          </p:nvPr>
        </p:nvSpPr>
        <p:spPr>
          <a:xfrm>
            <a:off x="395288" y="188913"/>
            <a:ext cx="8229600" cy="503237"/>
          </a:xfrm>
        </p:spPr>
        <p:txBody>
          <a:bodyPr/>
          <a:lstStyle/>
          <a:p>
            <a:r>
              <a:rPr lang="en-US" altLang="uk-UA" sz="3200" b="1" dirty="0"/>
              <a:t>Criteria for qualitative demarcation</a:t>
            </a:r>
            <a:endParaRPr lang="uk-UA" altLang="uk-UA" sz="3200" dirty="0"/>
          </a:p>
        </p:txBody>
      </p:sp>
      <p:sp>
        <p:nvSpPr>
          <p:cNvPr id="78851" name="Rectangle 3">
            <a:extLst>
              <a:ext uri="{FF2B5EF4-FFF2-40B4-BE49-F238E27FC236}">
                <a16:creationId xmlns:a16="http://schemas.microsoft.com/office/drawing/2014/main" id="{BDE15852-D616-462F-97E4-B0A8BA579A8B}"/>
              </a:ext>
            </a:extLst>
          </p:cNvPr>
          <p:cNvSpPr>
            <a:spLocks noGrp="1" noChangeArrowheads="1"/>
          </p:cNvSpPr>
          <p:nvPr>
            <p:ph type="body" idx="1"/>
          </p:nvPr>
        </p:nvSpPr>
        <p:spPr>
          <a:xfrm>
            <a:off x="395288" y="692150"/>
            <a:ext cx="8229600" cy="5400675"/>
          </a:xfrm>
        </p:spPr>
        <p:txBody>
          <a:bodyPr/>
          <a:lstStyle/>
          <a:p>
            <a:pPr>
              <a:lnSpc>
                <a:spcPct val="80000"/>
              </a:lnSpc>
              <a:spcAft>
                <a:spcPct val="50000"/>
              </a:spcAft>
            </a:pPr>
            <a:r>
              <a:rPr lang="en-US" altLang="uk-UA" sz="1600" b="1" i="1" dirty="0"/>
              <a:t>The first criterion </a:t>
            </a:r>
            <a:r>
              <a:rPr lang="en-US" altLang="uk-UA" sz="1600" i="1" dirty="0"/>
              <a:t>is the fact of belonging of a business entity to a number of legal entities;</a:t>
            </a:r>
          </a:p>
          <a:p>
            <a:pPr>
              <a:lnSpc>
                <a:spcPct val="80000"/>
              </a:lnSpc>
              <a:spcAft>
                <a:spcPct val="50000"/>
              </a:spcAft>
            </a:pPr>
            <a:r>
              <a:rPr lang="en-US" altLang="uk-UA" sz="1600" b="1" i="1" dirty="0"/>
              <a:t>The second criterion </a:t>
            </a:r>
            <a:r>
              <a:rPr lang="en-US" altLang="uk-UA" sz="1600" i="1" dirty="0"/>
              <a:t>is the type (form) of ownership of the means of production on which business is based.</a:t>
            </a:r>
          </a:p>
          <a:p>
            <a:pPr>
              <a:lnSpc>
                <a:spcPct val="80000"/>
              </a:lnSpc>
              <a:spcAft>
                <a:spcPct val="50000"/>
              </a:spcAft>
            </a:pPr>
            <a:r>
              <a:rPr lang="en-US" altLang="uk-UA" sz="1600" b="1" i="1" dirty="0"/>
              <a:t>The third criterion </a:t>
            </a:r>
            <a:r>
              <a:rPr lang="en-US" altLang="uk-UA" sz="1600" i="1" dirty="0"/>
              <a:t>is the targeting of profit. In accordance with this criterion, the subjects of entrepreneurial business, primarily business firms, are divided into commercial and non-commercial.</a:t>
            </a:r>
          </a:p>
          <a:p>
            <a:pPr>
              <a:lnSpc>
                <a:spcPct val="80000"/>
              </a:lnSpc>
              <a:spcAft>
                <a:spcPct val="50000"/>
              </a:spcAft>
            </a:pPr>
            <a:r>
              <a:rPr lang="en-US" altLang="uk-UA" sz="1600" b="1" i="1" dirty="0"/>
              <a:t>The fourth criterion </a:t>
            </a:r>
            <a:r>
              <a:rPr lang="en-US" altLang="uk-UA" sz="1600" i="1" dirty="0"/>
              <a:t>is the degree of independence of the respective business enterprise;</a:t>
            </a:r>
          </a:p>
          <a:p>
            <a:pPr>
              <a:lnSpc>
                <a:spcPct val="80000"/>
              </a:lnSpc>
              <a:spcAft>
                <a:spcPct val="50000"/>
              </a:spcAft>
            </a:pPr>
            <a:r>
              <a:rPr lang="en-US" altLang="uk-UA" sz="1600" b="1" i="1" dirty="0"/>
              <a:t>The fifth criterion </a:t>
            </a:r>
            <a:r>
              <a:rPr lang="en-US" altLang="uk-UA" sz="1600" i="1" dirty="0"/>
              <a:t>is the allocation of individuals and legal entities - residents and non-residents of Ukraine</a:t>
            </a:r>
            <a:r>
              <a:rPr lang="en-US" altLang="uk-UA" sz="1600" b="1" i="1" dirty="0"/>
              <a:t>;</a:t>
            </a:r>
          </a:p>
          <a:p>
            <a:pPr>
              <a:lnSpc>
                <a:spcPct val="80000"/>
              </a:lnSpc>
              <a:spcAft>
                <a:spcPct val="50000"/>
              </a:spcAft>
            </a:pPr>
            <a:r>
              <a:rPr lang="en-US" altLang="uk-UA" sz="1600" b="1" i="1" dirty="0"/>
              <a:t>The sixth criterion </a:t>
            </a:r>
            <a:r>
              <a:rPr lang="en-US" altLang="uk-UA" sz="1600" i="1" dirty="0"/>
              <a:t>is the form and nature of the management of the firm (internal firm management), established by the participants of the firm (authoritarian, collegial (democratic), bureaucratic;</a:t>
            </a:r>
          </a:p>
          <a:p>
            <a:pPr>
              <a:lnSpc>
                <a:spcPct val="80000"/>
              </a:lnSpc>
              <a:spcAft>
                <a:spcPct val="50000"/>
              </a:spcAft>
            </a:pPr>
            <a:r>
              <a:rPr lang="en-US" altLang="uk-UA" sz="1600" b="1" i="1" dirty="0"/>
              <a:t>the seventh criterion </a:t>
            </a:r>
            <a:r>
              <a:rPr lang="en-US" altLang="uk-UA" sz="1600" i="1" dirty="0"/>
              <a:t>is the type of business that is the subject of the firm's activities (diversified firms, conglomerates);</a:t>
            </a:r>
          </a:p>
          <a:p>
            <a:pPr>
              <a:lnSpc>
                <a:spcPct val="80000"/>
              </a:lnSpc>
              <a:spcAft>
                <a:spcPct val="50000"/>
              </a:spcAft>
            </a:pPr>
            <a:r>
              <a:rPr lang="en-US" altLang="uk-UA" sz="1600" b="1" i="1" dirty="0"/>
              <a:t>The eighth criterion </a:t>
            </a:r>
            <a:r>
              <a:rPr lang="en-US" altLang="uk-UA" sz="1600" i="1" dirty="0"/>
              <a:t>is the allocation of the entire mass of individuals and legal entities of firms that use the exclusive ("exclusive") rights to engage in any type of activity (special exporters, special importers of products).</a:t>
            </a:r>
            <a:endParaRPr lang="uk-UA" altLang="uk-UA"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E193831-C939-4893-8536-1EBD748CA2B9}"/>
              </a:ext>
            </a:extLst>
          </p:cNvPr>
          <p:cNvSpPr>
            <a:spLocks noGrp="1" noChangeArrowheads="1"/>
          </p:cNvSpPr>
          <p:nvPr>
            <p:ph type="title"/>
          </p:nvPr>
        </p:nvSpPr>
        <p:spPr>
          <a:xfrm>
            <a:off x="457200" y="274638"/>
            <a:ext cx="8229600" cy="777875"/>
          </a:xfrm>
        </p:spPr>
        <p:txBody>
          <a:bodyPr/>
          <a:lstStyle/>
          <a:p>
            <a:r>
              <a:rPr lang="en-US" altLang="uk-UA" sz="3200" b="1" dirty="0"/>
              <a:t>Other criteria for qualitative demarcation</a:t>
            </a:r>
            <a:endParaRPr lang="uk-UA" altLang="uk-UA" sz="3200" b="1" dirty="0"/>
          </a:p>
        </p:txBody>
      </p:sp>
      <p:sp>
        <p:nvSpPr>
          <p:cNvPr id="79875" name="Rectangle 3">
            <a:extLst>
              <a:ext uri="{FF2B5EF4-FFF2-40B4-BE49-F238E27FC236}">
                <a16:creationId xmlns:a16="http://schemas.microsoft.com/office/drawing/2014/main" id="{CE5DF936-44E8-4BC8-9084-F5515586FF49}"/>
              </a:ext>
            </a:extLst>
          </p:cNvPr>
          <p:cNvSpPr>
            <a:spLocks noGrp="1" noChangeArrowheads="1"/>
          </p:cNvSpPr>
          <p:nvPr>
            <p:ph type="body" idx="1"/>
          </p:nvPr>
        </p:nvSpPr>
        <p:spPr>
          <a:xfrm>
            <a:off x="1042988" y="1196975"/>
            <a:ext cx="7654925" cy="4525963"/>
          </a:xfrm>
        </p:spPr>
        <p:txBody>
          <a:bodyPr/>
          <a:lstStyle/>
          <a:p>
            <a:pPr>
              <a:buFont typeface="Wingdings" panose="05000000000000000000" pitchFamily="2" charset="2"/>
              <a:buChar char="Ø"/>
            </a:pPr>
            <a:r>
              <a:rPr lang="en-US" altLang="uk-UA" dirty="0">
                <a:solidFill>
                  <a:srgbClr val="660033"/>
                </a:solidFill>
              </a:rPr>
              <a:t>strategies,</a:t>
            </a:r>
          </a:p>
          <a:p>
            <a:pPr>
              <a:buFont typeface="Wingdings" panose="05000000000000000000" pitchFamily="2" charset="2"/>
              <a:buChar char="Ø"/>
            </a:pPr>
            <a:r>
              <a:rPr lang="en-US" altLang="uk-UA" dirty="0">
                <a:solidFill>
                  <a:srgbClr val="660033"/>
                </a:solidFill>
              </a:rPr>
              <a:t>types,</a:t>
            </a:r>
          </a:p>
          <a:p>
            <a:pPr>
              <a:buFont typeface="Wingdings" panose="05000000000000000000" pitchFamily="2" charset="2"/>
              <a:buChar char="Ø"/>
            </a:pPr>
            <a:r>
              <a:rPr lang="en-US" altLang="uk-UA" dirty="0">
                <a:solidFill>
                  <a:srgbClr val="660033"/>
                </a:solidFill>
              </a:rPr>
              <a:t>methods and forms of competition,</a:t>
            </a:r>
          </a:p>
          <a:p>
            <a:pPr>
              <a:buFont typeface="Wingdings" panose="05000000000000000000" pitchFamily="2" charset="2"/>
              <a:buChar char="Ø"/>
            </a:pPr>
            <a:r>
              <a:rPr lang="en-US" altLang="uk-UA" dirty="0">
                <a:solidFill>
                  <a:srgbClr val="660033"/>
                </a:solidFill>
              </a:rPr>
              <a:t>participation in business associations,</a:t>
            </a:r>
          </a:p>
          <a:p>
            <a:pPr>
              <a:buFont typeface="Wingdings" panose="05000000000000000000" pitchFamily="2" charset="2"/>
              <a:buChar char="Ø"/>
            </a:pPr>
            <a:r>
              <a:rPr lang="en-US" altLang="uk-UA" dirty="0">
                <a:solidFill>
                  <a:srgbClr val="660033"/>
                </a:solidFill>
              </a:rPr>
              <a:t>  the degree of influence in society,</a:t>
            </a:r>
          </a:p>
          <a:p>
            <a:pPr>
              <a:buFont typeface="Wingdings" panose="05000000000000000000" pitchFamily="2" charset="2"/>
              <a:buChar char="Ø"/>
            </a:pPr>
            <a:r>
              <a:rPr lang="en-US" altLang="uk-UA" dirty="0">
                <a:solidFill>
                  <a:srgbClr val="660033"/>
                </a:solidFill>
              </a:rPr>
              <a:t>activity in the international market</a:t>
            </a:r>
            <a:endParaRPr lang="uk-UA" altLang="uk-U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кутник 6">
            <a:extLst>
              <a:ext uri="{FF2B5EF4-FFF2-40B4-BE49-F238E27FC236}">
                <a16:creationId xmlns:a16="http://schemas.microsoft.com/office/drawing/2014/main" id="{7694A5DA-15CA-456B-A4FA-1024F9410746}"/>
              </a:ext>
            </a:extLst>
          </p:cNvPr>
          <p:cNvSpPr/>
          <p:nvPr/>
        </p:nvSpPr>
        <p:spPr>
          <a:xfrm>
            <a:off x="3398356" y="253484"/>
            <a:ext cx="3390672" cy="369332"/>
          </a:xfrm>
          <a:prstGeom prst="rect">
            <a:avLst/>
          </a:prstGeom>
        </p:spPr>
        <p:txBody>
          <a:bodyPr wrap="none">
            <a:spAutoFit/>
          </a:bodyPr>
          <a:lstStyle/>
          <a:p>
            <a:r>
              <a:rPr lang="en-US" b="1" dirty="0"/>
              <a:t>Features of a Small Business</a:t>
            </a:r>
            <a:endParaRPr lang="uk-UA" b="1" dirty="0"/>
          </a:p>
        </p:txBody>
      </p:sp>
      <p:sp>
        <p:nvSpPr>
          <p:cNvPr id="8" name="Прямокутник 7">
            <a:extLst>
              <a:ext uri="{FF2B5EF4-FFF2-40B4-BE49-F238E27FC236}">
                <a16:creationId xmlns:a16="http://schemas.microsoft.com/office/drawing/2014/main" id="{39D4D7D5-7B37-47A6-8A9F-4AD16BFFB650}"/>
              </a:ext>
            </a:extLst>
          </p:cNvPr>
          <p:cNvSpPr/>
          <p:nvPr/>
        </p:nvSpPr>
        <p:spPr>
          <a:xfrm>
            <a:off x="1476376" y="986909"/>
            <a:ext cx="6765538" cy="5278368"/>
          </a:xfrm>
          <a:prstGeom prst="rect">
            <a:avLst/>
          </a:prstGeom>
        </p:spPr>
        <p:txBody>
          <a:bodyPr wrap="square">
            <a:spAutoFit/>
          </a:bodyPr>
          <a:lstStyle/>
          <a:p>
            <a:pPr marL="285750" indent="-285750">
              <a:spcBef>
                <a:spcPts val="600"/>
              </a:spcBef>
              <a:spcAft>
                <a:spcPts val="600"/>
              </a:spcAft>
              <a:buFont typeface="Wingdings" panose="05000000000000000000" pitchFamily="2" charset="2"/>
              <a:buChar char="ü"/>
            </a:pPr>
            <a:r>
              <a:rPr lang="en-US" dirty="0"/>
              <a:t>low in capital but high in labor intensity;</a:t>
            </a:r>
          </a:p>
          <a:p>
            <a:pPr marL="285750" indent="-285750">
              <a:spcBef>
                <a:spcPts val="600"/>
              </a:spcBef>
              <a:spcAft>
                <a:spcPts val="600"/>
              </a:spcAft>
              <a:buFont typeface="Wingdings" panose="05000000000000000000" pitchFamily="2" charset="2"/>
              <a:buChar char="ü"/>
            </a:pPr>
            <a:r>
              <a:rPr lang="en-US" dirty="0"/>
              <a:t>efficient in specialized skill or service;</a:t>
            </a:r>
          </a:p>
          <a:p>
            <a:pPr marL="285750" indent="-285750">
              <a:spcBef>
                <a:spcPts val="600"/>
              </a:spcBef>
              <a:spcAft>
                <a:spcPts val="600"/>
              </a:spcAft>
              <a:buFont typeface="Wingdings" panose="05000000000000000000" pitchFamily="2" charset="2"/>
              <a:buChar char="ü"/>
            </a:pPr>
            <a:r>
              <a:rPr lang="en-US" dirty="0"/>
              <a:t>succeeds in small, isolated or overlooked markets;</a:t>
            </a:r>
          </a:p>
          <a:p>
            <a:pPr marL="285750" indent="-285750">
              <a:spcBef>
                <a:spcPts val="600"/>
              </a:spcBef>
              <a:spcAft>
                <a:spcPts val="600"/>
              </a:spcAft>
              <a:buFont typeface="Wingdings" panose="05000000000000000000" pitchFamily="2" charset="2"/>
              <a:buChar char="ü"/>
            </a:pPr>
            <a:r>
              <a:rPr lang="en-US" dirty="0"/>
              <a:t>often operates in unstable markets;</a:t>
            </a:r>
          </a:p>
          <a:p>
            <a:pPr marL="285750" indent="-285750">
              <a:spcBef>
                <a:spcPts val="600"/>
              </a:spcBef>
              <a:spcAft>
                <a:spcPts val="600"/>
              </a:spcAft>
              <a:buFont typeface="Wingdings" panose="05000000000000000000" pitchFamily="2" charset="2"/>
              <a:buChar char="ü"/>
            </a:pPr>
            <a:r>
              <a:rPr lang="en-US" dirty="0"/>
              <a:t>closer to the market place;</a:t>
            </a:r>
          </a:p>
          <a:p>
            <a:pPr marL="285750" indent="-285750">
              <a:spcBef>
                <a:spcPts val="600"/>
              </a:spcBef>
              <a:spcAft>
                <a:spcPts val="600"/>
              </a:spcAft>
              <a:buFont typeface="Wingdings" panose="05000000000000000000" pitchFamily="2" charset="2"/>
              <a:buChar char="ü"/>
            </a:pPr>
            <a:r>
              <a:rPr lang="en-US" dirty="0"/>
              <a:t>owners are the workers;</a:t>
            </a:r>
          </a:p>
          <a:p>
            <a:pPr marL="285750" indent="-285750">
              <a:spcBef>
                <a:spcPts val="600"/>
              </a:spcBef>
              <a:spcAft>
                <a:spcPts val="600"/>
              </a:spcAft>
              <a:buFont typeface="Wingdings" panose="05000000000000000000" pitchFamily="2" charset="2"/>
              <a:buChar char="ü"/>
            </a:pPr>
            <a:r>
              <a:rPr lang="en-US" dirty="0"/>
              <a:t>capital comes from the owner or small group;</a:t>
            </a:r>
          </a:p>
          <a:p>
            <a:pPr marL="285750" indent="-285750">
              <a:spcBef>
                <a:spcPts val="600"/>
              </a:spcBef>
              <a:spcAft>
                <a:spcPts val="600"/>
              </a:spcAft>
              <a:buFont typeface="Wingdings" panose="05000000000000000000" pitchFamily="2" charset="2"/>
              <a:buChar char="ü"/>
            </a:pPr>
            <a:r>
              <a:rPr lang="en-US" dirty="0"/>
              <a:t>area of operation is small;</a:t>
            </a:r>
          </a:p>
          <a:p>
            <a:pPr marL="285750" indent="-285750">
              <a:spcBef>
                <a:spcPts val="600"/>
              </a:spcBef>
              <a:spcAft>
                <a:spcPts val="600"/>
              </a:spcAft>
              <a:buFont typeface="Wingdings" panose="05000000000000000000" pitchFamily="2" charset="2"/>
              <a:buChar char="ü"/>
            </a:pPr>
            <a:r>
              <a:rPr lang="en-US" dirty="0"/>
              <a:t>size of the enterprise is small in relation to the industry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2629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A43544D-F0ED-4038-A065-73D3B1FE466A}"/>
              </a:ext>
            </a:extLst>
          </p:cNvPr>
          <p:cNvSpPr>
            <a:spLocks noGrp="1" noChangeArrowheads="1"/>
          </p:cNvSpPr>
          <p:nvPr>
            <p:ph type="title"/>
          </p:nvPr>
        </p:nvSpPr>
        <p:spPr>
          <a:xfrm>
            <a:off x="512598" y="118948"/>
            <a:ext cx="8435975" cy="561975"/>
          </a:xfrm>
        </p:spPr>
        <p:txBody>
          <a:bodyPr/>
          <a:lstStyle/>
          <a:p>
            <a:r>
              <a:rPr lang="en-US" altLang="uk-UA" sz="2400" b="1" dirty="0"/>
              <a:t>The main competitive advantages of small business</a:t>
            </a:r>
            <a:endParaRPr lang="uk-UA" altLang="uk-UA" sz="2400" dirty="0"/>
          </a:p>
        </p:txBody>
      </p:sp>
      <p:sp>
        <p:nvSpPr>
          <p:cNvPr id="69635" name="Rectangle 3">
            <a:extLst>
              <a:ext uri="{FF2B5EF4-FFF2-40B4-BE49-F238E27FC236}">
                <a16:creationId xmlns:a16="http://schemas.microsoft.com/office/drawing/2014/main" id="{3670FFF5-C50C-4BA2-A14F-4BDC884E64EE}"/>
              </a:ext>
            </a:extLst>
          </p:cNvPr>
          <p:cNvSpPr>
            <a:spLocks noGrp="1" noChangeArrowheads="1"/>
          </p:cNvSpPr>
          <p:nvPr>
            <p:ph type="body" idx="1"/>
          </p:nvPr>
        </p:nvSpPr>
        <p:spPr>
          <a:xfrm>
            <a:off x="641023" y="822325"/>
            <a:ext cx="8179127" cy="5054600"/>
          </a:xfrm>
        </p:spPr>
        <p:txBody>
          <a:bodyPr/>
          <a:lstStyle/>
          <a:p>
            <a:pPr>
              <a:lnSpc>
                <a:spcPct val="80000"/>
              </a:lnSpc>
              <a:spcBef>
                <a:spcPct val="5000"/>
              </a:spcBef>
            </a:pPr>
            <a:r>
              <a:rPr lang="en-US" altLang="uk-UA" sz="1700" dirty="0"/>
              <a:t>mobility, ability to react quickly to changing market conditions, efficiency of development of new products and changes in production volumes within the limits of production possibilities;</a:t>
            </a:r>
          </a:p>
          <a:p>
            <a:pPr>
              <a:lnSpc>
                <a:spcPct val="80000"/>
              </a:lnSpc>
              <a:spcBef>
                <a:spcPct val="5000"/>
              </a:spcBef>
            </a:pPr>
            <a:endParaRPr lang="en-US" altLang="uk-UA" sz="1700" dirty="0"/>
          </a:p>
          <a:p>
            <a:pPr>
              <a:lnSpc>
                <a:spcPct val="80000"/>
              </a:lnSpc>
              <a:spcBef>
                <a:spcPct val="5000"/>
              </a:spcBef>
            </a:pPr>
            <a:r>
              <a:rPr lang="en-US" altLang="uk-UA" sz="1700" dirty="0"/>
              <a:t>low management costs;</a:t>
            </a:r>
          </a:p>
          <a:p>
            <a:pPr>
              <a:lnSpc>
                <a:spcPct val="80000"/>
              </a:lnSpc>
              <a:spcBef>
                <a:spcPct val="5000"/>
              </a:spcBef>
            </a:pPr>
            <a:endParaRPr lang="en-US" altLang="uk-UA" sz="1700" dirty="0"/>
          </a:p>
          <a:p>
            <a:pPr>
              <a:lnSpc>
                <a:spcPct val="80000"/>
              </a:lnSpc>
              <a:spcBef>
                <a:spcPct val="5000"/>
              </a:spcBef>
            </a:pPr>
            <a:r>
              <a:rPr lang="en-US" altLang="uk-UA" sz="1700" dirty="0"/>
              <a:t>high turnover of resources;</a:t>
            </a:r>
          </a:p>
          <a:p>
            <a:pPr>
              <a:lnSpc>
                <a:spcPct val="80000"/>
              </a:lnSpc>
              <a:spcBef>
                <a:spcPct val="5000"/>
              </a:spcBef>
            </a:pPr>
            <a:endParaRPr lang="en-US" altLang="uk-UA" sz="1700" dirty="0"/>
          </a:p>
          <a:p>
            <a:pPr>
              <a:lnSpc>
                <a:spcPct val="80000"/>
              </a:lnSpc>
              <a:spcBef>
                <a:spcPct val="5000"/>
              </a:spcBef>
            </a:pPr>
            <a:r>
              <a:rPr lang="en-US" altLang="uk-UA" sz="1700" dirty="0"/>
              <a:t>small-scale production, the possibility of increasing efficiency due to narrow specialization, technological flexibility of production processes;</a:t>
            </a:r>
          </a:p>
          <a:p>
            <a:pPr>
              <a:lnSpc>
                <a:spcPct val="80000"/>
              </a:lnSpc>
              <a:spcBef>
                <a:spcPct val="5000"/>
              </a:spcBef>
            </a:pPr>
            <a:endParaRPr lang="en-US" altLang="uk-UA" sz="1700" dirty="0"/>
          </a:p>
          <a:p>
            <a:pPr>
              <a:lnSpc>
                <a:spcPct val="80000"/>
              </a:lnSpc>
              <a:spcBef>
                <a:spcPct val="5000"/>
              </a:spcBef>
            </a:pPr>
            <a:r>
              <a:rPr lang="en-US" altLang="uk-UA" sz="1700" dirty="0"/>
              <a:t>low capital intensity, rapid return on investments, low operating and overhead costs of the enterprise;</a:t>
            </a:r>
          </a:p>
          <a:p>
            <a:pPr>
              <a:lnSpc>
                <a:spcPct val="80000"/>
              </a:lnSpc>
              <a:spcBef>
                <a:spcPct val="5000"/>
              </a:spcBef>
            </a:pPr>
            <a:endParaRPr lang="en-US" altLang="uk-UA" sz="1700" dirty="0"/>
          </a:p>
          <a:p>
            <a:pPr>
              <a:lnSpc>
                <a:spcPct val="80000"/>
              </a:lnSpc>
              <a:spcBef>
                <a:spcPct val="5000"/>
              </a:spcBef>
            </a:pPr>
            <a:r>
              <a:rPr lang="en-US" altLang="uk-UA" sz="1700" dirty="0"/>
              <a:t>the ability to maximize the mobilization of available resources, including the operational use of the achievements of scientific and technological progress (in the technical, economic, organizational, and informational spheres);</a:t>
            </a:r>
          </a:p>
          <a:p>
            <a:pPr>
              <a:lnSpc>
                <a:spcPct val="80000"/>
              </a:lnSpc>
              <a:spcBef>
                <a:spcPct val="5000"/>
              </a:spcBef>
            </a:pPr>
            <a:endParaRPr lang="en-US" altLang="uk-UA" sz="1700" dirty="0"/>
          </a:p>
          <a:p>
            <a:pPr>
              <a:lnSpc>
                <a:spcPct val="80000"/>
              </a:lnSpc>
              <a:spcBef>
                <a:spcPct val="5000"/>
              </a:spcBef>
            </a:pPr>
            <a:r>
              <a:rPr lang="en-US" altLang="uk-UA" sz="1700" dirty="0"/>
              <a:t>rational organization of the enterprise, due to maximum convergence of management, marketing and production process;</a:t>
            </a:r>
          </a:p>
          <a:p>
            <a:pPr>
              <a:lnSpc>
                <a:spcPct val="80000"/>
              </a:lnSpc>
              <a:spcBef>
                <a:spcPct val="5000"/>
              </a:spcBef>
            </a:pPr>
            <a:endParaRPr lang="en-US" altLang="uk-UA" sz="1700" dirty="0"/>
          </a:p>
          <a:p>
            <a:pPr>
              <a:lnSpc>
                <a:spcPct val="80000"/>
              </a:lnSpc>
              <a:spcBef>
                <a:spcPct val="5000"/>
              </a:spcBef>
            </a:pPr>
            <a:r>
              <a:rPr lang="en-US" altLang="uk-UA" sz="1700" dirty="0"/>
              <a:t>optimal opportunities for realization of motives and tendencies for entrepreneurial activity.</a:t>
            </a:r>
            <a:r>
              <a:rPr lang="uk-UA" altLang="uk-UA" sz="17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29F64-0851-415F-94A4-F82E8F900905}"/>
              </a:ext>
            </a:extLst>
          </p:cNvPr>
          <p:cNvSpPr txBox="1"/>
          <p:nvPr/>
        </p:nvSpPr>
        <p:spPr>
          <a:xfrm>
            <a:off x="1219200" y="2257425"/>
            <a:ext cx="6343650" cy="707886"/>
          </a:xfrm>
          <a:prstGeom prst="rect">
            <a:avLst/>
          </a:prstGeom>
          <a:noFill/>
        </p:spPr>
        <p:txBody>
          <a:bodyPr wrap="square" rtlCol="0">
            <a:spAutoFit/>
          </a:bodyPr>
          <a:lstStyle/>
          <a:p>
            <a:pPr algn="ctr"/>
            <a:r>
              <a:rPr lang="en-US" sz="4000" b="1" dirty="0"/>
              <a:t>What is “Business”?</a:t>
            </a:r>
            <a:endParaRPr lang="uk-UA" sz="4000" b="1" dirty="0"/>
          </a:p>
        </p:txBody>
      </p:sp>
    </p:spTree>
    <p:extLst>
      <p:ext uri="{BB962C8B-B14F-4D97-AF65-F5344CB8AC3E}">
        <p14:creationId xmlns:p14="http://schemas.microsoft.com/office/powerpoint/2010/main" val="194495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8E6A5CD-557D-4ABB-A898-66F317650239}"/>
              </a:ext>
            </a:extLst>
          </p:cNvPr>
          <p:cNvSpPr>
            <a:spLocks noGrp="1" noChangeArrowheads="1"/>
          </p:cNvSpPr>
          <p:nvPr>
            <p:ph type="title"/>
          </p:nvPr>
        </p:nvSpPr>
        <p:spPr>
          <a:xfrm>
            <a:off x="457200" y="274638"/>
            <a:ext cx="8229600" cy="639762"/>
          </a:xfrm>
        </p:spPr>
        <p:txBody>
          <a:bodyPr/>
          <a:lstStyle/>
          <a:p>
            <a:pPr>
              <a:lnSpc>
                <a:spcPct val="85000"/>
              </a:lnSpc>
            </a:pPr>
            <a:r>
              <a:rPr lang="en-US" altLang="uk-UA" sz="2400" b="1" dirty="0"/>
              <a:t>Systemic threats that cause instability of small business development</a:t>
            </a:r>
            <a:endParaRPr lang="uk-UA" altLang="uk-UA" sz="2400" dirty="0"/>
          </a:p>
        </p:txBody>
      </p:sp>
      <p:sp>
        <p:nvSpPr>
          <p:cNvPr id="70659" name="Rectangle 3">
            <a:extLst>
              <a:ext uri="{FF2B5EF4-FFF2-40B4-BE49-F238E27FC236}">
                <a16:creationId xmlns:a16="http://schemas.microsoft.com/office/drawing/2014/main" id="{68479FA5-9531-4A06-A774-362688D084B3}"/>
              </a:ext>
            </a:extLst>
          </p:cNvPr>
          <p:cNvSpPr>
            <a:spLocks noGrp="1" noChangeArrowheads="1"/>
          </p:cNvSpPr>
          <p:nvPr>
            <p:ph type="body" idx="1"/>
          </p:nvPr>
        </p:nvSpPr>
        <p:spPr>
          <a:xfrm>
            <a:off x="714882" y="914400"/>
            <a:ext cx="8281987" cy="4679950"/>
          </a:xfrm>
        </p:spPr>
        <p:txBody>
          <a:bodyPr/>
          <a:lstStyle/>
          <a:p>
            <a:pPr>
              <a:lnSpc>
                <a:spcPct val="80000"/>
              </a:lnSpc>
              <a:spcBef>
                <a:spcPts val="600"/>
              </a:spcBef>
              <a:spcAft>
                <a:spcPts val="600"/>
              </a:spcAft>
            </a:pPr>
            <a:r>
              <a:rPr lang="en-US" altLang="uk-UA" sz="1600" dirty="0"/>
              <a:t>limited financial resources, difficulties in acquiring production space and equipment;</a:t>
            </a:r>
          </a:p>
          <a:p>
            <a:pPr>
              <a:lnSpc>
                <a:spcPct val="80000"/>
              </a:lnSpc>
              <a:spcBef>
                <a:spcPts val="600"/>
              </a:spcBef>
              <a:spcAft>
                <a:spcPts val="600"/>
              </a:spcAft>
            </a:pPr>
            <a:r>
              <a:rPr lang="en-US" altLang="uk-UA" sz="1600" dirty="0"/>
              <a:t>the lack of financial reserves and the threat of rapid bankruptcy;</a:t>
            </a:r>
          </a:p>
          <a:p>
            <a:pPr>
              <a:lnSpc>
                <a:spcPct val="80000"/>
              </a:lnSpc>
              <a:spcBef>
                <a:spcPts val="600"/>
              </a:spcBef>
              <a:spcAft>
                <a:spcPts val="600"/>
              </a:spcAft>
            </a:pPr>
            <a:r>
              <a:rPr lang="en-US" altLang="uk-UA" sz="1600" dirty="0"/>
              <a:t>too narrow a circle of suppliers, which in some cases may form an undesirable business dependence;</a:t>
            </a:r>
          </a:p>
          <a:p>
            <a:pPr>
              <a:lnSpc>
                <a:spcPct val="80000"/>
              </a:lnSpc>
              <a:spcBef>
                <a:spcPts val="600"/>
              </a:spcBef>
              <a:spcAft>
                <a:spcPts val="600"/>
              </a:spcAft>
            </a:pPr>
            <a:r>
              <a:rPr lang="en-US" altLang="uk-UA" sz="1600" dirty="0"/>
              <a:t>insufficient development of sales and after-sales service infrastructure;</a:t>
            </a:r>
          </a:p>
          <a:p>
            <a:pPr>
              <a:lnSpc>
                <a:spcPct val="80000"/>
              </a:lnSpc>
              <a:spcBef>
                <a:spcPts val="600"/>
              </a:spcBef>
              <a:spcAft>
                <a:spcPts val="600"/>
              </a:spcAft>
            </a:pPr>
            <a:r>
              <a:rPr lang="en-US" altLang="uk-UA" sz="1600" dirty="0"/>
              <a:t>location of resources and marketing markets, hence the limits for growth;</a:t>
            </a:r>
          </a:p>
          <a:p>
            <a:pPr>
              <a:lnSpc>
                <a:spcPct val="80000"/>
              </a:lnSpc>
              <a:spcBef>
                <a:spcPts val="600"/>
              </a:spcBef>
              <a:spcAft>
                <a:spcPts val="600"/>
              </a:spcAft>
            </a:pPr>
            <a:r>
              <a:rPr lang="en-US" altLang="uk-UA" sz="1600" dirty="0"/>
              <a:t>lack of a clear hierarchy of management;</a:t>
            </a:r>
          </a:p>
          <a:p>
            <a:pPr>
              <a:lnSpc>
                <a:spcPct val="80000"/>
              </a:lnSpc>
              <a:spcBef>
                <a:spcPts val="600"/>
              </a:spcBef>
              <a:spcAft>
                <a:spcPts val="600"/>
              </a:spcAft>
            </a:pPr>
            <a:r>
              <a:rPr lang="en-US" altLang="uk-UA" sz="1600" dirty="0"/>
              <a:t>low competitiveness of products, the production of which is important economies of scale, hence - competition from large enterprises;</a:t>
            </a:r>
          </a:p>
          <a:p>
            <a:pPr>
              <a:lnSpc>
                <a:spcPct val="80000"/>
              </a:lnSpc>
              <a:spcBef>
                <a:spcPts val="600"/>
              </a:spcBef>
              <a:spcAft>
                <a:spcPts val="600"/>
              </a:spcAft>
            </a:pPr>
            <a:r>
              <a:rPr lang="en-US" altLang="uk-UA" sz="1600" dirty="0"/>
              <a:t>high vulnerability to unfavorable economic (inflation, cyclical fluctuations, tax pressure, etc.) and noneconomic (pressure from the authorities, criminality) factors;</a:t>
            </a:r>
          </a:p>
          <a:p>
            <a:pPr>
              <a:lnSpc>
                <a:spcPct val="80000"/>
              </a:lnSpc>
              <a:spcBef>
                <a:spcPts val="600"/>
              </a:spcBef>
              <a:spcAft>
                <a:spcPts val="600"/>
              </a:spcAft>
            </a:pPr>
            <a:r>
              <a:rPr lang="en-US" altLang="uk-UA" sz="1600" dirty="0"/>
              <a:t>instability of incomes of enterprises and persons employed there;</a:t>
            </a:r>
          </a:p>
          <a:p>
            <a:pPr>
              <a:lnSpc>
                <a:spcPct val="80000"/>
              </a:lnSpc>
              <a:spcBef>
                <a:spcPts val="600"/>
              </a:spcBef>
              <a:spcAft>
                <a:spcPts val="600"/>
              </a:spcAft>
            </a:pPr>
            <a:r>
              <a:rPr lang="en-US" altLang="uk-UA" sz="1600" dirty="0"/>
              <a:t>social insecurity of workers, creating difficulties in hiring;</a:t>
            </a:r>
          </a:p>
          <a:p>
            <a:pPr>
              <a:lnSpc>
                <a:spcPct val="80000"/>
              </a:lnSpc>
              <a:spcBef>
                <a:spcPts val="600"/>
              </a:spcBef>
              <a:spcAft>
                <a:spcPts val="600"/>
              </a:spcAft>
            </a:pPr>
            <a:r>
              <a:rPr lang="en-US" altLang="uk-UA" sz="1600" dirty="0"/>
              <a:t>the high weight of the personality factor in management and production, which creates favorable conditions for "shadowing" and criminalization of enterprises;</a:t>
            </a:r>
          </a:p>
          <a:p>
            <a:pPr>
              <a:lnSpc>
                <a:spcPct val="80000"/>
              </a:lnSpc>
              <a:spcBef>
                <a:spcPts val="600"/>
              </a:spcBef>
              <a:spcAft>
                <a:spcPts val="600"/>
              </a:spcAft>
            </a:pPr>
            <a:r>
              <a:rPr lang="en-US" altLang="uk-UA" sz="1600" dirty="0"/>
              <a:t>insufficient methodological security (accounting, management, marketing, etc.), the lack of entrepreneurial skills and lack of entrepreneurship in most entrepreneurs.</a:t>
            </a:r>
            <a:endParaRPr lang="uk-UA" altLang="uk-UA"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1802">
            <a:extLst>
              <a:ext uri="{FF2B5EF4-FFF2-40B4-BE49-F238E27FC236}">
                <a16:creationId xmlns:a16="http://schemas.microsoft.com/office/drawing/2014/main" id="{4D8CAA2A-C411-48D1-B2D0-C34CA67D9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9" y="1479550"/>
            <a:ext cx="8856662" cy="4395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43D0E527-C84E-4C37-B835-6261A9ADBBEA}"/>
              </a:ext>
            </a:extLst>
          </p:cNvPr>
          <p:cNvSpPr>
            <a:spLocks noGrp="1" noChangeArrowheads="1"/>
          </p:cNvSpPr>
          <p:nvPr>
            <p:ph type="title"/>
          </p:nvPr>
        </p:nvSpPr>
        <p:spPr bwMode="auto">
          <a:xfrm>
            <a:off x="1009650" y="769297"/>
            <a:ext cx="7407275" cy="427038"/>
          </a:xfrm>
          <a:blipFill>
            <a:blip r:embed="rId3"/>
          </a:blipFill>
          <a:ln/>
          <a:extLst>
            <a:ext uri="{91240B29-F687-4F45-9708-019B960494DF}">
              <a14:hiddenLine xmlns:a14="http://schemas.microsoft.com/office/drawing/2010/main" w="0" cap="flat" cmpd="sng" algn="ctr">
                <a:solidFill>
                  <a:srgbClr val="CCECFF"/>
                </a:solidFill>
                <a:prstDash val="solid"/>
                <a:miter lim="800000"/>
                <a:headEnd type="none" w="med" len="med"/>
                <a:tailEnd type="none" w="med" len="med"/>
              </a14:hiddenLine>
            </a:ext>
          </a:extLst>
        </p:spPr>
        <p:txBody>
          <a:bodyPr lIns="0" bIns="137160">
            <a:noAutofit/>
          </a:bodyPr>
          <a:lstStyle/>
          <a:p>
            <a:pPr algn="ctr"/>
            <a:r>
              <a:rPr lang="en-US" altLang="uk-UA" sz="2800" dirty="0">
                <a:solidFill>
                  <a:srgbClr val="333399"/>
                </a:solidFill>
                <a:latin typeface="Arial" panose="020B0604020202020204" pitchFamily="34" charset="0"/>
                <a:cs typeface="Arial" panose="020B0604020202020204" pitchFamily="34" charset="0"/>
              </a:rPr>
              <a:t>Organizational</a:t>
            </a:r>
            <a:r>
              <a:rPr lang="en-US" altLang="uk-UA" sz="2400" dirty="0">
                <a:solidFill>
                  <a:srgbClr val="333399"/>
                </a:solidFill>
                <a:latin typeface="Arial" panose="020B0604020202020204" pitchFamily="34" charset="0"/>
                <a:cs typeface="Arial" panose="020B0604020202020204" pitchFamily="34" charset="0"/>
              </a:rPr>
              <a:t> Stages of Small Business Growth</a:t>
            </a:r>
          </a:p>
        </p:txBody>
      </p:sp>
      <p:sp>
        <p:nvSpPr>
          <p:cNvPr id="7" name="Місце для нижнього колонтитула 2">
            <a:extLst>
              <a:ext uri="{FF2B5EF4-FFF2-40B4-BE49-F238E27FC236}">
                <a16:creationId xmlns:a16="http://schemas.microsoft.com/office/drawing/2014/main" id="{637782DE-E9CD-4346-B8EE-D05188EC84D0}"/>
              </a:ext>
            </a:extLst>
          </p:cNvPr>
          <p:cNvSpPr txBox="1">
            <a:spLocks/>
          </p:cNvSpPr>
          <p:nvPr/>
        </p:nvSpPr>
        <p:spPr>
          <a:xfrm>
            <a:off x="4897438" y="6284119"/>
            <a:ext cx="4038600"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uk-UA" dirty="0"/>
              <a:t>Source: © 2008 Cengage Learning. All rights reserved.</a:t>
            </a:r>
          </a:p>
        </p:txBody>
      </p:sp>
    </p:spTree>
    <p:extLst>
      <p:ext uri="{BB962C8B-B14F-4D97-AF65-F5344CB8AC3E}">
        <p14:creationId xmlns:p14="http://schemas.microsoft.com/office/powerpoint/2010/main" val="4160538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00D8854-C198-4547-94DD-C6268BC30E54}"/>
              </a:ext>
            </a:extLst>
          </p:cNvPr>
          <p:cNvSpPr txBox="1">
            <a:spLocks noChangeArrowheads="1"/>
          </p:cNvSpPr>
          <p:nvPr/>
        </p:nvSpPr>
        <p:spPr bwMode="blackGray">
          <a:xfrm>
            <a:off x="523875" y="390525"/>
            <a:ext cx="8077200" cy="523220"/>
          </a:xfrm>
          <a:prstGeom prst="rect">
            <a:avLst/>
          </a:prstGeom>
          <a:blipFill dpi="0" rotWithShape="1">
            <a:blip r:embed="rId2"/>
            <a:srcRect/>
            <a:stretch>
              <a:fillRect/>
            </a:stretch>
          </a:blip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EAEAEA"/>
                  </a:outerShdw>
                </a:effectLst>
              </a14:hiddenEffects>
            </a:ext>
          </a:extLst>
        </p:spPr>
        <p:txBody>
          <a:bodyPr vert="horz" wrap="square" lIns="91440" tIns="45720" rIns="91440" bIns="45720" numCol="1" anchor="t" anchorCtr="0" compatLnSpc="1">
            <a:prstTxWarp prst="textNoShape">
              <a:avLst/>
            </a:prstTxWarp>
            <a:spAutoFit/>
          </a:bodyPr>
          <a:lstStyle>
            <a:lvl1pPr algn="l" rtl="0" fontAlgn="base">
              <a:spcBef>
                <a:spcPct val="0"/>
              </a:spcBef>
              <a:spcAft>
                <a:spcPct val="0"/>
              </a:spcAft>
              <a:defRPr sz="3200" kern="1200">
                <a:solidFill>
                  <a:srgbClr val="336699"/>
                </a:solidFill>
                <a:latin typeface="+mj-lt"/>
                <a:ea typeface="+mj-ea"/>
                <a:cs typeface="+mj-cs"/>
              </a:defRPr>
            </a:lvl1pPr>
            <a:lvl2pPr algn="l" rtl="0" fontAlgn="base">
              <a:spcBef>
                <a:spcPct val="0"/>
              </a:spcBef>
              <a:spcAft>
                <a:spcPct val="0"/>
              </a:spcAft>
              <a:defRPr sz="3200">
                <a:solidFill>
                  <a:srgbClr val="336699"/>
                </a:solidFill>
                <a:latin typeface="Tahoma" panose="020B0604030504040204" pitchFamily="34" charset="0"/>
              </a:defRPr>
            </a:lvl2pPr>
            <a:lvl3pPr algn="l" rtl="0" fontAlgn="base">
              <a:spcBef>
                <a:spcPct val="0"/>
              </a:spcBef>
              <a:spcAft>
                <a:spcPct val="0"/>
              </a:spcAft>
              <a:defRPr sz="3200">
                <a:solidFill>
                  <a:srgbClr val="336699"/>
                </a:solidFill>
                <a:latin typeface="Tahoma" panose="020B0604030504040204" pitchFamily="34" charset="0"/>
              </a:defRPr>
            </a:lvl3pPr>
            <a:lvl4pPr algn="l" rtl="0" fontAlgn="base">
              <a:spcBef>
                <a:spcPct val="0"/>
              </a:spcBef>
              <a:spcAft>
                <a:spcPct val="0"/>
              </a:spcAft>
              <a:defRPr sz="3200">
                <a:solidFill>
                  <a:srgbClr val="336699"/>
                </a:solidFill>
                <a:latin typeface="Tahoma" panose="020B0604030504040204" pitchFamily="34" charset="0"/>
              </a:defRPr>
            </a:lvl4pPr>
            <a:lvl5pPr algn="l" rtl="0" fontAlgn="base">
              <a:spcBef>
                <a:spcPct val="0"/>
              </a:spcBef>
              <a:spcAft>
                <a:spcPct val="0"/>
              </a:spcAft>
              <a:defRPr sz="3200">
                <a:solidFill>
                  <a:srgbClr val="336699"/>
                </a:solidFill>
                <a:latin typeface="Tahoma" panose="020B0604030504040204" pitchFamily="34" charset="0"/>
              </a:defRPr>
            </a:lvl5pPr>
            <a:lvl6pPr marL="457200" algn="l" rtl="0" fontAlgn="base">
              <a:spcBef>
                <a:spcPct val="0"/>
              </a:spcBef>
              <a:spcAft>
                <a:spcPct val="0"/>
              </a:spcAft>
              <a:defRPr sz="3200">
                <a:solidFill>
                  <a:srgbClr val="336699"/>
                </a:solidFill>
                <a:latin typeface="Tahoma" panose="020B0604030504040204" pitchFamily="34" charset="0"/>
              </a:defRPr>
            </a:lvl6pPr>
            <a:lvl7pPr marL="914400" algn="l" rtl="0" fontAlgn="base">
              <a:spcBef>
                <a:spcPct val="0"/>
              </a:spcBef>
              <a:spcAft>
                <a:spcPct val="0"/>
              </a:spcAft>
              <a:defRPr sz="3200">
                <a:solidFill>
                  <a:srgbClr val="336699"/>
                </a:solidFill>
                <a:latin typeface="Tahoma" panose="020B0604030504040204" pitchFamily="34" charset="0"/>
              </a:defRPr>
            </a:lvl7pPr>
            <a:lvl8pPr marL="1371600" algn="l" rtl="0" fontAlgn="base">
              <a:spcBef>
                <a:spcPct val="0"/>
              </a:spcBef>
              <a:spcAft>
                <a:spcPct val="0"/>
              </a:spcAft>
              <a:defRPr sz="3200">
                <a:solidFill>
                  <a:srgbClr val="336699"/>
                </a:solidFill>
                <a:latin typeface="Tahoma" panose="020B0604030504040204" pitchFamily="34" charset="0"/>
              </a:defRPr>
            </a:lvl8pPr>
            <a:lvl9pPr marL="1828800" algn="l" rtl="0" fontAlgn="base">
              <a:spcBef>
                <a:spcPct val="0"/>
              </a:spcBef>
              <a:spcAft>
                <a:spcPct val="0"/>
              </a:spcAft>
              <a:defRPr sz="3200">
                <a:solidFill>
                  <a:srgbClr val="336699"/>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uk-UA" sz="2800" b="0" i="0" u="none" strike="noStrike" kern="1200" cap="none" spc="0" normalizeH="0" baseline="0" noProof="0" dirty="0">
                <a:ln>
                  <a:noFill/>
                </a:ln>
                <a:solidFill>
                  <a:srgbClr val="336699"/>
                </a:solidFill>
                <a:effectLst/>
                <a:uLnTx/>
                <a:uFillTx/>
                <a:latin typeface="Arial" panose="020B0604020202020204" pitchFamily="34" charset="0"/>
                <a:cs typeface="Arial" panose="020B0604020202020204" pitchFamily="34" charset="0"/>
              </a:rPr>
              <a:t>Stages in Firm Growth and Management</a:t>
            </a:r>
          </a:p>
        </p:txBody>
      </p:sp>
      <p:graphicFrame>
        <p:nvGraphicFramePr>
          <p:cNvPr id="6" name="Group 71">
            <a:extLst>
              <a:ext uri="{FF2B5EF4-FFF2-40B4-BE49-F238E27FC236}">
                <a16:creationId xmlns:a16="http://schemas.microsoft.com/office/drawing/2014/main" id="{827B5591-E162-4A17-B933-2EBC9D08051F}"/>
              </a:ext>
            </a:extLst>
          </p:cNvPr>
          <p:cNvGraphicFramePr>
            <a:graphicFrameLocks noGrp="1"/>
          </p:cNvGraphicFramePr>
          <p:nvPr>
            <p:extLst>
              <p:ext uri="{D42A27DB-BD31-4B8C-83A1-F6EECF244321}">
                <p14:modId xmlns:p14="http://schemas.microsoft.com/office/powerpoint/2010/main" val="393047112"/>
              </p:ext>
            </p:extLst>
          </p:nvPr>
        </p:nvGraphicFramePr>
        <p:xfrm>
          <a:off x="731838" y="1325563"/>
          <a:ext cx="7680325" cy="4526598"/>
        </p:xfrm>
        <a:graphic>
          <a:graphicData uri="http://schemas.openxmlformats.org/drawingml/2006/table">
            <a:tbl>
              <a:tblPr/>
              <a:tblGrid>
                <a:gridCol w="3354387">
                  <a:extLst>
                    <a:ext uri="{9D8B030D-6E8A-4147-A177-3AD203B41FA5}">
                      <a16:colId xmlns:a16="http://schemas.microsoft.com/office/drawing/2014/main" val="2598928053"/>
                    </a:ext>
                  </a:extLst>
                </a:gridCol>
                <a:gridCol w="4325938">
                  <a:extLst>
                    <a:ext uri="{9D8B030D-6E8A-4147-A177-3AD203B41FA5}">
                      <a16:colId xmlns:a16="http://schemas.microsoft.com/office/drawing/2014/main" val="1109198525"/>
                    </a:ext>
                  </a:extLst>
                </a:gridCol>
              </a:tblGrid>
              <a:tr h="503238">
                <a:tc>
                  <a:txBody>
                    <a:bodyPr/>
                    <a:lstStyle>
                      <a:lvl1pPr>
                        <a:spcBef>
                          <a:spcPct val="20000"/>
                        </a:spcBef>
                        <a:buClr>
                          <a:srgbClr val="993300"/>
                        </a:buClr>
                        <a:defRPr sz="2400">
                          <a:solidFill>
                            <a:srgbClr val="993300"/>
                          </a:solidFill>
                          <a:latin typeface="Arial" panose="020B0604020202020204" pitchFamily="34" charset="0"/>
                        </a:defRPr>
                      </a:lvl1pPr>
                      <a:lvl2pPr>
                        <a:spcBef>
                          <a:spcPct val="20000"/>
                        </a:spcBef>
                        <a:buClr>
                          <a:srgbClr val="336699"/>
                        </a:buClr>
                        <a:buSzPct val="90000"/>
                        <a:buFont typeface="Wingdings" panose="05000000000000000000" pitchFamily="2" charset="2"/>
                        <a:defRPr sz="2000">
                          <a:solidFill>
                            <a:srgbClr val="003366"/>
                          </a:solidFill>
                          <a:latin typeface="Arial" panose="020B0604020202020204" pitchFamily="34" charset="0"/>
                        </a:defRPr>
                      </a:lvl2pPr>
                      <a:lvl3pPr>
                        <a:spcBef>
                          <a:spcPct val="20000"/>
                        </a:spcBef>
                        <a:buClr>
                          <a:srgbClr val="0099CC"/>
                        </a:buClr>
                        <a:buSzPct val="75000"/>
                        <a:buFont typeface="Wingdings" panose="05000000000000000000" pitchFamily="2" charset="2"/>
                        <a:defRPr sz="2000">
                          <a:solidFill>
                            <a:srgbClr val="008080"/>
                          </a:solidFill>
                          <a:latin typeface="Arial" panose="020B0604020202020204" pitchFamily="34" charset="0"/>
                        </a:defRPr>
                      </a:lvl3pPr>
                      <a:lvl4pPr>
                        <a:spcBef>
                          <a:spcPct val="20000"/>
                        </a:spcBef>
                        <a:buClr>
                          <a:schemeClr val="bg2"/>
                        </a:buClr>
                        <a:defRPr sz="1600">
                          <a:solidFill>
                            <a:schemeClr val="tx1"/>
                          </a:solidFill>
                          <a:latin typeface="Arial" panose="020B0604020202020204" pitchFamily="34" charset="0"/>
                        </a:defRPr>
                      </a:lvl4pPr>
                      <a:lvl5pPr>
                        <a:spcBef>
                          <a:spcPct val="20000"/>
                        </a:spcBef>
                        <a:buClr>
                          <a:schemeClr val="bg2"/>
                        </a:buClr>
                        <a:defRPr sz="1400">
                          <a:solidFill>
                            <a:srgbClr val="993300"/>
                          </a:solidFill>
                          <a:latin typeface="Arial" panose="020B0604020202020204" pitchFamily="34" charset="0"/>
                        </a:defRPr>
                      </a:lvl5pPr>
                      <a:lvl6pPr fontAlgn="base">
                        <a:spcBef>
                          <a:spcPct val="20000"/>
                        </a:spcBef>
                        <a:spcAft>
                          <a:spcPct val="0"/>
                        </a:spcAft>
                        <a:buClr>
                          <a:schemeClr val="bg2"/>
                        </a:buClr>
                        <a:defRPr sz="1400">
                          <a:solidFill>
                            <a:srgbClr val="993300"/>
                          </a:solidFill>
                          <a:latin typeface="Arial" panose="020B0604020202020204" pitchFamily="34" charset="0"/>
                        </a:defRPr>
                      </a:lvl6pPr>
                      <a:lvl7pPr fontAlgn="base">
                        <a:spcBef>
                          <a:spcPct val="20000"/>
                        </a:spcBef>
                        <a:spcAft>
                          <a:spcPct val="0"/>
                        </a:spcAft>
                        <a:buClr>
                          <a:schemeClr val="bg2"/>
                        </a:buClr>
                        <a:defRPr sz="1400">
                          <a:solidFill>
                            <a:srgbClr val="993300"/>
                          </a:solidFill>
                          <a:latin typeface="Arial" panose="020B0604020202020204" pitchFamily="34" charset="0"/>
                        </a:defRPr>
                      </a:lvl7pPr>
                      <a:lvl8pPr fontAlgn="base">
                        <a:spcBef>
                          <a:spcPct val="20000"/>
                        </a:spcBef>
                        <a:spcAft>
                          <a:spcPct val="0"/>
                        </a:spcAft>
                        <a:buClr>
                          <a:schemeClr val="bg2"/>
                        </a:buClr>
                        <a:defRPr sz="1400">
                          <a:solidFill>
                            <a:srgbClr val="993300"/>
                          </a:solidFill>
                          <a:latin typeface="Arial" panose="020B0604020202020204" pitchFamily="34" charset="0"/>
                        </a:defRPr>
                      </a:lvl8pPr>
                      <a:lvl9pPr fontAlgn="base">
                        <a:spcBef>
                          <a:spcPct val="20000"/>
                        </a:spcBef>
                        <a:spcAft>
                          <a:spcPct val="0"/>
                        </a:spcAft>
                        <a:buClr>
                          <a:schemeClr val="bg2"/>
                        </a:buClr>
                        <a:defRPr sz="1400">
                          <a:solidFill>
                            <a:srgbClr val="9933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a:ln>
                            <a:noFill/>
                          </a:ln>
                          <a:solidFill>
                            <a:schemeClr val="tx1"/>
                          </a:solidFill>
                          <a:effectLst/>
                          <a:latin typeface="Arial" panose="020B0604020202020204" pitchFamily="34" charset="0"/>
                          <a:cs typeface="Arial" panose="020B0604020202020204" pitchFamily="34" charset="0"/>
                        </a:rPr>
                        <a:t>Growth Stage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buClr>
                          <a:srgbClr val="993300"/>
                        </a:buClr>
                        <a:defRPr sz="2400">
                          <a:solidFill>
                            <a:srgbClr val="993300"/>
                          </a:solidFill>
                          <a:latin typeface="Arial" panose="020B0604020202020204" pitchFamily="34" charset="0"/>
                        </a:defRPr>
                      </a:lvl1pPr>
                      <a:lvl2pPr>
                        <a:spcBef>
                          <a:spcPct val="20000"/>
                        </a:spcBef>
                        <a:buClr>
                          <a:srgbClr val="336699"/>
                        </a:buClr>
                        <a:buSzPct val="90000"/>
                        <a:buFont typeface="Wingdings" panose="05000000000000000000" pitchFamily="2" charset="2"/>
                        <a:defRPr sz="2000">
                          <a:solidFill>
                            <a:srgbClr val="003366"/>
                          </a:solidFill>
                          <a:latin typeface="Arial" panose="020B0604020202020204" pitchFamily="34" charset="0"/>
                        </a:defRPr>
                      </a:lvl2pPr>
                      <a:lvl3pPr>
                        <a:spcBef>
                          <a:spcPct val="20000"/>
                        </a:spcBef>
                        <a:buClr>
                          <a:srgbClr val="0099CC"/>
                        </a:buClr>
                        <a:buSzPct val="75000"/>
                        <a:buFont typeface="Wingdings" panose="05000000000000000000" pitchFamily="2" charset="2"/>
                        <a:defRPr sz="2000">
                          <a:solidFill>
                            <a:srgbClr val="008080"/>
                          </a:solidFill>
                          <a:latin typeface="Arial" panose="020B0604020202020204" pitchFamily="34" charset="0"/>
                        </a:defRPr>
                      </a:lvl3pPr>
                      <a:lvl4pPr>
                        <a:spcBef>
                          <a:spcPct val="20000"/>
                        </a:spcBef>
                        <a:buClr>
                          <a:schemeClr val="bg2"/>
                        </a:buClr>
                        <a:defRPr sz="1600">
                          <a:solidFill>
                            <a:schemeClr val="tx1"/>
                          </a:solidFill>
                          <a:latin typeface="Arial" panose="020B0604020202020204" pitchFamily="34" charset="0"/>
                        </a:defRPr>
                      </a:lvl4pPr>
                      <a:lvl5pPr>
                        <a:spcBef>
                          <a:spcPct val="20000"/>
                        </a:spcBef>
                        <a:buClr>
                          <a:schemeClr val="bg2"/>
                        </a:buClr>
                        <a:defRPr sz="1400">
                          <a:solidFill>
                            <a:srgbClr val="993300"/>
                          </a:solidFill>
                          <a:latin typeface="Arial" panose="020B0604020202020204" pitchFamily="34" charset="0"/>
                        </a:defRPr>
                      </a:lvl5pPr>
                      <a:lvl6pPr fontAlgn="base">
                        <a:spcBef>
                          <a:spcPct val="20000"/>
                        </a:spcBef>
                        <a:spcAft>
                          <a:spcPct val="0"/>
                        </a:spcAft>
                        <a:buClr>
                          <a:schemeClr val="bg2"/>
                        </a:buClr>
                        <a:defRPr sz="1400">
                          <a:solidFill>
                            <a:srgbClr val="993300"/>
                          </a:solidFill>
                          <a:latin typeface="Arial" panose="020B0604020202020204" pitchFamily="34" charset="0"/>
                        </a:defRPr>
                      </a:lvl6pPr>
                      <a:lvl7pPr fontAlgn="base">
                        <a:spcBef>
                          <a:spcPct val="20000"/>
                        </a:spcBef>
                        <a:spcAft>
                          <a:spcPct val="0"/>
                        </a:spcAft>
                        <a:buClr>
                          <a:schemeClr val="bg2"/>
                        </a:buClr>
                        <a:defRPr sz="1400">
                          <a:solidFill>
                            <a:srgbClr val="993300"/>
                          </a:solidFill>
                          <a:latin typeface="Arial" panose="020B0604020202020204" pitchFamily="34" charset="0"/>
                        </a:defRPr>
                      </a:lvl7pPr>
                      <a:lvl8pPr fontAlgn="base">
                        <a:spcBef>
                          <a:spcPct val="20000"/>
                        </a:spcBef>
                        <a:spcAft>
                          <a:spcPct val="0"/>
                        </a:spcAft>
                        <a:buClr>
                          <a:schemeClr val="bg2"/>
                        </a:buClr>
                        <a:defRPr sz="1400">
                          <a:solidFill>
                            <a:srgbClr val="993300"/>
                          </a:solidFill>
                          <a:latin typeface="Arial" panose="020B0604020202020204" pitchFamily="34" charset="0"/>
                        </a:defRPr>
                      </a:lvl8pPr>
                      <a:lvl9pPr fontAlgn="base">
                        <a:spcBef>
                          <a:spcPct val="20000"/>
                        </a:spcBef>
                        <a:spcAft>
                          <a:spcPct val="0"/>
                        </a:spcAft>
                        <a:buClr>
                          <a:schemeClr val="bg2"/>
                        </a:buClr>
                        <a:defRPr sz="1400">
                          <a:solidFill>
                            <a:srgbClr val="9933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Entrepreneur’s Workload</a:t>
                      </a:r>
                      <a:endParaRPr kumimoji="0" lang="en-US" altLang="uk-UA"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extLst>
                  <a:ext uri="{0D108BD9-81ED-4DB2-BD59-A6C34878D82A}">
                    <a16:rowId xmlns:a16="http://schemas.microsoft.com/office/drawing/2014/main" val="4031218754"/>
                  </a:ext>
                </a:extLst>
              </a:tr>
              <a:tr h="627063">
                <a:tc>
                  <a:txBody>
                    <a:bodyPr/>
                    <a:lstStyle>
                      <a:lvl1pPr>
                        <a:spcBef>
                          <a:spcPct val="20000"/>
                        </a:spcBef>
                        <a:buClr>
                          <a:srgbClr val="993300"/>
                        </a:buClr>
                        <a:defRPr sz="2400">
                          <a:solidFill>
                            <a:srgbClr val="993300"/>
                          </a:solidFill>
                          <a:latin typeface="Arial" panose="020B0604020202020204" pitchFamily="34" charset="0"/>
                        </a:defRPr>
                      </a:lvl1pPr>
                      <a:lvl2pPr>
                        <a:spcBef>
                          <a:spcPct val="20000"/>
                        </a:spcBef>
                        <a:buClr>
                          <a:srgbClr val="336699"/>
                        </a:buClr>
                        <a:buSzPct val="90000"/>
                        <a:buFont typeface="Wingdings" panose="05000000000000000000" pitchFamily="2" charset="2"/>
                        <a:defRPr sz="2000">
                          <a:solidFill>
                            <a:srgbClr val="003366"/>
                          </a:solidFill>
                          <a:latin typeface="Arial" panose="020B0604020202020204" pitchFamily="34" charset="0"/>
                        </a:defRPr>
                      </a:lvl2pPr>
                      <a:lvl3pPr>
                        <a:spcBef>
                          <a:spcPct val="20000"/>
                        </a:spcBef>
                        <a:buClr>
                          <a:srgbClr val="0099CC"/>
                        </a:buClr>
                        <a:buSzPct val="75000"/>
                        <a:buFont typeface="Wingdings" panose="05000000000000000000" pitchFamily="2" charset="2"/>
                        <a:defRPr sz="2000">
                          <a:solidFill>
                            <a:srgbClr val="008080"/>
                          </a:solidFill>
                          <a:latin typeface="Arial" panose="020B0604020202020204" pitchFamily="34" charset="0"/>
                        </a:defRPr>
                      </a:lvl3pPr>
                      <a:lvl4pPr>
                        <a:spcBef>
                          <a:spcPct val="20000"/>
                        </a:spcBef>
                        <a:buClr>
                          <a:schemeClr val="bg2"/>
                        </a:buClr>
                        <a:defRPr sz="1600">
                          <a:solidFill>
                            <a:schemeClr val="tx1"/>
                          </a:solidFill>
                          <a:latin typeface="Arial" panose="020B0604020202020204" pitchFamily="34" charset="0"/>
                        </a:defRPr>
                      </a:lvl4pPr>
                      <a:lvl5pPr>
                        <a:spcBef>
                          <a:spcPct val="20000"/>
                        </a:spcBef>
                        <a:buClr>
                          <a:schemeClr val="bg2"/>
                        </a:buClr>
                        <a:defRPr sz="1400">
                          <a:solidFill>
                            <a:srgbClr val="993300"/>
                          </a:solidFill>
                          <a:latin typeface="Arial" panose="020B0604020202020204" pitchFamily="34" charset="0"/>
                        </a:defRPr>
                      </a:lvl5pPr>
                      <a:lvl6pPr fontAlgn="base">
                        <a:spcBef>
                          <a:spcPct val="20000"/>
                        </a:spcBef>
                        <a:spcAft>
                          <a:spcPct val="0"/>
                        </a:spcAft>
                        <a:buClr>
                          <a:schemeClr val="bg2"/>
                        </a:buClr>
                        <a:defRPr sz="1400">
                          <a:solidFill>
                            <a:srgbClr val="993300"/>
                          </a:solidFill>
                          <a:latin typeface="Arial" panose="020B0604020202020204" pitchFamily="34" charset="0"/>
                        </a:defRPr>
                      </a:lvl6pPr>
                      <a:lvl7pPr fontAlgn="base">
                        <a:spcBef>
                          <a:spcPct val="20000"/>
                        </a:spcBef>
                        <a:spcAft>
                          <a:spcPct val="0"/>
                        </a:spcAft>
                        <a:buClr>
                          <a:schemeClr val="bg2"/>
                        </a:buClr>
                        <a:defRPr sz="1400">
                          <a:solidFill>
                            <a:srgbClr val="993300"/>
                          </a:solidFill>
                          <a:latin typeface="Arial" panose="020B0604020202020204" pitchFamily="34" charset="0"/>
                        </a:defRPr>
                      </a:lvl7pPr>
                      <a:lvl8pPr fontAlgn="base">
                        <a:spcBef>
                          <a:spcPct val="20000"/>
                        </a:spcBef>
                        <a:spcAft>
                          <a:spcPct val="0"/>
                        </a:spcAft>
                        <a:buClr>
                          <a:schemeClr val="bg2"/>
                        </a:buClr>
                        <a:defRPr sz="1400">
                          <a:solidFill>
                            <a:srgbClr val="993300"/>
                          </a:solidFill>
                          <a:latin typeface="Arial" panose="020B0604020202020204" pitchFamily="34" charset="0"/>
                        </a:defRPr>
                      </a:lvl8pPr>
                      <a:lvl9pPr fontAlgn="base">
                        <a:spcBef>
                          <a:spcPct val="20000"/>
                        </a:spcBef>
                        <a:spcAft>
                          <a:spcPct val="0"/>
                        </a:spcAft>
                        <a:buClr>
                          <a:schemeClr val="bg2"/>
                        </a:buClr>
                        <a:defRPr sz="1400">
                          <a:solidFill>
                            <a:srgbClr val="9933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Stage 1. One-Person Operation</a:t>
                      </a:r>
                      <a:endParaRPr kumimoji="0" lang="en-US" altLang="uk-UA"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defRPr sz="2400">
                          <a:solidFill>
                            <a:srgbClr val="993300"/>
                          </a:solidFill>
                          <a:latin typeface="Arial" panose="020B0604020202020204" pitchFamily="34" charset="0"/>
                        </a:defRPr>
                      </a:lvl1pPr>
                      <a:lvl2pPr>
                        <a:spcBef>
                          <a:spcPct val="20000"/>
                        </a:spcBef>
                        <a:buClr>
                          <a:srgbClr val="336699"/>
                        </a:buClr>
                        <a:buSzPct val="90000"/>
                        <a:buFont typeface="Wingdings" panose="05000000000000000000" pitchFamily="2" charset="2"/>
                        <a:defRPr sz="2000">
                          <a:solidFill>
                            <a:srgbClr val="003366"/>
                          </a:solidFill>
                          <a:latin typeface="Arial" panose="020B0604020202020204" pitchFamily="34" charset="0"/>
                        </a:defRPr>
                      </a:lvl2pPr>
                      <a:lvl3pPr>
                        <a:spcBef>
                          <a:spcPct val="20000"/>
                        </a:spcBef>
                        <a:buClr>
                          <a:srgbClr val="0099CC"/>
                        </a:buClr>
                        <a:buSzPct val="75000"/>
                        <a:buFont typeface="Wingdings" panose="05000000000000000000" pitchFamily="2" charset="2"/>
                        <a:defRPr sz="2000">
                          <a:solidFill>
                            <a:srgbClr val="008080"/>
                          </a:solidFill>
                          <a:latin typeface="Arial" panose="020B0604020202020204" pitchFamily="34" charset="0"/>
                        </a:defRPr>
                      </a:lvl3pPr>
                      <a:lvl4pPr>
                        <a:spcBef>
                          <a:spcPct val="20000"/>
                        </a:spcBef>
                        <a:buClr>
                          <a:schemeClr val="bg2"/>
                        </a:buClr>
                        <a:defRPr sz="1600">
                          <a:solidFill>
                            <a:schemeClr val="tx1"/>
                          </a:solidFill>
                          <a:latin typeface="Arial" panose="020B0604020202020204" pitchFamily="34" charset="0"/>
                        </a:defRPr>
                      </a:lvl4pPr>
                      <a:lvl5pPr>
                        <a:spcBef>
                          <a:spcPct val="20000"/>
                        </a:spcBef>
                        <a:buClr>
                          <a:schemeClr val="bg2"/>
                        </a:buClr>
                        <a:defRPr sz="1400">
                          <a:solidFill>
                            <a:srgbClr val="993300"/>
                          </a:solidFill>
                          <a:latin typeface="Arial" panose="020B0604020202020204" pitchFamily="34" charset="0"/>
                        </a:defRPr>
                      </a:lvl5pPr>
                      <a:lvl6pPr fontAlgn="base">
                        <a:spcBef>
                          <a:spcPct val="20000"/>
                        </a:spcBef>
                        <a:spcAft>
                          <a:spcPct val="0"/>
                        </a:spcAft>
                        <a:buClr>
                          <a:schemeClr val="bg2"/>
                        </a:buClr>
                        <a:defRPr sz="1400">
                          <a:solidFill>
                            <a:srgbClr val="993300"/>
                          </a:solidFill>
                          <a:latin typeface="Arial" panose="020B0604020202020204" pitchFamily="34" charset="0"/>
                        </a:defRPr>
                      </a:lvl6pPr>
                      <a:lvl7pPr fontAlgn="base">
                        <a:spcBef>
                          <a:spcPct val="20000"/>
                        </a:spcBef>
                        <a:spcAft>
                          <a:spcPct val="0"/>
                        </a:spcAft>
                        <a:buClr>
                          <a:schemeClr val="bg2"/>
                        </a:buClr>
                        <a:defRPr sz="1400">
                          <a:solidFill>
                            <a:srgbClr val="993300"/>
                          </a:solidFill>
                          <a:latin typeface="Arial" panose="020B0604020202020204" pitchFamily="34" charset="0"/>
                        </a:defRPr>
                      </a:lvl7pPr>
                      <a:lvl8pPr fontAlgn="base">
                        <a:spcBef>
                          <a:spcPct val="20000"/>
                        </a:spcBef>
                        <a:spcAft>
                          <a:spcPct val="0"/>
                        </a:spcAft>
                        <a:buClr>
                          <a:schemeClr val="bg2"/>
                        </a:buClr>
                        <a:defRPr sz="1400">
                          <a:solidFill>
                            <a:srgbClr val="993300"/>
                          </a:solidFill>
                          <a:latin typeface="Arial" panose="020B0604020202020204" pitchFamily="34" charset="0"/>
                        </a:defRPr>
                      </a:lvl8pPr>
                      <a:lvl9pPr fontAlgn="base">
                        <a:spcBef>
                          <a:spcPct val="20000"/>
                        </a:spcBef>
                        <a:spcAft>
                          <a:spcPct val="0"/>
                        </a:spcAft>
                        <a:buClr>
                          <a:schemeClr val="bg2"/>
                        </a:buClr>
                        <a:defRPr sz="1400">
                          <a:solidFill>
                            <a:srgbClr val="9933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Doing all of the work.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Making contact with customers.</a:t>
                      </a:r>
                      <a:endParaRPr kumimoji="0" lang="en-US" altLang="uk-UA"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6919203"/>
                  </a:ext>
                </a:extLst>
              </a:tr>
              <a:tr h="628650">
                <a:tc>
                  <a:txBody>
                    <a:bodyPr/>
                    <a:lstStyle>
                      <a:lvl1pPr>
                        <a:spcBef>
                          <a:spcPct val="20000"/>
                        </a:spcBef>
                        <a:buClr>
                          <a:srgbClr val="993300"/>
                        </a:buClr>
                        <a:defRPr sz="2400">
                          <a:solidFill>
                            <a:srgbClr val="993300"/>
                          </a:solidFill>
                          <a:latin typeface="Arial" panose="020B0604020202020204" pitchFamily="34" charset="0"/>
                        </a:defRPr>
                      </a:lvl1pPr>
                      <a:lvl2pPr>
                        <a:spcBef>
                          <a:spcPct val="20000"/>
                        </a:spcBef>
                        <a:buClr>
                          <a:srgbClr val="336699"/>
                        </a:buClr>
                        <a:buSzPct val="90000"/>
                        <a:buFont typeface="Wingdings" panose="05000000000000000000" pitchFamily="2" charset="2"/>
                        <a:defRPr sz="2000">
                          <a:solidFill>
                            <a:srgbClr val="003366"/>
                          </a:solidFill>
                          <a:latin typeface="Arial" panose="020B0604020202020204" pitchFamily="34" charset="0"/>
                        </a:defRPr>
                      </a:lvl2pPr>
                      <a:lvl3pPr>
                        <a:spcBef>
                          <a:spcPct val="20000"/>
                        </a:spcBef>
                        <a:buClr>
                          <a:srgbClr val="0099CC"/>
                        </a:buClr>
                        <a:buSzPct val="75000"/>
                        <a:buFont typeface="Wingdings" panose="05000000000000000000" pitchFamily="2" charset="2"/>
                        <a:defRPr sz="2000">
                          <a:solidFill>
                            <a:srgbClr val="008080"/>
                          </a:solidFill>
                          <a:latin typeface="Arial" panose="020B0604020202020204" pitchFamily="34" charset="0"/>
                        </a:defRPr>
                      </a:lvl3pPr>
                      <a:lvl4pPr>
                        <a:spcBef>
                          <a:spcPct val="20000"/>
                        </a:spcBef>
                        <a:buClr>
                          <a:schemeClr val="bg2"/>
                        </a:buClr>
                        <a:defRPr sz="1600">
                          <a:solidFill>
                            <a:schemeClr val="tx1"/>
                          </a:solidFill>
                          <a:latin typeface="Arial" panose="020B0604020202020204" pitchFamily="34" charset="0"/>
                        </a:defRPr>
                      </a:lvl4pPr>
                      <a:lvl5pPr>
                        <a:spcBef>
                          <a:spcPct val="20000"/>
                        </a:spcBef>
                        <a:buClr>
                          <a:schemeClr val="bg2"/>
                        </a:buClr>
                        <a:defRPr sz="1400">
                          <a:solidFill>
                            <a:srgbClr val="993300"/>
                          </a:solidFill>
                          <a:latin typeface="Arial" panose="020B0604020202020204" pitchFamily="34" charset="0"/>
                        </a:defRPr>
                      </a:lvl5pPr>
                      <a:lvl6pPr fontAlgn="base">
                        <a:spcBef>
                          <a:spcPct val="20000"/>
                        </a:spcBef>
                        <a:spcAft>
                          <a:spcPct val="0"/>
                        </a:spcAft>
                        <a:buClr>
                          <a:schemeClr val="bg2"/>
                        </a:buClr>
                        <a:defRPr sz="1400">
                          <a:solidFill>
                            <a:srgbClr val="993300"/>
                          </a:solidFill>
                          <a:latin typeface="Arial" panose="020B0604020202020204" pitchFamily="34" charset="0"/>
                        </a:defRPr>
                      </a:lvl6pPr>
                      <a:lvl7pPr fontAlgn="base">
                        <a:spcBef>
                          <a:spcPct val="20000"/>
                        </a:spcBef>
                        <a:spcAft>
                          <a:spcPct val="0"/>
                        </a:spcAft>
                        <a:buClr>
                          <a:schemeClr val="bg2"/>
                        </a:buClr>
                        <a:defRPr sz="1400">
                          <a:solidFill>
                            <a:srgbClr val="993300"/>
                          </a:solidFill>
                          <a:latin typeface="Arial" panose="020B0604020202020204" pitchFamily="34" charset="0"/>
                        </a:defRPr>
                      </a:lvl7pPr>
                      <a:lvl8pPr fontAlgn="base">
                        <a:spcBef>
                          <a:spcPct val="20000"/>
                        </a:spcBef>
                        <a:spcAft>
                          <a:spcPct val="0"/>
                        </a:spcAft>
                        <a:buClr>
                          <a:schemeClr val="bg2"/>
                        </a:buClr>
                        <a:defRPr sz="1400">
                          <a:solidFill>
                            <a:srgbClr val="993300"/>
                          </a:solidFill>
                          <a:latin typeface="Arial" panose="020B0604020202020204" pitchFamily="34" charset="0"/>
                        </a:defRPr>
                      </a:lvl8pPr>
                      <a:lvl9pPr fontAlgn="base">
                        <a:spcBef>
                          <a:spcPct val="20000"/>
                        </a:spcBef>
                        <a:spcAft>
                          <a:spcPct val="0"/>
                        </a:spcAft>
                        <a:buClr>
                          <a:schemeClr val="bg2"/>
                        </a:buClr>
                        <a:defRPr sz="1400">
                          <a:solidFill>
                            <a:srgbClr val="9933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Stage 2. Player-Coach</a:t>
                      </a:r>
                      <a:endParaRPr kumimoji="0" lang="en-US" altLang="uk-UA"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defRPr sz="2400">
                          <a:solidFill>
                            <a:srgbClr val="993300"/>
                          </a:solidFill>
                          <a:latin typeface="Arial" panose="020B0604020202020204" pitchFamily="34" charset="0"/>
                        </a:defRPr>
                      </a:lvl1pPr>
                      <a:lvl2pPr>
                        <a:spcBef>
                          <a:spcPct val="20000"/>
                        </a:spcBef>
                        <a:buClr>
                          <a:srgbClr val="336699"/>
                        </a:buClr>
                        <a:buSzPct val="90000"/>
                        <a:buFont typeface="Wingdings" panose="05000000000000000000" pitchFamily="2" charset="2"/>
                        <a:defRPr sz="2000">
                          <a:solidFill>
                            <a:srgbClr val="003366"/>
                          </a:solidFill>
                          <a:latin typeface="Arial" panose="020B0604020202020204" pitchFamily="34" charset="0"/>
                        </a:defRPr>
                      </a:lvl2pPr>
                      <a:lvl3pPr>
                        <a:spcBef>
                          <a:spcPct val="20000"/>
                        </a:spcBef>
                        <a:buClr>
                          <a:srgbClr val="0099CC"/>
                        </a:buClr>
                        <a:buSzPct val="75000"/>
                        <a:buFont typeface="Wingdings" panose="05000000000000000000" pitchFamily="2" charset="2"/>
                        <a:defRPr sz="2000">
                          <a:solidFill>
                            <a:srgbClr val="008080"/>
                          </a:solidFill>
                          <a:latin typeface="Arial" panose="020B0604020202020204" pitchFamily="34" charset="0"/>
                        </a:defRPr>
                      </a:lvl3pPr>
                      <a:lvl4pPr>
                        <a:spcBef>
                          <a:spcPct val="20000"/>
                        </a:spcBef>
                        <a:buClr>
                          <a:schemeClr val="bg2"/>
                        </a:buClr>
                        <a:defRPr sz="1600">
                          <a:solidFill>
                            <a:schemeClr val="tx1"/>
                          </a:solidFill>
                          <a:latin typeface="Arial" panose="020B0604020202020204" pitchFamily="34" charset="0"/>
                        </a:defRPr>
                      </a:lvl4pPr>
                      <a:lvl5pPr>
                        <a:spcBef>
                          <a:spcPct val="20000"/>
                        </a:spcBef>
                        <a:buClr>
                          <a:schemeClr val="bg2"/>
                        </a:buClr>
                        <a:defRPr sz="1400">
                          <a:solidFill>
                            <a:srgbClr val="993300"/>
                          </a:solidFill>
                          <a:latin typeface="Arial" panose="020B0604020202020204" pitchFamily="34" charset="0"/>
                        </a:defRPr>
                      </a:lvl5pPr>
                      <a:lvl6pPr fontAlgn="base">
                        <a:spcBef>
                          <a:spcPct val="20000"/>
                        </a:spcBef>
                        <a:spcAft>
                          <a:spcPct val="0"/>
                        </a:spcAft>
                        <a:buClr>
                          <a:schemeClr val="bg2"/>
                        </a:buClr>
                        <a:defRPr sz="1400">
                          <a:solidFill>
                            <a:srgbClr val="993300"/>
                          </a:solidFill>
                          <a:latin typeface="Arial" panose="020B0604020202020204" pitchFamily="34" charset="0"/>
                        </a:defRPr>
                      </a:lvl6pPr>
                      <a:lvl7pPr fontAlgn="base">
                        <a:spcBef>
                          <a:spcPct val="20000"/>
                        </a:spcBef>
                        <a:spcAft>
                          <a:spcPct val="0"/>
                        </a:spcAft>
                        <a:buClr>
                          <a:schemeClr val="bg2"/>
                        </a:buClr>
                        <a:defRPr sz="1400">
                          <a:solidFill>
                            <a:srgbClr val="993300"/>
                          </a:solidFill>
                          <a:latin typeface="Arial" panose="020B0604020202020204" pitchFamily="34" charset="0"/>
                        </a:defRPr>
                      </a:lvl7pPr>
                      <a:lvl8pPr fontAlgn="base">
                        <a:spcBef>
                          <a:spcPct val="20000"/>
                        </a:spcBef>
                        <a:spcAft>
                          <a:spcPct val="0"/>
                        </a:spcAft>
                        <a:buClr>
                          <a:schemeClr val="bg2"/>
                        </a:buClr>
                        <a:defRPr sz="1400">
                          <a:solidFill>
                            <a:srgbClr val="993300"/>
                          </a:solidFill>
                          <a:latin typeface="Arial" panose="020B0604020202020204" pitchFamily="34" charset="0"/>
                        </a:defRPr>
                      </a:lvl8pPr>
                      <a:lvl9pPr fontAlgn="base">
                        <a:spcBef>
                          <a:spcPct val="20000"/>
                        </a:spcBef>
                        <a:spcAft>
                          <a:spcPct val="0"/>
                        </a:spcAft>
                        <a:buClr>
                          <a:schemeClr val="bg2"/>
                        </a:buClr>
                        <a:defRPr sz="1400">
                          <a:solidFill>
                            <a:srgbClr val="9933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Continuing to do some of the basic work, although learning to hire and supervise.</a:t>
                      </a:r>
                      <a:endParaRPr kumimoji="0" lang="en-US" altLang="uk-UA"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7962607"/>
                  </a:ext>
                </a:extLst>
              </a:tr>
              <a:tr h="627063">
                <a:tc>
                  <a:txBody>
                    <a:bodyPr/>
                    <a:lstStyle>
                      <a:lvl1pPr>
                        <a:spcBef>
                          <a:spcPct val="20000"/>
                        </a:spcBef>
                        <a:buClr>
                          <a:srgbClr val="993300"/>
                        </a:buClr>
                        <a:defRPr sz="2400">
                          <a:solidFill>
                            <a:srgbClr val="993300"/>
                          </a:solidFill>
                          <a:latin typeface="Arial" panose="020B0604020202020204" pitchFamily="34" charset="0"/>
                        </a:defRPr>
                      </a:lvl1pPr>
                      <a:lvl2pPr>
                        <a:spcBef>
                          <a:spcPct val="20000"/>
                        </a:spcBef>
                        <a:buClr>
                          <a:srgbClr val="336699"/>
                        </a:buClr>
                        <a:buSzPct val="90000"/>
                        <a:buFont typeface="Wingdings" panose="05000000000000000000" pitchFamily="2" charset="2"/>
                        <a:defRPr sz="2000">
                          <a:solidFill>
                            <a:srgbClr val="003366"/>
                          </a:solidFill>
                          <a:latin typeface="Arial" panose="020B0604020202020204" pitchFamily="34" charset="0"/>
                        </a:defRPr>
                      </a:lvl2pPr>
                      <a:lvl3pPr>
                        <a:spcBef>
                          <a:spcPct val="20000"/>
                        </a:spcBef>
                        <a:buClr>
                          <a:srgbClr val="0099CC"/>
                        </a:buClr>
                        <a:buSzPct val="75000"/>
                        <a:buFont typeface="Wingdings" panose="05000000000000000000" pitchFamily="2" charset="2"/>
                        <a:defRPr sz="2000">
                          <a:solidFill>
                            <a:srgbClr val="008080"/>
                          </a:solidFill>
                          <a:latin typeface="Arial" panose="020B0604020202020204" pitchFamily="34" charset="0"/>
                        </a:defRPr>
                      </a:lvl3pPr>
                      <a:lvl4pPr>
                        <a:spcBef>
                          <a:spcPct val="20000"/>
                        </a:spcBef>
                        <a:buClr>
                          <a:schemeClr val="bg2"/>
                        </a:buClr>
                        <a:defRPr sz="1600">
                          <a:solidFill>
                            <a:schemeClr val="tx1"/>
                          </a:solidFill>
                          <a:latin typeface="Arial" panose="020B0604020202020204" pitchFamily="34" charset="0"/>
                        </a:defRPr>
                      </a:lvl4pPr>
                      <a:lvl5pPr>
                        <a:spcBef>
                          <a:spcPct val="20000"/>
                        </a:spcBef>
                        <a:buClr>
                          <a:schemeClr val="bg2"/>
                        </a:buClr>
                        <a:defRPr sz="1400">
                          <a:solidFill>
                            <a:srgbClr val="993300"/>
                          </a:solidFill>
                          <a:latin typeface="Arial" panose="020B0604020202020204" pitchFamily="34" charset="0"/>
                        </a:defRPr>
                      </a:lvl5pPr>
                      <a:lvl6pPr fontAlgn="base">
                        <a:spcBef>
                          <a:spcPct val="20000"/>
                        </a:spcBef>
                        <a:spcAft>
                          <a:spcPct val="0"/>
                        </a:spcAft>
                        <a:buClr>
                          <a:schemeClr val="bg2"/>
                        </a:buClr>
                        <a:defRPr sz="1400">
                          <a:solidFill>
                            <a:srgbClr val="993300"/>
                          </a:solidFill>
                          <a:latin typeface="Arial" panose="020B0604020202020204" pitchFamily="34" charset="0"/>
                        </a:defRPr>
                      </a:lvl6pPr>
                      <a:lvl7pPr fontAlgn="base">
                        <a:spcBef>
                          <a:spcPct val="20000"/>
                        </a:spcBef>
                        <a:spcAft>
                          <a:spcPct val="0"/>
                        </a:spcAft>
                        <a:buClr>
                          <a:schemeClr val="bg2"/>
                        </a:buClr>
                        <a:defRPr sz="1400">
                          <a:solidFill>
                            <a:srgbClr val="993300"/>
                          </a:solidFill>
                          <a:latin typeface="Arial" panose="020B0604020202020204" pitchFamily="34" charset="0"/>
                        </a:defRPr>
                      </a:lvl7pPr>
                      <a:lvl8pPr fontAlgn="base">
                        <a:spcBef>
                          <a:spcPct val="20000"/>
                        </a:spcBef>
                        <a:spcAft>
                          <a:spcPct val="0"/>
                        </a:spcAft>
                        <a:buClr>
                          <a:schemeClr val="bg2"/>
                        </a:buClr>
                        <a:defRPr sz="1400">
                          <a:solidFill>
                            <a:srgbClr val="993300"/>
                          </a:solidFill>
                          <a:latin typeface="Arial" panose="020B0604020202020204" pitchFamily="34" charset="0"/>
                        </a:defRPr>
                      </a:lvl8pPr>
                      <a:lvl9pPr fontAlgn="base">
                        <a:spcBef>
                          <a:spcPct val="20000"/>
                        </a:spcBef>
                        <a:spcAft>
                          <a:spcPct val="0"/>
                        </a:spcAft>
                        <a:buClr>
                          <a:schemeClr val="bg2"/>
                        </a:buClr>
                        <a:defRPr sz="1400">
                          <a:solidFill>
                            <a:srgbClr val="9933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Stage 3. Intermediate Supervision</a:t>
                      </a:r>
                      <a:endParaRPr kumimoji="0" lang="en-US" altLang="uk-UA"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defRPr sz="2400">
                          <a:solidFill>
                            <a:srgbClr val="993300"/>
                          </a:solidFill>
                          <a:latin typeface="Arial" panose="020B0604020202020204" pitchFamily="34" charset="0"/>
                        </a:defRPr>
                      </a:lvl1pPr>
                      <a:lvl2pPr>
                        <a:spcBef>
                          <a:spcPct val="20000"/>
                        </a:spcBef>
                        <a:buClr>
                          <a:srgbClr val="336699"/>
                        </a:buClr>
                        <a:buSzPct val="90000"/>
                        <a:buFont typeface="Wingdings" panose="05000000000000000000" pitchFamily="2" charset="2"/>
                        <a:defRPr sz="2000">
                          <a:solidFill>
                            <a:srgbClr val="003366"/>
                          </a:solidFill>
                          <a:latin typeface="Arial" panose="020B0604020202020204" pitchFamily="34" charset="0"/>
                        </a:defRPr>
                      </a:lvl2pPr>
                      <a:lvl3pPr>
                        <a:spcBef>
                          <a:spcPct val="20000"/>
                        </a:spcBef>
                        <a:buClr>
                          <a:srgbClr val="0099CC"/>
                        </a:buClr>
                        <a:buSzPct val="75000"/>
                        <a:buFont typeface="Wingdings" panose="05000000000000000000" pitchFamily="2" charset="2"/>
                        <a:defRPr sz="2000">
                          <a:solidFill>
                            <a:srgbClr val="008080"/>
                          </a:solidFill>
                          <a:latin typeface="Arial" panose="020B0604020202020204" pitchFamily="34" charset="0"/>
                        </a:defRPr>
                      </a:lvl3pPr>
                      <a:lvl4pPr>
                        <a:spcBef>
                          <a:spcPct val="20000"/>
                        </a:spcBef>
                        <a:buClr>
                          <a:schemeClr val="bg2"/>
                        </a:buClr>
                        <a:defRPr sz="1600">
                          <a:solidFill>
                            <a:schemeClr val="tx1"/>
                          </a:solidFill>
                          <a:latin typeface="Arial" panose="020B0604020202020204" pitchFamily="34" charset="0"/>
                        </a:defRPr>
                      </a:lvl4pPr>
                      <a:lvl5pPr>
                        <a:spcBef>
                          <a:spcPct val="20000"/>
                        </a:spcBef>
                        <a:buClr>
                          <a:schemeClr val="bg2"/>
                        </a:buClr>
                        <a:defRPr sz="1400">
                          <a:solidFill>
                            <a:srgbClr val="993300"/>
                          </a:solidFill>
                          <a:latin typeface="Arial" panose="020B0604020202020204" pitchFamily="34" charset="0"/>
                        </a:defRPr>
                      </a:lvl5pPr>
                      <a:lvl6pPr fontAlgn="base">
                        <a:spcBef>
                          <a:spcPct val="20000"/>
                        </a:spcBef>
                        <a:spcAft>
                          <a:spcPct val="0"/>
                        </a:spcAft>
                        <a:buClr>
                          <a:schemeClr val="bg2"/>
                        </a:buClr>
                        <a:defRPr sz="1400">
                          <a:solidFill>
                            <a:srgbClr val="993300"/>
                          </a:solidFill>
                          <a:latin typeface="Arial" panose="020B0604020202020204" pitchFamily="34" charset="0"/>
                        </a:defRPr>
                      </a:lvl6pPr>
                      <a:lvl7pPr fontAlgn="base">
                        <a:spcBef>
                          <a:spcPct val="20000"/>
                        </a:spcBef>
                        <a:spcAft>
                          <a:spcPct val="0"/>
                        </a:spcAft>
                        <a:buClr>
                          <a:schemeClr val="bg2"/>
                        </a:buClr>
                        <a:defRPr sz="1400">
                          <a:solidFill>
                            <a:srgbClr val="993300"/>
                          </a:solidFill>
                          <a:latin typeface="Arial" panose="020B0604020202020204" pitchFamily="34" charset="0"/>
                        </a:defRPr>
                      </a:lvl7pPr>
                      <a:lvl8pPr fontAlgn="base">
                        <a:spcBef>
                          <a:spcPct val="20000"/>
                        </a:spcBef>
                        <a:spcAft>
                          <a:spcPct val="0"/>
                        </a:spcAft>
                        <a:buClr>
                          <a:schemeClr val="bg2"/>
                        </a:buClr>
                        <a:defRPr sz="1400">
                          <a:solidFill>
                            <a:srgbClr val="993300"/>
                          </a:solidFill>
                          <a:latin typeface="Arial" panose="020B0604020202020204" pitchFamily="34" charset="0"/>
                        </a:defRPr>
                      </a:lvl8pPr>
                      <a:lvl9pPr fontAlgn="base">
                        <a:spcBef>
                          <a:spcPct val="20000"/>
                        </a:spcBef>
                        <a:spcAft>
                          <a:spcPct val="0"/>
                        </a:spcAft>
                        <a:buClr>
                          <a:schemeClr val="bg2"/>
                        </a:buClr>
                        <a:defRPr sz="1400">
                          <a:solidFill>
                            <a:srgbClr val="9933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Rising above hands-on management;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working through intermediate managers.</a:t>
                      </a:r>
                      <a:endParaRPr kumimoji="0" lang="en-US" altLang="uk-UA"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6849927"/>
                  </a:ext>
                </a:extLst>
              </a:tr>
              <a:tr h="628650">
                <a:tc>
                  <a:txBody>
                    <a:bodyPr/>
                    <a:lstStyle>
                      <a:lvl1pPr>
                        <a:spcBef>
                          <a:spcPct val="20000"/>
                        </a:spcBef>
                        <a:buClr>
                          <a:srgbClr val="993300"/>
                        </a:buClr>
                        <a:defRPr sz="2400">
                          <a:solidFill>
                            <a:srgbClr val="993300"/>
                          </a:solidFill>
                          <a:latin typeface="Arial" panose="020B0604020202020204" pitchFamily="34" charset="0"/>
                        </a:defRPr>
                      </a:lvl1pPr>
                      <a:lvl2pPr>
                        <a:spcBef>
                          <a:spcPct val="20000"/>
                        </a:spcBef>
                        <a:buClr>
                          <a:srgbClr val="336699"/>
                        </a:buClr>
                        <a:buSzPct val="90000"/>
                        <a:buFont typeface="Wingdings" panose="05000000000000000000" pitchFamily="2" charset="2"/>
                        <a:defRPr sz="2000">
                          <a:solidFill>
                            <a:srgbClr val="003366"/>
                          </a:solidFill>
                          <a:latin typeface="Arial" panose="020B0604020202020204" pitchFamily="34" charset="0"/>
                        </a:defRPr>
                      </a:lvl2pPr>
                      <a:lvl3pPr>
                        <a:spcBef>
                          <a:spcPct val="20000"/>
                        </a:spcBef>
                        <a:buClr>
                          <a:srgbClr val="0099CC"/>
                        </a:buClr>
                        <a:buSzPct val="75000"/>
                        <a:buFont typeface="Wingdings" panose="05000000000000000000" pitchFamily="2" charset="2"/>
                        <a:defRPr sz="2000">
                          <a:solidFill>
                            <a:srgbClr val="008080"/>
                          </a:solidFill>
                          <a:latin typeface="Arial" panose="020B0604020202020204" pitchFamily="34" charset="0"/>
                        </a:defRPr>
                      </a:lvl3pPr>
                      <a:lvl4pPr>
                        <a:spcBef>
                          <a:spcPct val="20000"/>
                        </a:spcBef>
                        <a:buClr>
                          <a:schemeClr val="bg2"/>
                        </a:buClr>
                        <a:defRPr sz="1600">
                          <a:solidFill>
                            <a:schemeClr val="tx1"/>
                          </a:solidFill>
                          <a:latin typeface="Arial" panose="020B0604020202020204" pitchFamily="34" charset="0"/>
                        </a:defRPr>
                      </a:lvl4pPr>
                      <a:lvl5pPr>
                        <a:spcBef>
                          <a:spcPct val="20000"/>
                        </a:spcBef>
                        <a:buClr>
                          <a:schemeClr val="bg2"/>
                        </a:buClr>
                        <a:defRPr sz="1400">
                          <a:solidFill>
                            <a:srgbClr val="993300"/>
                          </a:solidFill>
                          <a:latin typeface="Arial" panose="020B0604020202020204" pitchFamily="34" charset="0"/>
                        </a:defRPr>
                      </a:lvl5pPr>
                      <a:lvl6pPr fontAlgn="base">
                        <a:spcBef>
                          <a:spcPct val="20000"/>
                        </a:spcBef>
                        <a:spcAft>
                          <a:spcPct val="0"/>
                        </a:spcAft>
                        <a:buClr>
                          <a:schemeClr val="bg2"/>
                        </a:buClr>
                        <a:defRPr sz="1400">
                          <a:solidFill>
                            <a:srgbClr val="993300"/>
                          </a:solidFill>
                          <a:latin typeface="Arial" panose="020B0604020202020204" pitchFamily="34" charset="0"/>
                        </a:defRPr>
                      </a:lvl6pPr>
                      <a:lvl7pPr fontAlgn="base">
                        <a:spcBef>
                          <a:spcPct val="20000"/>
                        </a:spcBef>
                        <a:spcAft>
                          <a:spcPct val="0"/>
                        </a:spcAft>
                        <a:buClr>
                          <a:schemeClr val="bg2"/>
                        </a:buClr>
                        <a:defRPr sz="1400">
                          <a:solidFill>
                            <a:srgbClr val="993300"/>
                          </a:solidFill>
                          <a:latin typeface="Arial" panose="020B0604020202020204" pitchFamily="34" charset="0"/>
                        </a:defRPr>
                      </a:lvl7pPr>
                      <a:lvl8pPr fontAlgn="base">
                        <a:spcBef>
                          <a:spcPct val="20000"/>
                        </a:spcBef>
                        <a:spcAft>
                          <a:spcPct val="0"/>
                        </a:spcAft>
                        <a:buClr>
                          <a:schemeClr val="bg2"/>
                        </a:buClr>
                        <a:defRPr sz="1400">
                          <a:solidFill>
                            <a:srgbClr val="993300"/>
                          </a:solidFill>
                          <a:latin typeface="Arial" panose="020B0604020202020204" pitchFamily="34" charset="0"/>
                        </a:defRPr>
                      </a:lvl8pPr>
                      <a:lvl9pPr fontAlgn="base">
                        <a:spcBef>
                          <a:spcPct val="20000"/>
                        </a:spcBef>
                        <a:spcAft>
                          <a:spcPct val="0"/>
                        </a:spcAft>
                        <a:buClr>
                          <a:schemeClr val="bg2"/>
                        </a:buClr>
                        <a:defRPr sz="1400">
                          <a:solidFill>
                            <a:srgbClr val="9933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Stage 4. Formal Organization</a:t>
                      </a:r>
                      <a:endParaRPr kumimoji="0" lang="en-US" altLang="uk-UA"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defRPr sz="2400">
                          <a:solidFill>
                            <a:srgbClr val="993300"/>
                          </a:solidFill>
                          <a:latin typeface="Arial" panose="020B0604020202020204" pitchFamily="34" charset="0"/>
                        </a:defRPr>
                      </a:lvl1pPr>
                      <a:lvl2pPr>
                        <a:spcBef>
                          <a:spcPct val="20000"/>
                        </a:spcBef>
                        <a:buClr>
                          <a:srgbClr val="336699"/>
                        </a:buClr>
                        <a:buSzPct val="90000"/>
                        <a:buFont typeface="Wingdings" panose="05000000000000000000" pitchFamily="2" charset="2"/>
                        <a:defRPr sz="2000">
                          <a:solidFill>
                            <a:srgbClr val="003366"/>
                          </a:solidFill>
                          <a:latin typeface="Arial" panose="020B0604020202020204" pitchFamily="34" charset="0"/>
                        </a:defRPr>
                      </a:lvl2pPr>
                      <a:lvl3pPr>
                        <a:spcBef>
                          <a:spcPct val="20000"/>
                        </a:spcBef>
                        <a:buClr>
                          <a:srgbClr val="0099CC"/>
                        </a:buClr>
                        <a:buSzPct val="75000"/>
                        <a:buFont typeface="Wingdings" panose="05000000000000000000" pitchFamily="2" charset="2"/>
                        <a:defRPr sz="2000">
                          <a:solidFill>
                            <a:srgbClr val="008080"/>
                          </a:solidFill>
                          <a:latin typeface="Arial" panose="020B0604020202020204" pitchFamily="34" charset="0"/>
                        </a:defRPr>
                      </a:lvl3pPr>
                      <a:lvl4pPr>
                        <a:spcBef>
                          <a:spcPct val="20000"/>
                        </a:spcBef>
                        <a:buClr>
                          <a:schemeClr val="bg2"/>
                        </a:buClr>
                        <a:defRPr sz="1600">
                          <a:solidFill>
                            <a:schemeClr val="tx1"/>
                          </a:solidFill>
                          <a:latin typeface="Arial" panose="020B0604020202020204" pitchFamily="34" charset="0"/>
                        </a:defRPr>
                      </a:lvl4pPr>
                      <a:lvl5pPr>
                        <a:spcBef>
                          <a:spcPct val="20000"/>
                        </a:spcBef>
                        <a:buClr>
                          <a:schemeClr val="bg2"/>
                        </a:buClr>
                        <a:defRPr sz="1400">
                          <a:solidFill>
                            <a:srgbClr val="993300"/>
                          </a:solidFill>
                          <a:latin typeface="Arial" panose="020B0604020202020204" pitchFamily="34" charset="0"/>
                        </a:defRPr>
                      </a:lvl5pPr>
                      <a:lvl6pPr fontAlgn="base">
                        <a:spcBef>
                          <a:spcPct val="20000"/>
                        </a:spcBef>
                        <a:spcAft>
                          <a:spcPct val="0"/>
                        </a:spcAft>
                        <a:buClr>
                          <a:schemeClr val="bg2"/>
                        </a:buClr>
                        <a:defRPr sz="1400">
                          <a:solidFill>
                            <a:srgbClr val="993300"/>
                          </a:solidFill>
                          <a:latin typeface="Arial" panose="020B0604020202020204" pitchFamily="34" charset="0"/>
                        </a:defRPr>
                      </a:lvl6pPr>
                      <a:lvl7pPr fontAlgn="base">
                        <a:spcBef>
                          <a:spcPct val="20000"/>
                        </a:spcBef>
                        <a:spcAft>
                          <a:spcPct val="0"/>
                        </a:spcAft>
                        <a:buClr>
                          <a:schemeClr val="bg2"/>
                        </a:buClr>
                        <a:defRPr sz="1400">
                          <a:solidFill>
                            <a:srgbClr val="993300"/>
                          </a:solidFill>
                          <a:latin typeface="Arial" panose="020B0604020202020204" pitchFamily="34" charset="0"/>
                        </a:defRPr>
                      </a:lvl7pPr>
                      <a:lvl8pPr fontAlgn="base">
                        <a:spcBef>
                          <a:spcPct val="20000"/>
                        </a:spcBef>
                        <a:spcAft>
                          <a:spcPct val="0"/>
                        </a:spcAft>
                        <a:buClr>
                          <a:schemeClr val="bg2"/>
                        </a:buClr>
                        <a:defRPr sz="1400">
                          <a:solidFill>
                            <a:srgbClr val="993300"/>
                          </a:solidFill>
                          <a:latin typeface="Arial" panose="020B0604020202020204" pitchFamily="34" charset="0"/>
                        </a:defRPr>
                      </a:lvl8pPr>
                      <a:lvl9pPr fontAlgn="base">
                        <a:spcBef>
                          <a:spcPct val="20000"/>
                        </a:spcBef>
                        <a:spcAft>
                          <a:spcPct val="0"/>
                        </a:spcAft>
                        <a:buClr>
                          <a:schemeClr val="bg2"/>
                        </a:buClr>
                        <a:defRPr sz="1400">
                          <a:solidFill>
                            <a:srgbClr val="9933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uk-UA"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Using plans and budgets; following policies and procedures.</a:t>
                      </a:r>
                      <a:endParaRPr kumimoji="0" lang="en-US" altLang="uk-UA"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6496406"/>
                  </a:ext>
                </a:extLst>
              </a:tr>
            </a:tbl>
          </a:graphicData>
        </a:graphic>
      </p:graphicFrame>
      <p:sp>
        <p:nvSpPr>
          <p:cNvPr id="7" name="Місце для нижнього колонтитула 2">
            <a:extLst>
              <a:ext uri="{FF2B5EF4-FFF2-40B4-BE49-F238E27FC236}">
                <a16:creationId xmlns:a16="http://schemas.microsoft.com/office/drawing/2014/main" id="{98AD1520-EBA2-4311-A1D7-6029B34DBE71}"/>
              </a:ext>
            </a:extLst>
          </p:cNvPr>
          <p:cNvSpPr txBox="1">
            <a:spLocks/>
          </p:cNvSpPr>
          <p:nvPr/>
        </p:nvSpPr>
        <p:spPr>
          <a:xfrm>
            <a:off x="4897438" y="6284119"/>
            <a:ext cx="4038600"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uk-UA" dirty="0"/>
              <a:t>Source: © 2008 Cengage Learning. All rights reserved.</a:t>
            </a:r>
          </a:p>
        </p:txBody>
      </p:sp>
    </p:spTree>
    <p:extLst>
      <p:ext uri="{BB962C8B-B14F-4D97-AF65-F5344CB8AC3E}">
        <p14:creationId xmlns:p14="http://schemas.microsoft.com/office/powerpoint/2010/main" val="412387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9467AB8-A599-4B05-B4BB-A4491BEABC9E}"/>
              </a:ext>
            </a:extLst>
          </p:cNvPr>
          <p:cNvSpPr>
            <a:spLocks noGrp="1" noChangeArrowheads="1"/>
          </p:cNvSpPr>
          <p:nvPr>
            <p:ph type="title"/>
          </p:nvPr>
        </p:nvSpPr>
        <p:spPr>
          <a:xfrm>
            <a:off x="523875" y="390525"/>
            <a:ext cx="8077200" cy="579438"/>
          </a:xfrm>
        </p:spPr>
        <p:txBody>
          <a:bodyPr>
            <a:normAutofit/>
          </a:bodyPr>
          <a:lstStyle/>
          <a:p>
            <a:pPr algn="ctr"/>
            <a:r>
              <a:rPr lang="en-US" altLang="uk-UA" sz="2800" dirty="0">
                <a:solidFill>
                  <a:srgbClr val="336699"/>
                </a:solidFill>
                <a:latin typeface="Arial" panose="020B0604020202020204" pitchFamily="34" charset="0"/>
                <a:cs typeface="Arial" panose="020B0604020202020204" pitchFamily="34" charset="0"/>
              </a:rPr>
              <a:t>Managing Versus Doing</a:t>
            </a:r>
          </a:p>
        </p:txBody>
      </p:sp>
      <p:grpSp>
        <p:nvGrpSpPr>
          <p:cNvPr id="5" name="Групувати 4">
            <a:extLst>
              <a:ext uri="{FF2B5EF4-FFF2-40B4-BE49-F238E27FC236}">
                <a16:creationId xmlns:a16="http://schemas.microsoft.com/office/drawing/2014/main" id="{2B6B1AEC-946B-4F15-987D-658A54120399}"/>
              </a:ext>
            </a:extLst>
          </p:cNvPr>
          <p:cNvGrpSpPr/>
          <p:nvPr/>
        </p:nvGrpSpPr>
        <p:grpSpPr>
          <a:xfrm>
            <a:off x="593725" y="1592263"/>
            <a:ext cx="8123238" cy="3665537"/>
            <a:chOff x="593725" y="1592263"/>
            <a:chExt cx="8123238" cy="3665537"/>
          </a:xfrm>
        </p:grpSpPr>
        <p:sp>
          <p:nvSpPr>
            <p:cNvPr id="6" name="Rectangle 3">
              <a:extLst>
                <a:ext uri="{FF2B5EF4-FFF2-40B4-BE49-F238E27FC236}">
                  <a16:creationId xmlns:a16="http://schemas.microsoft.com/office/drawing/2014/main" id="{9DE6DDBE-9D84-4F92-BA99-658BDBC8843C}"/>
                </a:ext>
              </a:extLst>
            </p:cNvPr>
            <p:cNvSpPr>
              <a:spLocks noChangeArrowheads="1"/>
            </p:cNvSpPr>
            <p:nvPr/>
          </p:nvSpPr>
          <p:spPr bwMode="auto">
            <a:xfrm>
              <a:off x="762000" y="1592263"/>
              <a:ext cx="1484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Aft>
                  <a:spcPct val="40000"/>
                </a:spcAft>
              </a:pPr>
              <a:r>
                <a:rPr lang="en-US" altLang="uk-UA" sz="2400" b="1">
                  <a:latin typeface="Arial" panose="020B0604020202020204" pitchFamily="34" charset="0"/>
                </a:rPr>
                <a:t>STAGE 1</a:t>
              </a:r>
            </a:p>
          </p:txBody>
        </p:sp>
        <p:sp>
          <p:nvSpPr>
            <p:cNvPr id="7" name="Rectangle 4">
              <a:extLst>
                <a:ext uri="{FF2B5EF4-FFF2-40B4-BE49-F238E27FC236}">
                  <a16:creationId xmlns:a16="http://schemas.microsoft.com/office/drawing/2014/main" id="{3501C77D-1546-4B9A-96CF-FB02EAFE6D2F}"/>
                </a:ext>
              </a:extLst>
            </p:cNvPr>
            <p:cNvSpPr>
              <a:spLocks noChangeArrowheads="1"/>
            </p:cNvSpPr>
            <p:nvPr/>
          </p:nvSpPr>
          <p:spPr bwMode="auto">
            <a:xfrm>
              <a:off x="2857500" y="1592263"/>
              <a:ext cx="1484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Aft>
                  <a:spcPct val="40000"/>
                </a:spcAft>
              </a:pPr>
              <a:r>
                <a:rPr lang="en-US" altLang="uk-UA" sz="2400" b="1">
                  <a:latin typeface="Arial" panose="020B0604020202020204" pitchFamily="34" charset="0"/>
                </a:rPr>
                <a:t>STAGE 2</a:t>
              </a:r>
            </a:p>
          </p:txBody>
        </p:sp>
        <p:sp>
          <p:nvSpPr>
            <p:cNvPr id="8" name="Rectangle 5">
              <a:extLst>
                <a:ext uri="{FF2B5EF4-FFF2-40B4-BE49-F238E27FC236}">
                  <a16:creationId xmlns:a16="http://schemas.microsoft.com/office/drawing/2014/main" id="{1AAB092F-95C0-4B92-BF78-42D76F7BD503}"/>
                </a:ext>
              </a:extLst>
            </p:cNvPr>
            <p:cNvSpPr>
              <a:spLocks noChangeArrowheads="1"/>
            </p:cNvSpPr>
            <p:nvPr/>
          </p:nvSpPr>
          <p:spPr bwMode="auto">
            <a:xfrm>
              <a:off x="4991100" y="1592263"/>
              <a:ext cx="1484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Aft>
                  <a:spcPct val="40000"/>
                </a:spcAft>
              </a:pPr>
              <a:r>
                <a:rPr lang="en-US" altLang="uk-UA" sz="2400" b="1">
                  <a:latin typeface="Arial" panose="020B0604020202020204" pitchFamily="34" charset="0"/>
                </a:rPr>
                <a:t>STAGE 3</a:t>
              </a:r>
            </a:p>
          </p:txBody>
        </p:sp>
        <p:sp>
          <p:nvSpPr>
            <p:cNvPr id="9" name="Rectangle 6">
              <a:extLst>
                <a:ext uri="{FF2B5EF4-FFF2-40B4-BE49-F238E27FC236}">
                  <a16:creationId xmlns:a16="http://schemas.microsoft.com/office/drawing/2014/main" id="{922627F3-B0EB-4A55-840D-69C9358976A9}"/>
                </a:ext>
              </a:extLst>
            </p:cNvPr>
            <p:cNvSpPr>
              <a:spLocks noChangeArrowheads="1"/>
            </p:cNvSpPr>
            <p:nvPr/>
          </p:nvSpPr>
          <p:spPr bwMode="auto">
            <a:xfrm>
              <a:off x="7029450" y="1592263"/>
              <a:ext cx="1484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Aft>
                  <a:spcPct val="40000"/>
                </a:spcAft>
              </a:pPr>
              <a:r>
                <a:rPr lang="en-US" altLang="uk-UA" sz="2400" b="1">
                  <a:latin typeface="Arial" panose="020B0604020202020204" pitchFamily="34" charset="0"/>
                </a:rPr>
                <a:t>STAGE 4</a:t>
              </a:r>
            </a:p>
          </p:txBody>
        </p:sp>
        <p:sp>
          <p:nvSpPr>
            <p:cNvPr id="10" name="Freeform 7">
              <a:extLst>
                <a:ext uri="{FF2B5EF4-FFF2-40B4-BE49-F238E27FC236}">
                  <a16:creationId xmlns:a16="http://schemas.microsoft.com/office/drawing/2014/main" id="{21867FC3-D5FB-4456-B9B6-563C8E11C390}"/>
                </a:ext>
              </a:extLst>
            </p:cNvPr>
            <p:cNvSpPr>
              <a:spLocks/>
            </p:cNvSpPr>
            <p:nvPr/>
          </p:nvSpPr>
          <p:spPr bwMode="auto">
            <a:xfrm>
              <a:off x="6875463" y="2773363"/>
              <a:ext cx="1841500" cy="1838325"/>
            </a:xfrm>
            <a:custGeom>
              <a:avLst/>
              <a:gdLst>
                <a:gd name="T0" fmla="*/ 639 w 1160"/>
                <a:gd name="T1" fmla="*/ 1154 h 1158"/>
                <a:gd name="T2" fmla="*/ 724 w 1160"/>
                <a:gd name="T3" fmla="*/ 1139 h 1158"/>
                <a:gd name="T4" fmla="*/ 805 w 1160"/>
                <a:gd name="T5" fmla="*/ 1112 h 1158"/>
                <a:gd name="T6" fmla="*/ 880 w 1160"/>
                <a:gd name="T7" fmla="*/ 1073 h 1158"/>
                <a:gd name="T8" fmla="*/ 948 w 1160"/>
                <a:gd name="T9" fmla="*/ 1025 h 1158"/>
                <a:gd name="T10" fmla="*/ 1008 w 1160"/>
                <a:gd name="T11" fmla="*/ 967 h 1158"/>
                <a:gd name="T12" fmla="*/ 1060 w 1160"/>
                <a:gd name="T13" fmla="*/ 902 h 1158"/>
                <a:gd name="T14" fmla="*/ 1102 w 1160"/>
                <a:gd name="T15" fmla="*/ 829 h 1158"/>
                <a:gd name="T16" fmla="*/ 1133 w 1160"/>
                <a:gd name="T17" fmla="*/ 750 h 1158"/>
                <a:gd name="T18" fmla="*/ 1152 w 1160"/>
                <a:gd name="T19" fmla="*/ 667 h 1158"/>
                <a:gd name="T20" fmla="*/ 1159 w 1160"/>
                <a:gd name="T21" fmla="*/ 579 h 1158"/>
                <a:gd name="T22" fmla="*/ 1152 w 1160"/>
                <a:gd name="T23" fmla="*/ 490 h 1158"/>
                <a:gd name="T24" fmla="*/ 1133 w 1160"/>
                <a:gd name="T25" fmla="*/ 406 h 1158"/>
                <a:gd name="T26" fmla="*/ 1102 w 1160"/>
                <a:gd name="T27" fmla="*/ 328 h 1158"/>
                <a:gd name="T28" fmla="*/ 1060 w 1160"/>
                <a:gd name="T29" fmla="*/ 255 h 1158"/>
                <a:gd name="T30" fmla="*/ 1008 w 1160"/>
                <a:gd name="T31" fmla="*/ 190 h 1158"/>
                <a:gd name="T32" fmla="*/ 948 w 1160"/>
                <a:gd name="T33" fmla="*/ 132 h 1158"/>
                <a:gd name="T34" fmla="*/ 880 w 1160"/>
                <a:gd name="T35" fmla="*/ 84 h 1158"/>
                <a:gd name="T36" fmla="*/ 805 w 1160"/>
                <a:gd name="T37" fmla="*/ 45 h 1158"/>
                <a:gd name="T38" fmla="*/ 724 w 1160"/>
                <a:gd name="T39" fmla="*/ 18 h 1158"/>
                <a:gd name="T40" fmla="*/ 639 w 1160"/>
                <a:gd name="T41" fmla="*/ 3 h 1158"/>
                <a:gd name="T42" fmla="*/ 550 w 1160"/>
                <a:gd name="T43" fmla="*/ 1 h 1158"/>
                <a:gd name="T44" fmla="*/ 463 w 1160"/>
                <a:gd name="T45" fmla="*/ 12 h 1158"/>
                <a:gd name="T46" fmla="*/ 380 w 1160"/>
                <a:gd name="T47" fmla="*/ 35 h 1158"/>
                <a:gd name="T48" fmla="*/ 303 w 1160"/>
                <a:gd name="T49" fmla="*/ 70 h 1158"/>
                <a:gd name="T50" fmla="*/ 233 w 1160"/>
                <a:gd name="T51" fmla="*/ 115 h 1158"/>
                <a:gd name="T52" fmla="*/ 170 w 1160"/>
                <a:gd name="T53" fmla="*/ 169 h 1158"/>
                <a:gd name="T54" fmla="*/ 115 w 1160"/>
                <a:gd name="T55" fmla="*/ 232 h 1158"/>
                <a:gd name="T56" fmla="*/ 70 w 1160"/>
                <a:gd name="T57" fmla="*/ 303 h 1158"/>
                <a:gd name="T58" fmla="*/ 35 w 1160"/>
                <a:gd name="T59" fmla="*/ 380 h 1158"/>
                <a:gd name="T60" fmla="*/ 12 w 1160"/>
                <a:gd name="T61" fmla="*/ 462 h 1158"/>
                <a:gd name="T62" fmla="*/ 1 w 1160"/>
                <a:gd name="T63" fmla="*/ 549 h 1158"/>
                <a:gd name="T64" fmla="*/ 3 w 1160"/>
                <a:gd name="T65" fmla="*/ 638 h 1158"/>
                <a:gd name="T66" fmla="*/ 18 w 1160"/>
                <a:gd name="T67" fmla="*/ 723 h 1158"/>
                <a:gd name="T68" fmla="*/ 45 w 1160"/>
                <a:gd name="T69" fmla="*/ 804 h 1158"/>
                <a:gd name="T70" fmla="*/ 84 w 1160"/>
                <a:gd name="T71" fmla="*/ 879 h 1158"/>
                <a:gd name="T72" fmla="*/ 132 w 1160"/>
                <a:gd name="T73" fmla="*/ 947 h 1158"/>
                <a:gd name="T74" fmla="*/ 190 w 1160"/>
                <a:gd name="T75" fmla="*/ 1007 h 1158"/>
                <a:gd name="T76" fmla="*/ 256 w 1160"/>
                <a:gd name="T77" fmla="*/ 1058 h 1158"/>
                <a:gd name="T78" fmla="*/ 328 w 1160"/>
                <a:gd name="T79" fmla="*/ 1100 h 1158"/>
                <a:gd name="T80" fmla="*/ 407 w 1160"/>
                <a:gd name="T81" fmla="*/ 1131 h 1158"/>
                <a:gd name="T82" fmla="*/ 491 w 1160"/>
                <a:gd name="T83" fmla="*/ 1150 h 1158"/>
                <a:gd name="T84" fmla="*/ 580 w 1160"/>
                <a:gd name="T85" fmla="*/ 1157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0" h="1158">
                  <a:moveTo>
                    <a:pt x="580" y="1157"/>
                  </a:moveTo>
                  <a:lnTo>
                    <a:pt x="609" y="1156"/>
                  </a:lnTo>
                  <a:lnTo>
                    <a:pt x="639" y="1154"/>
                  </a:lnTo>
                  <a:lnTo>
                    <a:pt x="668" y="1150"/>
                  </a:lnTo>
                  <a:lnTo>
                    <a:pt x="696" y="1145"/>
                  </a:lnTo>
                  <a:lnTo>
                    <a:pt x="724" y="1139"/>
                  </a:lnTo>
                  <a:lnTo>
                    <a:pt x="752" y="1131"/>
                  </a:lnTo>
                  <a:lnTo>
                    <a:pt x="779" y="1122"/>
                  </a:lnTo>
                  <a:lnTo>
                    <a:pt x="805" y="1112"/>
                  </a:lnTo>
                  <a:lnTo>
                    <a:pt x="831" y="1100"/>
                  </a:lnTo>
                  <a:lnTo>
                    <a:pt x="856" y="1087"/>
                  </a:lnTo>
                  <a:lnTo>
                    <a:pt x="880" y="1073"/>
                  </a:lnTo>
                  <a:lnTo>
                    <a:pt x="903" y="1058"/>
                  </a:lnTo>
                  <a:lnTo>
                    <a:pt x="926" y="1042"/>
                  </a:lnTo>
                  <a:lnTo>
                    <a:pt x="948" y="1025"/>
                  </a:lnTo>
                  <a:lnTo>
                    <a:pt x="969" y="1007"/>
                  </a:lnTo>
                  <a:lnTo>
                    <a:pt x="989" y="988"/>
                  </a:lnTo>
                  <a:lnTo>
                    <a:pt x="1008" y="967"/>
                  </a:lnTo>
                  <a:lnTo>
                    <a:pt x="1027" y="947"/>
                  </a:lnTo>
                  <a:lnTo>
                    <a:pt x="1044" y="925"/>
                  </a:lnTo>
                  <a:lnTo>
                    <a:pt x="1060" y="902"/>
                  </a:lnTo>
                  <a:lnTo>
                    <a:pt x="1075" y="879"/>
                  </a:lnTo>
                  <a:lnTo>
                    <a:pt x="1089" y="854"/>
                  </a:lnTo>
                  <a:lnTo>
                    <a:pt x="1102" y="829"/>
                  </a:lnTo>
                  <a:lnTo>
                    <a:pt x="1114" y="804"/>
                  </a:lnTo>
                  <a:lnTo>
                    <a:pt x="1124" y="777"/>
                  </a:lnTo>
                  <a:lnTo>
                    <a:pt x="1133" y="750"/>
                  </a:lnTo>
                  <a:lnTo>
                    <a:pt x="1141" y="723"/>
                  </a:lnTo>
                  <a:lnTo>
                    <a:pt x="1147" y="695"/>
                  </a:lnTo>
                  <a:lnTo>
                    <a:pt x="1152" y="667"/>
                  </a:lnTo>
                  <a:lnTo>
                    <a:pt x="1156" y="638"/>
                  </a:lnTo>
                  <a:lnTo>
                    <a:pt x="1158" y="608"/>
                  </a:lnTo>
                  <a:lnTo>
                    <a:pt x="1159" y="579"/>
                  </a:lnTo>
                  <a:lnTo>
                    <a:pt x="1158" y="549"/>
                  </a:lnTo>
                  <a:lnTo>
                    <a:pt x="1156" y="519"/>
                  </a:lnTo>
                  <a:lnTo>
                    <a:pt x="1152" y="490"/>
                  </a:lnTo>
                  <a:lnTo>
                    <a:pt x="1147" y="462"/>
                  </a:lnTo>
                  <a:lnTo>
                    <a:pt x="1141" y="434"/>
                  </a:lnTo>
                  <a:lnTo>
                    <a:pt x="1133" y="406"/>
                  </a:lnTo>
                  <a:lnTo>
                    <a:pt x="1124" y="380"/>
                  </a:lnTo>
                  <a:lnTo>
                    <a:pt x="1114" y="353"/>
                  </a:lnTo>
                  <a:lnTo>
                    <a:pt x="1102" y="328"/>
                  </a:lnTo>
                  <a:lnTo>
                    <a:pt x="1089" y="303"/>
                  </a:lnTo>
                  <a:lnTo>
                    <a:pt x="1075" y="278"/>
                  </a:lnTo>
                  <a:lnTo>
                    <a:pt x="1060" y="255"/>
                  </a:lnTo>
                  <a:lnTo>
                    <a:pt x="1044" y="232"/>
                  </a:lnTo>
                  <a:lnTo>
                    <a:pt x="1027" y="210"/>
                  </a:lnTo>
                  <a:lnTo>
                    <a:pt x="1008" y="190"/>
                  </a:lnTo>
                  <a:lnTo>
                    <a:pt x="989" y="169"/>
                  </a:lnTo>
                  <a:lnTo>
                    <a:pt x="969" y="150"/>
                  </a:lnTo>
                  <a:lnTo>
                    <a:pt x="948" y="132"/>
                  </a:lnTo>
                  <a:lnTo>
                    <a:pt x="926" y="115"/>
                  </a:lnTo>
                  <a:lnTo>
                    <a:pt x="903" y="99"/>
                  </a:lnTo>
                  <a:lnTo>
                    <a:pt x="880" y="84"/>
                  </a:lnTo>
                  <a:lnTo>
                    <a:pt x="856" y="70"/>
                  </a:lnTo>
                  <a:lnTo>
                    <a:pt x="831" y="57"/>
                  </a:lnTo>
                  <a:lnTo>
                    <a:pt x="805" y="45"/>
                  </a:lnTo>
                  <a:lnTo>
                    <a:pt x="779" y="35"/>
                  </a:lnTo>
                  <a:lnTo>
                    <a:pt x="752" y="26"/>
                  </a:lnTo>
                  <a:lnTo>
                    <a:pt x="724" y="18"/>
                  </a:lnTo>
                  <a:lnTo>
                    <a:pt x="696" y="12"/>
                  </a:lnTo>
                  <a:lnTo>
                    <a:pt x="668" y="7"/>
                  </a:lnTo>
                  <a:lnTo>
                    <a:pt x="639" y="3"/>
                  </a:lnTo>
                  <a:lnTo>
                    <a:pt x="609" y="1"/>
                  </a:lnTo>
                  <a:lnTo>
                    <a:pt x="580" y="0"/>
                  </a:lnTo>
                  <a:lnTo>
                    <a:pt x="550" y="1"/>
                  </a:lnTo>
                  <a:lnTo>
                    <a:pt x="520" y="3"/>
                  </a:lnTo>
                  <a:lnTo>
                    <a:pt x="491" y="7"/>
                  </a:lnTo>
                  <a:lnTo>
                    <a:pt x="463" y="12"/>
                  </a:lnTo>
                  <a:lnTo>
                    <a:pt x="435" y="18"/>
                  </a:lnTo>
                  <a:lnTo>
                    <a:pt x="407" y="26"/>
                  </a:lnTo>
                  <a:lnTo>
                    <a:pt x="380" y="35"/>
                  </a:lnTo>
                  <a:lnTo>
                    <a:pt x="354" y="45"/>
                  </a:lnTo>
                  <a:lnTo>
                    <a:pt x="328" y="57"/>
                  </a:lnTo>
                  <a:lnTo>
                    <a:pt x="303" y="70"/>
                  </a:lnTo>
                  <a:lnTo>
                    <a:pt x="279" y="84"/>
                  </a:lnTo>
                  <a:lnTo>
                    <a:pt x="256" y="99"/>
                  </a:lnTo>
                  <a:lnTo>
                    <a:pt x="233" y="115"/>
                  </a:lnTo>
                  <a:lnTo>
                    <a:pt x="211" y="132"/>
                  </a:lnTo>
                  <a:lnTo>
                    <a:pt x="190" y="150"/>
                  </a:lnTo>
                  <a:lnTo>
                    <a:pt x="170" y="169"/>
                  </a:lnTo>
                  <a:lnTo>
                    <a:pt x="150" y="190"/>
                  </a:lnTo>
                  <a:lnTo>
                    <a:pt x="132" y="210"/>
                  </a:lnTo>
                  <a:lnTo>
                    <a:pt x="115" y="232"/>
                  </a:lnTo>
                  <a:lnTo>
                    <a:pt x="99" y="255"/>
                  </a:lnTo>
                  <a:lnTo>
                    <a:pt x="84" y="278"/>
                  </a:lnTo>
                  <a:lnTo>
                    <a:pt x="70" y="303"/>
                  </a:lnTo>
                  <a:lnTo>
                    <a:pt x="57" y="328"/>
                  </a:lnTo>
                  <a:lnTo>
                    <a:pt x="45" y="353"/>
                  </a:lnTo>
                  <a:lnTo>
                    <a:pt x="35" y="380"/>
                  </a:lnTo>
                  <a:lnTo>
                    <a:pt x="26" y="406"/>
                  </a:lnTo>
                  <a:lnTo>
                    <a:pt x="18" y="434"/>
                  </a:lnTo>
                  <a:lnTo>
                    <a:pt x="12" y="462"/>
                  </a:lnTo>
                  <a:lnTo>
                    <a:pt x="7" y="490"/>
                  </a:lnTo>
                  <a:lnTo>
                    <a:pt x="3" y="519"/>
                  </a:lnTo>
                  <a:lnTo>
                    <a:pt x="1" y="549"/>
                  </a:lnTo>
                  <a:lnTo>
                    <a:pt x="0" y="579"/>
                  </a:lnTo>
                  <a:lnTo>
                    <a:pt x="1" y="608"/>
                  </a:lnTo>
                  <a:lnTo>
                    <a:pt x="3" y="638"/>
                  </a:lnTo>
                  <a:lnTo>
                    <a:pt x="7" y="667"/>
                  </a:lnTo>
                  <a:lnTo>
                    <a:pt x="12" y="695"/>
                  </a:lnTo>
                  <a:lnTo>
                    <a:pt x="18" y="723"/>
                  </a:lnTo>
                  <a:lnTo>
                    <a:pt x="26" y="750"/>
                  </a:lnTo>
                  <a:lnTo>
                    <a:pt x="35" y="777"/>
                  </a:lnTo>
                  <a:lnTo>
                    <a:pt x="45" y="804"/>
                  </a:lnTo>
                  <a:lnTo>
                    <a:pt x="57" y="829"/>
                  </a:lnTo>
                  <a:lnTo>
                    <a:pt x="70" y="854"/>
                  </a:lnTo>
                  <a:lnTo>
                    <a:pt x="84" y="879"/>
                  </a:lnTo>
                  <a:lnTo>
                    <a:pt x="99" y="902"/>
                  </a:lnTo>
                  <a:lnTo>
                    <a:pt x="115" y="925"/>
                  </a:lnTo>
                  <a:lnTo>
                    <a:pt x="132" y="947"/>
                  </a:lnTo>
                  <a:lnTo>
                    <a:pt x="150" y="967"/>
                  </a:lnTo>
                  <a:lnTo>
                    <a:pt x="170" y="988"/>
                  </a:lnTo>
                  <a:lnTo>
                    <a:pt x="190" y="1007"/>
                  </a:lnTo>
                  <a:lnTo>
                    <a:pt x="211" y="1025"/>
                  </a:lnTo>
                  <a:lnTo>
                    <a:pt x="233" y="1042"/>
                  </a:lnTo>
                  <a:lnTo>
                    <a:pt x="256" y="1058"/>
                  </a:lnTo>
                  <a:lnTo>
                    <a:pt x="279" y="1073"/>
                  </a:lnTo>
                  <a:lnTo>
                    <a:pt x="303" y="1087"/>
                  </a:lnTo>
                  <a:lnTo>
                    <a:pt x="328" y="1100"/>
                  </a:lnTo>
                  <a:lnTo>
                    <a:pt x="354" y="1112"/>
                  </a:lnTo>
                  <a:lnTo>
                    <a:pt x="380" y="1122"/>
                  </a:lnTo>
                  <a:lnTo>
                    <a:pt x="407" y="1131"/>
                  </a:lnTo>
                  <a:lnTo>
                    <a:pt x="435" y="1139"/>
                  </a:lnTo>
                  <a:lnTo>
                    <a:pt x="463" y="1145"/>
                  </a:lnTo>
                  <a:lnTo>
                    <a:pt x="491" y="1150"/>
                  </a:lnTo>
                  <a:lnTo>
                    <a:pt x="520" y="1154"/>
                  </a:lnTo>
                  <a:lnTo>
                    <a:pt x="550" y="1156"/>
                  </a:lnTo>
                  <a:lnTo>
                    <a:pt x="580" y="115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 name="Freeform 8">
              <a:extLst>
                <a:ext uri="{FF2B5EF4-FFF2-40B4-BE49-F238E27FC236}">
                  <a16:creationId xmlns:a16="http://schemas.microsoft.com/office/drawing/2014/main" id="{E96C6CBB-528D-4936-8AB3-B5D05F9A3CD3}"/>
                </a:ext>
              </a:extLst>
            </p:cNvPr>
            <p:cNvSpPr>
              <a:spLocks/>
            </p:cNvSpPr>
            <p:nvPr/>
          </p:nvSpPr>
          <p:spPr bwMode="auto">
            <a:xfrm>
              <a:off x="6875463" y="2773363"/>
              <a:ext cx="1831975" cy="1828800"/>
            </a:xfrm>
            <a:custGeom>
              <a:avLst/>
              <a:gdLst>
                <a:gd name="T0" fmla="*/ 636 w 1154"/>
                <a:gd name="T1" fmla="*/ 1148 h 1152"/>
                <a:gd name="T2" fmla="*/ 720 w 1154"/>
                <a:gd name="T3" fmla="*/ 1133 h 1152"/>
                <a:gd name="T4" fmla="*/ 801 w 1154"/>
                <a:gd name="T5" fmla="*/ 1106 h 1152"/>
                <a:gd name="T6" fmla="*/ 875 w 1154"/>
                <a:gd name="T7" fmla="*/ 1067 h 1152"/>
                <a:gd name="T8" fmla="*/ 943 w 1154"/>
                <a:gd name="T9" fmla="*/ 1020 h 1152"/>
                <a:gd name="T10" fmla="*/ 1003 w 1154"/>
                <a:gd name="T11" fmla="*/ 962 h 1152"/>
                <a:gd name="T12" fmla="*/ 1055 w 1154"/>
                <a:gd name="T13" fmla="*/ 897 h 1152"/>
                <a:gd name="T14" fmla="*/ 1096 w 1154"/>
                <a:gd name="T15" fmla="*/ 825 h 1152"/>
                <a:gd name="T16" fmla="*/ 1127 w 1154"/>
                <a:gd name="T17" fmla="*/ 746 h 1152"/>
                <a:gd name="T18" fmla="*/ 1146 w 1154"/>
                <a:gd name="T19" fmla="*/ 664 h 1152"/>
                <a:gd name="T20" fmla="*/ 1153 w 1154"/>
                <a:gd name="T21" fmla="*/ 576 h 1152"/>
                <a:gd name="T22" fmla="*/ 1146 w 1154"/>
                <a:gd name="T23" fmla="*/ 487 h 1152"/>
                <a:gd name="T24" fmla="*/ 1127 w 1154"/>
                <a:gd name="T25" fmla="*/ 404 h 1152"/>
                <a:gd name="T26" fmla="*/ 1096 w 1154"/>
                <a:gd name="T27" fmla="*/ 326 h 1152"/>
                <a:gd name="T28" fmla="*/ 1055 w 1154"/>
                <a:gd name="T29" fmla="*/ 254 h 1152"/>
                <a:gd name="T30" fmla="*/ 1003 w 1154"/>
                <a:gd name="T31" fmla="*/ 189 h 1152"/>
                <a:gd name="T32" fmla="*/ 943 w 1154"/>
                <a:gd name="T33" fmla="*/ 131 h 1152"/>
                <a:gd name="T34" fmla="*/ 875 w 1154"/>
                <a:gd name="T35" fmla="*/ 84 h 1152"/>
                <a:gd name="T36" fmla="*/ 801 w 1154"/>
                <a:gd name="T37" fmla="*/ 45 h 1152"/>
                <a:gd name="T38" fmla="*/ 720 w 1154"/>
                <a:gd name="T39" fmla="*/ 18 h 1152"/>
                <a:gd name="T40" fmla="*/ 636 w 1154"/>
                <a:gd name="T41" fmla="*/ 3 h 1152"/>
                <a:gd name="T42" fmla="*/ 547 w 1154"/>
                <a:gd name="T43" fmla="*/ 1 h 1152"/>
                <a:gd name="T44" fmla="*/ 461 w 1154"/>
                <a:gd name="T45" fmla="*/ 12 h 1152"/>
                <a:gd name="T46" fmla="*/ 378 w 1154"/>
                <a:gd name="T47" fmla="*/ 35 h 1152"/>
                <a:gd name="T48" fmla="*/ 301 w 1154"/>
                <a:gd name="T49" fmla="*/ 70 h 1152"/>
                <a:gd name="T50" fmla="*/ 232 w 1154"/>
                <a:gd name="T51" fmla="*/ 114 h 1152"/>
                <a:gd name="T52" fmla="*/ 169 w 1154"/>
                <a:gd name="T53" fmla="*/ 168 h 1152"/>
                <a:gd name="T54" fmla="*/ 114 w 1154"/>
                <a:gd name="T55" fmla="*/ 231 h 1152"/>
                <a:gd name="T56" fmla="*/ 70 w 1154"/>
                <a:gd name="T57" fmla="*/ 301 h 1152"/>
                <a:gd name="T58" fmla="*/ 35 w 1154"/>
                <a:gd name="T59" fmla="*/ 378 h 1152"/>
                <a:gd name="T60" fmla="*/ 12 w 1154"/>
                <a:gd name="T61" fmla="*/ 460 h 1152"/>
                <a:gd name="T62" fmla="*/ 1 w 1154"/>
                <a:gd name="T63" fmla="*/ 546 h 1152"/>
                <a:gd name="T64" fmla="*/ 3 w 1154"/>
                <a:gd name="T65" fmla="*/ 635 h 1152"/>
                <a:gd name="T66" fmla="*/ 18 w 1154"/>
                <a:gd name="T67" fmla="*/ 719 h 1152"/>
                <a:gd name="T68" fmla="*/ 45 w 1154"/>
                <a:gd name="T69" fmla="*/ 800 h 1152"/>
                <a:gd name="T70" fmla="*/ 84 w 1154"/>
                <a:gd name="T71" fmla="*/ 874 h 1152"/>
                <a:gd name="T72" fmla="*/ 131 w 1154"/>
                <a:gd name="T73" fmla="*/ 942 h 1152"/>
                <a:gd name="T74" fmla="*/ 189 w 1154"/>
                <a:gd name="T75" fmla="*/ 1002 h 1152"/>
                <a:gd name="T76" fmla="*/ 255 w 1154"/>
                <a:gd name="T77" fmla="*/ 1053 h 1152"/>
                <a:gd name="T78" fmla="*/ 326 w 1154"/>
                <a:gd name="T79" fmla="*/ 1094 h 1152"/>
                <a:gd name="T80" fmla="*/ 405 w 1154"/>
                <a:gd name="T81" fmla="*/ 1125 h 1152"/>
                <a:gd name="T82" fmla="*/ 488 w 1154"/>
                <a:gd name="T83" fmla="*/ 1144 h 1152"/>
                <a:gd name="T84" fmla="*/ 577 w 1154"/>
                <a:gd name="T85" fmla="*/ 1151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4" h="1152">
                  <a:moveTo>
                    <a:pt x="577" y="1151"/>
                  </a:moveTo>
                  <a:lnTo>
                    <a:pt x="606" y="1150"/>
                  </a:lnTo>
                  <a:lnTo>
                    <a:pt x="636" y="1148"/>
                  </a:lnTo>
                  <a:lnTo>
                    <a:pt x="665" y="1144"/>
                  </a:lnTo>
                  <a:lnTo>
                    <a:pt x="692" y="1139"/>
                  </a:lnTo>
                  <a:lnTo>
                    <a:pt x="720" y="1133"/>
                  </a:lnTo>
                  <a:lnTo>
                    <a:pt x="748" y="1125"/>
                  </a:lnTo>
                  <a:lnTo>
                    <a:pt x="775" y="1116"/>
                  </a:lnTo>
                  <a:lnTo>
                    <a:pt x="801" y="1106"/>
                  </a:lnTo>
                  <a:lnTo>
                    <a:pt x="827" y="1094"/>
                  </a:lnTo>
                  <a:lnTo>
                    <a:pt x="852" y="1081"/>
                  </a:lnTo>
                  <a:lnTo>
                    <a:pt x="875" y="1067"/>
                  </a:lnTo>
                  <a:lnTo>
                    <a:pt x="898" y="1053"/>
                  </a:lnTo>
                  <a:lnTo>
                    <a:pt x="921" y="1037"/>
                  </a:lnTo>
                  <a:lnTo>
                    <a:pt x="943" y="1020"/>
                  </a:lnTo>
                  <a:lnTo>
                    <a:pt x="964" y="1002"/>
                  </a:lnTo>
                  <a:lnTo>
                    <a:pt x="984" y="983"/>
                  </a:lnTo>
                  <a:lnTo>
                    <a:pt x="1003" y="962"/>
                  </a:lnTo>
                  <a:lnTo>
                    <a:pt x="1022" y="942"/>
                  </a:lnTo>
                  <a:lnTo>
                    <a:pt x="1039" y="920"/>
                  </a:lnTo>
                  <a:lnTo>
                    <a:pt x="1055" y="897"/>
                  </a:lnTo>
                  <a:lnTo>
                    <a:pt x="1069" y="874"/>
                  </a:lnTo>
                  <a:lnTo>
                    <a:pt x="1083" y="850"/>
                  </a:lnTo>
                  <a:lnTo>
                    <a:pt x="1096" y="825"/>
                  </a:lnTo>
                  <a:lnTo>
                    <a:pt x="1108" y="800"/>
                  </a:lnTo>
                  <a:lnTo>
                    <a:pt x="1118" y="773"/>
                  </a:lnTo>
                  <a:lnTo>
                    <a:pt x="1127" y="746"/>
                  </a:lnTo>
                  <a:lnTo>
                    <a:pt x="1135" y="719"/>
                  </a:lnTo>
                  <a:lnTo>
                    <a:pt x="1141" y="691"/>
                  </a:lnTo>
                  <a:lnTo>
                    <a:pt x="1146" y="664"/>
                  </a:lnTo>
                  <a:lnTo>
                    <a:pt x="1150" y="635"/>
                  </a:lnTo>
                  <a:lnTo>
                    <a:pt x="1152" y="605"/>
                  </a:lnTo>
                  <a:lnTo>
                    <a:pt x="1153" y="576"/>
                  </a:lnTo>
                  <a:lnTo>
                    <a:pt x="1152" y="546"/>
                  </a:lnTo>
                  <a:lnTo>
                    <a:pt x="1150" y="516"/>
                  </a:lnTo>
                  <a:lnTo>
                    <a:pt x="1146" y="487"/>
                  </a:lnTo>
                  <a:lnTo>
                    <a:pt x="1141" y="460"/>
                  </a:lnTo>
                  <a:lnTo>
                    <a:pt x="1135" y="432"/>
                  </a:lnTo>
                  <a:lnTo>
                    <a:pt x="1127" y="404"/>
                  </a:lnTo>
                  <a:lnTo>
                    <a:pt x="1118" y="378"/>
                  </a:lnTo>
                  <a:lnTo>
                    <a:pt x="1108" y="351"/>
                  </a:lnTo>
                  <a:lnTo>
                    <a:pt x="1096" y="326"/>
                  </a:lnTo>
                  <a:lnTo>
                    <a:pt x="1083" y="301"/>
                  </a:lnTo>
                  <a:lnTo>
                    <a:pt x="1069" y="277"/>
                  </a:lnTo>
                  <a:lnTo>
                    <a:pt x="1055" y="254"/>
                  </a:lnTo>
                  <a:lnTo>
                    <a:pt x="1039" y="231"/>
                  </a:lnTo>
                  <a:lnTo>
                    <a:pt x="1022" y="209"/>
                  </a:lnTo>
                  <a:lnTo>
                    <a:pt x="1003" y="189"/>
                  </a:lnTo>
                  <a:lnTo>
                    <a:pt x="984" y="168"/>
                  </a:lnTo>
                  <a:lnTo>
                    <a:pt x="964" y="149"/>
                  </a:lnTo>
                  <a:lnTo>
                    <a:pt x="943" y="131"/>
                  </a:lnTo>
                  <a:lnTo>
                    <a:pt x="921" y="114"/>
                  </a:lnTo>
                  <a:lnTo>
                    <a:pt x="898" y="98"/>
                  </a:lnTo>
                  <a:lnTo>
                    <a:pt x="875" y="84"/>
                  </a:lnTo>
                  <a:lnTo>
                    <a:pt x="852" y="70"/>
                  </a:lnTo>
                  <a:lnTo>
                    <a:pt x="827" y="57"/>
                  </a:lnTo>
                  <a:lnTo>
                    <a:pt x="801" y="45"/>
                  </a:lnTo>
                  <a:lnTo>
                    <a:pt x="775" y="35"/>
                  </a:lnTo>
                  <a:lnTo>
                    <a:pt x="748" y="26"/>
                  </a:lnTo>
                  <a:lnTo>
                    <a:pt x="720" y="18"/>
                  </a:lnTo>
                  <a:lnTo>
                    <a:pt x="692" y="12"/>
                  </a:lnTo>
                  <a:lnTo>
                    <a:pt x="665" y="7"/>
                  </a:lnTo>
                  <a:lnTo>
                    <a:pt x="636" y="3"/>
                  </a:lnTo>
                  <a:lnTo>
                    <a:pt x="606" y="1"/>
                  </a:lnTo>
                  <a:lnTo>
                    <a:pt x="577" y="0"/>
                  </a:lnTo>
                  <a:lnTo>
                    <a:pt x="547" y="1"/>
                  </a:lnTo>
                  <a:lnTo>
                    <a:pt x="517" y="3"/>
                  </a:lnTo>
                  <a:lnTo>
                    <a:pt x="488" y="7"/>
                  </a:lnTo>
                  <a:lnTo>
                    <a:pt x="461" y="12"/>
                  </a:lnTo>
                  <a:lnTo>
                    <a:pt x="433" y="18"/>
                  </a:lnTo>
                  <a:lnTo>
                    <a:pt x="405" y="26"/>
                  </a:lnTo>
                  <a:lnTo>
                    <a:pt x="378" y="35"/>
                  </a:lnTo>
                  <a:lnTo>
                    <a:pt x="352" y="45"/>
                  </a:lnTo>
                  <a:lnTo>
                    <a:pt x="326" y="57"/>
                  </a:lnTo>
                  <a:lnTo>
                    <a:pt x="301" y="70"/>
                  </a:lnTo>
                  <a:lnTo>
                    <a:pt x="278" y="84"/>
                  </a:lnTo>
                  <a:lnTo>
                    <a:pt x="255" y="98"/>
                  </a:lnTo>
                  <a:lnTo>
                    <a:pt x="232" y="114"/>
                  </a:lnTo>
                  <a:lnTo>
                    <a:pt x="210" y="131"/>
                  </a:lnTo>
                  <a:lnTo>
                    <a:pt x="189" y="149"/>
                  </a:lnTo>
                  <a:lnTo>
                    <a:pt x="169" y="168"/>
                  </a:lnTo>
                  <a:lnTo>
                    <a:pt x="149" y="189"/>
                  </a:lnTo>
                  <a:lnTo>
                    <a:pt x="131" y="209"/>
                  </a:lnTo>
                  <a:lnTo>
                    <a:pt x="114" y="231"/>
                  </a:lnTo>
                  <a:lnTo>
                    <a:pt x="98" y="254"/>
                  </a:lnTo>
                  <a:lnTo>
                    <a:pt x="84" y="277"/>
                  </a:lnTo>
                  <a:lnTo>
                    <a:pt x="70" y="301"/>
                  </a:lnTo>
                  <a:lnTo>
                    <a:pt x="57" y="326"/>
                  </a:lnTo>
                  <a:lnTo>
                    <a:pt x="45" y="351"/>
                  </a:lnTo>
                  <a:lnTo>
                    <a:pt x="35" y="378"/>
                  </a:lnTo>
                  <a:lnTo>
                    <a:pt x="26" y="404"/>
                  </a:lnTo>
                  <a:lnTo>
                    <a:pt x="18" y="432"/>
                  </a:lnTo>
                  <a:lnTo>
                    <a:pt x="12" y="460"/>
                  </a:lnTo>
                  <a:lnTo>
                    <a:pt x="7" y="487"/>
                  </a:lnTo>
                  <a:lnTo>
                    <a:pt x="3" y="516"/>
                  </a:lnTo>
                  <a:lnTo>
                    <a:pt x="1" y="546"/>
                  </a:lnTo>
                  <a:lnTo>
                    <a:pt x="0" y="576"/>
                  </a:lnTo>
                  <a:lnTo>
                    <a:pt x="1" y="605"/>
                  </a:lnTo>
                  <a:lnTo>
                    <a:pt x="3" y="635"/>
                  </a:lnTo>
                  <a:lnTo>
                    <a:pt x="7" y="664"/>
                  </a:lnTo>
                  <a:lnTo>
                    <a:pt x="12" y="691"/>
                  </a:lnTo>
                  <a:lnTo>
                    <a:pt x="18" y="719"/>
                  </a:lnTo>
                  <a:lnTo>
                    <a:pt x="26" y="746"/>
                  </a:lnTo>
                  <a:lnTo>
                    <a:pt x="35" y="773"/>
                  </a:lnTo>
                  <a:lnTo>
                    <a:pt x="45" y="800"/>
                  </a:lnTo>
                  <a:lnTo>
                    <a:pt x="57" y="825"/>
                  </a:lnTo>
                  <a:lnTo>
                    <a:pt x="70" y="850"/>
                  </a:lnTo>
                  <a:lnTo>
                    <a:pt x="84" y="874"/>
                  </a:lnTo>
                  <a:lnTo>
                    <a:pt x="98" y="897"/>
                  </a:lnTo>
                  <a:lnTo>
                    <a:pt x="114" y="920"/>
                  </a:lnTo>
                  <a:lnTo>
                    <a:pt x="131" y="942"/>
                  </a:lnTo>
                  <a:lnTo>
                    <a:pt x="149" y="962"/>
                  </a:lnTo>
                  <a:lnTo>
                    <a:pt x="169" y="983"/>
                  </a:lnTo>
                  <a:lnTo>
                    <a:pt x="189" y="1002"/>
                  </a:lnTo>
                  <a:lnTo>
                    <a:pt x="210" y="1020"/>
                  </a:lnTo>
                  <a:lnTo>
                    <a:pt x="232" y="1037"/>
                  </a:lnTo>
                  <a:lnTo>
                    <a:pt x="255" y="1053"/>
                  </a:lnTo>
                  <a:lnTo>
                    <a:pt x="278" y="1067"/>
                  </a:lnTo>
                  <a:lnTo>
                    <a:pt x="301" y="1081"/>
                  </a:lnTo>
                  <a:lnTo>
                    <a:pt x="326" y="1094"/>
                  </a:lnTo>
                  <a:lnTo>
                    <a:pt x="352" y="1106"/>
                  </a:lnTo>
                  <a:lnTo>
                    <a:pt x="378" y="1116"/>
                  </a:lnTo>
                  <a:lnTo>
                    <a:pt x="405" y="1125"/>
                  </a:lnTo>
                  <a:lnTo>
                    <a:pt x="433" y="1133"/>
                  </a:lnTo>
                  <a:lnTo>
                    <a:pt x="461" y="1139"/>
                  </a:lnTo>
                  <a:lnTo>
                    <a:pt x="488" y="1144"/>
                  </a:lnTo>
                  <a:lnTo>
                    <a:pt x="517" y="1148"/>
                  </a:lnTo>
                  <a:lnTo>
                    <a:pt x="547" y="1150"/>
                  </a:lnTo>
                  <a:lnTo>
                    <a:pt x="577" y="115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2" name="Freeform 9">
              <a:extLst>
                <a:ext uri="{FF2B5EF4-FFF2-40B4-BE49-F238E27FC236}">
                  <a16:creationId xmlns:a16="http://schemas.microsoft.com/office/drawing/2014/main" id="{B2FF1C8A-9CE0-4140-9D1B-3AE087D0D13E}"/>
                </a:ext>
              </a:extLst>
            </p:cNvPr>
            <p:cNvSpPr>
              <a:spLocks/>
            </p:cNvSpPr>
            <p:nvPr/>
          </p:nvSpPr>
          <p:spPr bwMode="auto">
            <a:xfrm>
              <a:off x="6916738" y="2825750"/>
              <a:ext cx="1747837" cy="1744663"/>
            </a:xfrm>
            <a:custGeom>
              <a:avLst/>
              <a:gdLst>
                <a:gd name="T0" fmla="*/ 607 w 1101"/>
                <a:gd name="T1" fmla="*/ 1096 h 1099"/>
                <a:gd name="T2" fmla="*/ 687 w 1101"/>
                <a:gd name="T3" fmla="*/ 1081 h 1099"/>
                <a:gd name="T4" fmla="*/ 764 w 1101"/>
                <a:gd name="T5" fmla="*/ 1055 h 1099"/>
                <a:gd name="T6" fmla="*/ 835 w 1101"/>
                <a:gd name="T7" fmla="*/ 1018 h 1099"/>
                <a:gd name="T8" fmla="*/ 900 w 1101"/>
                <a:gd name="T9" fmla="*/ 973 h 1099"/>
                <a:gd name="T10" fmla="*/ 958 w 1101"/>
                <a:gd name="T11" fmla="*/ 918 h 1099"/>
                <a:gd name="T12" fmla="*/ 1007 w 1101"/>
                <a:gd name="T13" fmla="*/ 855 h 1099"/>
                <a:gd name="T14" fmla="*/ 1046 w 1101"/>
                <a:gd name="T15" fmla="*/ 787 h 1099"/>
                <a:gd name="T16" fmla="*/ 1076 w 1101"/>
                <a:gd name="T17" fmla="*/ 712 h 1099"/>
                <a:gd name="T18" fmla="*/ 1094 w 1101"/>
                <a:gd name="T19" fmla="*/ 633 h 1099"/>
                <a:gd name="T20" fmla="*/ 1100 w 1101"/>
                <a:gd name="T21" fmla="*/ 549 h 1099"/>
                <a:gd name="T22" fmla="*/ 1094 w 1101"/>
                <a:gd name="T23" fmla="*/ 465 h 1099"/>
                <a:gd name="T24" fmla="*/ 1076 w 1101"/>
                <a:gd name="T25" fmla="*/ 385 h 1099"/>
                <a:gd name="T26" fmla="*/ 1046 w 1101"/>
                <a:gd name="T27" fmla="*/ 310 h 1099"/>
                <a:gd name="T28" fmla="*/ 1007 w 1101"/>
                <a:gd name="T29" fmla="*/ 242 h 1099"/>
                <a:gd name="T30" fmla="*/ 958 w 1101"/>
                <a:gd name="T31" fmla="*/ 179 h 1099"/>
                <a:gd name="T32" fmla="*/ 900 w 1101"/>
                <a:gd name="T33" fmla="*/ 125 h 1099"/>
                <a:gd name="T34" fmla="*/ 835 w 1101"/>
                <a:gd name="T35" fmla="*/ 80 h 1099"/>
                <a:gd name="T36" fmla="*/ 764 w 1101"/>
                <a:gd name="T37" fmla="*/ 43 h 1099"/>
                <a:gd name="T38" fmla="*/ 687 w 1101"/>
                <a:gd name="T39" fmla="*/ 17 h 1099"/>
                <a:gd name="T40" fmla="*/ 607 w 1101"/>
                <a:gd name="T41" fmla="*/ 2 h 1099"/>
                <a:gd name="T42" fmla="*/ 522 w 1101"/>
                <a:gd name="T43" fmla="*/ 0 h 1099"/>
                <a:gd name="T44" fmla="*/ 440 w 1101"/>
                <a:gd name="T45" fmla="*/ 11 h 1099"/>
                <a:gd name="T46" fmla="*/ 361 w 1101"/>
                <a:gd name="T47" fmla="*/ 33 h 1099"/>
                <a:gd name="T48" fmla="*/ 287 w 1101"/>
                <a:gd name="T49" fmla="*/ 66 h 1099"/>
                <a:gd name="T50" fmla="*/ 221 w 1101"/>
                <a:gd name="T51" fmla="*/ 108 h 1099"/>
                <a:gd name="T52" fmla="*/ 161 w 1101"/>
                <a:gd name="T53" fmla="*/ 160 h 1099"/>
                <a:gd name="T54" fmla="*/ 109 w 1101"/>
                <a:gd name="T55" fmla="*/ 220 h 1099"/>
                <a:gd name="T56" fmla="*/ 67 w 1101"/>
                <a:gd name="T57" fmla="*/ 286 h 1099"/>
                <a:gd name="T58" fmla="*/ 33 w 1101"/>
                <a:gd name="T59" fmla="*/ 360 h 1099"/>
                <a:gd name="T60" fmla="*/ 11 w 1101"/>
                <a:gd name="T61" fmla="*/ 439 h 1099"/>
                <a:gd name="T62" fmla="*/ 1 w 1101"/>
                <a:gd name="T63" fmla="*/ 520 h 1099"/>
                <a:gd name="T64" fmla="*/ 3 w 1101"/>
                <a:gd name="T65" fmla="*/ 605 h 1099"/>
                <a:gd name="T66" fmla="*/ 17 w 1101"/>
                <a:gd name="T67" fmla="*/ 686 h 1099"/>
                <a:gd name="T68" fmla="*/ 43 w 1101"/>
                <a:gd name="T69" fmla="*/ 763 h 1099"/>
                <a:gd name="T70" fmla="*/ 80 w 1101"/>
                <a:gd name="T71" fmla="*/ 833 h 1099"/>
                <a:gd name="T72" fmla="*/ 125 w 1101"/>
                <a:gd name="T73" fmla="*/ 898 h 1099"/>
                <a:gd name="T74" fmla="*/ 180 w 1101"/>
                <a:gd name="T75" fmla="*/ 956 h 1099"/>
                <a:gd name="T76" fmla="*/ 243 w 1101"/>
                <a:gd name="T77" fmla="*/ 1005 h 1099"/>
                <a:gd name="T78" fmla="*/ 311 w 1101"/>
                <a:gd name="T79" fmla="*/ 1044 h 1099"/>
                <a:gd name="T80" fmla="*/ 387 w 1101"/>
                <a:gd name="T81" fmla="*/ 1073 h 1099"/>
                <a:gd name="T82" fmla="*/ 466 w 1101"/>
                <a:gd name="T83" fmla="*/ 1092 h 1099"/>
                <a:gd name="T84" fmla="*/ 550 w 1101"/>
                <a:gd name="T85" fmla="*/ 1098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1" h="1099">
                  <a:moveTo>
                    <a:pt x="550" y="1098"/>
                  </a:moveTo>
                  <a:lnTo>
                    <a:pt x="579" y="1097"/>
                  </a:lnTo>
                  <a:lnTo>
                    <a:pt x="607" y="1096"/>
                  </a:lnTo>
                  <a:lnTo>
                    <a:pt x="634" y="1092"/>
                  </a:lnTo>
                  <a:lnTo>
                    <a:pt x="661" y="1087"/>
                  </a:lnTo>
                  <a:lnTo>
                    <a:pt x="687" y="1081"/>
                  </a:lnTo>
                  <a:lnTo>
                    <a:pt x="714" y="1073"/>
                  </a:lnTo>
                  <a:lnTo>
                    <a:pt x="739" y="1065"/>
                  </a:lnTo>
                  <a:lnTo>
                    <a:pt x="764" y="1055"/>
                  </a:lnTo>
                  <a:lnTo>
                    <a:pt x="789" y="1044"/>
                  </a:lnTo>
                  <a:lnTo>
                    <a:pt x="813" y="1032"/>
                  </a:lnTo>
                  <a:lnTo>
                    <a:pt x="835" y="1018"/>
                  </a:lnTo>
                  <a:lnTo>
                    <a:pt x="857" y="1005"/>
                  </a:lnTo>
                  <a:lnTo>
                    <a:pt x="879" y="989"/>
                  </a:lnTo>
                  <a:lnTo>
                    <a:pt x="900" y="973"/>
                  </a:lnTo>
                  <a:lnTo>
                    <a:pt x="920" y="956"/>
                  </a:lnTo>
                  <a:lnTo>
                    <a:pt x="939" y="937"/>
                  </a:lnTo>
                  <a:lnTo>
                    <a:pt x="958" y="918"/>
                  </a:lnTo>
                  <a:lnTo>
                    <a:pt x="975" y="898"/>
                  </a:lnTo>
                  <a:lnTo>
                    <a:pt x="992" y="877"/>
                  </a:lnTo>
                  <a:lnTo>
                    <a:pt x="1007" y="855"/>
                  </a:lnTo>
                  <a:lnTo>
                    <a:pt x="1020" y="833"/>
                  </a:lnTo>
                  <a:lnTo>
                    <a:pt x="1034" y="811"/>
                  </a:lnTo>
                  <a:lnTo>
                    <a:pt x="1046" y="787"/>
                  </a:lnTo>
                  <a:lnTo>
                    <a:pt x="1057" y="763"/>
                  </a:lnTo>
                  <a:lnTo>
                    <a:pt x="1067" y="738"/>
                  </a:lnTo>
                  <a:lnTo>
                    <a:pt x="1076" y="712"/>
                  </a:lnTo>
                  <a:lnTo>
                    <a:pt x="1083" y="686"/>
                  </a:lnTo>
                  <a:lnTo>
                    <a:pt x="1089" y="659"/>
                  </a:lnTo>
                  <a:lnTo>
                    <a:pt x="1094" y="633"/>
                  </a:lnTo>
                  <a:lnTo>
                    <a:pt x="1098" y="605"/>
                  </a:lnTo>
                  <a:lnTo>
                    <a:pt x="1100" y="577"/>
                  </a:lnTo>
                  <a:lnTo>
                    <a:pt x="1100" y="549"/>
                  </a:lnTo>
                  <a:lnTo>
                    <a:pt x="1100" y="520"/>
                  </a:lnTo>
                  <a:lnTo>
                    <a:pt x="1098" y="492"/>
                  </a:lnTo>
                  <a:lnTo>
                    <a:pt x="1094" y="465"/>
                  </a:lnTo>
                  <a:lnTo>
                    <a:pt x="1089" y="439"/>
                  </a:lnTo>
                  <a:lnTo>
                    <a:pt x="1083" y="412"/>
                  </a:lnTo>
                  <a:lnTo>
                    <a:pt x="1076" y="385"/>
                  </a:lnTo>
                  <a:lnTo>
                    <a:pt x="1067" y="360"/>
                  </a:lnTo>
                  <a:lnTo>
                    <a:pt x="1057" y="335"/>
                  </a:lnTo>
                  <a:lnTo>
                    <a:pt x="1046" y="310"/>
                  </a:lnTo>
                  <a:lnTo>
                    <a:pt x="1034" y="286"/>
                  </a:lnTo>
                  <a:lnTo>
                    <a:pt x="1020" y="264"/>
                  </a:lnTo>
                  <a:lnTo>
                    <a:pt x="1007" y="242"/>
                  </a:lnTo>
                  <a:lnTo>
                    <a:pt x="992" y="220"/>
                  </a:lnTo>
                  <a:lnTo>
                    <a:pt x="975" y="200"/>
                  </a:lnTo>
                  <a:lnTo>
                    <a:pt x="958" y="179"/>
                  </a:lnTo>
                  <a:lnTo>
                    <a:pt x="939" y="160"/>
                  </a:lnTo>
                  <a:lnTo>
                    <a:pt x="920" y="142"/>
                  </a:lnTo>
                  <a:lnTo>
                    <a:pt x="900" y="125"/>
                  </a:lnTo>
                  <a:lnTo>
                    <a:pt x="879" y="108"/>
                  </a:lnTo>
                  <a:lnTo>
                    <a:pt x="857" y="93"/>
                  </a:lnTo>
                  <a:lnTo>
                    <a:pt x="835" y="80"/>
                  </a:lnTo>
                  <a:lnTo>
                    <a:pt x="813" y="66"/>
                  </a:lnTo>
                  <a:lnTo>
                    <a:pt x="789" y="54"/>
                  </a:lnTo>
                  <a:lnTo>
                    <a:pt x="764" y="43"/>
                  </a:lnTo>
                  <a:lnTo>
                    <a:pt x="739" y="33"/>
                  </a:lnTo>
                  <a:lnTo>
                    <a:pt x="714" y="24"/>
                  </a:lnTo>
                  <a:lnTo>
                    <a:pt x="687" y="17"/>
                  </a:lnTo>
                  <a:lnTo>
                    <a:pt x="661" y="11"/>
                  </a:lnTo>
                  <a:lnTo>
                    <a:pt x="634" y="6"/>
                  </a:lnTo>
                  <a:lnTo>
                    <a:pt x="607" y="2"/>
                  </a:lnTo>
                  <a:lnTo>
                    <a:pt x="579" y="0"/>
                  </a:lnTo>
                  <a:lnTo>
                    <a:pt x="550" y="0"/>
                  </a:lnTo>
                  <a:lnTo>
                    <a:pt x="522" y="0"/>
                  </a:lnTo>
                  <a:lnTo>
                    <a:pt x="494" y="2"/>
                  </a:lnTo>
                  <a:lnTo>
                    <a:pt x="466" y="6"/>
                  </a:lnTo>
                  <a:lnTo>
                    <a:pt x="440" y="11"/>
                  </a:lnTo>
                  <a:lnTo>
                    <a:pt x="413" y="17"/>
                  </a:lnTo>
                  <a:lnTo>
                    <a:pt x="387" y="24"/>
                  </a:lnTo>
                  <a:lnTo>
                    <a:pt x="361" y="33"/>
                  </a:lnTo>
                  <a:lnTo>
                    <a:pt x="336" y="43"/>
                  </a:lnTo>
                  <a:lnTo>
                    <a:pt x="311" y="54"/>
                  </a:lnTo>
                  <a:lnTo>
                    <a:pt x="287" y="66"/>
                  </a:lnTo>
                  <a:lnTo>
                    <a:pt x="265" y="80"/>
                  </a:lnTo>
                  <a:lnTo>
                    <a:pt x="243" y="93"/>
                  </a:lnTo>
                  <a:lnTo>
                    <a:pt x="221" y="108"/>
                  </a:lnTo>
                  <a:lnTo>
                    <a:pt x="200" y="125"/>
                  </a:lnTo>
                  <a:lnTo>
                    <a:pt x="180" y="142"/>
                  </a:lnTo>
                  <a:lnTo>
                    <a:pt x="161" y="160"/>
                  </a:lnTo>
                  <a:lnTo>
                    <a:pt x="143" y="179"/>
                  </a:lnTo>
                  <a:lnTo>
                    <a:pt x="125" y="200"/>
                  </a:lnTo>
                  <a:lnTo>
                    <a:pt x="109" y="220"/>
                  </a:lnTo>
                  <a:lnTo>
                    <a:pt x="93" y="242"/>
                  </a:lnTo>
                  <a:lnTo>
                    <a:pt x="80" y="264"/>
                  </a:lnTo>
                  <a:lnTo>
                    <a:pt x="67" y="286"/>
                  </a:lnTo>
                  <a:lnTo>
                    <a:pt x="54" y="310"/>
                  </a:lnTo>
                  <a:lnTo>
                    <a:pt x="43" y="335"/>
                  </a:lnTo>
                  <a:lnTo>
                    <a:pt x="33" y="360"/>
                  </a:lnTo>
                  <a:lnTo>
                    <a:pt x="25" y="385"/>
                  </a:lnTo>
                  <a:lnTo>
                    <a:pt x="17" y="412"/>
                  </a:lnTo>
                  <a:lnTo>
                    <a:pt x="11" y="439"/>
                  </a:lnTo>
                  <a:lnTo>
                    <a:pt x="6" y="465"/>
                  </a:lnTo>
                  <a:lnTo>
                    <a:pt x="3" y="492"/>
                  </a:lnTo>
                  <a:lnTo>
                    <a:pt x="1" y="520"/>
                  </a:lnTo>
                  <a:lnTo>
                    <a:pt x="0" y="549"/>
                  </a:lnTo>
                  <a:lnTo>
                    <a:pt x="1" y="577"/>
                  </a:lnTo>
                  <a:lnTo>
                    <a:pt x="3" y="605"/>
                  </a:lnTo>
                  <a:lnTo>
                    <a:pt x="6" y="633"/>
                  </a:lnTo>
                  <a:lnTo>
                    <a:pt x="11" y="659"/>
                  </a:lnTo>
                  <a:lnTo>
                    <a:pt x="17" y="686"/>
                  </a:lnTo>
                  <a:lnTo>
                    <a:pt x="25" y="712"/>
                  </a:lnTo>
                  <a:lnTo>
                    <a:pt x="33" y="738"/>
                  </a:lnTo>
                  <a:lnTo>
                    <a:pt x="43" y="763"/>
                  </a:lnTo>
                  <a:lnTo>
                    <a:pt x="54" y="787"/>
                  </a:lnTo>
                  <a:lnTo>
                    <a:pt x="67" y="811"/>
                  </a:lnTo>
                  <a:lnTo>
                    <a:pt x="80" y="833"/>
                  </a:lnTo>
                  <a:lnTo>
                    <a:pt x="93" y="855"/>
                  </a:lnTo>
                  <a:lnTo>
                    <a:pt x="109" y="877"/>
                  </a:lnTo>
                  <a:lnTo>
                    <a:pt x="125" y="898"/>
                  </a:lnTo>
                  <a:lnTo>
                    <a:pt x="143" y="918"/>
                  </a:lnTo>
                  <a:lnTo>
                    <a:pt x="161" y="937"/>
                  </a:lnTo>
                  <a:lnTo>
                    <a:pt x="180" y="956"/>
                  </a:lnTo>
                  <a:lnTo>
                    <a:pt x="200" y="973"/>
                  </a:lnTo>
                  <a:lnTo>
                    <a:pt x="221" y="989"/>
                  </a:lnTo>
                  <a:lnTo>
                    <a:pt x="243" y="1005"/>
                  </a:lnTo>
                  <a:lnTo>
                    <a:pt x="265" y="1018"/>
                  </a:lnTo>
                  <a:lnTo>
                    <a:pt x="287" y="1032"/>
                  </a:lnTo>
                  <a:lnTo>
                    <a:pt x="311" y="1044"/>
                  </a:lnTo>
                  <a:lnTo>
                    <a:pt x="336" y="1055"/>
                  </a:lnTo>
                  <a:lnTo>
                    <a:pt x="361" y="1065"/>
                  </a:lnTo>
                  <a:lnTo>
                    <a:pt x="387" y="1073"/>
                  </a:lnTo>
                  <a:lnTo>
                    <a:pt x="413" y="1081"/>
                  </a:lnTo>
                  <a:lnTo>
                    <a:pt x="440" y="1087"/>
                  </a:lnTo>
                  <a:lnTo>
                    <a:pt x="466" y="1092"/>
                  </a:lnTo>
                  <a:lnTo>
                    <a:pt x="494" y="1096"/>
                  </a:lnTo>
                  <a:lnTo>
                    <a:pt x="522" y="1097"/>
                  </a:lnTo>
                  <a:lnTo>
                    <a:pt x="550" y="1098"/>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3" name="Freeform 10">
              <a:extLst>
                <a:ext uri="{FF2B5EF4-FFF2-40B4-BE49-F238E27FC236}">
                  <a16:creationId xmlns:a16="http://schemas.microsoft.com/office/drawing/2014/main" id="{BF48D8BE-96B6-4D33-8E8C-443DDA973311}"/>
                </a:ext>
              </a:extLst>
            </p:cNvPr>
            <p:cNvSpPr>
              <a:spLocks/>
            </p:cNvSpPr>
            <p:nvPr/>
          </p:nvSpPr>
          <p:spPr bwMode="auto">
            <a:xfrm>
              <a:off x="7004050" y="2913063"/>
              <a:ext cx="1589088" cy="1585912"/>
            </a:xfrm>
            <a:custGeom>
              <a:avLst/>
              <a:gdLst>
                <a:gd name="T0" fmla="*/ 552 w 1001"/>
                <a:gd name="T1" fmla="*/ 996 h 999"/>
                <a:gd name="T2" fmla="*/ 625 w 1001"/>
                <a:gd name="T3" fmla="*/ 983 h 999"/>
                <a:gd name="T4" fmla="*/ 695 w 1001"/>
                <a:gd name="T5" fmla="*/ 959 h 999"/>
                <a:gd name="T6" fmla="*/ 759 w 1001"/>
                <a:gd name="T7" fmla="*/ 926 h 999"/>
                <a:gd name="T8" fmla="*/ 818 w 1001"/>
                <a:gd name="T9" fmla="*/ 885 h 999"/>
                <a:gd name="T10" fmla="*/ 871 w 1001"/>
                <a:gd name="T11" fmla="*/ 835 h 999"/>
                <a:gd name="T12" fmla="*/ 916 w 1001"/>
                <a:gd name="T13" fmla="*/ 778 h 999"/>
                <a:gd name="T14" fmla="*/ 951 w 1001"/>
                <a:gd name="T15" fmla="*/ 716 h 999"/>
                <a:gd name="T16" fmla="*/ 978 w 1001"/>
                <a:gd name="T17" fmla="*/ 647 h 999"/>
                <a:gd name="T18" fmla="*/ 995 w 1001"/>
                <a:gd name="T19" fmla="*/ 575 h 999"/>
                <a:gd name="T20" fmla="*/ 1000 w 1001"/>
                <a:gd name="T21" fmla="*/ 499 h 999"/>
                <a:gd name="T22" fmla="*/ 995 w 1001"/>
                <a:gd name="T23" fmla="*/ 422 h 999"/>
                <a:gd name="T24" fmla="*/ 978 w 1001"/>
                <a:gd name="T25" fmla="*/ 351 h 999"/>
                <a:gd name="T26" fmla="*/ 951 w 1001"/>
                <a:gd name="T27" fmla="*/ 282 h 999"/>
                <a:gd name="T28" fmla="*/ 916 w 1001"/>
                <a:gd name="T29" fmla="*/ 220 h 999"/>
                <a:gd name="T30" fmla="*/ 871 w 1001"/>
                <a:gd name="T31" fmla="*/ 163 h 999"/>
                <a:gd name="T32" fmla="*/ 818 w 1001"/>
                <a:gd name="T33" fmla="*/ 114 h 999"/>
                <a:gd name="T34" fmla="*/ 759 w 1001"/>
                <a:gd name="T35" fmla="*/ 73 h 999"/>
                <a:gd name="T36" fmla="*/ 695 w 1001"/>
                <a:gd name="T37" fmla="*/ 39 h 999"/>
                <a:gd name="T38" fmla="*/ 625 w 1001"/>
                <a:gd name="T39" fmla="*/ 16 h 999"/>
                <a:gd name="T40" fmla="*/ 552 w 1001"/>
                <a:gd name="T41" fmla="*/ 3 h 999"/>
                <a:gd name="T42" fmla="*/ 474 w 1001"/>
                <a:gd name="T43" fmla="*/ 1 h 999"/>
                <a:gd name="T44" fmla="*/ 400 w 1001"/>
                <a:gd name="T45" fmla="*/ 10 h 999"/>
                <a:gd name="T46" fmla="*/ 328 w 1001"/>
                <a:gd name="T47" fmla="*/ 31 h 999"/>
                <a:gd name="T48" fmla="*/ 262 w 1001"/>
                <a:gd name="T49" fmla="*/ 61 h 999"/>
                <a:gd name="T50" fmla="*/ 202 w 1001"/>
                <a:gd name="T51" fmla="*/ 99 h 999"/>
                <a:gd name="T52" fmla="*/ 147 w 1001"/>
                <a:gd name="T53" fmla="*/ 146 h 999"/>
                <a:gd name="T54" fmla="*/ 99 w 1001"/>
                <a:gd name="T55" fmla="*/ 201 h 999"/>
                <a:gd name="T56" fmla="*/ 61 w 1001"/>
                <a:gd name="T57" fmla="*/ 261 h 999"/>
                <a:gd name="T58" fmla="*/ 31 w 1001"/>
                <a:gd name="T59" fmla="*/ 327 h 999"/>
                <a:gd name="T60" fmla="*/ 11 w 1001"/>
                <a:gd name="T61" fmla="*/ 399 h 999"/>
                <a:gd name="T62" fmla="*/ 1 w 1001"/>
                <a:gd name="T63" fmla="*/ 473 h 999"/>
                <a:gd name="T64" fmla="*/ 3 w 1001"/>
                <a:gd name="T65" fmla="*/ 550 h 999"/>
                <a:gd name="T66" fmla="*/ 16 w 1001"/>
                <a:gd name="T67" fmla="*/ 624 h 999"/>
                <a:gd name="T68" fmla="*/ 40 w 1001"/>
                <a:gd name="T69" fmla="*/ 694 h 999"/>
                <a:gd name="T70" fmla="*/ 73 w 1001"/>
                <a:gd name="T71" fmla="*/ 758 h 999"/>
                <a:gd name="T72" fmla="*/ 114 w 1001"/>
                <a:gd name="T73" fmla="*/ 817 h 999"/>
                <a:gd name="T74" fmla="*/ 164 w 1001"/>
                <a:gd name="T75" fmla="*/ 869 h 999"/>
                <a:gd name="T76" fmla="*/ 221 w 1001"/>
                <a:gd name="T77" fmla="*/ 914 h 999"/>
                <a:gd name="T78" fmla="*/ 283 w 1001"/>
                <a:gd name="T79" fmla="*/ 949 h 999"/>
                <a:gd name="T80" fmla="*/ 352 w 1001"/>
                <a:gd name="T81" fmla="*/ 976 h 999"/>
                <a:gd name="T82" fmla="*/ 424 w 1001"/>
                <a:gd name="T83" fmla="*/ 993 h 999"/>
                <a:gd name="T84" fmla="*/ 500 w 1001"/>
                <a:gd name="T85" fmla="*/ 998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1" h="999">
                  <a:moveTo>
                    <a:pt x="500" y="998"/>
                  </a:moveTo>
                  <a:lnTo>
                    <a:pt x="526" y="998"/>
                  </a:lnTo>
                  <a:lnTo>
                    <a:pt x="552" y="996"/>
                  </a:lnTo>
                  <a:lnTo>
                    <a:pt x="577" y="993"/>
                  </a:lnTo>
                  <a:lnTo>
                    <a:pt x="600" y="988"/>
                  </a:lnTo>
                  <a:lnTo>
                    <a:pt x="625" y="983"/>
                  </a:lnTo>
                  <a:lnTo>
                    <a:pt x="649" y="976"/>
                  </a:lnTo>
                  <a:lnTo>
                    <a:pt x="672" y="968"/>
                  </a:lnTo>
                  <a:lnTo>
                    <a:pt x="695" y="959"/>
                  </a:lnTo>
                  <a:lnTo>
                    <a:pt x="717" y="949"/>
                  </a:lnTo>
                  <a:lnTo>
                    <a:pt x="739" y="938"/>
                  </a:lnTo>
                  <a:lnTo>
                    <a:pt x="759" y="926"/>
                  </a:lnTo>
                  <a:lnTo>
                    <a:pt x="780" y="914"/>
                  </a:lnTo>
                  <a:lnTo>
                    <a:pt x="799" y="900"/>
                  </a:lnTo>
                  <a:lnTo>
                    <a:pt x="818" y="885"/>
                  </a:lnTo>
                  <a:lnTo>
                    <a:pt x="837" y="869"/>
                  </a:lnTo>
                  <a:lnTo>
                    <a:pt x="854" y="852"/>
                  </a:lnTo>
                  <a:lnTo>
                    <a:pt x="871" y="835"/>
                  </a:lnTo>
                  <a:lnTo>
                    <a:pt x="886" y="817"/>
                  </a:lnTo>
                  <a:lnTo>
                    <a:pt x="901" y="798"/>
                  </a:lnTo>
                  <a:lnTo>
                    <a:pt x="916" y="778"/>
                  </a:lnTo>
                  <a:lnTo>
                    <a:pt x="928" y="758"/>
                  </a:lnTo>
                  <a:lnTo>
                    <a:pt x="940" y="737"/>
                  </a:lnTo>
                  <a:lnTo>
                    <a:pt x="951" y="716"/>
                  </a:lnTo>
                  <a:lnTo>
                    <a:pt x="961" y="694"/>
                  </a:lnTo>
                  <a:lnTo>
                    <a:pt x="970" y="671"/>
                  </a:lnTo>
                  <a:lnTo>
                    <a:pt x="978" y="647"/>
                  </a:lnTo>
                  <a:lnTo>
                    <a:pt x="985" y="624"/>
                  </a:lnTo>
                  <a:lnTo>
                    <a:pt x="990" y="599"/>
                  </a:lnTo>
                  <a:lnTo>
                    <a:pt x="995" y="575"/>
                  </a:lnTo>
                  <a:lnTo>
                    <a:pt x="998" y="550"/>
                  </a:lnTo>
                  <a:lnTo>
                    <a:pt x="1000" y="525"/>
                  </a:lnTo>
                  <a:lnTo>
                    <a:pt x="1000" y="499"/>
                  </a:lnTo>
                  <a:lnTo>
                    <a:pt x="1000" y="473"/>
                  </a:lnTo>
                  <a:lnTo>
                    <a:pt x="998" y="448"/>
                  </a:lnTo>
                  <a:lnTo>
                    <a:pt x="995" y="422"/>
                  </a:lnTo>
                  <a:lnTo>
                    <a:pt x="990" y="399"/>
                  </a:lnTo>
                  <a:lnTo>
                    <a:pt x="985" y="375"/>
                  </a:lnTo>
                  <a:lnTo>
                    <a:pt x="978" y="351"/>
                  </a:lnTo>
                  <a:lnTo>
                    <a:pt x="970" y="327"/>
                  </a:lnTo>
                  <a:lnTo>
                    <a:pt x="961" y="305"/>
                  </a:lnTo>
                  <a:lnTo>
                    <a:pt x="951" y="282"/>
                  </a:lnTo>
                  <a:lnTo>
                    <a:pt x="940" y="261"/>
                  </a:lnTo>
                  <a:lnTo>
                    <a:pt x="928" y="241"/>
                  </a:lnTo>
                  <a:lnTo>
                    <a:pt x="916" y="220"/>
                  </a:lnTo>
                  <a:lnTo>
                    <a:pt x="901" y="201"/>
                  </a:lnTo>
                  <a:lnTo>
                    <a:pt x="886" y="182"/>
                  </a:lnTo>
                  <a:lnTo>
                    <a:pt x="871" y="163"/>
                  </a:lnTo>
                  <a:lnTo>
                    <a:pt x="854" y="146"/>
                  </a:lnTo>
                  <a:lnTo>
                    <a:pt x="837" y="129"/>
                  </a:lnTo>
                  <a:lnTo>
                    <a:pt x="818" y="114"/>
                  </a:lnTo>
                  <a:lnTo>
                    <a:pt x="799" y="99"/>
                  </a:lnTo>
                  <a:lnTo>
                    <a:pt x="780" y="85"/>
                  </a:lnTo>
                  <a:lnTo>
                    <a:pt x="759" y="73"/>
                  </a:lnTo>
                  <a:lnTo>
                    <a:pt x="739" y="61"/>
                  </a:lnTo>
                  <a:lnTo>
                    <a:pt x="717" y="50"/>
                  </a:lnTo>
                  <a:lnTo>
                    <a:pt x="695" y="39"/>
                  </a:lnTo>
                  <a:lnTo>
                    <a:pt x="672" y="31"/>
                  </a:lnTo>
                  <a:lnTo>
                    <a:pt x="649" y="23"/>
                  </a:lnTo>
                  <a:lnTo>
                    <a:pt x="625" y="16"/>
                  </a:lnTo>
                  <a:lnTo>
                    <a:pt x="600" y="10"/>
                  </a:lnTo>
                  <a:lnTo>
                    <a:pt x="577" y="6"/>
                  </a:lnTo>
                  <a:lnTo>
                    <a:pt x="552" y="3"/>
                  </a:lnTo>
                  <a:lnTo>
                    <a:pt x="526" y="1"/>
                  </a:lnTo>
                  <a:lnTo>
                    <a:pt x="500" y="0"/>
                  </a:lnTo>
                  <a:lnTo>
                    <a:pt x="474" y="1"/>
                  </a:lnTo>
                  <a:lnTo>
                    <a:pt x="449" y="3"/>
                  </a:lnTo>
                  <a:lnTo>
                    <a:pt x="424" y="6"/>
                  </a:lnTo>
                  <a:lnTo>
                    <a:pt x="400" y="10"/>
                  </a:lnTo>
                  <a:lnTo>
                    <a:pt x="376" y="16"/>
                  </a:lnTo>
                  <a:lnTo>
                    <a:pt x="352" y="23"/>
                  </a:lnTo>
                  <a:lnTo>
                    <a:pt x="328" y="31"/>
                  </a:lnTo>
                  <a:lnTo>
                    <a:pt x="306" y="39"/>
                  </a:lnTo>
                  <a:lnTo>
                    <a:pt x="283" y="50"/>
                  </a:lnTo>
                  <a:lnTo>
                    <a:pt x="262" y="61"/>
                  </a:lnTo>
                  <a:lnTo>
                    <a:pt x="242" y="73"/>
                  </a:lnTo>
                  <a:lnTo>
                    <a:pt x="221" y="85"/>
                  </a:lnTo>
                  <a:lnTo>
                    <a:pt x="202" y="99"/>
                  </a:lnTo>
                  <a:lnTo>
                    <a:pt x="183" y="114"/>
                  </a:lnTo>
                  <a:lnTo>
                    <a:pt x="164" y="129"/>
                  </a:lnTo>
                  <a:lnTo>
                    <a:pt x="147" y="146"/>
                  </a:lnTo>
                  <a:lnTo>
                    <a:pt x="130" y="163"/>
                  </a:lnTo>
                  <a:lnTo>
                    <a:pt x="114" y="182"/>
                  </a:lnTo>
                  <a:lnTo>
                    <a:pt x="99" y="201"/>
                  </a:lnTo>
                  <a:lnTo>
                    <a:pt x="85" y="220"/>
                  </a:lnTo>
                  <a:lnTo>
                    <a:pt x="73" y="241"/>
                  </a:lnTo>
                  <a:lnTo>
                    <a:pt x="61" y="261"/>
                  </a:lnTo>
                  <a:lnTo>
                    <a:pt x="50" y="282"/>
                  </a:lnTo>
                  <a:lnTo>
                    <a:pt x="40" y="305"/>
                  </a:lnTo>
                  <a:lnTo>
                    <a:pt x="31" y="327"/>
                  </a:lnTo>
                  <a:lnTo>
                    <a:pt x="23" y="351"/>
                  </a:lnTo>
                  <a:lnTo>
                    <a:pt x="16" y="375"/>
                  </a:lnTo>
                  <a:lnTo>
                    <a:pt x="11" y="399"/>
                  </a:lnTo>
                  <a:lnTo>
                    <a:pt x="6" y="422"/>
                  </a:lnTo>
                  <a:lnTo>
                    <a:pt x="3" y="448"/>
                  </a:lnTo>
                  <a:lnTo>
                    <a:pt x="1" y="473"/>
                  </a:lnTo>
                  <a:lnTo>
                    <a:pt x="0" y="499"/>
                  </a:lnTo>
                  <a:lnTo>
                    <a:pt x="1" y="525"/>
                  </a:lnTo>
                  <a:lnTo>
                    <a:pt x="3" y="550"/>
                  </a:lnTo>
                  <a:lnTo>
                    <a:pt x="6" y="575"/>
                  </a:lnTo>
                  <a:lnTo>
                    <a:pt x="11" y="599"/>
                  </a:lnTo>
                  <a:lnTo>
                    <a:pt x="16" y="624"/>
                  </a:lnTo>
                  <a:lnTo>
                    <a:pt x="23" y="647"/>
                  </a:lnTo>
                  <a:lnTo>
                    <a:pt x="31" y="671"/>
                  </a:lnTo>
                  <a:lnTo>
                    <a:pt x="40" y="694"/>
                  </a:lnTo>
                  <a:lnTo>
                    <a:pt x="50" y="716"/>
                  </a:lnTo>
                  <a:lnTo>
                    <a:pt x="61" y="737"/>
                  </a:lnTo>
                  <a:lnTo>
                    <a:pt x="73" y="758"/>
                  </a:lnTo>
                  <a:lnTo>
                    <a:pt x="85" y="778"/>
                  </a:lnTo>
                  <a:lnTo>
                    <a:pt x="99" y="798"/>
                  </a:lnTo>
                  <a:lnTo>
                    <a:pt x="114" y="817"/>
                  </a:lnTo>
                  <a:lnTo>
                    <a:pt x="130" y="835"/>
                  </a:lnTo>
                  <a:lnTo>
                    <a:pt x="147" y="852"/>
                  </a:lnTo>
                  <a:lnTo>
                    <a:pt x="164" y="869"/>
                  </a:lnTo>
                  <a:lnTo>
                    <a:pt x="183" y="885"/>
                  </a:lnTo>
                  <a:lnTo>
                    <a:pt x="202" y="900"/>
                  </a:lnTo>
                  <a:lnTo>
                    <a:pt x="221" y="914"/>
                  </a:lnTo>
                  <a:lnTo>
                    <a:pt x="242" y="926"/>
                  </a:lnTo>
                  <a:lnTo>
                    <a:pt x="262" y="938"/>
                  </a:lnTo>
                  <a:lnTo>
                    <a:pt x="283" y="949"/>
                  </a:lnTo>
                  <a:lnTo>
                    <a:pt x="306" y="959"/>
                  </a:lnTo>
                  <a:lnTo>
                    <a:pt x="328" y="968"/>
                  </a:lnTo>
                  <a:lnTo>
                    <a:pt x="352" y="976"/>
                  </a:lnTo>
                  <a:lnTo>
                    <a:pt x="376" y="983"/>
                  </a:lnTo>
                  <a:lnTo>
                    <a:pt x="400" y="988"/>
                  </a:lnTo>
                  <a:lnTo>
                    <a:pt x="424" y="993"/>
                  </a:lnTo>
                  <a:lnTo>
                    <a:pt x="449" y="996"/>
                  </a:lnTo>
                  <a:lnTo>
                    <a:pt x="474" y="998"/>
                  </a:lnTo>
                  <a:lnTo>
                    <a:pt x="500" y="998"/>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 name="Freeform 11">
              <a:extLst>
                <a:ext uri="{FF2B5EF4-FFF2-40B4-BE49-F238E27FC236}">
                  <a16:creationId xmlns:a16="http://schemas.microsoft.com/office/drawing/2014/main" id="{9CDF0C6B-2EF3-46CD-8E21-0A2850A69F89}"/>
                </a:ext>
              </a:extLst>
            </p:cNvPr>
            <p:cNvSpPr>
              <a:spLocks/>
            </p:cNvSpPr>
            <p:nvPr/>
          </p:nvSpPr>
          <p:spPr bwMode="auto">
            <a:xfrm>
              <a:off x="6999288" y="2913063"/>
              <a:ext cx="1598612" cy="1595437"/>
            </a:xfrm>
            <a:custGeom>
              <a:avLst/>
              <a:gdLst>
                <a:gd name="T0" fmla="*/ 555 w 1007"/>
                <a:gd name="T1" fmla="*/ 1002 h 1005"/>
                <a:gd name="T2" fmla="*/ 629 w 1007"/>
                <a:gd name="T3" fmla="*/ 989 h 1005"/>
                <a:gd name="T4" fmla="*/ 699 w 1007"/>
                <a:gd name="T5" fmla="*/ 965 h 1005"/>
                <a:gd name="T6" fmla="*/ 764 w 1007"/>
                <a:gd name="T7" fmla="*/ 932 h 1005"/>
                <a:gd name="T8" fmla="*/ 823 w 1007"/>
                <a:gd name="T9" fmla="*/ 890 h 1005"/>
                <a:gd name="T10" fmla="*/ 876 w 1007"/>
                <a:gd name="T11" fmla="*/ 840 h 1005"/>
                <a:gd name="T12" fmla="*/ 921 w 1007"/>
                <a:gd name="T13" fmla="*/ 783 h 1005"/>
                <a:gd name="T14" fmla="*/ 957 w 1007"/>
                <a:gd name="T15" fmla="*/ 720 h 1005"/>
                <a:gd name="T16" fmla="*/ 984 w 1007"/>
                <a:gd name="T17" fmla="*/ 651 h 1005"/>
                <a:gd name="T18" fmla="*/ 1001 w 1007"/>
                <a:gd name="T19" fmla="*/ 578 h 1005"/>
                <a:gd name="T20" fmla="*/ 1006 w 1007"/>
                <a:gd name="T21" fmla="*/ 502 h 1005"/>
                <a:gd name="T22" fmla="*/ 1001 w 1007"/>
                <a:gd name="T23" fmla="*/ 425 h 1005"/>
                <a:gd name="T24" fmla="*/ 984 w 1007"/>
                <a:gd name="T25" fmla="*/ 353 h 1005"/>
                <a:gd name="T26" fmla="*/ 957 w 1007"/>
                <a:gd name="T27" fmla="*/ 284 h 1005"/>
                <a:gd name="T28" fmla="*/ 921 w 1007"/>
                <a:gd name="T29" fmla="*/ 221 h 1005"/>
                <a:gd name="T30" fmla="*/ 876 w 1007"/>
                <a:gd name="T31" fmla="*/ 164 h 1005"/>
                <a:gd name="T32" fmla="*/ 823 w 1007"/>
                <a:gd name="T33" fmla="*/ 115 h 1005"/>
                <a:gd name="T34" fmla="*/ 764 w 1007"/>
                <a:gd name="T35" fmla="*/ 73 h 1005"/>
                <a:gd name="T36" fmla="*/ 699 w 1007"/>
                <a:gd name="T37" fmla="*/ 39 h 1005"/>
                <a:gd name="T38" fmla="*/ 629 w 1007"/>
                <a:gd name="T39" fmla="*/ 16 h 1005"/>
                <a:gd name="T40" fmla="*/ 555 w 1007"/>
                <a:gd name="T41" fmla="*/ 3 h 1005"/>
                <a:gd name="T42" fmla="*/ 477 w 1007"/>
                <a:gd name="T43" fmla="*/ 1 h 1005"/>
                <a:gd name="T44" fmla="*/ 402 w 1007"/>
                <a:gd name="T45" fmla="*/ 10 h 1005"/>
                <a:gd name="T46" fmla="*/ 330 w 1007"/>
                <a:gd name="T47" fmla="*/ 31 h 1005"/>
                <a:gd name="T48" fmla="*/ 264 w 1007"/>
                <a:gd name="T49" fmla="*/ 61 h 1005"/>
                <a:gd name="T50" fmla="*/ 203 w 1007"/>
                <a:gd name="T51" fmla="*/ 100 h 1005"/>
                <a:gd name="T52" fmla="*/ 148 w 1007"/>
                <a:gd name="T53" fmla="*/ 147 h 1005"/>
                <a:gd name="T54" fmla="*/ 100 w 1007"/>
                <a:gd name="T55" fmla="*/ 202 h 1005"/>
                <a:gd name="T56" fmla="*/ 61 w 1007"/>
                <a:gd name="T57" fmla="*/ 263 h 1005"/>
                <a:gd name="T58" fmla="*/ 31 w 1007"/>
                <a:gd name="T59" fmla="*/ 329 h 1005"/>
                <a:gd name="T60" fmla="*/ 11 w 1007"/>
                <a:gd name="T61" fmla="*/ 401 h 1005"/>
                <a:gd name="T62" fmla="*/ 1 w 1007"/>
                <a:gd name="T63" fmla="*/ 476 h 1005"/>
                <a:gd name="T64" fmla="*/ 3 w 1007"/>
                <a:gd name="T65" fmla="*/ 553 h 1005"/>
                <a:gd name="T66" fmla="*/ 16 w 1007"/>
                <a:gd name="T67" fmla="*/ 628 h 1005"/>
                <a:gd name="T68" fmla="*/ 40 w 1007"/>
                <a:gd name="T69" fmla="*/ 698 h 1005"/>
                <a:gd name="T70" fmla="*/ 73 w 1007"/>
                <a:gd name="T71" fmla="*/ 763 h 1005"/>
                <a:gd name="T72" fmla="*/ 115 w 1007"/>
                <a:gd name="T73" fmla="*/ 822 h 1005"/>
                <a:gd name="T74" fmla="*/ 165 w 1007"/>
                <a:gd name="T75" fmla="*/ 874 h 1005"/>
                <a:gd name="T76" fmla="*/ 222 w 1007"/>
                <a:gd name="T77" fmla="*/ 919 h 1005"/>
                <a:gd name="T78" fmla="*/ 285 w 1007"/>
                <a:gd name="T79" fmla="*/ 955 h 1005"/>
                <a:gd name="T80" fmla="*/ 354 w 1007"/>
                <a:gd name="T81" fmla="*/ 982 h 1005"/>
                <a:gd name="T82" fmla="*/ 427 w 1007"/>
                <a:gd name="T83" fmla="*/ 999 h 1005"/>
                <a:gd name="T84" fmla="*/ 503 w 1007"/>
                <a:gd name="T85" fmla="*/ 1004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7" h="1005">
                  <a:moveTo>
                    <a:pt x="503" y="1004"/>
                  </a:moveTo>
                  <a:lnTo>
                    <a:pt x="529" y="1004"/>
                  </a:lnTo>
                  <a:lnTo>
                    <a:pt x="555" y="1002"/>
                  </a:lnTo>
                  <a:lnTo>
                    <a:pt x="580" y="999"/>
                  </a:lnTo>
                  <a:lnTo>
                    <a:pt x="604" y="994"/>
                  </a:lnTo>
                  <a:lnTo>
                    <a:pt x="629" y="989"/>
                  </a:lnTo>
                  <a:lnTo>
                    <a:pt x="653" y="982"/>
                  </a:lnTo>
                  <a:lnTo>
                    <a:pt x="676" y="974"/>
                  </a:lnTo>
                  <a:lnTo>
                    <a:pt x="699" y="965"/>
                  </a:lnTo>
                  <a:lnTo>
                    <a:pt x="721" y="955"/>
                  </a:lnTo>
                  <a:lnTo>
                    <a:pt x="743" y="944"/>
                  </a:lnTo>
                  <a:lnTo>
                    <a:pt x="764" y="932"/>
                  </a:lnTo>
                  <a:lnTo>
                    <a:pt x="785" y="919"/>
                  </a:lnTo>
                  <a:lnTo>
                    <a:pt x="804" y="905"/>
                  </a:lnTo>
                  <a:lnTo>
                    <a:pt x="823" y="890"/>
                  </a:lnTo>
                  <a:lnTo>
                    <a:pt x="842" y="874"/>
                  </a:lnTo>
                  <a:lnTo>
                    <a:pt x="859" y="857"/>
                  </a:lnTo>
                  <a:lnTo>
                    <a:pt x="876" y="840"/>
                  </a:lnTo>
                  <a:lnTo>
                    <a:pt x="891" y="822"/>
                  </a:lnTo>
                  <a:lnTo>
                    <a:pt x="906" y="803"/>
                  </a:lnTo>
                  <a:lnTo>
                    <a:pt x="921" y="783"/>
                  </a:lnTo>
                  <a:lnTo>
                    <a:pt x="934" y="763"/>
                  </a:lnTo>
                  <a:lnTo>
                    <a:pt x="946" y="741"/>
                  </a:lnTo>
                  <a:lnTo>
                    <a:pt x="957" y="720"/>
                  </a:lnTo>
                  <a:lnTo>
                    <a:pt x="967" y="698"/>
                  </a:lnTo>
                  <a:lnTo>
                    <a:pt x="976" y="675"/>
                  </a:lnTo>
                  <a:lnTo>
                    <a:pt x="984" y="651"/>
                  </a:lnTo>
                  <a:lnTo>
                    <a:pt x="991" y="628"/>
                  </a:lnTo>
                  <a:lnTo>
                    <a:pt x="996" y="603"/>
                  </a:lnTo>
                  <a:lnTo>
                    <a:pt x="1001" y="578"/>
                  </a:lnTo>
                  <a:lnTo>
                    <a:pt x="1004" y="553"/>
                  </a:lnTo>
                  <a:lnTo>
                    <a:pt x="1006" y="528"/>
                  </a:lnTo>
                  <a:lnTo>
                    <a:pt x="1006" y="502"/>
                  </a:lnTo>
                  <a:lnTo>
                    <a:pt x="1006" y="476"/>
                  </a:lnTo>
                  <a:lnTo>
                    <a:pt x="1004" y="451"/>
                  </a:lnTo>
                  <a:lnTo>
                    <a:pt x="1001" y="425"/>
                  </a:lnTo>
                  <a:lnTo>
                    <a:pt x="996" y="401"/>
                  </a:lnTo>
                  <a:lnTo>
                    <a:pt x="991" y="377"/>
                  </a:lnTo>
                  <a:lnTo>
                    <a:pt x="984" y="353"/>
                  </a:lnTo>
                  <a:lnTo>
                    <a:pt x="976" y="329"/>
                  </a:lnTo>
                  <a:lnTo>
                    <a:pt x="967" y="307"/>
                  </a:lnTo>
                  <a:lnTo>
                    <a:pt x="957" y="284"/>
                  </a:lnTo>
                  <a:lnTo>
                    <a:pt x="946" y="263"/>
                  </a:lnTo>
                  <a:lnTo>
                    <a:pt x="934" y="242"/>
                  </a:lnTo>
                  <a:lnTo>
                    <a:pt x="921" y="221"/>
                  </a:lnTo>
                  <a:lnTo>
                    <a:pt x="906" y="202"/>
                  </a:lnTo>
                  <a:lnTo>
                    <a:pt x="891" y="183"/>
                  </a:lnTo>
                  <a:lnTo>
                    <a:pt x="876" y="164"/>
                  </a:lnTo>
                  <a:lnTo>
                    <a:pt x="859" y="147"/>
                  </a:lnTo>
                  <a:lnTo>
                    <a:pt x="842" y="130"/>
                  </a:lnTo>
                  <a:lnTo>
                    <a:pt x="823" y="115"/>
                  </a:lnTo>
                  <a:lnTo>
                    <a:pt x="804" y="100"/>
                  </a:lnTo>
                  <a:lnTo>
                    <a:pt x="785" y="86"/>
                  </a:lnTo>
                  <a:lnTo>
                    <a:pt x="764" y="73"/>
                  </a:lnTo>
                  <a:lnTo>
                    <a:pt x="743" y="61"/>
                  </a:lnTo>
                  <a:lnTo>
                    <a:pt x="721" y="50"/>
                  </a:lnTo>
                  <a:lnTo>
                    <a:pt x="699" y="39"/>
                  </a:lnTo>
                  <a:lnTo>
                    <a:pt x="676" y="31"/>
                  </a:lnTo>
                  <a:lnTo>
                    <a:pt x="653" y="23"/>
                  </a:lnTo>
                  <a:lnTo>
                    <a:pt x="629" y="16"/>
                  </a:lnTo>
                  <a:lnTo>
                    <a:pt x="604" y="10"/>
                  </a:lnTo>
                  <a:lnTo>
                    <a:pt x="580" y="6"/>
                  </a:lnTo>
                  <a:lnTo>
                    <a:pt x="555" y="3"/>
                  </a:lnTo>
                  <a:lnTo>
                    <a:pt x="529" y="1"/>
                  </a:lnTo>
                  <a:lnTo>
                    <a:pt x="503" y="0"/>
                  </a:lnTo>
                  <a:lnTo>
                    <a:pt x="477" y="1"/>
                  </a:lnTo>
                  <a:lnTo>
                    <a:pt x="452" y="3"/>
                  </a:lnTo>
                  <a:lnTo>
                    <a:pt x="427" y="6"/>
                  </a:lnTo>
                  <a:lnTo>
                    <a:pt x="402" y="10"/>
                  </a:lnTo>
                  <a:lnTo>
                    <a:pt x="378" y="16"/>
                  </a:lnTo>
                  <a:lnTo>
                    <a:pt x="354" y="23"/>
                  </a:lnTo>
                  <a:lnTo>
                    <a:pt x="330" y="31"/>
                  </a:lnTo>
                  <a:lnTo>
                    <a:pt x="308" y="39"/>
                  </a:lnTo>
                  <a:lnTo>
                    <a:pt x="285" y="50"/>
                  </a:lnTo>
                  <a:lnTo>
                    <a:pt x="264" y="61"/>
                  </a:lnTo>
                  <a:lnTo>
                    <a:pt x="243" y="73"/>
                  </a:lnTo>
                  <a:lnTo>
                    <a:pt x="222" y="86"/>
                  </a:lnTo>
                  <a:lnTo>
                    <a:pt x="203" y="100"/>
                  </a:lnTo>
                  <a:lnTo>
                    <a:pt x="184" y="115"/>
                  </a:lnTo>
                  <a:lnTo>
                    <a:pt x="165" y="130"/>
                  </a:lnTo>
                  <a:lnTo>
                    <a:pt x="148" y="147"/>
                  </a:lnTo>
                  <a:lnTo>
                    <a:pt x="131" y="164"/>
                  </a:lnTo>
                  <a:lnTo>
                    <a:pt x="115" y="183"/>
                  </a:lnTo>
                  <a:lnTo>
                    <a:pt x="100" y="202"/>
                  </a:lnTo>
                  <a:lnTo>
                    <a:pt x="86" y="221"/>
                  </a:lnTo>
                  <a:lnTo>
                    <a:pt x="73" y="242"/>
                  </a:lnTo>
                  <a:lnTo>
                    <a:pt x="61" y="263"/>
                  </a:lnTo>
                  <a:lnTo>
                    <a:pt x="50" y="284"/>
                  </a:lnTo>
                  <a:lnTo>
                    <a:pt x="40" y="307"/>
                  </a:lnTo>
                  <a:lnTo>
                    <a:pt x="31" y="329"/>
                  </a:lnTo>
                  <a:lnTo>
                    <a:pt x="23" y="353"/>
                  </a:lnTo>
                  <a:lnTo>
                    <a:pt x="16" y="377"/>
                  </a:lnTo>
                  <a:lnTo>
                    <a:pt x="11" y="401"/>
                  </a:lnTo>
                  <a:lnTo>
                    <a:pt x="6" y="425"/>
                  </a:lnTo>
                  <a:lnTo>
                    <a:pt x="3" y="451"/>
                  </a:lnTo>
                  <a:lnTo>
                    <a:pt x="1" y="476"/>
                  </a:lnTo>
                  <a:lnTo>
                    <a:pt x="0" y="502"/>
                  </a:lnTo>
                  <a:lnTo>
                    <a:pt x="1" y="528"/>
                  </a:lnTo>
                  <a:lnTo>
                    <a:pt x="3" y="553"/>
                  </a:lnTo>
                  <a:lnTo>
                    <a:pt x="6" y="578"/>
                  </a:lnTo>
                  <a:lnTo>
                    <a:pt x="11" y="603"/>
                  </a:lnTo>
                  <a:lnTo>
                    <a:pt x="16" y="628"/>
                  </a:lnTo>
                  <a:lnTo>
                    <a:pt x="23" y="651"/>
                  </a:lnTo>
                  <a:lnTo>
                    <a:pt x="31" y="675"/>
                  </a:lnTo>
                  <a:lnTo>
                    <a:pt x="40" y="698"/>
                  </a:lnTo>
                  <a:lnTo>
                    <a:pt x="50" y="720"/>
                  </a:lnTo>
                  <a:lnTo>
                    <a:pt x="61" y="741"/>
                  </a:lnTo>
                  <a:lnTo>
                    <a:pt x="73" y="763"/>
                  </a:lnTo>
                  <a:lnTo>
                    <a:pt x="86" y="783"/>
                  </a:lnTo>
                  <a:lnTo>
                    <a:pt x="100" y="803"/>
                  </a:lnTo>
                  <a:lnTo>
                    <a:pt x="115" y="822"/>
                  </a:lnTo>
                  <a:lnTo>
                    <a:pt x="131" y="840"/>
                  </a:lnTo>
                  <a:lnTo>
                    <a:pt x="148" y="857"/>
                  </a:lnTo>
                  <a:lnTo>
                    <a:pt x="165" y="874"/>
                  </a:lnTo>
                  <a:lnTo>
                    <a:pt x="184" y="890"/>
                  </a:lnTo>
                  <a:lnTo>
                    <a:pt x="203" y="905"/>
                  </a:lnTo>
                  <a:lnTo>
                    <a:pt x="222" y="919"/>
                  </a:lnTo>
                  <a:lnTo>
                    <a:pt x="243" y="932"/>
                  </a:lnTo>
                  <a:lnTo>
                    <a:pt x="264" y="944"/>
                  </a:lnTo>
                  <a:lnTo>
                    <a:pt x="285" y="955"/>
                  </a:lnTo>
                  <a:lnTo>
                    <a:pt x="308" y="965"/>
                  </a:lnTo>
                  <a:lnTo>
                    <a:pt x="330" y="974"/>
                  </a:lnTo>
                  <a:lnTo>
                    <a:pt x="354" y="982"/>
                  </a:lnTo>
                  <a:lnTo>
                    <a:pt x="378" y="989"/>
                  </a:lnTo>
                  <a:lnTo>
                    <a:pt x="402" y="994"/>
                  </a:lnTo>
                  <a:lnTo>
                    <a:pt x="427" y="999"/>
                  </a:lnTo>
                  <a:lnTo>
                    <a:pt x="452" y="1002"/>
                  </a:lnTo>
                  <a:lnTo>
                    <a:pt x="477" y="1004"/>
                  </a:lnTo>
                  <a:lnTo>
                    <a:pt x="503" y="10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 name="Freeform 12">
              <a:extLst>
                <a:ext uri="{FF2B5EF4-FFF2-40B4-BE49-F238E27FC236}">
                  <a16:creationId xmlns:a16="http://schemas.microsoft.com/office/drawing/2014/main" id="{EAA03A1D-7611-4A7A-BA34-60483A90B7C8}"/>
                </a:ext>
              </a:extLst>
            </p:cNvPr>
            <p:cNvSpPr>
              <a:spLocks/>
            </p:cNvSpPr>
            <p:nvPr/>
          </p:nvSpPr>
          <p:spPr bwMode="auto">
            <a:xfrm>
              <a:off x="593725" y="2744788"/>
              <a:ext cx="1831975" cy="1828800"/>
            </a:xfrm>
            <a:custGeom>
              <a:avLst/>
              <a:gdLst>
                <a:gd name="T0" fmla="*/ 636 w 1154"/>
                <a:gd name="T1" fmla="*/ 1148 h 1152"/>
                <a:gd name="T2" fmla="*/ 720 w 1154"/>
                <a:gd name="T3" fmla="*/ 1133 h 1152"/>
                <a:gd name="T4" fmla="*/ 801 w 1154"/>
                <a:gd name="T5" fmla="*/ 1106 h 1152"/>
                <a:gd name="T6" fmla="*/ 875 w 1154"/>
                <a:gd name="T7" fmla="*/ 1067 h 1152"/>
                <a:gd name="T8" fmla="*/ 943 w 1154"/>
                <a:gd name="T9" fmla="*/ 1020 h 1152"/>
                <a:gd name="T10" fmla="*/ 1003 w 1154"/>
                <a:gd name="T11" fmla="*/ 962 h 1152"/>
                <a:gd name="T12" fmla="*/ 1055 w 1154"/>
                <a:gd name="T13" fmla="*/ 897 h 1152"/>
                <a:gd name="T14" fmla="*/ 1096 w 1154"/>
                <a:gd name="T15" fmla="*/ 825 h 1152"/>
                <a:gd name="T16" fmla="*/ 1127 w 1154"/>
                <a:gd name="T17" fmla="*/ 746 h 1152"/>
                <a:gd name="T18" fmla="*/ 1146 w 1154"/>
                <a:gd name="T19" fmla="*/ 664 h 1152"/>
                <a:gd name="T20" fmla="*/ 1153 w 1154"/>
                <a:gd name="T21" fmla="*/ 576 h 1152"/>
                <a:gd name="T22" fmla="*/ 1146 w 1154"/>
                <a:gd name="T23" fmla="*/ 487 h 1152"/>
                <a:gd name="T24" fmla="*/ 1127 w 1154"/>
                <a:gd name="T25" fmla="*/ 404 h 1152"/>
                <a:gd name="T26" fmla="*/ 1096 w 1154"/>
                <a:gd name="T27" fmla="*/ 326 h 1152"/>
                <a:gd name="T28" fmla="*/ 1055 w 1154"/>
                <a:gd name="T29" fmla="*/ 254 h 1152"/>
                <a:gd name="T30" fmla="*/ 1003 w 1154"/>
                <a:gd name="T31" fmla="*/ 189 h 1152"/>
                <a:gd name="T32" fmla="*/ 943 w 1154"/>
                <a:gd name="T33" fmla="*/ 131 h 1152"/>
                <a:gd name="T34" fmla="*/ 875 w 1154"/>
                <a:gd name="T35" fmla="*/ 84 h 1152"/>
                <a:gd name="T36" fmla="*/ 801 w 1154"/>
                <a:gd name="T37" fmla="*/ 45 h 1152"/>
                <a:gd name="T38" fmla="*/ 720 w 1154"/>
                <a:gd name="T39" fmla="*/ 18 h 1152"/>
                <a:gd name="T40" fmla="*/ 636 w 1154"/>
                <a:gd name="T41" fmla="*/ 3 h 1152"/>
                <a:gd name="T42" fmla="*/ 547 w 1154"/>
                <a:gd name="T43" fmla="*/ 1 h 1152"/>
                <a:gd name="T44" fmla="*/ 461 w 1154"/>
                <a:gd name="T45" fmla="*/ 12 h 1152"/>
                <a:gd name="T46" fmla="*/ 378 w 1154"/>
                <a:gd name="T47" fmla="*/ 35 h 1152"/>
                <a:gd name="T48" fmla="*/ 301 w 1154"/>
                <a:gd name="T49" fmla="*/ 70 h 1152"/>
                <a:gd name="T50" fmla="*/ 232 w 1154"/>
                <a:gd name="T51" fmla="*/ 114 h 1152"/>
                <a:gd name="T52" fmla="*/ 169 w 1154"/>
                <a:gd name="T53" fmla="*/ 168 h 1152"/>
                <a:gd name="T54" fmla="*/ 114 w 1154"/>
                <a:gd name="T55" fmla="*/ 231 h 1152"/>
                <a:gd name="T56" fmla="*/ 70 w 1154"/>
                <a:gd name="T57" fmla="*/ 301 h 1152"/>
                <a:gd name="T58" fmla="*/ 35 w 1154"/>
                <a:gd name="T59" fmla="*/ 378 h 1152"/>
                <a:gd name="T60" fmla="*/ 12 w 1154"/>
                <a:gd name="T61" fmla="*/ 460 h 1152"/>
                <a:gd name="T62" fmla="*/ 1 w 1154"/>
                <a:gd name="T63" fmla="*/ 546 h 1152"/>
                <a:gd name="T64" fmla="*/ 3 w 1154"/>
                <a:gd name="T65" fmla="*/ 635 h 1152"/>
                <a:gd name="T66" fmla="*/ 18 w 1154"/>
                <a:gd name="T67" fmla="*/ 719 h 1152"/>
                <a:gd name="T68" fmla="*/ 45 w 1154"/>
                <a:gd name="T69" fmla="*/ 800 h 1152"/>
                <a:gd name="T70" fmla="*/ 84 w 1154"/>
                <a:gd name="T71" fmla="*/ 874 h 1152"/>
                <a:gd name="T72" fmla="*/ 131 w 1154"/>
                <a:gd name="T73" fmla="*/ 942 h 1152"/>
                <a:gd name="T74" fmla="*/ 189 w 1154"/>
                <a:gd name="T75" fmla="*/ 1002 h 1152"/>
                <a:gd name="T76" fmla="*/ 255 w 1154"/>
                <a:gd name="T77" fmla="*/ 1053 h 1152"/>
                <a:gd name="T78" fmla="*/ 326 w 1154"/>
                <a:gd name="T79" fmla="*/ 1094 h 1152"/>
                <a:gd name="T80" fmla="*/ 405 w 1154"/>
                <a:gd name="T81" fmla="*/ 1125 h 1152"/>
                <a:gd name="T82" fmla="*/ 488 w 1154"/>
                <a:gd name="T83" fmla="*/ 1144 h 1152"/>
                <a:gd name="T84" fmla="*/ 577 w 1154"/>
                <a:gd name="T85" fmla="*/ 1151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4" h="1152">
                  <a:moveTo>
                    <a:pt x="577" y="1151"/>
                  </a:moveTo>
                  <a:lnTo>
                    <a:pt x="606" y="1150"/>
                  </a:lnTo>
                  <a:lnTo>
                    <a:pt x="636" y="1148"/>
                  </a:lnTo>
                  <a:lnTo>
                    <a:pt x="665" y="1144"/>
                  </a:lnTo>
                  <a:lnTo>
                    <a:pt x="692" y="1139"/>
                  </a:lnTo>
                  <a:lnTo>
                    <a:pt x="720" y="1133"/>
                  </a:lnTo>
                  <a:lnTo>
                    <a:pt x="748" y="1125"/>
                  </a:lnTo>
                  <a:lnTo>
                    <a:pt x="775" y="1116"/>
                  </a:lnTo>
                  <a:lnTo>
                    <a:pt x="801" y="1106"/>
                  </a:lnTo>
                  <a:lnTo>
                    <a:pt x="827" y="1094"/>
                  </a:lnTo>
                  <a:lnTo>
                    <a:pt x="852" y="1081"/>
                  </a:lnTo>
                  <a:lnTo>
                    <a:pt x="875" y="1067"/>
                  </a:lnTo>
                  <a:lnTo>
                    <a:pt x="898" y="1053"/>
                  </a:lnTo>
                  <a:lnTo>
                    <a:pt x="921" y="1037"/>
                  </a:lnTo>
                  <a:lnTo>
                    <a:pt x="943" y="1020"/>
                  </a:lnTo>
                  <a:lnTo>
                    <a:pt x="964" y="1002"/>
                  </a:lnTo>
                  <a:lnTo>
                    <a:pt x="984" y="983"/>
                  </a:lnTo>
                  <a:lnTo>
                    <a:pt x="1003" y="962"/>
                  </a:lnTo>
                  <a:lnTo>
                    <a:pt x="1022" y="942"/>
                  </a:lnTo>
                  <a:lnTo>
                    <a:pt x="1039" y="920"/>
                  </a:lnTo>
                  <a:lnTo>
                    <a:pt x="1055" y="897"/>
                  </a:lnTo>
                  <a:lnTo>
                    <a:pt x="1069" y="874"/>
                  </a:lnTo>
                  <a:lnTo>
                    <a:pt x="1083" y="850"/>
                  </a:lnTo>
                  <a:lnTo>
                    <a:pt x="1096" y="825"/>
                  </a:lnTo>
                  <a:lnTo>
                    <a:pt x="1108" y="800"/>
                  </a:lnTo>
                  <a:lnTo>
                    <a:pt x="1118" y="773"/>
                  </a:lnTo>
                  <a:lnTo>
                    <a:pt x="1127" y="746"/>
                  </a:lnTo>
                  <a:lnTo>
                    <a:pt x="1135" y="719"/>
                  </a:lnTo>
                  <a:lnTo>
                    <a:pt x="1141" y="691"/>
                  </a:lnTo>
                  <a:lnTo>
                    <a:pt x="1146" y="664"/>
                  </a:lnTo>
                  <a:lnTo>
                    <a:pt x="1150" y="635"/>
                  </a:lnTo>
                  <a:lnTo>
                    <a:pt x="1152" y="605"/>
                  </a:lnTo>
                  <a:lnTo>
                    <a:pt x="1153" y="576"/>
                  </a:lnTo>
                  <a:lnTo>
                    <a:pt x="1152" y="546"/>
                  </a:lnTo>
                  <a:lnTo>
                    <a:pt x="1150" y="516"/>
                  </a:lnTo>
                  <a:lnTo>
                    <a:pt x="1146" y="487"/>
                  </a:lnTo>
                  <a:lnTo>
                    <a:pt x="1141" y="460"/>
                  </a:lnTo>
                  <a:lnTo>
                    <a:pt x="1135" y="432"/>
                  </a:lnTo>
                  <a:lnTo>
                    <a:pt x="1127" y="404"/>
                  </a:lnTo>
                  <a:lnTo>
                    <a:pt x="1118" y="378"/>
                  </a:lnTo>
                  <a:lnTo>
                    <a:pt x="1108" y="351"/>
                  </a:lnTo>
                  <a:lnTo>
                    <a:pt x="1096" y="326"/>
                  </a:lnTo>
                  <a:lnTo>
                    <a:pt x="1083" y="301"/>
                  </a:lnTo>
                  <a:lnTo>
                    <a:pt x="1069" y="277"/>
                  </a:lnTo>
                  <a:lnTo>
                    <a:pt x="1055" y="254"/>
                  </a:lnTo>
                  <a:lnTo>
                    <a:pt x="1039" y="231"/>
                  </a:lnTo>
                  <a:lnTo>
                    <a:pt x="1022" y="209"/>
                  </a:lnTo>
                  <a:lnTo>
                    <a:pt x="1003" y="189"/>
                  </a:lnTo>
                  <a:lnTo>
                    <a:pt x="984" y="168"/>
                  </a:lnTo>
                  <a:lnTo>
                    <a:pt x="964" y="149"/>
                  </a:lnTo>
                  <a:lnTo>
                    <a:pt x="943" y="131"/>
                  </a:lnTo>
                  <a:lnTo>
                    <a:pt x="921" y="114"/>
                  </a:lnTo>
                  <a:lnTo>
                    <a:pt x="898" y="98"/>
                  </a:lnTo>
                  <a:lnTo>
                    <a:pt x="875" y="84"/>
                  </a:lnTo>
                  <a:lnTo>
                    <a:pt x="852" y="70"/>
                  </a:lnTo>
                  <a:lnTo>
                    <a:pt x="827" y="57"/>
                  </a:lnTo>
                  <a:lnTo>
                    <a:pt x="801" y="45"/>
                  </a:lnTo>
                  <a:lnTo>
                    <a:pt x="775" y="35"/>
                  </a:lnTo>
                  <a:lnTo>
                    <a:pt x="748" y="26"/>
                  </a:lnTo>
                  <a:lnTo>
                    <a:pt x="720" y="18"/>
                  </a:lnTo>
                  <a:lnTo>
                    <a:pt x="692" y="12"/>
                  </a:lnTo>
                  <a:lnTo>
                    <a:pt x="665" y="7"/>
                  </a:lnTo>
                  <a:lnTo>
                    <a:pt x="636" y="3"/>
                  </a:lnTo>
                  <a:lnTo>
                    <a:pt x="606" y="1"/>
                  </a:lnTo>
                  <a:lnTo>
                    <a:pt x="577" y="0"/>
                  </a:lnTo>
                  <a:lnTo>
                    <a:pt x="547" y="1"/>
                  </a:lnTo>
                  <a:lnTo>
                    <a:pt x="517" y="3"/>
                  </a:lnTo>
                  <a:lnTo>
                    <a:pt x="488" y="7"/>
                  </a:lnTo>
                  <a:lnTo>
                    <a:pt x="461" y="12"/>
                  </a:lnTo>
                  <a:lnTo>
                    <a:pt x="433" y="18"/>
                  </a:lnTo>
                  <a:lnTo>
                    <a:pt x="405" y="26"/>
                  </a:lnTo>
                  <a:lnTo>
                    <a:pt x="378" y="35"/>
                  </a:lnTo>
                  <a:lnTo>
                    <a:pt x="352" y="45"/>
                  </a:lnTo>
                  <a:lnTo>
                    <a:pt x="326" y="57"/>
                  </a:lnTo>
                  <a:lnTo>
                    <a:pt x="301" y="70"/>
                  </a:lnTo>
                  <a:lnTo>
                    <a:pt x="278" y="84"/>
                  </a:lnTo>
                  <a:lnTo>
                    <a:pt x="255" y="98"/>
                  </a:lnTo>
                  <a:lnTo>
                    <a:pt x="232" y="114"/>
                  </a:lnTo>
                  <a:lnTo>
                    <a:pt x="210" y="131"/>
                  </a:lnTo>
                  <a:lnTo>
                    <a:pt x="189" y="149"/>
                  </a:lnTo>
                  <a:lnTo>
                    <a:pt x="169" y="168"/>
                  </a:lnTo>
                  <a:lnTo>
                    <a:pt x="149" y="189"/>
                  </a:lnTo>
                  <a:lnTo>
                    <a:pt x="131" y="209"/>
                  </a:lnTo>
                  <a:lnTo>
                    <a:pt x="114" y="231"/>
                  </a:lnTo>
                  <a:lnTo>
                    <a:pt x="98" y="254"/>
                  </a:lnTo>
                  <a:lnTo>
                    <a:pt x="84" y="277"/>
                  </a:lnTo>
                  <a:lnTo>
                    <a:pt x="70" y="301"/>
                  </a:lnTo>
                  <a:lnTo>
                    <a:pt x="57" y="326"/>
                  </a:lnTo>
                  <a:lnTo>
                    <a:pt x="45" y="351"/>
                  </a:lnTo>
                  <a:lnTo>
                    <a:pt x="35" y="378"/>
                  </a:lnTo>
                  <a:lnTo>
                    <a:pt x="26" y="404"/>
                  </a:lnTo>
                  <a:lnTo>
                    <a:pt x="18" y="432"/>
                  </a:lnTo>
                  <a:lnTo>
                    <a:pt x="12" y="460"/>
                  </a:lnTo>
                  <a:lnTo>
                    <a:pt x="7" y="487"/>
                  </a:lnTo>
                  <a:lnTo>
                    <a:pt x="3" y="516"/>
                  </a:lnTo>
                  <a:lnTo>
                    <a:pt x="1" y="546"/>
                  </a:lnTo>
                  <a:lnTo>
                    <a:pt x="0" y="576"/>
                  </a:lnTo>
                  <a:lnTo>
                    <a:pt x="1" y="605"/>
                  </a:lnTo>
                  <a:lnTo>
                    <a:pt x="3" y="635"/>
                  </a:lnTo>
                  <a:lnTo>
                    <a:pt x="7" y="664"/>
                  </a:lnTo>
                  <a:lnTo>
                    <a:pt x="12" y="691"/>
                  </a:lnTo>
                  <a:lnTo>
                    <a:pt x="18" y="719"/>
                  </a:lnTo>
                  <a:lnTo>
                    <a:pt x="26" y="746"/>
                  </a:lnTo>
                  <a:lnTo>
                    <a:pt x="35" y="773"/>
                  </a:lnTo>
                  <a:lnTo>
                    <a:pt x="45" y="800"/>
                  </a:lnTo>
                  <a:lnTo>
                    <a:pt x="57" y="825"/>
                  </a:lnTo>
                  <a:lnTo>
                    <a:pt x="70" y="850"/>
                  </a:lnTo>
                  <a:lnTo>
                    <a:pt x="84" y="874"/>
                  </a:lnTo>
                  <a:lnTo>
                    <a:pt x="98" y="897"/>
                  </a:lnTo>
                  <a:lnTo>
                    <a:pt x="114" y="920"/>
                  </a:lnTo>
                  <a:lnTo>
                    <a:pt x="131" y="942"/>
                  </a:lnTo>
                  <a:lnTo>
                    <a:pt x="149" y="962"/>
                  </a:lnTo>
                  <a:lnTo>
                    <a:pt x="169" y="983"/>
                  </a:lnTo>
                  <a:lnTo>
                    <a:pt x="189" y="1002"/>
                  </a:lnTo>
                  <a:lnTo>
                    <a:pt x="210" y="1020"/>
                  </a:lnTo>
                  <a:lnTo>
                    <a:pt x="232" y="1037"/>
                  </a:lnTo>
                  <a:lnTo>
                    <a:pt x="255" y="1053"/>
                  </a:lnTo>
                  <a:lnTo>
                    <a:pt x="278" y="1067"/>
                  </a:lnTo>
                  <a:lnTo>
                    <a:pt x="301" y="1081"/>
                  </a:lnTo>
                  <a:lnTo>
                    <a:pt x="326" y="1094"/>
                  </a:lnTo>
                  <a:lnTo>
                    <a:pt x="352" y="1106"/>
                  </a:lnTo>
                  <a:lnTo>
                    <a:pt x="378" y="1116"/>
                  </a:lnTo>
                  <a:lnTo>
                    <a:pt x="405" y="1125"/>
                  </a:lnTo>
                  <a:lnTo>
                    <a:pt x="433" y="1133"/>
                  </a:lnTo>
                  <a:lnTo>
                    <a:pt x="461" y="1139"/>
                  </a:lnTo>
                  <a:lnTo>
                    <a:pt x="488" y="1144"/>
                  </a:lnTo>
                  <a:lnTo>
                    <a:pt x="517" y="1148"/>
                  </a:lnTo>
                  <a:lnTo>
                    <a:pt x="547" y="1150"/>
                  </a:lnTo>
                  <a:lnTo>
                    <a:pt x="577" y="115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6" name="Freeform 13">
              <a:extLst>
                <a:ext uri="{FF2B5EF4-FFF2-40B4-BE49-F238E27FC236}">
                  <a16:creationId xmlns:a16="http://schemas.microsoft.com/office/drawing/2014/main" id="{40BF5BB0-CF0B-4D5C-A611-16279E1A2FB0}"/>
                </a:ext>
              </a:extLst>
            </p:cNvPr>
            <p:cNvSpPr>
              <a:spLocks/>
            </p:cNvSpPr>
            <p:nvPr/>
          </p:nvSpPr>
          <p:spPr bwMode="auto">
            <a:xfrm>
              <a:off x="593725" y="2744788"/>
              <a:ext cx="1841500" cy="1838325"/>
            </a:xfrm>
            <a:custGeom>
              <a:avLst/>
              <a:gdLst>
                <a:gd name="T0" fmla="*/ 639 w 1160"/>
                <a:gd name="T1" fmla="*/ 1154 h 1158"/>
                <a:gd name="T2" fmla="*/ 724 w 1160"/>
                <a:gd name="T3" fmla="*/ 1139 h 1158"/>
                <a:gd name="T4" fmla="*/ 805 w 1160"/>
                <a:gd name="T5" fmla="*/ 1112 h 1158"/>
                <a:gd name="T6" fmla="*/ 880 w 1160"/>
                <a:gd name="T7" fmla="*/ 1073 h 1158"/>
                <a:gd name="T8" fmla="*/ 948 w 1160"/>
                <a:gd name="T9" fmla="*/ 1025 h 1158"/>
                <a:gd name="T10" fmla="*/ 1008 w 1160"/>
                <a:gd name="T11" fmla="*/ 967 h 1158"/>
                <a:gd name="T12" fmla="*/ 1060 w 1160"/>
                <a:gd name="T13" fmla="*/ 902 h 1158"/>
                <a:gd name="T14" fmla="*/ 1102 w 1160"/>
                <a:gd name="T15" fmla="*/ 829 h 1158"/>
                <a:gd name="T16" fmla="*/ 1133 w 1160"/>
                <a:gd name="T17" fmla="*/ 750 h 1158"/>
                <a:gd name="T18" fmla="*/ 1152 w 1160"/>
                <a:gd name="T19" fmla="*/ 667 h 1158"/>
                <a:gd name="T20" fmla="*/ 1159 w 1160"/>
                <a:gd name="T21" fmla="*/ 579 h 1158"/>
                <a:gd name="T22" fmla="*/ 1152 w 1160"/>
                <a:gd name="T23" fmla="*/ 490 h 1158"/>
                <a:gd name="T24" fmla="*/ 1133 w 1160"/>
                <a:gd name="T25" fmla="*/ 406 h 1158"/>
                <a:gd name="T26" fmla="*/ 1102 w 1160"/>
                <a:gd name="T27" fmla="*/ 328 h 1158"/>
                <a:gd name="T28" fmla="*/ 1060 w 1160"/>
                <a:gd name="T29" fmla="*/ 255 h 1158"/>
                <a:gd name="T30" fmla="*/ 1008 w 1160"/>
                <a:gd name="T31" fmla="*/ 190 h 1158"/>
                <a:gd name="T32" fmla="*/ 948 w 1160"/>
                <a:gd name="T33" fmla="*/ 132 h 1158"/>
                <a:gd name="T34" fmla="*/ 880 w 1160"/>
                <a:gd name="T35" fmla="*/ 84 h 1158"/>
                <a:gd name="T36" fmla="*/ 805 w 1160"/>
                <a:gd name="T37" fmla="*/ 45 h 1158"/>
                <a:gd name="T38" fmla="*/ 724 w 1160"/>
                <a:gd name="T39" fmla="*/ 18 h 1158"/>
                <a:gd name="T40" fmla="*/ 639 w 1160"/>
                <a:gd name="T41" fmla="*/ 3 h 1158"/>
                <a:gd name="T42" fmla="*/ 550 w 1160"/>
                <a:gd name="T43" fmla="*/ 1 h 1158"/>
                <a:gd name="T44" fmla="*/ 463 w 1160"/>
                <a:gd name="T45" fmla="*/ 12 h 1158"/>
                <a:gd name="T46" fmla="*/ 380 w 1160"/>
                <a:gd name="T47" fmla="*/ 35 h 1158"/>
                <a:gd name="T48" fmla="*/ 303 w 1160"/>
                <a:gd name="T49" fmla="*/ 70 h 1158"/>
                <a:gd name="T50" fmla="*/ 233 w 1160"/>
                <a:gd name="T51" fmla="*/ 115 h 1158"/>
                <a:gd name="T52" fmla="*/ 170 w 1160"/>
                <a:gd name="T53" fmla="*/ 169 h 1158"/>
                <a:gd name="T54" fmla="*/ 115 w 1160"/>
                <a:gd name="T55" fmla="*/ 232 h 1158"/>
                <a:gd name="T56" fmla="*/ 70 w 1160"/>
                <a:gd name="T57" fmla="*/ 303 h 1158"/>
                <a:gd name="T58" fmla="*/ 35 w 1160"/>
                <a:gd name="T59" fmla="*/ 380 h 1158"/>
                <a:gd name="T60" fmla="*/ 12 w 1160"/>
                <a:gd name="T61" fmla="*/ 462 h 1158"/>
                <a:gd name="T62" fmla="*/ 1 w 1160"/>
                <a:gd name="T63" fmla="*/ 549 h 1158"/>
                <a:gd name="T64" fmla="*/ 3 w 1160"/>
                <a:gd name="T65" fmla="*/ 638 h 1158"/>
                <a:gd name="T66" fmla="*/ 18 w 1160"/>
                <a:gd name="T67" fmla="*/ 723 h 1158"/>
                <a:gd name="T68" fmla="*/ 45 w 1160"/>
                <a:gd name="T69" fmla="*/ 804 h 1158"/>
                <a:gd name="T70" fmla="*/ 84 w 1160"/>
                <a:gd name="T71" fmla="*/ 879 h 1158"/>
                <a:gd name="T72" fmla="*/ 132 w 1160"/>
                <a:gd name="T73" fmla="*/ 947 h 1158"/>
                <a:gd name="T74" fmla="*/ 190 w 1160"/>
                <a:gd name="T75" fmla="*/ 1007 h 1158"/>
                <a:gd name="T76" fmla="*/ 256 w 1160"/>
                <a:gd name="T77" fmla="*/ 1058 h 1158"/>
                <a:gd name="T78" fmla="*/ 328 w 1160"/>
                <a:gd name="T79" fmla="*/ 1100 h 1158"/>
                <a:gd name="T80" fmla="*/ 407 w 1160"/>
                <a:gd name="T81" fmla="*/ 1131 h 1158"/>
                <a:gd name="T82" fmla="*/ 491 w 1160"/>
                <a:gd name="T83" fmla="*/ 1150 h 1158"/>
                <a:gd name="T84" fmla="*/ 580 w 1160"/>
                <a:gd name="T85" fmla="*/ 1157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0" h="1158">
                  <a:moveTo>
                    <a:pt x="580" y="1157"/>
                  </a:moveTo>
                  <a:lnTo>
                    <a:pt x="609" y="1156"/>
                  </a:lnTo>
                  <a:lnTo>
                    <a:pt x="639" y="1154"/>
                  </a:lnTo>
                  <a:lnTo>
                    <a:pt x="668" y="1150"/>
                  </a:lnTo>
                  <a:lnTo>
                    <a:pt x="696" y="1145"/>
                  </a:lnTo>
                  <a:lnTo>
                    <a:pt x="724" y="1139"/>
                  </a:lnTo>
                  <a:lnTo>
                    <a:pt x="752" y="1131"/>
                  </a:lnTo>
                  <a:lnTo>
                    <a:pt x="779" y="1122"/>
                  </a:lnTo>
                  <a:lnTo>
                    <a:pt x="805" y="1112"/>
                  </a:lnTo>
                  <a:lnTo>
                    <a:pt x="831" y="1100"/>
                  </a:lnTo>
                  <a:lnTo>
                    <a:pt x="856" y="1087"/>
                  </a:lnTo>
                  <a:lnTo>
                    <a:pt x="880" y="1073"/>
                  </a:lnTo>
                  <a:lnTo>
                    <a:pt x="903" y="1058"/>
                  </a:lnTo>
                  <a:lnTo>
                    <a:pt x="926" y="1042"/>
                  </a:lnTo>
                  <a:lnTo>
                    <a:pt x="948" y="1025"/>
                  </a:lnTo>
                  <a:lnTo>
                    <a:pt x="969" y="1007"/>
                  </a:lnTo>
                  <a:lnTo>
                    <a:pt x="989" y="988"/>
                  </a:lnTo>
                  <a:lnTo>
                    <a:pt x="1008" y="967"/>
                  </a:lnTo>
                  <a:lnTo>
                    <a:pt x="1027" y="947"/>
                  </a:lnTo>
                  <a:lnTo>
                    <a:pt x="1044" y="925"/>
                  </a:lnTo>
                  <a:lnTo>
                    <a:pt x="1060" y="902"/>
                  </a:lnTo>
                  <a:lnTo>
                    <a:pt x="1075" y="879"/>
                  </a:lnTo>
                  <a:lnTo>
                    <a:pt x="1089" y="854"/>
                  </a:lnTo>
                  <a:lnTo>
                    <a:pt x="1102" y="829"/>
                  </a:lnTo>
                  <a:lnTo>
                    <a:pt x="1114" y="804"/>
                  </a:lnTo>
                  <a:lnTo>
                    <a:pt x="1124" y="777"/>
                  </a:lnTo>
                  <a:lnTo>
                    <a:pt x="1133" y="750"/>
                  </a:lnTo>
                  <a:lnTo>
                    <a:pt x="1141" y="723"/>
                  </a:lnTo>
                  <a:lnTo>
                    <a:pt x="1147" y="695"/>
                  </a:lnTo>
                  <a:lnTo>
                    <a:pt x="1152" y="667"/>
                  </a:lnTo>
                  <a:lnTo>
                    <a:pt x="1156" y="638"/>
                  </a:lnTo>
                  <a:lnTo>
                    <a:pt x="1158" y="608"/>
                  </a:lnTo>
                  <a:lnTo>
                    <a:pt x="1159" y="579"/>
                  </a:lnTo>
                  <a:lnTo>
                    <a:pt x="1158" y="549"/>
                  </a:lnTo>
                  <a:lnTo>
                    <a:pt x="1156" y="519"/>
                  </a:lnTo>
                  <a:lnTo>
                    <a:pt x="1152" y="490"/>
                  </a:lnTo>
                  <a:lnTo>
                    <a:pt x="1147" y="462"/>
                  </a:lnTo>
                  <a:lnTo>
                    <a:pt x="1141" y="434"/>
                  </a:lnTo>
                  <a:lnTo>
                    <a:pt x="1133" y="406"/>
                  </a:lnTo>
                  <a:lnTo>
                    <a:pt x="1124" y="380"/>
                  </a:lnTo>
                  <a:lnTo>
                    <a:pt x="1114" y="353"/>
                  </a:lnTo>
                  <a:lnTo>
                    <a:pt x="1102" y="328"/>
                  </a:lnTo>
                  <a:lnTo>
                    <a:pt x="1089" y="303"/>
                  </a:lnTo>
                  <a:lnTo>
                    <a:pt x="1075" y="278"/>
                  </a:lnTo>
                  <a:lnTo>
                    <a:pt x="1060" y="255"/>
                  </a:lnTo>
                  <a:lnTo>
                    <a:pt x="1044" y="232"/>
                  </a:lnTo>
                  <a:lnTo>
                    <a:pt x="1027" y="210"/>
                  </a:lnTo>
                  <a:lnTo>
                    <a:pt x="1008" y="190"/>
                  </a:lnTo>
                  <a:lnTo>
                    <a:pt x="989" y="169"/>
                  </a:lnTo>
                  <a:lnTo>
                    <a:pt x="969" y="150"/>
                  </a:lnTo>
                  <a:lnTo>
                    <a:pt x="948" y="132"/>
                  </a:lnTo>
                  <a:lnTo>
                    <a:pt x="926" y="115"/>
                  </a:lnTo>
                  <a:lnTo>
                    <a:pt x="903" y="99"/>
                  </a:lnTo>
                  <a:lnTo>
                    <a:pt x="880" y="84"/>
                  </a:lnTo>
                  <a:lnTo>
                    <a:pt x="856" y="70"/>
                  </a:lnTo>
                  <a:lnTo>
                    <a:pt x="831" y="57"/>
                  </a:lnTo>
                  <a:lnTo>
                    <a:pt x="805" y="45"/>
                  </a:lnTo>
                  <a:lnTo>
                    <a:pt x="779" y="35"/>
                  </a:lnTo>
                  <a:lnTo>
                    <a:pt x="752" y="26"/>
                  </a:lnTo>
                  <a:lnTo>
                    <a:pt x="724" y="18"/>
                  </a:lnTo>
                  <a:lnTo>
                    <a:pt x="696" y="12"/>
                  </a:lnTo>
                  <a:lnTo>
                    <a:pt x="668" y="7"/>
                  </a:lnTo>
                  <a:lnTo>
                    <a:pt x="639" y="3"/>
                  </a:lnTo>
                  <a:lnTo>
                    <a:pt x="609" y="1"/>
                  </a:lnTo>
                  <a:lnTo>
                    <a:pt x="580" y="0"/>
                  </a:lnTo>
                  <a:lnTo>
                    <a:pt x="550" y="1"/>
                  </a:lnTo>
                  <a:lnTo>
                    <a:pt x="520" y="3"/>
                  </a:lnTo>
                  <a:lnTo>
                    <a:pt x="491" y="7"/>
                  </a:lnTo>
                  <a:lnTo>
                    <a:pt x="463" y="12"/>
                  </a:lnTo>
                  <a:lnTo>
                    <a:pt x="435" y="18"/>
                  </a:lnTo>
                  <a:lnTo>
                    <a:pt x="407" y="26"/>
                  </a:lnTo>
                  <a:lnTo>
                    <a:pt x="380" y="35"/>
                  </a:lnTo>
                  <a:lnTo>
                    <a:pt x="354" y="45"/>
                  </a:lnTo>
                  <a:lnTo>
                    <a:pt x="328" y="57"/>
                  </a:lnTo>
                  <a:lnTo>
                    <a:pt x="303" y="70"/>
                  </a:lnTo>
                  <a:lnTo>
                    <a:pt x="279" y="84"/>
                  </a:lnTo>
                  <a:lnTo>
                    <a:pt x="256" y="99"/>
                  </a:lnTo>
                  <a:lnTo>
                    <a:pt x="233" y="115"/>
                  </a:lnTo>
                  <a:lnTo>
                    <a:pt x="211" y="132"/>
                  </a:lnTo>
                  <a:lnTo>
                    <a:pt x="190" y="150"/>
                  </a:lnTo>
                  <a:lnTo>
                    <a:pt x="170" y="169"/>
                  </a:lnTo>
                  <a:lnTo>
                    <a:pt x="150" y="190"/>
                  </a:lnTo>
                  <a:lnTo>
                    <a:pt x="132" y="210"/>
                  </a:lnTo>
                  <a:lnTo>
                    <a:pt x="115" y="232"/>
                  </a:lnTo>
                  <a:lnTo>
                    <a:pt x="99" y="255"/>
                  </a:lnTo>
                  <a:lnTo>
                    <a:pt x="84" y="278"/>
                  </a:lnTo>
                  <a:lnTo>
                    <a:pt x="70" y="303"/>
                  </a:lnTo>
                  <a:lnTo>
                    <a:pt x="57" y="328"/>
                  </a:lnTo>
                  <a:lnTo>
                    <a:pt x="45" y="353"/>
                  </a:lnTo>
                  <a:lnTo>
                    <a:pt x="35" y="380"/>
                  </a:lnTo>
                  <a:lnTo>
                    <a:pt x="26" y="406"/>
                  </a:lnTo>
                  <a:lnTo>
                    <a:pt x="18" y="434"/>
                  </a:lnTo>
                  <a:lnTo>
                    <a:pt x="12" y="462"/>
                  </a:lnTo>
                  <a:lnTo>
                    <a:pt x="7" y="490"/>
                  </a:lnTo>
                  <a:lnTo>
                    <a:pt x="3" y="519"/>
                  </a:lnTo>
                  <a:lnTo>
                    <a:pt x="1" y="549"/>
                  </a:lnTo>
                  <a:lnTo>
                    <a:pt x="0" y="579"/>
                  </a:lnTo>
                  <a:lnTo>
                    <a:pt x="1" y="608"/>
                  </a:lnTo>
                  <a:lnTo>
                    <a:pt x="3" y="638"/>
                  </a:lnTo>
                  <a:lnTo>
                    <a:pt x="7" y="667"/>
                  </a:lnTo>
                  <a:lnTo>
                    <a:pt x="12" y="695"/>
                  </a:lnTo>
                  <a:lnTo>
                    <a:pt x="18" y="723"/>
                  </a:lnTo>
                  <a:lnTo>
                    <a:pt x="26" y="750"/>
                  </a:lnTo>
                  <a:lnTo>
                    <a:pt x="35" y="777"/>
                  </a:lnTo>
                  <a:lnTo>
                    <a:pt x="45" y="804"/>
                  </a:lnTo>
                  <a:lnTo>
                    <a:pt x="57" y="829"/>
                  </a:lnTo>
                  <a:lnTo>
                    <a:pt x="70" y="854"/>
                  </a:lnTo>
                  <a:lnTo>
                    <a:pt x="84" y="879"/>
                  </a:lnTo>
                  <a:lnTo>
                    <a:pt x="99" y="902"/>
                  </a:lnTo>
                  <a:lnTo>
                    <a:pt x="115" y="925"/>
                  </a:lnTo>
                  <a:lnTo>
                    <a:pt x="132" y="947"/>
                  </a:lnTo>
                  <a:lnTo>
                    <a:pt x="150" y="967"/>
                  </a:lnTo>
                  <a:lnTo>
                    <a:pt x="170" y="988"/>
                  </a:lnTo>
                  <a:lnTo>
                    <a:pt x="190" y="1007"/>
                  </a:lnTo>
                  <a:lnTo>
                    <a:pt x="211" y="1025"/>
                  </a:lnTo>
                  <a:lnTo>
                    <a:pt x="233" y="1042"/>
                  </a:lnTo>
                  <a:lnTo>
                    <a:pt x="256" y="1058"/>
                  </a:lnTo>
                  <a:lnTo>
                    <a:pt x="279" y="1073"/>
                  </a:lnTo>
                  <a:lnTo>
                    <a:pt x="303" y="1087"/>
                  </a:lnTo>
                  <a:lnTo>
                    <a:pt x="328" y="1100"/>
                  </a:lnTo>
                  <a:lnTo>
                    <a:pt x="354" y="1112"/>
                  </a:lnTo>
                  <a:lnTo>
                    <a:pt x="380" y="1122"/>
                  </a:lnTo>
                  <a:lnTo>
                    <a:pt x="407" y="1131"/>
                  </a:lnTo>
                  <a:lnTo>
                    <a:pt x="435" y="1139"/>
                  </a:lnTo>
                  <a:lnTo>
                    <a:pt x="463" y="1145"/>
                  </a:lnTo>
                  <a:lnTo>
                    <a:pt x="491" y="1150"/>
                  </a:lnTo>
                  <a:lnTo>
                    <a:pt x="520" y="1154"/>
                  </a:lnTo>
                  <a:lnTo>
                    <a:pt x="550" y="1156"/>
                  </a:lnTo>
                  <a:lnTo>
                    <a:pt x="580" y="115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7" name="Freeform 14">
              <a:extLst>
                <a:ext uri="{FF2B5EF4-FFF2-40B4-BE49-F238E27FC236}">
                  <a16:creationId xmlns:a16="http://schemas.microsoft.com/office/drawing/2014/main" id="{8FEEF5C8-57AA-4F60-A68C-315A6356E55C}"/>
                </a:ext>
              </a:extLst>
            </p:cNvPr>
            <p:cNvSpPr>
              <a:spLocks/>
            </p:cNvSpPr>
            <p:nvPr/>
          </p:nvSpPr>
          <p:spPr bwMode="auto">
            <a:xfrm>
              <a:off x="635000" y="2797175"/>
              <a:ext cx="1747838" cy="1744663"/>
            </a:xfrm>
            <a:custGeom>
              <a:avLst/>
              <a:gdLst>
                <a:gd name="T0" fmla="*/ 607 w 1101"/>
                <a:gd name="T1" fmla="*/ 1096 h 1099"/>
                <a:gd name="T2" fmla="*/ 687 w 1101"/>
                <a:gd name="T3" fmla="*/ 1081 h 1099"/>
                <a:gd name="T4" fmla="*/ 764 w 1101"/>
                <a:gd name="T5" fmla="*/ 1055 h 1099"/>
                <a:gd name="T6" fmla="*/ 835 w 1101"/>
                <a:gd name="T7" fmla="*/ 1018 h 1099"/>
                <a:gd name="T8" fmla="*/ 900 w 1101"/>
                <a:gd name="T9" fmla="*/ 973 h 1099"/>
                <a:gd name="T10" fmla="*/ 958 w 1101"/>
                <a:gd name="T11" fmla="*/ 918 h 1099"/>
                <a:gd name="T12" fmla="*/ 1007 w 1101"/>
                <a:gd name="T13" fmla="*/ 855 h 1099"/>
                <a:gd name="T14" fmla="*/ 1046 w 1101"/>
                <a:gd name="T15" fmla="*/ 787 h 1099"/>
                <a:gd name="T16" fmla="*/ 1076 w 1101"/>
                <a:gd name="T17" fmla="*/ 712 h 1099"/>
                <a:gd name="T18" fmla="*/ 1094 w 1101"/>
                <a:gd name="T19" fmla="*/ 633 h 1099"/>
                <a:gd name="T20" fmla="*/ 1100 w 1101"/>
                <a:gd name="T21" fmla="*/ 549 h 1099"/>
                <a:gd name="T22" fmla="*/ 1094 w 1101"/>
                <a:gd name="T23" fmla="*/ 465 h 1099"/>
                <a:gd name="T24" fmla="*/ 1076 w 1101"/>
                <a:gd name="T25" fmla="*/ 385 h 1099"/>
                <a:gd name="T26" fmla="*/ 1046 w 1101"/>
                <a:gd name="T27" fmla="*/ 310 h 1099"/>
                <a:gd name="T28" fmla="*/ 1007 w 1101"/>
                <a:gd name="T29" fmla="*/ 242 h 1099"/>
                <a:gd name="T30" fmla="*/ 958 w 1101"/>
                <a:gd name="T31" fmla="*/ 179 h 1099"/>
                <a:gd name="T32" fmla="*/ 900 w 1101"/>
                <a:gd name="T33" fmla="*/ 125 h 1099"/>
                <a:gd name="T34" fmla="*/ 835 w 1101"/>
                <a:gd name="T35" fmla="*/ 80 h 1099"/>
                <a:gd name="T36" fmla="*/ 764 w 1101"/>
                <a:gd name="T37" fmla="*/ 43 h 1099"/>
                <a:gd name="T38" fmla="*/ 687 w 1101"/>
                <a:gd name="T39" fmla="*/ 17 h 1099"/>
                <a:gd name="T40" fmla="*/ 607 w 1101"/>
                <a:gd name="T41" fmla="*/ 2 h 1099"/>
                <a:gd name="T42" fmla="*/ 522 w 1101"/>
                <a:gd name="T43" fmla="*/ 0 h 1099"/>
                <a:gd name="T44" fmla="*/ 440 w 1101"/>
                <a:gd name="T45" fmla="*/ 11 h 1099"/>
                <a:gd name="T46" fmla="*/ 361 w 1101"/>
                <a:gd name="T47" fmla="*/ 33 h 1099"/>
                <a:gd name="T48" fmla="*/ 287 w 1101"/>
                <a:gd name="T49" fmla="*/ 66 h 1099"/>
                <a:gd name="T50" fmla="*/ 221 w 1101"/>
                <a:gd name="T51" fmla="*/ 108 h 1099"/>
                <a:gd name="T52" fmla="*/ 161 w 1101"/>
                <a:gd name="T53" fmla="*/ 160 h 1099"/>
                <a:gd name="T54" fmla="*/ 109 w 1101"/>
                <a:gd name="T55" fmla="*/ 220 h 1099"/>
                <a:gd name="T56" fmla="*/ 67 w 1101"/>
                <a:gd name="T57" fmla="*/ 286 h 1099"/>
                <a:gd name="T58" fmla="*/ 33 w 1101"/>
                <a:gd name="T59" fmla="*/ 360 h 1099"/>
                <a:gd name="T60" fmla="*/ 11 w 1101"/>
                <a:gd name="T61" fmla="*/ 439 h 1099"/>
                <a:gd name="T62" fmla="*/ 1 w 1101"/>
                <a:gd name="T63" fmla="*/ 520 h 1099"/>
                <a:gd name="T64" fmla="*/ 3 w 1101"/>
                <a:gd name="T65" fmla="*/ 605 h 1099"/>
                <a:gd name="T66" fmla="*/ 17 w 1101"/>
                <a:gd name="T67" fmla="*/ 686 h 1099"/>
                <a:gd name="T68" fmla="*/ 43 w 1101"/>
                <a:gd name="T69" fmla="*/ 763 h 1099"/>
                <a:gd name="T70" fmla="*/ 80 w 1101"/>
                <a:gd name="T71" fmla="*/ 833 h 1099"/>
                <a:gd name="T72" fmla="*/ 125 w 1101"/>
                <a:gd name="T73" fmla="*/ 898 h 1099"/>
                <a:gd name="T74" fmla="*/ 180 w 1101"/>
                <a:gd name="T75" fmla="*/ 956 h 1099"/>
                <a:gd name="T76" fmla="*/ 243 w 1101"/>
                <a:gd name="T77" fmla="*/ 1005 h 1099"/>
                <a:gd name="T78" fmla="*/ 311 w 1101"/>
                <a:gd name="T79" fmla="*/ 1044 h 1099"/>
                <a:gd name="T80" fmla="*/ 387 w 1101"/>
                <a:gd name="T81" fmla="*/ 1073 h 1099"/>
                <a:gd name="T82" fmla="*/ 466 w 1101"/>
                <a:gd name="T83" fmla="*/ 1092 h 1099"/>
                <a:gd name="T84" fmla="*/ 550 w 1101"/>
                <a:gd name="T85" fmla="*/ 1098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1" h="1099">
                  <a:moveTo>
                    <a:pt x="550" y="1098"/>
                  </a:moveTo>
                  <a:lnTo>
                    <a:pt x="579" y="1097"/>
                  </a:lnTo>
                  <a:lnTo>
                    <a:pt x="607" y="1096"/>
                  </a:lnTo>
                  <a:lnTo>
                    <a:pt x="634" y="1092"/>
                  </a:lnTo>
                  <a:lnTo>
                    <a:pt x="661" y="1087"/>
                  </a:lnTo>
                  <a:lnTo>
                    <a:pt x="687" y="1081"/>
                  </a:lnTo>
                  <a:lnTo>
                    <a:pt x="714" y="1073"/>
                  </a:lnTo>
                  <a:lnTo>
                    <a:pt x="739" y="1065"/>
                  </a:lnTo>
                  <a:lnTo>
                    <a:pt x="764" y="1055"/>
                  </a:lnTo>
                  <a:lnTo>
                    <a:pt x="789" y="1044"/>
                  </a:lnTo>
                  <a:lnTo>
                    <a:pt x="813" y="1032"/>
                  </a:lnTo>
                  <a:lnTo>
                    <a:pt x="835" y="1018"/>
                  </a:lnTo>
                  <a:lnTo>
                    <a:pt x="857" y="1005"/>
                  </a:lnTo>
                  <a:lnTo>
                    <a:pt x="879" y="989"/>
                  </a:lnTo>
                  <a:lnTo>
                    <a:pt x="900" y="973"/>
                  </a:lnTo>
                  <a:lnTo>
                    <a:pt x="920" y="956"/>
                  </a:lnTo>
                  <a:lnTo>
                    <a:pt x="939" y="937"/>
                  </a:lnTo>
                  <a:lnTo>
                    <a:pt x="958" y="918"/>
                  </a:lnTo>
                  <a:lnTo>
                    <a:pt x="975" y="898"/>
                  </a:lnTo>
                  <a:lnTo>
                    <a:pt x="992" y="877"/>
                  </a:lnTo>
                  <a:lnTo>
                    <a:pt x="1007" y="855"/>
                  </a:lnTo>
                  <a:lnTo>
                    <a:pt x="1020" y="833"/>
                  </a:lnTo>
                  <a:lnTo>
                    <a:pt x="1034" y="811"/>
                  </a:lnTo>
                  <a:lnTo>
                    <a:pt x="1046" y="787"/>
                  </a:lnTo>
                  <a:lnTo>
                    <a:pt x="1057" y="763"/>
                  </a:lnTo>
                  <a:lnTo>
                    <a:pt x="1067" y="738"/>
                  </a:lnTo>
                  <a:lnTo>
                    <a:pt x="1076" y="712"/>
                  </a:lnTo>
                  <a:lnTo>
                    <a:pt x="1083" y="686"/>
                  </a:lnTo>
                  <a:lnTo>
                    <a:pt x="1089" y="659"/>
                  </a:lnTo>
                  <a:lnTo>
                    <a:pt x="1094" y="633"/>
                  </a:lnTo>
                  <a:lnTo>
                    <a:pt x="1098" y="605"/>
                  </a:lnTo>
                  <a:lnTo>
                    <a:pt x="1100" y="577"/>
                  </a:lnTo>
                  <a:lnTo>
                    <a:pt x="1100" y="549"/>
                  </a:lnTo>
                  <a:lnTo>
                    <a:pt x="1100" y="520"/>
                  </a:lnTo>
                  <a:lnTo>
                    <a:pt x="1098" y="492"/>
                  </a:lnTo>
                  <a:lnTo>
                    <a:pt x="1094" y="465"/>
                  </a:lnTo>
                  <a:lnTo>
                    <a:pt x="1089" y="439"/>
                  </a:lnTo>
                  <a:lnTo>
                    <a:pt x="1083" y="412"/>
                  </a:lnTo>
                  <a:lnTo>
                    <a:pt x="1076" y="385"/>
                  </a:lnTo>
                  <a:lnTo>
                    <a:pt x="1067" y="360"/>
                  </a:lnTo>
                  <a:lnTo>
                    <a:pt x="1057" y="335"/>
                  </a:lnTo>
                  <a:lnTo>
                    <a:pt x="1046" y="310"/>
                  </a:lnTo>
                  <a:lnTo>
                    <a:pt x="1034" y="286"/>
                  </a:lnTo>
                  <a:lnTo>
                    <a:pt x="1020" y="264"/>
                  </a:lnTo>
                  <a:lnTo>
                    <a:pt x="1007" y="242"/>
                  </a:lnTo>
                  <a:lnTo>
                    <a:pt x="992" y="220"/>
                  </a:lnTo>
                  <a:lnTo>
                    <a:pt x="975" y="200"/>
                  </a:lnTo>
                  <a:lnTo>
                    <a:pt x="958" y="179"/>
                  </a:lnTo>
                  <a:lnTo>
                    <a:pt x="939" y="160"/>
                  </a:lnTo>
                  <a:lnTo>
                    <a:pt x="920" y="142"/>
                  </a:lnTo>
                  <a:lnTo>
                    <a:pt x="900" y="125"/>
                  </a:lnTo>
                  <a:lnTo>
                    <a:pt x="879" y="108"/>
                  </a:lnTo>
                  <a:lnTo>
                    <a:pt x="857" y="93"/>
                  </a:lnTo>
                  <a:lnTo>
                    <a:pt x="835" y="80"/>
                  </a:lnTo>
                  <a:lnTo>
                    <a:pt x="813" y="66"/>
                  </a:lnTo>
                  <a:lnTo>
                    <a:pt x="789" y="54"/>
                  </a:lnTo>
                  <a:lnTo>
                    <a:pt x="764" y="43"/>
                  </a:lnTo>
                  <a:lnTo>
                    <a:pt x="739" y="33"/>
                  </a:lnTo>
                  <a:lnTo>
                    <a:pt x="714" y="24"/>
                  </a:lnTo>
                  <a:lnTo>
                    <a:pt x="687" y="17"/>
                  </a:lnTo>
                  <a:lnTo>
                    <a:pt x="661" y="11"/>
                  </a:lnTo>
                  <a:lnTo>
                    <a:pt x="634" y="6"/>
                  </a:lnTo>
                  <a:lnTo>
                    <a:pt x="607" y="2"/>
                  </a:lnTo>
                  <a:lnTo>
                    <a:pt x="579" y="0"/>
                  </a:lnTo>
                  <a:lnTo>
                    <a:pt x="550" y="0"/>
                  </a:lnTo>
                  <a:lnTo>
                    <a:pt x="522" y="0"/>
                  </a:lnTo>
                  <a:lnTo>
                    <a:pt x="494" y="2"/>
                  </a:lnTo>
                  <a:lnTo>
                    <a:pt x="466" y="6"/>
                  </a:lnTo>
                  <a:lnTo>
                    <a:pt x="440" y="11"/>
                  </a:lnTo>
                  <a:lnTo>
                    <a:pt x="413" y="17"/>
                  </a:lnTo>
                  <a:lnTo>
                    <a:pt x="387" y="24"/>
                  </a:lnTo>
                  <a:lnTo>
                    <a:pt x="361" y="33"/>
                  </a:lnTo>
                  <a:lnTo>
                    <a:pt x="336" y="43"/>
                  </a:lnTo>
                  <a:lnTo>
                    <a:pt x="311" y="54"/>
                  </a:lnTo>
                  <a:lnTo>
                    <a:pt x="287" y="66"/>
                  </a:lnTo>
                  <a:lnTo>
                    <a:pt x="265" y="80"/>
                  </a:lnTo>
                  <a:lnTo>
                    <a:pt x="243" y="93"/>
                  </a:lnTo>
                  <a:lnTo>
                    <a:pt x="221" y="108"/>
                  </a:lnTo>
                  <a:lnTo>
                    <a:pt x="200" y="125"/>
                  </a:lnTo>
                  <a:lnTo>
                    <a:pt x="180" y="142"/>
                  </a:lnTo>
                  <a:lnTo>
                    <a:pt x="161" y="160"/>
                  </a:lnTo>
                  <a:lnTo>
                    <a:pt x="143" y="179"/>
                  </a:lnTo>
                  <a:lnTo>
                    <a:pt x="125" y="200"/>
                  </a:lnTo>
                  <a:lnTo>
                    <a:pt x="109" y="220"/>
                  </a:lnTo>
                  <a:lnTo>
                    <a:pt x="93" y="242"/>
                  </a:lnTo>
                  <a:lnTo>
                    <a:pt x="80" y="264"/>
                  </a:lnTo>
                  <a:lnTo>
                    <a:pt x="67" y="286"/>
                  </a:lnTo>
                  <a:lnTo>
                    <a:pt x="54" y="310"/>
                  </a:lnTo>
                  <a:lnTo>
                    <a:pt x="43" y="335"/>
                  </a:lnTo>
                  <a:lnTo>
                    <a:pt x="33" y="360"/>
                  </a:lnTo>
                  <a:lnTo>
                    <a:pt x="25" y="385"/>
                  </a:lnTo>
                  <a:lnTo>
                    <a:pt x="17" y="412"/>
                  </a:lnTo>
                  <a:lnTo>
                    <a:pt x="11" y="439"/>
                  </a:lnTo>
                  <a:lnTo>
                    <a:pt x="6" y="465"/>
                  </a:lnTo>
                  <a:lnTo>
                    <a:pt x="3" y="492"/>
                  </a:lnTo>
                  <a:lnTo>
                    <a:pt x="1" y="520"/>
                  </a:lnTo>
                  <a:lnTo>
                    <a:pt x="0" y="549"/>
                  </a:lnTo>
                  <a:lnTo>
                    <a:pt x="1" y="577"/>
                  </a:lnTo>
                  <a:lnTo>
                    <a:pt x="3" y="605"/>
                  </a:lnTo>
                  <a:lnTo>
                    <a:pt x="6" y="633"/>
                  </a:lnTo>
                  <a:lnTo>
                    <a:pt x="11" y="659"/>
                  </a:lnTo>
                  <a:lnTo>
                    <a:pt x="17" y="686"/>
                  </a:lnTo>
                  <a:lnTo>
                    <a:pt x="25" y="712"/>
                  </a:lnTo>
                  <a:lnTo>
                    <a:pt x="33" y="738"/>
                  </a:lnTo>
                  <a:lnTo>
                    <a:pt x="43" y="763"/>
                  </a:lnTo>
                  <a:lnTo>
                    <a:pt x="54" y="787"/>
                  </a:lnTo>
                  <a:lnTo>
                    <a:pt x="67" y="811"/>
                  </a:lnTo>
                  <a:lnTo>
                    <a:pt x="80" y="833"/>
                  </a:lnTo>
                  <a:lnTo>
                    <a:pt x="93" y="855"/>
                  </a:lnTo>
                  <a:lnTo>
                    <a:pt x="109" y="877"/>
                  </a:lnTo>
                  <a:lnTo>
                    <a:pt x="125" y="898"/>
                  </a:lnTo>
                  <a:lnTo>
                    <a:pt x="143" y="918"/>
                  </a:lnTo>
                  <a:lnTo>
                    <a:pt x="161" y="937"/>
                  </a:lnTo>
                  <a:lnTo>
                    <a:pt x="180" y="956"/>
                  </a:lnTo>
                  <a:lnTo>
                    <a:pt x="200" y="973"/>
                  </a:lnTo>
                  <a:lnTo>
                    <a:pt x="221" y="989"/>
                  </a:lnTo>
                  <a:lnTo>
                    <a:pt x="243" y="1005"/>
                  </a:lnTo>
                  <a:lnTo>
                    <a:pt x="265" y="1018"/>
                  </a:lnTo>
                  <a:lnTo>
                    <a:pt x="287" y="1032"/>
                  </a:lnTo>
                  <a:lnTo>
                    <a:pt x="311" y="1044"/>
                  </a:lnTo>
                  <a:lnTo>
                    <a:pt x="336" y="1055"/>
                  </a:lnTo>
                  <a:lnTo>
                    <a:pt x="361" y="1065"/>
                  </a:lnTo>
                  <a:lnTo>
                    <a:pt x="387" y="1073"/>
                  </a:lnTo>
                  <a:lnTo>
                    <a:pt x="413" y="1081"/>
                  </a:lnTo>
                  <a:lnTo>
                    <a:pt x="440" y="1087"/>
                  </a:lnTo>
                  <a:lnTo>
                    <a:pt x="466" y="1092"/>
                  </a:lnTo>
                  <a:lnTo>
                    <a:pt x="494" y="1096"/>
                  </a:lnTo>
                  <a:lnTo>
                    <a:pt x="522" y="1097"/>
                  </a:lnTo>
                  <a:lnTo>
                    <a:pt x="550" y="1098"/>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8" name="Freeform 15">
              <a:extLst>
                <a:ext uri="{FF2B5EF4-FFF2-40B4-BE49-F238E27FC236}">
                  <a16:creationId xmlns:a16="http://schemas.microsoft.com/office/drawing/2014/main" id="{B41FB8B3-1FA8-4E1E-9D86-FB56EFE3C2EE}"/>
                </a:ext>
              </a:extLst>
            </p:cNvPr>
            <p:cNvSpPr>
              <a:spLocks/>
            </p:cNvSpPr>
            <p:nvPr/>
          </p:nvSpPr>
          <p:spPr bwMode="auto">
            <a:xfrm>
              <a:off x="635000" y="2797175"/>
              <a:ext cx="1757363" cy="1754188"/>
            </a:xfrm>
            <a:custGeom>
              <a:avLst/>
              <a:gdLst>
                <a:gd name="T0" fmla="*/ 610 w 1107"/>
                <a:gd name="T1" fmla="*/ 1102 h 1105"/>
                <a:gd name="T2" fmla="*/ 691 w 1107"/>
                <a:gd name="T3" fmla="*/ 1087 h 1105"/>
                <a:gd name="T4" fmla="*/ 768 w 1107"/>
                <a:gd name="T5" fmla="*/ 1061 h 1105"/>
                <a:gd name="T6" fmla="*/ 840 w 1107"/>
                <a:gd name="T7" fmla="*/ 1024 h 1105"/>
                <a:gd name="T8" fmla="*/ 905 w 1107"/>
                <a:gd name="T9" fmla="*/ 978 h 1105"/>
                <a:gd name="T10" fmla="*/ 963 w 1107"/>
                <a:gd name="T11" fmla="*/ 923 h 1105"/>
                <a:gd name="T12" fmla="*/ 1012 w 1107"/>
                <a:gd name="T13" fmla="*/ 860 h 1105"/>
                <a:gd name="T14" fmla="*/ 1052 w 1107"/>
                <a:gd name="T15" fmla="*/ 791 h 1105"/>
                <a:gd name="T16" fmla="*/ 1082 w 1107"/>
                <a:gd name="T17" fmla="*/ 716 h 1105"/>
                <a:gd name="T18" fmla="*/ 1100 w 1107"/>
                <a:gd name="T19" fmla="*/ 636 h 1105"/>
                <a:gd name="T20" fmla="*/ 1106 w 1107"/>
                <a:gd name="T21" fmla="*/ 552 h 1105"/>
                <a:gd name="T22" fmla="*/ 1100 w 1107"/>
                <a:gd name="T23" fmla="*/ 468 h 1105"/>
                <a:gd name="T24" fmla="*/ 1082 w 1107"/>
                <a:gd name="T25" fmla="*/ 387 h 1105"/>
                <a:gd name="T26" fmla="*/ 1052 w 1107"/>
                <a:gd name="T27" fmla="*/ 312 h 1105"/>
                <a:gd name="T28" fmla="*/ 1012 w 1107"/>
                <a:gd name="T29" fmla="*/ 243 h 1105"/>
                <a:gd name="T30" fmla="*/ 963 w 1107"/>
                <a:gd name="T31" fmla="*/ 180 h 1105"/>
                <a:gd name="T32" fmla="*/ 905 w 1107"/>
                <a:gd name="T33" fmla="*/ 126 h 1105"/>
                <a:gd name="T34" fmla="*/ 840 w 1107"/>
                <a:gd name="T35" fmla="*/ 80 h 1105"/>
                <a:gd name="T36" fmla="*/ 768 w 1107"/>
                <a:gd name="T37" fmla="*/ 43 h 1105"/>
                <a:gd name="T38" fmla="*/ 691 w 1107"/>
                <a:gd name="T39" fmla="*/ 17 h 1105"/>
                <a:gd name="T40" fmla="*/ 610 w 1107"/>
                <a:gd name="T41" fmla="*/ 2 h 1105"/>
                <a:gd name="T42" fmla="*/ 525 w 1107"/>
                <a:gd name="T43" fmla="*/ 0 h 1105"/>
                <a:gd name="T44" fmla="*/ 442 w 1107"/>
                <a:gd name="T45" fmla="*/ 11 h 1105"/>
                <a:gd name="T46" fmla="*/ 363 w 1107"/>
                <a:gd name="T47" fmla="*/ 33 h 1105"/>
                <a:gd name="T48" fmla="*/ 289 w 1107"/>
                <a:gd name="T49" fmla="*/ 66 h 1105"/>
                <a:gd name="T50" fmla="*/ 222 w 1107"/>
                <a:gd name="T51" fmla="*/ 109 h 1105"/>
                <a:gd name="T52" fmla="*/ 162 w 1107"/>
                <a:gd name="T53" fmla="*/ 161 h 1105"/>
                <a:gd name="T54" fmla="*/ 110 w 1107"/>
                <a:gd name="T55" fmla="*/ 221 h 1105"/>
                <a:gd name="T56" fmla="*/ 67 w 1107"/>
                <a:gd name="T57" fmla="*/ 288 h 1105"/>
                <a:gd name="T58" fmla="*/ 33 w 1107"/>
                <a:gd name="T59" fmla="*/ 362 h 1105"/>
                <a:gd name="T60" fmla="*/ 11 w 1107"/>
                <a:gd name="T61" fmla="*/ 441 h 1105"/>
                <a:gd name="T62" fmla="*/ 1 w 1107"/>
                <a:gd name="T63" fmla="*/ 523 h 1105"/>
                <a:gd name="T64" fmla="*/ 3 w 1107"/>
                <a:gd name="T65" fmla="*/ 608 h 1105"/>
                <a:gd name="T66" fmla="*/ 17 w 1107"/>
                <a:gd name="T67" fmla="*/ 690 h 1105"/>
                <a:gd name="T68" fmla="*/ 43 w 1107"/>
                <a:gd name="T69" fmla="*/ 767 h 1105"/>
                <a:gd name="T70" fmla="*/ 80 w 1107"/>
                <a:gd name="T71" fmla="*/ 838 h 1105"/>
                <a:gd name="T72" fmla="*/ 126 w 1107"/>
                <a:gd name="T73" fmla="*/ 903 h 1105"/>
                <a:gd name="T74" fmla="*/ 181 w 1107"/>
                <a:gd name="T75" fmla="*/ 961 h 1105"/>
                <a:gd name="T76" fmla="*/ 244 w 1107"/>
                <a:gd name="T77" fmla="*/ 1010 h 1105"/>
                <a:gd name="T78" fmla="*/ 313 w 1107"/>
                <a:gd name="T79" fmla="*/ 1050 h 1105"/>
                <a:gd name="T80" fmla="*/ 389 w 1107"/>
                <a:gd name="T81" fmla="*/ 1079 h 1105"/>
                <a:gd name="T82" fmla="*/ 469 w 1107"/>
                <a:gd name="T83" fmla="*/ 1098 h 1105"/>
                <a:gd name="T84" fmla="*/ 553 w 1107"/>
                <a:gd name="T85" fmla="*/ 1104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7" h="1105">
                  <a:moveTo>
                    <a:pt x="553" y="1104"/>
                  </a:moveTo>
                  <a:lnTo>
                    <a:pt x="582" y="1103"/>
                  </a:lnTo>
                  <a:lnTo>
                    <a:pt x="610" y="1102"/>
                  </a:lnTo>
                  <a:lnTo>
                    <a:pt x="637" y="1098"/>
                  </a:lnTo>
                  <a:lnTo>
                    <a:pt x="665" y="1093"/>
                  </a:lnTo>
                  <a:lnTo>
                    <a:pt x="691" y="1087"/>
                  </a:lnTo>
                  <a:lnTo>
                    <a:pt x="718" y="1079"/>
                  </a:lnTo>
                  <a:lnTo>
                    <a:pt x="743" y="1071"/>
                  </a:lnTo>
                  <a:lnTo>
                    <a:pt x="768" y="1061"/>
                  </a:lnTo>
                  <a:lnTo>
                    <a:pt x="793" y="1050"/>
                  </a:lnTo>
                  <a:lnTo>
                    <a:pt x="817" y="1038"/>
                  </a:lnTo>
                  <a:lnTo>
                    <a:pt x="840" y="1024"/>
                  </a:lnTo>
                  <a:lnTo>
                    <a:pt x="862" y="1010"/>
                  </a:lnTo>
                  <a:lnTo>
                    <a:pt x="884" y="994"/>
                  </a:lnTo>
                  <a:lnTo>
                    <a:pt x="905" y="978"/>
                  </a:lnTo>
                  <a:lnTo>
                    <a:pt x="925" y="961"/>
                  </a:lnTo>
                  <a:lnTo>
                    <a:pt x="944" y="942"/>
                  </a:lnTo>
                  <a:lnTo>
                    <a:pt x="963" y="923"/>
                  </a:lnTo>
                  <a:lnTo>
                    <a:pt x="980" y="903"/>
                  </a:lnTo>
                  <a:lnTo>
                    <a:pt x="997" y="882"/>
                  </a:lnTo>
                  <a:lnTo>
                    <a:pt x="1012" y="860"/>
                  </a:lnTo>
                  <a:lnTo>
                    <a:pt x="1026" y="838"/>
                  </a:lnTo>
                  <a:lnTo>
                    <a:pt x="1040" y="815"/>
                  </a:lnTo>
                  <a:lnTo>
                    <a:pt x="1052" y="791"/>
                  </a:lnTo>
                  <a:lnTo>
                    <a:pt x="1063" y="767"/>
                  </a:lnTo>
                  <a:lnTo>
                    <a:pt x="1073" y="742"/>
                  </a:lnTo>
                  <a:lnTo>
                    <a:pt x="1082" y="716"/>
                  </a:lnTo>
                  <a:lnTo>
                    <a:pt x="1089" y="690"/>
                  </a:lnTo>
                  <a:lnTo>
                    <a:pt x="1095" y="663"/>
                  </a:lnTo>
                  <a:lnTo>
                    <a:pt x="1100" y="636"/>
                  </a:lnTo>
                  <a:lnTo>
                    <a:pt x="1104" y="608"/>
                  </a:lnTo>
                  <a:lnTo>
                    <a:pt x="1106" y="580"/>
                  </a:lnTo>
                  <a:lnTo>
                    <a:pt x="1106" y="552"/>
                  </a:lnTo>
                  <a:lnTo>
                    <a:pt x="1106" y="523"/>
                  </a:lnTo>
                  <a:lnTo>
                    <a:pt x="1104" y="495"/>
                  </a:lnTo>
                  <a:lnTo>
                    <a:pt x="1100" y="468"/>
                  </a:lnTo>
                  <a:lnTo>
                    <a:pt x="1095" y="441"/>
                  </a:lnTo>
                  <a:lnTo>
                    <a:pt x="1089" y="414"/>
                  </a:lnTo>
                  <a:lnTo>
                    <a:pt x="1082" y="387"/>
                  </a:lnTo>
                  <a:lnTo>
                    <a:pt x="1073" y="362"/>
                  </a:lnTo>
                  <a:lnTo>
                    <a:pt x="1063" y="337"/>
                  </a:lnTo>
                  <a:lnTo>
                    <a:pt x="1052" y="312"/>
                  </a:lnTo>
                  <a:lnTo>
                    <a:pt x="1040" y="288"/>
                  </a:lnTo>
                  <a:lnTo>
                    <a:pt x="1026" y="265"/>
                  </a:lnTo>
                  <a:lnTo>
                    <a:pt x="1012" y="243"/>
                  </a:lnTo>
                  <a:lnTo>
                    <a:pt x="997" y="221"/>
                  </a:lnTo>
                  <a:lnTo>
                    <a:pt x="980" y="201"/>
                  </a:lnTo>
                  <a:lnTo>
                    <a:pt x="963" y="180"/>
                  </a:lnTo>
                  <a:lnTo>
                    <a:pt x="944" y="161"/>
                  </a:lnTo>
                  <a:lnTo>
                    <a:pt x="925" y="143"/>
                  </a:lnTo>
                  <a:lnTo>
                    <a:pt x="905" y="126"/>
                  </a:lnTo>
                  <a:lnTo>
                    <a:pt x="884" y="109"/>
                  </a:lnTo>
                  <a:lnTo>
                    <a:pt x="862" y="94"/>
                  </a:lnTo>
                  <a:lnTo>
                    <a:pt x="840" y="80"/>
                  </a:lnTo>
                  <a:lnTo>
                    <a:pt x="817" y="66"/>
                  </a:lnTo>
                  <a:lnTo>
                    <a:pt x="793" y="54"/>
                  </a:lnTo>
                  <a:lnTo>
                    <a:pt x="768" y="43"/>
                  </a:lnTo>
                  <a:lnTo>
                    <a:pt x="743" y="33"/>
                  </a:lnTo>
                  <a:lnTo>
                    <a:pt x="718" y="24"/>
                  </a:lnTo>
                  <a:lnTo>
                    <a:pt x="691" y="17"/>
                  </a:lnTo>
                  <a:lnTo>
                    <a:pt x="665" y="11"/>
                  </a:lnTo>
                  <a:lnTo>
                    <a:pt x="637" y="6"/>
                  </a:lnTo>
                  <a:lnTo>
                    <a:pt x="610" y="2"/>
                  </a:lnTo>
                  <a:lnTo>
                    <a:pt x="582" y="0"/>
                  </a:lnTo>
                  <a:lnTo>
                    <a:pt x="553" y="0"/>
                  </a:lnTo>
                  <a:lnTo>
                    <a:pt x="525" y="0"/>
                  </a:lnTo>
                  <a:lnTo>
                    <a:pt x="497" y="2"/>
                  </a:lnTo>
                  <a:lnTo>
                    <a:pt x="469" y="6"/>
                  </a:lnTo>
                  <a:lnTo>
                    <a:pt x="442" y="11"/>
                  </a:lnTo>
                  <a:lnTo>
                    <a:pt x="415" y="17"/>
                  </a:lnTo>
                  <a:lnTo>
                    <a:pt x="389" y="24"/>
                  </a:lnTo>
                  <a:lnTo>
                    <a:pt x="363" y="33"/>
                  </a:lnTo>
                  <a:lnTo>
                    <a:pt x="338" y="43"/>
                  </a:lnTo>
                  <a:lnTo>
                    <a:pt x="313" y="54"/>
                  </a:lnTo>
                  <a:lnTo>
                    <a:pt x="289" y="66"/>
                  </a:lnTo>
                  <a:lnTo>
                    <a:pt x="266" y="80"/>
                  </a:lnTo>
                  <a:lnTo>
                    <a:pt x="244" y="94"/>
                  </a:lnTo>
                  <a:lnTo>
                    <a:pt x="222" y="109"/>
                  </a:lnTo>
                  <a:lnTo>
                    <a:pt x="201" y="126"/>
                  </a:lnTo>
                  <a:lnTo>
                    <a:pt x="181" y="143"/>
                  </a:lnTo>
                  <a:lnTo>
                    <a:pt x="162" y="161"/>
                  </a:lnTo>
                  <a:lnTo>
                    <a:pt x="144" y="180"/>
                  </a:lnTo>
                  <a:lnTo>
                    <a:pt x="126" y="201"/>
                  </a:lnTo>
                  <a:lnTo>
                    <a:pt x="110" y="221"/>
                  </a:lnTo>
                  <a:lnTo>
                    <a:pt x="94" y="243"/>
                  </a:lnTo>
                  <a:lnTo>
                    <a:pt x="80" y="265"/>
                  </a:lnTo>
                  <a:lnTo>
                    <a:pt x="67" y="288"/>
                  </a:lnTo>
                  <a:lnTo>
                    <a:pt x="54" y="312"/>
                  </a:lnTo>
                  <a:lnTo>
                    <a:pt x="43" y="337"/>
                  </a:lnTo>
                  <a:lnTo>
                    <a:pt x="33" y="362"/>
                  </a:lnTo>
                  <a:lnTo>
                    <a:pt x="25" y="387"/>
                  </a:lnTo>
                  <a:lnTo>
                    <a:pt x="17" y="414"/>
                  </a:lnTo>
                  <a:lnTo>
                    <a:pt x="11" y="441"/>
                  </a:lnTo>
                  <a:lnTo>
                    <a:pt x="6" y="468"/>
                  </a:lnTo>
                  <a:lnTo>
                    <a:pt x="3" y="495"/>
                  </a:lnTo>
                  <a:lnTo>
                    <a:pt x="1" y="523"/>
                  </a:lnTo>
                  <a:lnTo>
                    <a:pt x="0" y="552"/>
                  </a:lnTo>
                  <a:lnTo>
                    <a:pt x="1" y="580"/>
                  </a:lnTo>
                  <a:lnTo>
                    <a:pt x="3" y="608"/>
                  </a:lnTo>
                  <a:lnTo>
                    <a:pt x="6" y="636"/>
                  </a:lnTo>
                  <a:lnTo>
                    <a:pt x="11" y="663"/>
                  </a:lnTo>
                  <a:lnTo>
                    <a:pt x="17" y="690"/>
                  </a:lnTo>
                  <a:lnTo>
                    <a:pt x="25" y="716"/>
                  </a:lnTo>
                  <a:lnTo>
                    <a:pt x="33" y="742"/>
                  </a:lnTo>
                  <a:lnTo>
                    <a:pt x="43" y="767"/>
                  </a:lnTo>
                  <a:lnTo>
                    <a:pt x="54" y="791"/>
                  </a:lnTo>
                  <a:lnTo>
                    <a:pt x="67" y="815"/>
                  </a:lnTo>
                  <a:lnTo>
                    <a:pt x="80" y="838"/>
                  </a:lnTo>
                  <a:lnTo>
                    <a:pt x="94" y="860"/>
                  </a:lnTo>
                  <a:lnTo>
                    <a:pt x="110" y="882"/>
                  </a:lnTo>
                  <a:lnTo>
                    <a:pt x="126" y="903"/>
                  </a:lnTo>
                  <a:lnTo>
                    <a:pt x="144" y="923"/>
                  </a:lnTo>
                  <a:lnTo>
                    <a:pt x="162" y="942"/>
                  </a:lnTo>
                  <a:lnTo>
                    <a:pt x="181" y="961"/>
                  </a:lnTo>
                  <a:lnTo>
                    <a:pt x="201" y="978"/>
                  </a:lnTo>
                  <a:lnTo>
                    <a:pt x="222" y="994"/>
                  </a:lnTo>
                  <a:lnTo>
                    <a:pt x="244" y="1010"/>
                  </a:lnTo>
                  <a:lnTo>
                    <a:pt x="266" y="1024"/>
                  </a:lnTo>
                  <a:lnTo>
                    <a:pt x="289" y="1038"/>
                  </a:lnTo>
                  <a:lnTo>
                    <a:pt x="313" y="1050"/>
                  </a:lnTo>
                  <a:lnTo>
                    <a:pt x="338" y="1061"/>
                  </a:lnTo>
                  <a:lnTo>
                    <a:pt x="363" y="1071"/>
                  </a:lnTo>
                  <a:lnTo>
                    <a:pt x="389" y="1079"/>
                  </a:lnTo>
                  <a:lnTo>
                    <a:pt x="415" y="1087"/>
                  </a:lnTo>
                  <a:lnTo>
                    <a:pt x="442" y="1093"/>
                  </a:lnTo>
                  <a:lnTo>
                    <a:pt x="469" y="1098"/>
                  </a:lnTo>
                  <a:lnTo>
                    <a:pt x="497" y="1102"/>
                  </a:lnTo>
                  <a:lnTo>
                    <a:pt x="525" y="1103"/>
                  </a:lnTo>
                  <a:lnTo>
                    <a:pt x="553" y="1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9" name="Freeform 16">
              <a:extLst>
                <a:ext uri="{FF2B5EF4-FFF2-40B4-BE49-F238E27FC236}">
                  <a16:creationId xmlns:a16="http://schemas.microsoft.com/office/drawing/2014/main" id="{5346F08F-96AF-4DD8-BCBB-703A22BEA141}"/>
                </a:ext>
              </a:extLst>
            </p:cNvPr>
            <p:cNvSpPr>
              <a:spLocks/>
            </p:cNvSpPr>
            <p:nvPr/>
          </p:nvSpPr>
          <p:spPr bwMode="auto">
            <a:xfrm>
              <a:off x="717550" y="2884488"/>
              <a:ext cx="1589088" cy="1585912"/>
            </a:xfrm>
            <a:custGeom>
              <a:avLst/>
              <a:gdLst>
                <a:gd name="T0" fmla="*/ 552 w 1001"/>
                <a:gd name="T1" fmla="*/ 996 h 999"/>
                <a:gd name="T2" fmla="*/ 625 w 1001"/>
                <a:gd name="T3" fmla="*/ 983 h 999"/>
                <a:gd name="T4" fmla="*/ 695 w 1001"/>
                <a:gd name="T5" fmla="*/ 959 h 999"/>
                <a:gd name="T6" fmla="*/ 759 w 1001"/>
                <a:gd name="T7" fmla="*/ 926 h 999"/>
                <a:gd name="T8" fmla="*/ 818 w 1001"/>
                <a:gd name="T9" fmla="*/ 885 h 999"/>
                <a:gd name="T10" fmla="*/ 871 w 1001"/>
                <a:gd name="T11" fmla="*/ 835 h 999"/>
                <a:gd name="T12" fmla="*/ 916 w 1001"/>
                <a:gd name="T13" fmla="*/ 778 h 999"/>
                <a:gd name="T14" fmla="*/ 951 w 1001"/>
                <a:gd name="T15" fmla="*/ 716 h 999"/>
                <a:gd name="T16" fmla="*/ 978 w 1001"/>
                <a:gd name="T17" fmla="*/ 647 h 999"/>
                <a:gd name="T18" fmla="*/ 995 w 1001"/>
                <a:gd name="T19" fmla="*/ 575 h 999"/>
                <a:gd name="T20" fmla="*/ 1000 w 1001"/>
                <a:gd name="T21" fmla="*/ 499 h 999"/>
                <a:gd name="T22" fmla="*/ 995 w 1001"/>
                <a:gd name="T23" fmla="*/ 422 h 999"/>
                <a:gd name="T24" fmla="*/ 978 w 1001"/>
                <a:gd name="T25" fmla="*/ 351 h 999"/>
                <a:gd name="T26" fmla="*/ 951 w 1001"/>
                <a:gd name="T27" fmla="*/ 282 h 999"/>
                <a:gd name="T28" fmla="*/ 916 w 1001"/>
                <a:gd name="T29" fmla="*/ 220 h 999"/>
                <a:gd name="T30" fmla="*/ 871 w 1001"/>
                <a:gd name="T31" fmla="*/ 163 h 999"/>
                <a:gd name="T32" fmla="*/ 818 w 1001"/>
                <a:gd name="T33" fmla="*/ 114 h 999"/>
                <a:gd name="T34" fmla="*/ 759 w 1001"/>
                <a:gd name="T35" fmla="*/ 73 h 999"/>
                <a:gd name="T36" fmla="*/ 695 w 1001"/>
                <a:gd name="T37" fmla="*/ 39 h 999"/>
                <a:gd name="T38" fmla="*/ 625 w 1001"/>
                <a:gd name="T39" fmla="*/ 16 h 999"/>
                <a:gd name="T40" fmla="*/ 552 w 1001"/>
                <a:gd name="T41" fmla="*/ 3 h 999"/>
                <a:gd name="T42" fmla="*/ 474 w 1001"/>
                <a:gd name="T43" fmla="*/ 1 h 999"/>
                <a:gd name="T44" fmla="*/ 400 w 1001"/>
                <a:gd name="T45" fmla="*/ 10 h 999"/>
                <a:gd name="T46" fmla="*/ 328 w 1001"/>
                <a:gd name="T47" fmla="*/ 31 h 999"/>
                <a:gd name="T48" fmla="*/ 262 w 1001"/>
                <a:gd name="T49" fmla="*/ 61 h 999"/>
                <a:gd name="T50" fmla="*/ 202 w 1001"/>
                <a:gd name="T51" fmla="*/ 99 h 999"/>
                <a:gd name="T52" fmla="*/ 147 w 1001"/>
                <a:gd name="T53" fmla="*/ 146 h 999"/>
                <a:gd name="T54" fmla="*/ 99 w 1001"/>
                <a:gd name="T55" fmla="*/ 201 h 999"/>
                <a:gd name="T56" fmla="*/ 61 w 1001"/>
                <a:gd name="T57" fmla="*/ 261 h 999"/>
                <a:gd name="T58" fmla="*/ 31 w 1001"/>
                <a:gd name="T59" fmla="*/ 327 h 999"/>
                <a:gd name="T60" fmla="*/ 11 w 1001"/>
                <a:gd name="T61" fmla="*/ 399 h 999"/>
                <a:gd name="T62" fmla="*/ 1 w 1001"/>
                <a:gd name="T63" fmla="*/ 473 h 999"/>
                <a:gd name="T64" fmla="*/ 3 w 1001"/>
                <a:gd name="T65" fmla="*/ 550 h 999"/>
                <a:gd name="T66" fmla="*/ 16 w 1001"/>
                <a:gd name="T67" fmla="*/ 624 h 999"/>
                <a:gd name="T68" fmla="*/ 40 w 1001"/>
                <a:gd name="T69" fmla="*/ 694 h 999"/>
                <a:gd name="T70" fmla="*/ 73 w 1001"/>
                <a:gd name="T71" fmla="*/ 758 h 999"/>
                <a:gd name="T72" fmla="*/ 114 w 1001"/>
                <a:gd name="T73" fmla="*/ 817 h 999"/>
                <a:gd name="T74" fmla="*/ 164 w 1001"/>
                <a:gd name="T75" fmla="*/ 869 h 999"/>
                <a:gd name="T76" fmla="*/ 221 w 1001"/>
                <a:gd name="T77" fmla="*/ 914 h 999"/>
                <a:gd name="T78" fmla="*/ 283 w 1001"/>
                <a:gd name="T79" fmla="*/ 949 h 999"/>
                <a:gd name="T80" fmla="*/ 352 w 1001"/>
                <a:gd name="T81" fmla="*/ 976 h 999"/>
                <a:gd name="T82" fmla="*/ 424 w 1001"/>
                <a:gd name="T83" fmla="*/ 993 h 999"/>
                <a:gd name="T84" fmla="*/ 500 w 1001"/>
                <a:gd name="T85" fmla="*/ 998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1" h="999">
                  <a:moveTo>
                    <a:pt x="500" y="998"/>
                  </a:moveTo>
                  <a:lnTo>
                    <a:pt x="526" y="998"/>
                  </a:lnTo>
                  <a:lnTo>
                    <a:pt x="552" y="996"/>
                  </a:lnTo>
                  <a:lnTo>
                    <a:pt x="577" y="993"/>
                  </a:lnTo>
                  <a:lnTo>
                    <a:pt x="600" y="988"/>
                  </a:lnTo>
                  <a:lnTo>
                    <a:pt x="625" y="983"/>
                  </a:lnTo>
                  <a:lnTo>
                    <a:pt x="649" y="976"/>
                  </a:lnTo>
                  <a:lnTo>
                    <a:pt x="672" y="968"/>
                  </a:lnTo>
                  <a:lnTo>
                    <a:pt x="695" y="959"/>
                  </a:lnTo>
                  <a:lnTo>
                    <a:pt x="717" y="949"/>
                  </a:lnTo>
                  <a:lnTo>
                    <a:pt x="739" y="938"/>
                  </a:lnTo>
                  <a:lnTo>
                    <a:pt x="759" y="926"/>
                  </a:lnTo>
                  <a:lnTo>
                    <a:pt x="780" y="914"/>
                  </a:lnTo>
                  <a:lnTo>
                    <a:pt x="799" y="900"/>
                  </a:lnTo>
                  <a:lnTo>
                    <a:pt x="818" y="885"/>
                  </a:lnTo>
                  <a:lnTo>
                    <a:pt x="837" y="869"/>
                  </a:lnTo>
                  <a:lnTo>
                    <a:pt x="854" y="852"/>
                  </a:lnTo>
                  <a:lnTo>
                    <a:pt x="871" y="835"/>
                  </a:lnTo>
                  <a:lnTo>
                    <a:pt x="886" y="817"/>
                  </a:lnTo>
                  <a:lnTo>
                    <a:pt x="901" y="798"/>
                  </a:lnTo>
                  <a:lnTo>
                    <a:pt x="916" y="778"/>
                  </a:lnTo>
                  <a:lnTo>
                    <a:pt x="928" y="758"/>
                  </a:lnTo>
                  <a:lnTo>
                    <a:pt x="940" y="737"/>
                  </a:lnTo>
                  <a:lnTo>
                    <a:pt x="951" y="716"/>
                  </a:lnTo>
                  <a:lnTo>
                    <a:pt x="961" y="694"/>
                  </a:lnTo>
                  <a:lnTo>
                    <a:pt x="970" y="671"/>
                  </a:lnTo>
                  <a:lnTo>
                    <a:pt x="978" y="647"/>
                  </a:lnTo>
                  <a:lnTo>
                    <a:pt x="985" y="624"/>
                  </a:lnTo>
                  <a:lnTo>
                    <a:pt x="990" y="599"/>
                  </a:lnTo>
                  <a:lnTo>
                    <a:pt x="995" y="575"/>
                  </a:lnTo>
                  <a:lnTo>
                    <a:pt x="998" y="550"/>
                  </a:lnTo>
                  <a:lnTo>
                    <a:pt x="1000" y="525"/>
                  </a:lnTo>
                  <a:lnTo>
                    <a:pt x="1000" y="499"/>
                  </a:lnTo>
                  <a:lnTo>
                    <a:pt x="1000" y="473"/>
                  </a:lnTo>
                  <a:lnTo>
                    <a:pt x="998" y="448"/>
                  </a:lnTo>
                  <a:lnTo>
                    <a:pt x="995" y="422"/>
                  </a:lnTo>
                  <a:lnTo>
                    <a:pt x="990" y="399"/>
                  </a:lnTo>
                  <a:lnTo>
                    <a:pt x="985" y="375"/>
                  </a:lnTo>
                  <a:lnTo>
                    <a:pt x="978" y="351"/>
                  </a:lnTo>
                  <a:lnTo>
                    <a:pt x="970" y="327"/>
                  </a:lnTo>
                  <a:lnTo>
                    <a:pt x="961" y="305"/>
                  </a:lnTo>
                  <a:lnTo>
                    <a:pt x="951" y="282"/>
                  </a:lnTo>
                  <a:lnTo>
                    <a:pt x="940" y="261"/>
                  </a:lnTo>
                  <a:lnTo>
                    <a:pt x="928" y="241"/>
                  </a:lnTo>
                  <a:lnTo>
                    <a:pt x="916" y="220"/>
                  </a:lnTo>
                  <a:lnTo>
                    <a:pt x="901" y="201"/>
                  </a:lnTo>
                  <a:lnTo>
                    <a:pt x="886" y="182"/>
                  </a:lnTo>
                  <a:lnTo>
                    <a:pt x="871" y="163"/>
                  </a:lnTo>
                  <a:lnTo>
                    <a:pt x="854" y="146"/>
                  </a:lnTo>
                  <a:lnTo>
                    <a:pt x="837" y="129"/>
                  </a:lnTo>
                  <a:lnTo>
                    <a:pt x="818" y="114"/>
                  </a:lnTo>
                  <a:lnTo>
                    <a:pt x="799" y="99"/>
                  </a:lnTo>
                  <a:lnTo>
                    <a:pt x="780" y="85"/>
                  </a:lnTo>
                  <a:lnTo>
                    <a:pt x="759" y="73"/>
                  </a:lnTo>
                  <a:lnTo>
                    <a:pt x="739" y="61"/>
                  </a:lnTo>
                  <a:lnTo>
                    <a:pt x="717" y="50"/>
                  </a:lnTo>
                  <a:lnTo>
                    <a:pt x="695" y="39"/>
                  </a:lnTo>
                  <a:lnTo>
                    <a:pt x="672" y="31"/>
                  </a:lnTo>
                  <a:lnTo>
                    <a:pt x="649" y="23"/>
                  </a:lnTo>
                  <a:lnTo>
                    <a:pt x="625" y="16"/>
                  </a:lnTo>
                  <a:lnTo>
                    <a:pt x="600" y="10"/>
                  </a:lnTo>
                  <a:lnTo>
                    <a:pt x="577" y="6"/>
                  </a:lnTo>
                  <a:lnTo>
                    <a:pt x="552" y="3"/>
                  </a:lnTo>
                  <a:lnTo>
                    <a:pt x="526" y="1"/>
                  </a:lnTo>
                  <a:lnTo>
                    <a:pt x="500" y="0"/>
                  </a:lnTo>
                  <a:lnTo>
                    <a:pt x="474" y="1"/>
                  </a:lnTo>
                  <a:lnTo>
                    <a:pt x="449" y="3"/>
                  </a:lnTo>
                  <a:lnTo>
                    <a:pt x="424" y="6"/>
                  </a:lnTo>
                  <a:lnTo>
                    <a:pt x="400" y="10"/>
                  </a:lnTo>
                  <a:lnTo>
                    <a:pt x="376" y="16"/>
                  </a:lnTo>
                  <a:lnTo>
                    <a:pt x="352" y="23"/>
                  </a:lnTo>
                  <a:lnTo>
                    <a:pt x="328" y="31"/>
                  </a:lnTo>
                  <a:lnTo>
                    <a:pt x="306" y="39"/>
                  </a:lnTo>
                  <a:lnTo>
                    <a:pt x="283" y="50"/>
                  </a:lnTo>
                  <a:lnTo>
                    <a:pt x="262" y="61"/>
                  </a:lnTo>
                  <a:lnTo>
                    <a:pt x="242" y="73"/>
                  </a:lnTo>
                  <a:lnTo>
                    <a:pt x="221" y="85"/>
                  </a:lnTo>
                  <a:lnTo>
                    <a:pt x="202" y="99"/>
                  </a:lnTo>
                  <a:lnTo>
                    <a:pt x="183" y="114"/>
                  </a:lnTo>
                  <a:lnTo>
                    <a:pt x="164" y="129"/>
                  </a:lnTo>
                  <a:lnTo>
                    <a:pt x="147" y="146"/>
                  </a:lnTo>
                  <a:lnTo>
                    <a:pt x="130" y="163"/>
                  </a:lnTo>
                  <a:lnTo>
                    <a:pt x="114" y="182"/>
                  </a:lnTo>
                  <a:lnTo>
                    <a:pt x="99" y="201"/>
                  </a:lnTo>
                  <a:lnTo>
                    <a:pt x="85" y="220"/>
                  </a:lnTo>
                  <a:lnTo>
                    <a:pt x="73" y="241"/>
                  </a:lnTo>
                  <a:lnTo>
                    <a:pt x="61" y="261"/>
                  </a:lnTo>
                  <a:lnTo>
                    <a:pt x="50" y="282"/>
                  </a:lnTo>
                  <a:lnTo>
                    <a:pt x="40" y="305"/>
                  </a:lnTo>
                  <a:lnTo>
                    <a:pt x="31" y="327"/>
                  </a:lnTo>
                  <a:lnTo>
                    <a:pt x="23" y="351"/>
                  </a:lnTo>
                  <a:lnTo>
                    <a:pt x="16" y="375"/>
                  </a:lnTo>
                  <a:lnTo>
                    <a:pt x="11" y="399"/>
                  </a:lnTo>
                  <a:lnTo>
                    <a:pt x="6" y="422"/>
                  </a:lnTo>
                  <a:lnTo>
                    <a:pt x="3" y="448"/>
                  </a:lnTo>
                  <a:lnTo>
                    <a:pt x="1" y="473"/>
                  </a:lnTo>
                  <a:lnTo>
                    <a:pt x="0" y="499"/>
                  </a:lnTo>
                  <a:lnTo>
                    <a:pt x="1" y="525"/>
                  </a:lnTo>
                  <a:lnTo>
                    <a:pt x="3" y="550"/>
                  </a:lnTo>
                  <a:lnTo>
                    <a:pt x="6" y="575"/>
                  </a:lnTo>
                  <a:lnTo>
                    <a:pt x="11" y="599"/>
                  </a:lnTo>
                  <a:lnTo>
                    <a:pt x="16" y="624"/>
                  </a:lnTo>
                  <a:lnTo>
                    <a:pt x="23" y="647"/>
                  </a:lnTo>
                  <a:lnTo>
                    <a:pt x="31" y="671"/>
                  </a:lnTo>
                  <a:lnTo>
                    <a:pt x="40" y="694"/>
                  </a:lnTo>
                  <a:lnTo>
                    <a:pt x="50" y="716"/>
                  </a:lnTo>
                  <a:lnTo>
                    <a:pt x="61" y="737"/>
                  </a:lnTo>
                  <a:lnTo>
                    <a:pt x="73" y="758"/>
                  </a:lnTo>
                  <a:lnTo>
                    <a:pt x="85" y="778"/>
                  </a:lnTo>
                  <a:lnTo>
                    <a:pt x="99" y="798"/>
                  </a:lnTo>
                  <a:lnTo>
                    <a:pt x="114" y="817"/>
                  </a:lnTo>
                  <a:lnTo>
                    <a:pt x="130" y="835"/>
                  </a:lnTo>
                  <a:lnTo>
                    <a:pt x="147" y="852"/>
                  </a:lnTo>
                  <a:lnTo>
                    <a:pt x="164" y="869"/>
                  </a:lnTo>
                  <a:lnTo>
                    <a:pt x="183" y="885"/>
                  </a:lnTo>
                  <a:lnTo>
                    <a:pt x="202" y="900"/>
                  </a:lnTo>
                  <a:lnTo>
                    <a:pt x="221" y="914"/>
                  </a:lnTo>
                  <a:lnTo>
                    <a:pt x="242" y="926"/>
                  </a:lnTo>
                  <a:lnTo>
                    <a:pt x="262" y="938"/>
                  </a:lnTo>
                  <a:lnTo>
                    <a:pt x="283" y="949"/>
                  </a:lnTo>
                  <a:lnTo>
                    <a:pt x="306" y="959"/>
                  </a:lnTo>
                  <a:lnTo>
                    <a:pt x="328" y="968"/>
                  </a:lnTo>
                  <a:lnTo>
                    <a:pt x="352" y="976"/>
                  </a:lnTo>
                  <a:lnTo>
                    <a:pt x="376" y="983"/>
                  </a:lnTo>
                  <a:lnTo>
                    <a:pt x="400" y="988"/>
                  </a:lnTo>
                  <a:lnTo>
                    <a:pt x="424" y="993"/>
                  </a:lnTo>
                  <a:lnTo>
                    <a:pt x="449" y="996"/>
                  </a:lnTo>
                  <a:lnTo>
                    <a:pt x="474" y="998"/>
                  </a:lnTo>
                  <a:lnTo>
                    <a:pt x="500" y="998"/>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20" name="Freeform 17">
              <a:extLst>
                <a:ext uri="{FF2B5EF4-FFF2-40B4-BE49-F238E27FC236}">
                  <a16:creationId xmlns:a16="http://schemas.microsoft.com/office/drawing/2014/main" id="{3D242539-270D-452E-AFF2-374C75C5414C}"/>
                </a:ext>
              </a:extLst>
            </p:cNvPr>
            <p:cNvSpPr>
              <a:spLocks/>
            </p:cNvSpPr>
            <p:nvPr/>
          </p:nvSpPr>
          <p:spPr bwMode="auto">
            <a:xfrm>
              <a:off x="717550" y="2884488"/>
              <a:ext cx="1598613" cy="1595437"/>
            </a:xfrm>
            <a:custGeom>
              <a:avLst/>
              <a:gdLst>
                <a:gd name="T0" fmla="*/ 555 w 1007"/>
                <a:gd name="T1" fmla="*/ 1002 h 1005"/>
                <a:gd name="T2" fmla="*/ 629 w 1007"/>
                <a:gd name="T3" fmla="*/ 989 h 1005"/>
                <a:gd name="T4" fmla="*/ 699 w 1007"/>
                <a:gd name="T5" fmla="*/ 965 h 1005"/>
                <a:gd name="T6" fmla="*/ 764 w 1007"/>
                <a:gd name="T7" fmla="*/ 932 h 1005"/>
                <a:gd name="T8" fmla="*/ 823 w 1007"/>
                <a:gd name="T9" fmla="*/ 890 h 1005"/>
                <a:gd name="T10" fmla="*/ 876 w 1007"/>
                <a:gd name="T11" fmla="*/ 840 h 1005"/>
                <a:gd name="T12" fmla="*/ 921 w 1007"/>
                <a:gd name="T13" fmla="*/ 783 h 1005"/>
                <a:gd name="T14" fmla="*/ 957 w 1007"/>
                <a:gd name="T15" fmla="*/ 720 h 1005"/>
                <a:gd name="T16" fmla="*/ 984 w 1007"/>
                <a:gd name="T17" fmla="*/ 651 h 1005"/>
                <a:gd name="T18" fmla="*/ 1001 w 1007"/>
                <a:gd name="T19" fmla="*/ 578 h 1005"/>
                <a:gd name="T20" fmla="*/ 1006 w 1007"/>
                <a:gd name="T21" fmla="*/ 502 h 1005"/>
                <a:gd name="T22" fmla="*/ 1001 w 1007"/>
                <a:gd name="T23" fmla="*/ 425 h 1005"/>
                <a:gd name="T24" fmla="*/ 984 w 1007"/>
                <a:gd name="T25" fmla="*/ 353 h 1005"/>
                <a:gd name="T26" fmla="*/ 957 w 1007"/>
                <a:gd name="T27" fmla="*/ 284 h 1005"/>
                <a:gd name="T28" fmla="*/ 921 w 1007"/>
                <a:gd name="T29" fmla="*/ 221 h 1005"/>
                <a:gd name="T30" fmla="*/ 876 w 1007"/>
                <a:gd name="T31" fmla="*/ 164 h 1005"/>
                <a:gd name="T32" fmla="*/ 823 w 1007"/>
                <a:gd name="T33" fmla="*/ 115 h 1005"/>
                <a:gd name="T34" fmla="*/ 764 w 1007"/>
                <a:gd name="T35" fmla="*/ 73 h 1005"/>
                <a:gd name="T36" fmla="*/ 699 w 1007"/>
                <a:gd name="T37" fmla="*/ 39 h 1005"/>
                <a:gd name="T38" fmla="*/ 629 w 1007"/>
                <a:gd name="T39" fmla="*/ 16 h 1005"/>
                <a:gd name="T40" fmla="*/ 555 w 1007"/>
                <a:gd name="T41" fmla="*/ 3 h 1005"/>
                <a:gd name="T42" fmla="*/ 477 w 1007"/>
                <a:gd name="T43" fmla="*/ 1 h 1005"/>
                <a:gd name="T44" fmla="*/ 402 w 1007"/>
                <a:gd name="T45" fmla="*/ 10 h 1005"/>
                <a:gd name="T46" fmla="*/ 330 w 1007"/>
                <a:gd name="T47" fmla="*/ 31 h 1005"/>
                <a:gd name="T48" fmla="*/ 264 w 1007"/>
                <a:gd name="T49" fmla="*/ 61 h 1005"/>
                <a:gd name="T50" fmla="*/ 203 w 1007"/>
                <a:gd name="T51" fmla="*/ 100 h 1005"/>
                <a:gd name="T52" fmla="*/ 148 w 1007"/>
                <a:gd name="T53" fmla="*/ 147 h 1005"/>
                <a:gd name="T54" fmla="*/ 100 w 1007"/>
                <a:gd name="T55" fmla="*/ 202 h 1005"/>
                <a:gd name="T56" fmla="*/ 61 w 1007"/>
                <a:gd name="T57" fmla="*/ 263 h 1005"/>
                <a:gd name="T58" fmla="*/ 31 w 1007"/>
                <a:gd name="T59" fmla="*/ 329 h 1005"/>
                <a:gd name="T60" fmla="*/ 11 w 1007"/>
                <a:gd name="T61" fmla="*/ 401 h 1005"/>
                <a:gd name="T62" fmla="*/ 1 w 1007"/>
                <a:gd name="T63" fmla="*/ 476 h 1005"/>
                <a:gd name="T64" fmla="*/ 3 w 1007"/>
                <a:gd name="T65" fmla="*/ 553 h 1005"/>
                <a:gd name="T66" fmla="*/ 16 w 1007"/>
                <a:gd name="T67" fmla="*/ 628 h 1005"/>
                <a:gd name="T68" fmla="*/ 40 w 1007"/>
                <a:gd name="T69" fmla="*/ 698 h 1005"/>
                <a:gd name="T70" fmla="*/ 73 w 1007"/>
                <a:gd name="T71" fmla="*/ 763 h 1005"/>
                <a:gd name="T72" fmla="*/ 115 w 1007"/>
                <a:gd name="T73" fmla="*/ 822 h 1005"/>
                <a:gd name="T74" fmla="*/ 165 w 1007"/>
                <a:gd name="T75" fmla="*/ 874 h 1005"/>
                <a:gd name="T76" fmla="*/ 222 w 1007"/>
                <a:gd name="T77" fmla="*/ 919 h 1005"/>
                <a:gd name="T78" fmla="*/ 285 w 1007"/>
                <a:gd name="T79" fmla="*/ 955 h 1005"/>
                <a:gd name="T80" fmla="*/ 354 w 1007"/>
                <a:gd name="T81" fmla="*/ 982 h 1005"/>
                <a:gd name="T82" fmla="*/ 427 w 1007"/>
                <a:gd name="T83" fmla="*/ 999 h 1005"/>
                <a:gd name="T84" fmla="*/ 503 w 1007"/>
                <a:gd name="T85" fmla="*/ 1004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7" h="1005">
                  <a:moveTo>
                    <a:pt x="503" y="1004"/>
                  </a:moveTo>
                  <a:lnTo>
                    <a:pt x="529" y="1004"/>
                  </a:lnTo>
                  <a:lnTo>
                    <a:pt x="555" y="1002"/>
                  </a:lnTo>
                  <a:lnTo>
                    <a:pt x="580" y="999"/>
                  </a:lnTo>
                  <a:lnTo>
                    <a:pt x="604" y="994"/>
                  </a:lnTo>
                  <a:lnTo>
                    <a:pt x="629" y="989"/>
                  </a:lnTo>
                  <a:lnTo>
                    <a:pt x="653" y="982"/>
                  </a:lnTo>
                  <a:lnTo>
                    <a:pt x="676" y="974"/>
                  </a:lnTo>
                  <a:lnTo>
                    <a:pt x="699" y="965"/>
                  </a:lnTo>
                  <a:lnTo>
                    <a:pt x="721" y="955"/>
                  </a:lnTo>
                  <a:lnTo>
                    <a:pt x="743" y="944"/>
                  </a:lnTo>
                  <a:lnTo>
                    <a:pt x="764" y="932"/>
                  </a:lnTo>
                  <a:lnTo>
                    <a:pt x="785" y="919"/>
                  </a:lnTo>
                  <a:lnTo>
                    <a:pt x="804" y="905"/>
                  </a:lnTo>
                  <a:lnTo>
                    <a:pt x="823" y="890"/>
                  </a:lnTo>
                  <a:lnTo>
                    <a:pt x="842" y="874"/>
                  </a:lnTo>
                  <a:lnTo>
                    <a:pt x="859" y="857"/>
                  </a:lnTo>
                  <a:lnTo>
                    <a:pt x="876" y="840"/>
                  </a:lnTo>
                  <a:lnTo>
                    <a:pt x="891" y="822"/>
                  </a:lnTo>
                  <a:lnTo>
                    <a:pt x="906" y="803"/>
                  </a:lnTo>
                  <a:lnTo>
                    <a:pt x="921" y="783"/>
                  </a:lnTo>
                  <a:lnTo>
                    <a:pt x="934" y="763"/>
                  </a:lnTo>
                  <a:lnTo>
                    <a:pt x="946" y="741"/>
                  </a:lnTo>
                  <a:lnTo>
                    <a:pt x="957" y="720"/>
                  </a:lnTo>
                  <a:lnTo>
                    <a:pt x="967" y="698"/>
                  </a:lnTo>
                  <a:lnTo>
                    <a:pt x="976" y="675"/>
                  </a:lnTo>
                  <a:lnTo>
                    <a:pt x="984" y="651"/>
                  </a:lnTo>
                  <a:lnTo>
                    <a:pt x="991" y="628"/>
                  </a:lnTo>
                  <a:lnTo>
                    <a:pt x="996" y="603"/>
                  </a:lnTo>
                  <a:lnTo>
                    <a:pt x="1001" y="578"/>
                  </a:lnTo>
                  <a:lnTo>
                    <a:pt x="1004" y="553"/>
                  </a:lnTo>
                  <a:lnTo>
                    <a:pt x="1006" y="528"/>
                  </a:lnTo>
                  <a:lnTo>
                    <a:pt x="1006" y="502"/>
                  </a:lnTo>
                  <a:lnTo>
                    <a:pt x="1006" y="476"/>
                  </a:lnTo>
                  <a:lnTo>
                    <a:pt x="1004" y="451"/>
                  </a:lnTo>
                  <a:lnTo>
                    <a:pt x="1001" y="425"/>
                  </a:lnTo>
                  <a:lnTo>
                    <a:pt x="996" y="401"/>
                  </a:lnTo>
                  <a:lnTo>
                    <a:pt x="991" y="377"/>
                  </a:lnTo>
                  <a:lnTo>
                    <a:pt x="984" y="353"/>
                  </a:lnTo>
                  <a:lnTo>
                    <a:pt x="976" y="329"/>
                  </a:lnTo>
                  <a:lnTo>
                    <a:pt x="967" y="307"/>
                  </a:lnTo>
                  <a:lnTo>
                    <a:pt x="957" y="284"/>
                  </a:lnTo>
                  <a:lnTo>
                    <a:pt x="946" y="263"/>
                  </a:lnTo>
                  <a:lnTo>
                    <a:pt x="934" y="242"/>
                  </a:lnTo>
                  <a:lnTo>
                    <a:pt x="921" y="221"/>
                  </a:lnTo>
                  <a:lnTo>
                    <a:pt x="906" y="202"/>
                  </a:lnTo>
                  <a:lnTo>
                    <a:pt x="891" y="183"/>
                  </a:lnTo>
                  <a:lnTo>
                    <a:pt x="876" y="164"/>
                  </a:lnTo>
                  <a:lnTo>
                    <a:pt x="859" y="147"/>
                  </a:lnTo>
                  <a:lnTo>
                    <a:pt x="842" y="130"/>
                  </a:lnTo>
                  <a:lnTo>
                    <a:pt x="823" y="115"/>
                  </a:lnTo>
                  <a:lnTo>
                    <a:pt x="804" y="100"/>
                  </a:lnTo>
                  <a:lnTo>
                    <a:pt x="785" y="86"/>
                  </a:lnTo>
                  <a:lnTo>
                    <a:pt x="764" y="73"/>
                  </a:lnTo>
                  <a:lnTo>
                    <a:pt x="743" y="61"/>
                  </a:lnTo>
                  <a:lnTo>
                    <a:pt x="721" y="50"/>
                  </a:lnTo>
                  <a:lnTo>
                    <a:pt x="699" y="39"/>
                  </a:lnTo>
                  <a:lnTo>
                    <a:pt x="676" y="31"/>
                  </a:lnTo>
                  <a:lnTo>
                    <a:pt x="653" y="23"/>
                  </a:lnTo>
                  <a:lnTo>
                    <a:pt x="629" y="16"/>
                  </a:lnTo>
                  <a:lnTo>
                    <a:pt x="604" y="10"/>
                  </a:lnTo>
                  <a:lnTo>
                    <a:pt x="580" y="6"/>
                  </a:lnTo>
                  <a:lnTo>
                    <a:pt x="555" y="3"/>
                  </a:lnTo>
                  <a:lnTo>
                    <a:pt x="529" y="1"/>
                  </a:lnTo>
                  <a:lnTo>
                    <a:pt x="503" y="0"/>
                  </a:lnTo>
                  <a:lnTo>
                    <a:pt x="477" y="1"/>
                  </a:lnTo>
                  <a:lnTo>
                    <a:pt x="452" y="3"/>
                  </a:lnTo>
                  <a:lnTo>
                    <a:pt x="427" y="6"/>
                  </a:lnTo>
                  <a:lnTo>
                    <a:pt x="402" y="10"/>
                  </a:lnTo>
                  <a:lnTo>
                    <a:pt x="378" y="16"/>
                  </a:lnTo>
                  <a:lnTo>
                    <a:pt x="354" y="23"/>
                  </a:lnTo>
                  <a:lnTo>
                    <a:pt x="330" y="31"/>
                  </a:lnTo>
                  <a:lnTo>
                    <a:pt x="308" y="39"/>
                  </a:lnTo>
                  <a:lnTo>
                    <a:pt x="285" y="50"/>
                  </a:lnTo>
                  <a:lnTo>
                    <a:pt x="264" y="61"/>
                  </a:lnTo>
                  <a:lnTo>
                    <a:pt x="243" y="73"/>
                  </a:lnTo>
                  <a:lnTo>
                    <a:pt x="222" y="86"/>
                  </a:lnTo>
                  <a:lnTo>
                    <a:pt x="203" y="100"/>
                  </a:lnTo>
                  <a:lnTo>
                    <a:pt x="184" y="115"/>
                  </a:lnTo>
                  <a:lnTo>
                    <a:pt x="165" y="130"/>
                  </a:lnTo>
                  <a:lnTo>
                    <a:pt x="148" y="147"/>
                  </a:lnTo>
                  <a:lnTo>
                    <a:pt x="131" y="164"/>
                  </a:lnTo>
                  <a:lnTo>
                    <a:pt x="115" y="183"/>
                  </a:lnTo>
                  <a:lnTo>
                    <a:pt x="100" y="202"/>
                  </a:lnTo>
                  <a:lnTo>
                    <a:pt x="86" y="221"/>
                  </a:lnTo>
                  <a:lnTo>
                    <a:pt x="73" y="242"/>
                  </a:lnTo>
                  <a:lnTo>
                    <a:pt x="61" y="263"/>
                  </a:lnTo>
                  <a:lnTo>
                    <a:pt x="50" y="284"/>
                  </a:lnTo>
                  <a:lnTo>
                    <a:pt x="40" y="307"/>
                  </a:lnTo>
                  <a:lnTo>
                    <a:pt x="31" y="329"/>
                  </a:lnTo>
                  <a:lnTo>
                    <a:pt x="23" y="353"/>
                  </a:lnTo>
                  <a:lnTo>
                    <a:pt x="16" y="377"/>
                  </a:lnTo>
                  <a:lnTo>
                    <a:pt x="11" y="401"/>
                  </a:lnTo>
                  <a:lnTo>
                    <a:pt x="6" y="425"/>
                  </a:lnTo>
                  <a:lnTo>
                    <a:pt x="3" y="451"/>
                  </a:lnTo>
                  <a:lnTo>
                    <a:pt x="1" y="476"/>
                  </a:lnTo>
                  <a:lnTo>
                    <a:pt x="0" y="502"/>
                  </a:lnTo>
                  <a:lnTo>
                    <a:pt x="1" y="528"/>
                  </a:lnTo>
                  <a:lnTo>
                    <a:pt x="3" y="553"/>
                  </a:lnTo>
                  <a:lnTo>
                    <a:pt x="6" y="578"/>
                  </a:lnTo>
                  <a:lnTo>
                    <a:pt x="11" y="603"/>
                  </a:lnTo>
                  <a:lnTo>
                    <a:pt x="16" y="628"/>
                  </a:lnTo>
                  <a:lnTo>
                    <a:pt x="23" y="651"/>
                  </a:lnTo>
                  <a:lnTo>
                    <a:pt x="31" y="675"/>
                  </a:lnTo>
                  <a:lnTo>
                    <a:pt x="40" y="698"/>
                  </a:lnTo>
                  <a:lnTo>
                    <a:pt x="50" y="720"/>
                  </a:lnTo>
                  <a:lnTo>
                    <a:pt x="61" y="741"/>
                  </a:lnTo>
                  <a:lnTo>
                    <a:pt x="73" y="763"/>
                  </a:lnTo>
                  <a:lnTo>
                    <a:pt x="86" y="783"/>
                  </a:lnTo>
                  <a:lnTo>
                    <a:pt x="100" y="803"/>
                  </a:lnTo>
                  <a:lnTo>
                    <a:pt x="115" y="822"/>
                  </a:lnTo>
                  <a:lnTo>
                    <a:pt x="131" y="840"/>
                  </a:lnTo>
                  <a:lnTo>
                    <a:pt x="148" y="857"/>
                  </a:lnTo>
                  <a:lnTo>
                    <a:pt x="165" y="874"/>
                  </a:lnTo>
                  <a:lnTo>
                    <a:pt x="184" y="890"/>
                  </a:lnTo>
                  <a:lnTo>
                    <a:pt x="203" y="905"/>
                  </a:lnTo>
                  <a:lnTo>
                    <a:pt x="222" y="919"/>
                  </a:lnTo>
                  <a:lnTo>
                    <a:pt x="243" y="932"/>
                  </a:lnTo>
                  <a:lnTo>
                    <a:pt x="264" y="944"/>
                  </a:lnTo>
                  <a:lnTo>
                    <a:pt x="285" y="955"/>
                  </a:lnTo>
                  <a:lnTo>
                    <a:pt x="308" y="965"/>
                  </a:lnTo>
                  <a:lnTo>
                    <a:pt x="330" y="974"/>
                  </a:lnTo>
                  <a:lnTo>
                    <a:pt x="354" y="982"/>
                  </a:lnTo>
                  <a:lnTo>
                    <a:pt x="378" y="989"/>
                  </a:lnTo>
                  <a:lnTo>
                    <a:pt x="402" y="994"/>
                  </a:lnTo>
                  <a:lnTo>
                    <a:pt x="427" y="999"/>
                  </a:lnTo>
                  <a:lnTo>
                    <a:pt x="452" y="1002"/>
                  </a:lnTo>
                  <a:lnTo>
                    <a:pt x="477" y="1004"/>
                  </a:lnTo>
                  <a:lnTo>
                    <a:pt x="503" y="10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21" name="Freeform 18">
              <a:extLst>
                <a:ext uri="{FF2B5EF4-FFF2-40B4-BE49-F238E27FC236}">
                  <a16:creationId xmlns:a16="http://schemas.microsoft.com/office/drawing/2014/main" id="{6E35858F-CD84-45E5-8E08-6D70ED00743D}"/>
                </a:ext>
              </a:extLst>
            </p:cNvPr>
            <p:cNvSpPr>
              <a:spLocks/>
            </p:cNvSpPr>
            <p:nvPr/>
          </p:nvSpPr>
          <p:spPr bwMode="auto">
            <a:xfrm>
              <a:off x="2024063" y="3271838"/>
              <a:ext cx="84137" cy="125412"/>
            </a:xfrm>
            <a:custGeom>
              <a:avLst/>
              <a:gdLst>
                <a:gd name="T0" fmla="*/ 3 w 53"/>
                <a:gd name="T1" fmla="*/ 20 h 79"/>
                <a:gd name="T2" fmla="*/ 8 w 53"/>
                <a:gd name="T3" fmla="*/ 7 h 79"/>
                <a:gd name="T4" fmla="*/ 16 w 53"/>
                <a:gd name="T5" fmla="*/ 2 h 79"/>
                <a:gd name="T6" fmla="*/ 25 w 53"/>
                <a:gd name="T7" fmla="*/ 0 h 79"/>
                <a:gd name="T8" fmla="*/ 33 w 53"/>
                <a:gd name="T9" fmla="*/ 0 h 79"/>
                <a:gd name="T10" fmla="*/ 41 w 53"/>
                <a:gd name="T11" fmla="*/ 3 h 79"/>
                <a:gd name="T12" fmla="*/ 48 w 53"/>
                <a:gd name="T13" fmla="*/ 9 h 79"/>
                <a:gd name="T14" fmla="*/ 51 w 53"/>
                <a:gd name="T15" fmla="*/ 18 h 79"/>
                <a:gd name="T16" fmla="*/ 51 w 53"/>
                <a:gd name="T17" fmla="*/ 28 h 79"/>
                <a:gd name="T18" fmla="*/ 48 w 53"/>
                <a:gd name="T19" fmla="*/ 36 h 79"/>
                <a:gd name="T20" fmla="*/ 43 w 53"/>
                <a:gd name="T21" fmla="*/ 42 h 79"/>
                <a:gd name="T22" fmla="*/ 36 w 53"/>
                <a:gd name="T23" fmla="*/ 47 h 79"/>
                <a:gd name="T24" fmla="*/ 23 w 53"/>
                <a:gd name="T25" fmla="*/ 54 h 79"/>
                <a:gd name="T26" fmla="*/ 17 w 53"/>
                <a:gd name="T27" fmla="*/ 59 h 79"/>
                <a:gd name="T28" fmla="*/ 13 w 53"/>
                <a:gd name="T29" fmla="*/ 62 h 79"/>
                <a:gd name="T30" fmla="*/ 12 w 53"/>
                <a:gd name="T31" fmla="*/ 66 h 79"/>
                <a:gd name="T32" fmla="*/ 11 w 53"/>
                <a:gd name="T33" fmla="*/ 69 h 79"/>
                <a:gd name="T34" fmla="*/ 52 w 53"/>
                <a:gd name="T35" fmla="*/ 78 h 79"/>
                <a:gd name="T36" fmla="*/ 0 w 53"/>
                <a:gd name="T37" fmla="*/ 72 h 79"/>
                <a:gd name="T38" fmla="*/ 3 w 53"/>
                <a:gd name="T39" fmla="*/ 63 h 79"/>
                <a:gd name="T40" fmla="*/ 7 w 53"/>
                <a:gd name="T41" fmla="*/ 56 h 79"/>
                <a:gd name="T42" fmla="*/ 14 w 53"/>
                <a:gd name="T43" fmla="*/ 49 h 79"/>
                <a:gd name="T44" fmla="*/ 28 w 53"/>
                <a:gd name="T45" fmla="*/ 41 h 79"/>
                <a:gd name="T46" fmla="*/ 33 w 53"/>
                <a:gd name="T47" fmla="*/ 37 h 79"/>
                <a:gd name="T48" fmla="*/ 38 w 53"/>
                <a:gd name="T49" fmla="*/ 34 h 79"/>
                <a:gd name="T50" fmla="*/ 41 w 53"/>
                <a:gd name="T51" fmla="*/ 29 h 79"/>
                <a:gd name="T52" fmla="*/ 42 w 53"/>
                <a:gd name="T53" fmla="*/ 22 h 79"/>
                <a:gd name="T54" fmla="*/ 41 w 53"/>
                <a:gd name="T55" fmla="*/ 18 h 79"/>
                <a:gd name="T56" fmla="*/ 39 w 53"/>
                <a:gd name="T57" fmla="*/ 13 h 79"/>
                <a:gd name="T58" fmla="*/ 34 w 53"/>
                <a:gd name="T59" fmla="*/ 9 h 79"/>
                <a:gd name="T60" fmla="*/ 27 w 53"/>
                <a:gd name="T61" fmla="*/ 8 h 79"/>
                <a:gd name="T62" fmla="*/ 18 w 53"/>
                <a:gd name="T63" fmla="*/ 10 h 79"/>
                <a:gd name="T64" fmla="*/ 13 w 53"/>
                <a:gd name="T65" fmla="*/ 16 h 79"/>
                <a:gd name="T66" fmla="*/ 12 w 53"/>
                <a:gd name="T67" fmla="*/ 22 h 79"/>
                <a:gd name="T68" fmla="*/ 12 w 53"/>
                <a:gd name="T69" fmla="*/ 2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 h="79">
                  <a:moveTo>
                    <a:pt x="2" y="28"/>
                  </a:moveTo>
                  <a:lnTo>
                    <a:pt x="3" y="20"/>
                  </a:lnTo>
                  <a:lnTo>
                    <a:pt x="4" y="12"/>
                  </a:lnTo>
                  <a:lnTo>
                    <a:pt x="8" y="7"/>
                  </a:lnTo>
                  <a:lnTo>
                    <a:pt x="12" y="4"/>
                  </a:lnTo>
                  <a:lnTo>
                    <a:pt x="16" y="2"/>
                  </a:lnTo>
                  <a:lnTo>
                    <a:pt x="21" y="0"/>
                  </a:lnTo>
                  <a:lnTo>
                    <a:pt x="25" y="0"/>
                  </a:lnTo>
                  <a:lnTo>
                    <a:pt x="28" y="0"/>
                  </a:lnTo>
                  <a:lnTo>
                    <a:pt x="33" y="0"/>
                  </a:lnTo>
                  <a:lnTo>
                    <a:pt x="38" y="1"/>
                  </a:lnTo>
                  <a:lnTo>
                    <a:pt x="41" y="3"/>
                  </a:lnTo>
                  <a:lnTo>
                    <a:pt x="45" y="6"/>
                  </a:lnTo>
                  <a:lnTo>
                    <a:pt x="48" y="9"/>
                  </a:lnTo>
                  <a:lnTo>
                    <a:pt x="50" y="13"/>
                  </a:lnTo>
                  <a:lnTo>
                    <a:pt x="51" y="18"/>
                  </a:lnTo>
                  <a:lnTo>
                    <a:pt x="52" y="23"/>
                  </a:lnTo>
                  <a:lnTo>
                    <a:pt x="51" y="28"/>
                  </a:lnTo>
                  <a:lnTo>
                    <a:pt x="50" y="33"/>
                  </a:lnTo>
                  <a:lnTo>
                    <a:pt x="48" y="36"/>
                  </a:lnTo>
                  <a:lnTo>
                    <a:pt x="47" y="39"/>
                  </a:lnTo>
                  <a:lnTo>
                    <a:pt x="43" y="42"/>
                  </a:lnTo>
                  <a:lnTo>
                    <a:pt x="39" y="45"/>
                  </a:lnTo>
                  <a:lnTo>
                    <a:pt x="36" y="47"/>
                  </a:lnTo>
                  <a:lnTo>
                    <a:pt x="31" y="49"/>
                  </a:lnTo>
                  <a:lnTo>
                    <a:pt x="23" y="54"/>
                  </a:lnTo>
                  <a:lnTo>
                    <a:pt x="20" y="56"/>
                  </a:lnTo>
                  <a:lnTo>
                    <a:pt x="17" y="59"/>
                  </a:lnTo>
                  <a:lnTo>
                    <a:pt x="15" y="60"/>
                  </a:lnTo>
                  <a:lnTo>
                    <a:pt x="13" y="62"/>
                  </a:lnTo>
                  <a:lnTo>
                    <a:pt x="13" y="64"/>
                  </a:lnTo>
                  <a:lnTo>
                    <a:pt x="12" y="66"/>
                  </a:lnTo>
                  <a:lnTo>
                    <a:pt x="11" y="68"/>
                  </a:lnTo>
                  <a:lnTo>
                    <a:pt x="11" y="69"/>
                  </a:lnTo>
                  <a:lnTo>
                    <a:pt x="52" y="69"/>
                  </a:lnTo>
                  <a:lnTo>
                    <a:pt x="52" y="78"/>
                  </a:lnTo>
                  <a:lnTo>
                    <a:pt x="0" y="78"/>
                  </a:lnTo>
                  <a:lnTo>
                    <a:pt x="0" y="72"/>
                  </a:lnTo>
                  <a:lnTo>
                    <a:pt x="1" y="68"/>
                  </a:lnTo>
                  <a:lnTo>
                    <a:pt x="3" y="63"/>
                  </a:lnTo>
                  <a:lnTo>
                    <a:pt x="5" y="59"/>
                  </a:lnTo>
                  <a:lnTo>
                    <a:pt x="7" y="56"/>
                  </a:lnTo>
                  <a:lnTo>
                    <a:pt x="11" y="52"/>
                  </a:lnTo>
                  <a:lnTo>
                    <a:pt x="14" y="49"/>
                  </a:lnTo>
                  <a:lnTo>
                    <a:pt x="18" y="47"/>
                  </a:lnTo>
                  <a:lnTo>
                    <a:pt x="28" y="41"/>
                  </a:lnTo>
                  <a:lnTo>
                    <a:pt x="30" y="39"/>
                  </a:lnTo>
                  <a:lnTo>
                    <a:pt x="33" y="37"/>
                  </a:lnTo>
                  <a:lnTo>
                    <a:pt x="36" y="35"/>
                  </a:lnTo>
                  <a:lnTo>
                    <a:pt x="38" y="34"/>
                  </a:lnTo>
                  <a:lnTo>
                    <a:pt x="39" y="32"/>
                  </a:lnTo>
                  <a:lnTo>
                    <a:pt x="41" y="29"/>
                  </a:lnTo>
                  <a:lnTo>
                    <a:pt x="41" y="26"/>
                  </a:lnTo>
                  <a:lnTo>
                    <a:pt x="42" y="22"/>
                  </a:lnTo>
                  <a:lnTo>
                    <a:pt x="41" y="20"/>
                  </a:lnTo>
                  <a:lnTo>
                    <a:pt x="41" y="18"/>
                  </a:lnTo>
                  <a:lnTo>
                    <a:pt x="40" y="15"/>
                  </a:lnTo>
                  <a:lnTo>
                    <a:pt x="39" y="13"/>
                  </a:lnTo>
                  <a:lnTo>
                    <a:pt x="37" y="11"/>
                  </a:lnTo>
                  <a:lnTo>
                    <a:pt x="34" y="9"/>
                  </a:lnTo>
                  <a:lnTo>
                    <a:pt x="30" y="8"/>
                  </a:lnTo>
                  <a:lnTo>
                    <a:pt x="27" y="8"/>
                  </a:lnTo>
                  <a:lnTo>
                    <a:pt x="22" y="9"/>
                  </a:lnTo>
                  <a:lnTo>
                    <a:pt x="18" y="10"/>
                  </a:lnTo>
                  <a:lnTo>
                    <a:pt x="15" y="13"/>
                  </a:lnTo>
                  <a:lnTo>
                    <a:pt x="13" y="16"/>
                  </a:lnTo>
                  <a:lnTo>
                    <a:pt x="13" y="20"/>
                  </a:lnTo>
                  <a:lnTo>
                    <a:pt x="12" y="22"/>
                  </a:lnTo>
                  <a:lnTo>
                    <a:pt x="12" y="25"/>
                  </a:lnTo>
                  <a:lnTo>
                    <a:pt x="12" y="28"/>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22" name="Freeform 19">
              <a:extLst>
                <a:ext uri="{FF2B5EF4-FFF2-40B4-BE49-F238E27FC236}">
                  <a16:creationId xmlns:a16="http://schemas.microsoft.com/office/drawing/2014/main" id="{0ABAF949-D0AD-48A0-9BBB-C4EF85AFB03F}"/>
                </a:ext>
              </a:extLst>
            </p:cNvPr>
            <p:cNvSpPr>
              <a:spLocks/>
            </p:cNvSpPr>
            <p:nvPr/>
          </p:nvSpPr>
          <p:spPr bwMode="auto">
            <a:xfrm>
              <a:off x="2124075" y="3582988"/>
              <a:ext cx="87313" cy="130175"/>
            </a:xfrm>
            <a:custGeom>
              <a:avLst/>
              <a:gdLst>
                <a:gd name="T0" fmla="*/ 23 w 55"/>
                <a:gd name="T1" fmla="*/ 34 h 82"/>
                <a:gd name="T2" fmla="*/ 26 w 55"/>
                <a:gd name="T3" fmla="*/ 34 h 82"/>
                <a:gd name="T4" fmla="*/ 32 w 55"/>
                <a:gd name="T5" fmla="*/ 34 h 82"/>
                <a:gd name="T6" fmla="*/ 36 w 55"/>
                <a:gd name="T7" fmla="*/ 32 h 82"/>
                <a:gd name="T8" fmla="*/ 40 w 55"/>
                <a:gd name="T9" fmla="*/ 28 h 82"/>
                <a:gd name="T10" fmla="*/ 41 w 55"/>
                <a:gd name="T11" fmla="*/ 21 h 82"/>
                <a:gd name="T12" fmla="*/ 41 w 55"/>
                <a:gd name="T13" fmla="*/ 18 h 82"/>
                <a:gd name="T14" fmla="*/ 38 w 55"/>
                <a:gd name="T15" fmla="*/ 13 h 82"/>
                <a:gd name="T16" fmla="*/ 33 w 55"/>
                <a:gd name="T17" fmla="*/ 10 h 82"/>
                <a:gd name="T18" fmla="*/ 26 w 55"/>
                <a:gd name="T19" fmla="*/ 8 h 82"/>
                <a:gd name="T20" fmla="*/ 19 w 55"/>
                <a:gd name="T21" fmla="*/ 10 h 82"/>
                <a:gd name="T22" fmla="*/ 14 w 55"/>
                <a:gd name="T23" fmla="*/ 15 h 82"/>
                <a:gd name="T24" fmla="*/ 13 w 55"/>
                <a:gd name="T25" fmla="*/ 20 h 82"/>
                <a:gd name="T26" fmla="*/ 12 w 55"/>
                <a:gd name="T27" fmla="*/ 26 h 82"/>
                <a:gd name="T28" fmla="*/ 3 w 55"/>
                <a:gd name="T29" fmla="*/ 21 h 82"/>
                <a:gd name="T30" fmla="*/ 5 w 55"/>
                <a:gd name="T31" fmla="*/ 13 h 82"/>
                <a:gd name="T32" fmla="*/ 10 w 55"/>
                <a:gd name="T33" fmla="*/ 5 h 82"/>
                <a:gd name="T34" fmla="*/ 20 w 55"/>
                <a:gd name="T35" fmla="*/ 0 h 82"/>
                <a:gd name="T36" fmla="*/ 32 w 55"/>
                <a:gd name="T37" fmla="*/ 0 h 82"/>
                <a:gd name="T38" fmla="*/ 41 w 55"/>
                <a:gd name="T39" fmla="*/ 4 h 82"/>
                <a:gd name="T40" fmla="*/ 47 w 55"/>
                <a:gd name="T41" fmla="*/ 8 h 82"/>
                <a:gd name="T42" fmla="*/ 50 w 55"/>
                <a:gd name="T43" fmla="*/ 17 h 82"/>
                <a:gd name="T44" fmla="*/ 50 w 55"/>
                <a:gd name="T45" fmla="*/ 24 h 82"/>
                <a:gd name="T46" fmla="*/ 49 w 55"/>
                <a:gd name="T47" fmla="*/ 30 h 82"/>
                <a:gd name="T48" fmla="*/ 46 w 55"/>
                <a:gd name="T49" fmla="*/ 34 h 82"/>
                <a:gd name="T50" fmla="*/ 42 w 55"/>
                <a:gd name="T51" fmla="*/ 36 h 82"/>
                <a:gd name="T52" fmla="*/ 43 w 55"/>
                <a:gd name="T53" fmla="*/ 38 h 82"/>
                <a:gd name="T54" fmla="*/ 49 w 55"/>
                <a:gd name="T55" fmla="*/ 42 h 82"/>
                <a:gd name="T56" fmla="*/ 51 w 55"/>
                <a:gd name="T57" fmla="*/ 46 h 82"/>
                <a:gd name="T58" fmla="*/ 53 w 55"/>
                <a:gd name="T59" fmla="*/ 52 h 82"/>
                <a:gd name="T60" fmla="*/ 53 w 55"/>
                <a:gd name="T61" fmla="*/ 61 h 82"/>
                <a:gd name="T62" fmla="*/ 50 w 55"/>
                <a:gd name="T63" fmla="*/ 69 h 82"/>
                <a:gd name="T64" fmla="*/ 43 w 55"/>
                <a:gd name="T65" fmla="*/ 76 h 82"/>
                <a:gd name="T66" fmla="*/ 32 w 55"/>
                <a:gd name="T67" fmla="*/ 80 h 82"/>
                <a:gd name="T68" fmla="*/ 24 w 55"/>
                <a:gd name="T69" fmla="*/ 81 h 82"/>
                <a:gd name="T70" fmla="*/ 20 w 55"/>
                <a:gd name="T71" fmla="*/ 80 h 82"/>
                <a:gd name="T72" fmla="*/ 16 w 55"/>
                <a:gd name="T73" fmla="*/ 79 h 82"/>
                <a:gd name="T74" fmla="*/ 14 w 55"/>
                <a:gd name="T75" fmla="*/ 78 h 82"/>
                <a:gd name="T76" fmla="*/ 9 w 55"/>
                <a:gd name="T77" fmla="*/ 75 h 82"/>
                <a:gd name="T78" fmla="*/ 5 w 55"/>
                <a:gd name="T79" fmla="*/ 71 h 82"/>
                <a:gd name="T80" fmla="*/ 2 w 55"/>
                <a:gd name="T81" fmla="*/ 65 h 82"/>
                <a:gd name="T82" fmla="*/ 1 w 55"/>
                <a:gd name="T83" fmla="*/ 58 h 82"/>
                <a:gd name="T84" fmla="*/ 10 w 55"/>
                <a:gd name="T85" fmla="*/ 55 h 82"/>
                <a:gd name="T86" fmla="*/ 11 w 55"/>
                <a:gd name="T87" fmla="*/ 61 h 82"/>
                <a:gd name="T88" fmla="*/ 14 w 55"/>
                <a:gd name="T89" fmla="*/ 66 h 82"/>
                <a:gd name="T90" fmla="*/ 18 w 55"/>
                <a:gd name="T91" fmla="*/ 71 h 82"/>
                <a:gd name="T92" fmla="*/ 27 w 55"/>
                <a:gd name="T93" fmla="*/ 72 h 82"/>
                <a:gd name="T94" fmla="*/ 33 w 55"/>
                <a:gd name="T95" fmla="*/ 71 h 82"/>
                <a:gd name="T96" fmla="*/ 39 w 55"/>
                <a:gd name="T97" fmla="*/ 68 h 82"/>
                <a:gd name="T98" fmla="*/ 42 w 55"/>
                <a:gd name="T99" fmla="*/ 63 h 82"/>
                <a:gd name="T100" fmla="*/ 43 w 55"/>
                <a:gd name="T101" fmla="*/ 57 h 82"/>
                <a:gd name="T102" fmla="*/ 41 w 55"/>
                <a:gd name="T103" fmla="*/ 49 h 82"/>
                <a:gd name="T104" fmla="*/ 37 w 55"/>
                <a:gd name="T105" fmla="*/ 45 h 82"/>
                <a:gd name="T106" fmla="*/ 32 w 55"/>
                <a:gd name="T107" fmla="*/ 43 h 82"/>
                <a:gd name="T108" fmla="*/ 25 w 55"/>
                <a:gd name="T109" fmla="*/ 43 h 82"/>
                <a:gd name="T110" fmla="*/ 23 w 55"/>
                <a:gd name="T111" fmla="*/ 43 h 82"/>
                <a:gd name="T112" fmla="*/ 21 w 55"/>
                <a:gd name="T113" fmla="*/ 3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82">
                  <a:moveTo>
                    <a:pt x="21" y="34"/>
                  </a:moveTo>
                  <a:lnTo>
                    <a:pt x="23" y="34"/>
                  </a:lnTo>
                  <a:lnTo>
                    <a:pt x="25" y="34"/>
                  </a:lnTo>
                  <a:lnTo>
                    <a:pt x="26" y="34"/>
                  </a:lnTo>
                  <a:lnTo>
                    <a:pt x="29" y="34"/>
                  </a:lnTo>
                  <a:lnTo>
                    <a:pt x="32" y="34"/>
                  </a:lnTo>
                  <a:lnTo>
                    <a:pt x="34" y="33"/>
                  </a:lnTo>
                  <a:lnTo>
                    <a:pt x="36" y="32"/>
                  </a:lnTo>
                  <a:lnTo>
                    <a:pt x="38" y="30"/>
                  </a:lnTo>
                  <a:lnTo>
                    <a:pt x="40" y="28"/>
                  </a:lnTo>
                  <a:lnTo>
                    <a:pt x="41" y="25"/>
                  </a:lnTo>
                  <a:lnTo>
                    <a:pt x="41" y="21"/>
                  </a:lnTo>
                  <a:lnTo>
                    <a:pt x="41" y="20"/>
                  </a:lnTo>
                  <a:lnTo>
                    <a:pt x="41" y="18"/>
                  </a:lnTo>
                  <a:lnTo>
                    <a:pt x="40" y="15"/>
                  </a:lnTo>
                  <a:lnTo>
                    <a:pt x="38" y="13"/>
                  </a:lnTo>
                  <a:lnTo>
                    <a:pt x="36" y="11"/>
                  </a:lnTo>
                  <a:lnTo>
                    <a:pt x="33" y="10"/>
                  </a:lnTo>
                  <a:lnTo>
                    <a:pt x="31" y="9"/>
                  </a:lnTo>
                  <a:lnTo>
                    <a:pt x="26" y="8"/>
                  </a:lnTo>
                  <a:lnTo>
                    <a:pt x="22" y="9"/>
                  </a:lnTo>
                  <a:lnTo>
                    <a:pt x="19" y="10"/>
                  </a:lnTo>
                  <a:lnTo>
                    <a:pt x="16" y="13"/>
                  </a:lnTo>
                  <a:lnTo>
                    <a:pt x="14" y="15"/>
                  </a:lnTo>
                  <a:lnTo>
                    <a:pt x="13" y="18"/>
                  </a:lnTo>
                  <a:lnTo>
                    <a:pt x="13" y="20"/>
                  </a:lnTo>
                  <a:lnTo>
                    <a:pt x="12" y="23"/>
                  </a:lnTo>
                  <a:lnTo>
                    <a:pt x="12" y="26"/>
                  </a:lnTo>
                  <a:lnTo>
                    <a:pt x="2" y="26"/>
                  </a:lnTo>
                  <a:lnTo>
                    <a:pt x="3" y="21"/>
                  </a:lnTo>
                  <a:lnTo>
                    <a:pt x="3" y="17"/>
                  </a:lnTo>
                  <a:lnTo>
                    <a:pt x="5" y="13"/>
                  </a:lnTo>
                  <a:lnTo>
                    <a:pt x="7" y="8"/>
                  </a:lnTo>
                  <a:lnTo>
                    <a:pt x="10" y="5"/>
                  </a:lnTo>
                  <a:lnTo>
                    <a:pt x="14" y="2"/>
                  </a:lnTo>
                  <a:lnTo>
                    <a:pt x="20" y="0"/>
                  </a:lnTo>
                  <a:lnTo>
                    <a:pt x="27" y="0"/>
                  </a:lnTo>
                  <a:lnTo>
                    <a:pt x="32" y="0"/>
                  </a:lnTo>
                  <a:lnTo>
                    <a:pt x="37" y="2"/>
                  </a:lnTo>
                  <a:lnTo>
                    <a:pt x="41" y="4"/>
                  </a:lnTo>
                  <a:lnTo>
                    <a:pt x="44" y="6"/>
                  </a:lnTo>
                  <a:lnTo>
                    <a:pt x="47" y="8"/>
                  </a:lnTo>
                  <a:lnTo>
                    <a:pt x="49" y="12"/>
                  </a:lnTo>
                  <a:lnTo>
                    <a:pt x="50" y="17"/>
                  </a:lnTo>
                  <a:lnTo>
                    <a:pt x="50" y="20"/>
                  </a:lnTo>
                  <a:lnTo>
                    <a:pt x="50" y="24"/>
                  </a:lnTo>
                  <a:lnTo>
                    <a:pt x="50" y="27"/>
                  </a:lnTo>
                  <a:lnTo>
                    <a:pt x="49" y="30"/>
                  </a:lnTo>
                  <a:lnTo>
                    <a:pt x="48" y="32"/>
                  </a:lnTo>
                  <a:lnTo>
                    <a:pt x="46" y="34"/>
                  </a:lnTo>
                  <a:lnTo>
                    <a:pt x="44" y="35"/>
                  </a:lnTo>
                  <a:lnTo>
                    <a:pt x="42" y="36"/>
                  </a:lnTo>
                  <a:lnTo>
                    <a:pt x="41" y="37"/>
                  </a:lnTo>
                  <a:lnTo>
                    <a:pt x="43" y="38"/>
                  </a:lnTo>
                  <a:lnTo>
                    <a:pt x="46" y="40"/>
                  </a:lnTo>
                  <a:lnTo>
                    <a:pt x="49" y="42"/>
                  </a:lnTo>
                  <a:lnTo>
                    <a:pt x="50" y="44"/>
                  </a:lnTo>
                  <a:lnTo>
                    <a:pt x="51" y="46"/>
                  </a:lnTo>
                  <a:lnTo>
                    <a:pt x="53" y="48"/>
                  </a:lnTo>
                  <a:lnTo>
                    <a:pt x="53" y="52"/>
                  </a:lnTo>
                  <a:lnTo>
                    <a:pt x="54" y="55"/>
                  </a:lnTo>
                  <a:lnTo>
                    <a:pt x="53" y="61"/>
                  </a:lnTo>
                  <a:lnTo>
                    <a:pt x="52" y="65"/>
                  </a:lnTo>
                  <a:lnTo>
                    <a:pt x="50" y="69"/>
                  </a:lnTo>
                  <a:lnTo>
                    <a:pt x="48" y="74"/>
                  </a:lnTo>
                  <a:lnTo>
                    <a:pt x="43" y="76"/>
                  </a:lnTo>
                  <a:lnTo>
                    <a:pt x="39" y="79"/>
                  </a:lnTo>
                  <a:lnTo>
                    <a:pt x="32" y="80"/>
                  </a:lnTo>
                  <a:lnTo>
                    <a:pt x="26" y="81"/>
                  </a:lnTo>
                  <a:lnTo>
                    <a:pt x="24" y="81"/>
                  </a:lnTo>
                  <a:lnTo>
                    <a:pt x="22" y="81"/>
                  </a:lnTo>
                  <a:lnTo>
                    <a:pt x="20" y="80"/>
                  </a:lnTo>
                  <a:lnTo>
                    <a:pt x="18" y="80"/>
                  </a:lnTo>
                  <a:lnTo>
                    <a:pt x="16" y="79"/>
                  </a:lnTo>
                  <a:lnTo>
                    <a:pt x="14" y="79"/>
                  </a:lnTo>
                  <a:lnTo>
                    <a:pt x="14" y="78"/>
                  </a:lnTo>
                  <a:lnTo>
                    <a:pt x="12" y="77"/>
                  </a:lnTo>
                  <a:lnTo>
                    <a:pt x="9" y="75"/>
                  </a:lnTo>
                  <a:lnTo>
                    <a:pt x="6" y="74"/>
                  </a:lnTo>
                  <a:lnTo>
                    <a:pt x="5" y="71"/>
                  </a:lnTo>
                  <a:lnTo>
                    <a:pt x="3" y="68"/>
                  </a:lnTo>
                  <a:lnTo>
                    <a:pt x="2" y="65"/>
                  </a:lnTo>
                  <a:lnTo>
                    <a:pt x="1" y="61"/>
                  </a:lnTo>
                  <a:lnTo>
                    <a:pt x="1" y="58"/>
                  </a:lnTo>
                  <a:lnTo>
                    <a:pt x="0" y="55"/>
                  </a:lnTo>
                  <a:lnTo>
                    <a:pt x="10" y="55"/>
                  </a:lnTo>
                  <a:lnTo>
                    <a:pt x="11" y="58"/>
                  </a:lnTo>
                  <a:lnTo>
                    <a:pt x="11" y="61"/>
                  </a:lnTo>
                  <a:lnTo>
                    <a:pt x="12" y="63"/>
                  </a:lnTo>
                  <a:lnTo>
                    <a:pt x="14" y="66"/>
                  </a:lnTo>
                  <a:lnTo>
                    <a:pt x="15" y="69"/>
                  </a:lnTo>
                  <a:lnTo>
                    <a:pt x="18" y="71"/>
                  </a:lnTo>
                  <a:lnTo>
                    <a:pt x="22" y="72"/>
                  </a:lnTo>
                  <a:lnTo>
                    <a:pt x="27" y="72"/>
                  </a:lnTo>
                  <a:lnTo>
                    <a:pt x="30" y="72"/>
                  </a:lnTo>
                  <a:lnTo>
                    <a:pt x="33" y="71"/>
                  </a:lnTo>
                  <a:lnTo>
                    <a:pt x="36" y="70"/>
                  </a:lnTo>
                  <a:lnTo>
                    <a:pt x="39" y="68"/>
                  </a:lnTo>
                  <a:lnTo>
                    <a:pt x="41" y="65"/>
                  </a:lnTo>
                  <a:lnTo>
                    <a:pt x="42" y="63"/>
                  </a:lnTo>
                  <a:lnTo>
                    <a:pt x="43" y="60"/>
                  </a:lnTo>
                  <a:lnTo>
                    <a:pt x="43" y="57"/>
                  </a:lnTo>
                  <a:lnTo>
                    <a:pt x="43" y="52"/>
                  </a:lnTo>
                  <a:lnTo>
                    <a:pt x="41" y="49"/>
                  </a:lnTo>
                  <a:lnTo>
                    <a:pt x="40" y="47"/>
                  </a:lnTo>
                  <a:lnTo>
                    <a:pt x="37" y="45"/>
                  </a:lnTo>
                  <a:lnTo>
                    <a:pt x="34" y="44"/>
                  </a:lnTo>
                  <a:lnTo>
                    <a:pt x="32" y="43"/>
                  </a:lnTo>
                  <a:lnTo>
                    <a:pt x="28" y="43"/>
                  </a:lnTo>
                  <a:lnTo>
                    <a:pt x="25" y="43"/>
                  </a:lnTo>
                  <a:lnTo>
                    <a:pt x="24" y="43"/>
                  </a:lnTo>
                  <a:lnTo>
                    <a:pt x="23" y="43"/>
                  </a:lnTo>
                  <a:lnTo>
                    <a:pt x="21" y="43"/>
                  </a:lnTo>
                  <a:lnTo>
                    <a:pt x="21" y="3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23" name="Freeform 20">
              <a:extLst>
                <a:ext uri="{FF2B5EF4-FFF2-40B4-BE49-F238E27FC236}">
                  <a16:creationId xmlns:a16="http://schemas.microsoft.com/office/drawing/2014/main" id="{4138F0FA-0158-4E7D-A52E-44481E0BA86F}"/>
                </a:ext>
              </a:extLst>
            </p:cNvPr>
            <p:cNvSpPr>
              <a:spLocks/>
            </p:cNvSpPr>
            <p:nvPr/>
          </p:nvSpPr>
          <p:spPr bwMode="auto">
            <a:xfrm>
              <a:off x="2070100" y="3875088"/>
              <a:ext cx="87313" cy="127000"/>
            </a:xfrm>
            <a:custGeom>
              <a:avLst/>
              <a:gdLst>
                <a:gd name="T0" fmla="*/ 43 w 55"/>
                <a:gd name="T1" fmla="*/ 60 h 80"/>
                <a:gd name="T2" fmla="*/ 43 w 55"/>
                <a:gd name="T3" fmla="*/ 79 h 80"/>
                <a:gd name="T4" fmla="*/ 33 w 55"/>
                <a:gd name="T5" fmla="*/ 79 h 80"/>
                <a:gd name="T6" fmla="*/ 33 w 55"/>
                <a:gd name="T7" fmla="*/ 60 h 80"/>
                <a:gd name="T8" fmla="*/ 0 w 55"/>
                <a:gd name="T9" fmla="*/ 60 h 80"/>
                <a:gd name="T10" fmla="*/ 0 w 55"/>
                <a:gd name="T11" fmla="*/ 50 h 80"/>
                <a:gd name="T12" fmla="*/ 35 w 55"/>
                <a:gd name="T13" fmla="*/ 0 h 80"/>
                <a:gd name="T14" fmla="*/ 43 w 55"/>
                <a:gd name="T15" fmla="*/ 0 h 80"/>
                <a:gd name="T16" fmla="*/ 43 w 55"/>
                <a:gd name="T17" fmla="*/ 51 h 80"/>
                <a:gd name="T18" fmla="*/ 54 w 55"/>
                <a:gd name="T19" fmla="*/ 51 h 80"/>
                <a:gd name="T20" fmla="*/ 54 w 55"/>
                <a:gd name="T21" fmla="*/ 60 h 80"/>
                <a:gd name="T22" fmla="*/ 43 w 55"/>
                <a:gd name="T23" fmla="*/ 6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80">
                  <a:moveTo>
                    <a:pt x="43" y="60"/>
                  </a:moveTo>
                  <a:lnTo>
                    <a:pt x="43" y="79"/>
                  </a:lnTo>
                  <a:lnTo>
                    <a:pt x="33" y="79"/>
                  </a:lnTo>
                  <a:lnTo>
                    <a:pt x="33" y="60"/>
                  </a:lnTo>
                  <a:lnTo>
                    <a:pt x="0" y="60"/>
                  </a:lnTo>
                  <a:lnTo>
                    <a:pt x="0" y="50"/>
                  </a:lnTo>
                  <a:lnTo>
                    <a:pt x="35" y="0"/>
                  </a:lnTo>
                  <a:lnTo>
                    <a:pt x="43" y="0"/>
                  </a:lnTo>
                  <a:lnTo>
                    <a:pt x="43" y="51"/>
                  </a:lnTo>
                  <a:lnTo>
                    <a:pt x="54" y="51"/>
                  </a:lnTo>
                  <a:lnTo>
                    <a:pt x="54" y="60"/>
                  </a:lnTo>
                  <a:lnTo>
                    <a:pt x="43" y="6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24" name="Freeform 21">
              <a:extLst>
                <a:ext uri="{FF2B5EF4-FFF2-40B4-BE49-F238E27FC236}">
                  <a16:creationId xmlns:a16="http://schemas.microsoft.com/office/drawing/2014/main" id="{7E39638B-20D3-46A5-8BD0-00642E663C87}"/>
                </a:ext>
              </a:extLst>
            </p:cNvPr>
            <p:cNvSpPr>
              <a:spLocks/>
            </p:cNvSpPr>
            <p:nvPr/>
          </p:nvSpPr>
          <p:spPr bwMode="auto">
            <a:xfrm>
              <a:off x="1835150" y="4127500"/>
              <a:ext cx="84138" cy="128588"/>
            </a:xfrm>
            <a:custGeom>
              <a:avLst/>
              <a:gdLst>
                <a:gd name="T0" fmla="*/ 13 w 53"/>
                <a:gd name="T1" fmla="*/ 31 h 81"/>
                <a:gd name="T2" fmla="*/ 16 w 53"/>
                <a:gd name="T3" fmla="*/ 29 h 81"/>
                <a:gd name="T4" fmla="*/ 20 w 53"/>
                <a:gd name="T5" fmla="*/ 28 h 81"/>
                <a:gd name="T6" fmla="*/ 24 w 53"/>
                <a:gd name="T7" fmla="*/ 27 h 81"/>
                <a:gd name="T8" fmla="*/ 31 w 53"/>
                <a:gd name="T9" fmla="*/ 27 h 81"/>
                <a:gd name="T10" fmla="*/ 40 w 53"/>
                <a:gd name="T11" fmla="*/ 31 h 81"/>
                <a:gd name="T12" fmla="*/ 48 w 53"/>
                <a:gd name="T13" fmla="*/ 37 h 81"/>
                <a:gd name="T14" fmla="*/ 51 w 53"/>
                <a:gd name="T15" fmla="*/ 47 h 81"/>
                <a:gd name="T16" fmla="*/ 52 w 53"/>
                <a:gd name="T17" fmla="*/ 56 h 81"/>
                <a:gd name="T18" fmla="*/ 49 w 53"/>
                <a:gd name="T19" fmla="*/ 65 h 81"/>
                <a:gd name="T20" fmla="*/ 43 w 53"/>
                <a:gd name="T21" fmla="*/ 73 h 81"/>
                <a:gd name="T22" fmla="*/ 32 w 53"/>
                <a:gd name="T23" fmla="*/ 79 h 81"/>
                <a:gd name="T24" fmla="*/ 21 w 53"/>
                <a:gd name="T25" fmla="*/ 80 h 81"/>
                <a:gd name="T26" fmla="*/ 13 w 53"/>
                <a:gd name="T27" fmla="*/ 77 h 81"/>
                <a:gd name="T28" fmla="*/ 5 w 53"/>
                <a:gd name="T29" fmla="*/ 73 h 81"/>
                <a:gd name="T30" fmla="*/ 1 w 53"/>
                <a:gd name="T31" fmla="*/ 64 h 81"/>
                <a:gd name="T32" fmla="*/ 10 w 53"/>
                <a:gd name="T33" fmla="*/ 58 h 81"/>
                <a:gd name="T34" fmla="*/ 11 w 53"/>
                <a:gd name="T35" fmla="*/ 64 h 81"/>
                <a:gd name="T36" fmla="*/ 14 w 53"/>
                <a:gd name="T37" fmla="*/ 68 h 81"/>
                <a:gd name="T38" fmla="*/ 20 w 53"/>
                <a:gd name="T39" fmla="*/ 71 h 81"/>
                <a:gd name="T40" fmla="*/ 26 w 53"/>
                <a:gd name="T41" fmla="*/ 72 h 81"/>
                <a:gd name="T42" fmla="*/ 32 w 53"/>
                <a:gd name="T43" fmla="*/ 70 h 81"/>
                <a:gd name="T44" fmla="*/ 38 w 53"/>
                <a:gd name="T45" fmla="*/ 66 h 81"/>
                <a:gd name="T46" fmla="*/ 40 w 53"/>
                <a:gd name="T47" fmla="*/ 60 h 81"/>
                <a:gd name="T48" fmla="*/ 42 w 53"/>
                <a:gd name="T49" fmla="*/ 53 h 81"/>
                <a:gd name="T50" fmla="*/ 40 w 53"/>
                <a:gd name="T51" fmla="*/ 46 h 81"/>
                <a:gd name="T52" fmla="*/ 37 w 53"/>
                <a:gd name="T53" fmla="*/ 40 h 81"/>
                <a:gd name="T54" fmla="*/ 31 w 53"/>
                <a:gd name="T55" fmla="*/ 36 h 81"/>
                <a:gd name="T56" fmla="*/ 25 w 53"/>
                <a:gd name="T57" fmla="*/ 35 h 81"/>
                <a:gd name="T58" fmla="*/ 21 w 53"/>
                <a:gd name="T59" fmla="*/ 36 h 81"/>
                <a:gd name="T60" fmla="*/ 17 w 53"/>
                <a:gd name="T61" fmla="*/ 37 h 81"/>
                <a:gd name="T62" fmla="*/ 13 w 53"/>
                <a:gd name="T63" fmla="*/ 40 h 81"/>
                <a:gd name="T64" fmla="*/ 11 w 53"/>
                <a:gd name="T65" fmla="*/ 43 h 81"/>
                <a:gd name="T66" fmla="*/ 8 w 53"/>
                <a:gd name="T67" fmla="*/ 0 h 81"/>
                <a:gd name="T68" fmla="*/ 48 w 53"/>
                <a:gd name="T69" fmla="*/ 10 h 81"/>
                <a:gd name="T70" fmla="*/ 13 w 53"/>
                <a:gd name="T71" fmla="*/ 3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81">
                  <a:moveTo>
                    <a:pt x="13" y="32"/>
                  </a:moveTo>
                  <a:lnTo>
                    <a:pt x="13" y="31"/>
                  </a:lnTo>
                  <a:lnTo>
                    <a:pt x="15" y="30"/>
                  </a:lnTo>
                  <a:lnTo>
                    <a:pt x="16" y="29"/>
                  </a:lnTo>
                  <a:lnTo>
                    <a:pt x="18" y="28"/>
                  </a:lnTo>
                  <a:lnTo>
                    <a:pt x="20" y="28"/>
                  </a:lnTo>
                  <a:lnTo>
                    <a:pt x="22" y="27"/>
                  </a:lnTo>
                  <a:lnTo>
                    <a:pt x="24" y="27"/>
                  </a:lnTo>
                  <a:lnTo>
                    <a:pt x="27" y="27"/>
                  </a:lnTo>
                  <a:lnTo>
                    <a:pt x="31" y="27"/>
                  </a:lnTo>
                  <a:lnTo>
                    <a:pt x="36" y="28"/>
                  </a:lnTo>
                  <a:lnTo>
                    <a:pt x="40" y="31"/>
                  </a:lnTo>
                  <a:lnTo>
                    <a:pt x="44" y="33"/>
                  </a:lnTo>
                  <a:lnTo>
                    <a:pt x="48" y="37"/>
                  </a:lnTo>
                  <a:lnTo>
                    <a:pt x="50" y="41"/>
                  </a:lnTo>
                  <a:lnTo>
                    <a:pt x="51" y="47"/>
                  </a:lnTo>
                  <a:lnTo>
                    <a:pt x="52" y="52"/>
                  </a:lnTo>
                  <a:lnTo>
                    <a:pt x="52" y="56"/>
                  </a:lnTo>
                  <a:lnTo>
                    <a:pt x="51" y="60"/>
                  </a:lnTo>
                  <a:lnTo>
                    <a:pt x="49" y="65"/>
                  </a:lnTo>
                  <a:lnTo>
                    <a:pt x="48" y="69"/>
                  </a:lnTo>
                  <a:lnTo>
                    <a:pt x="43" y="73"/>
                  </a:lnTo>
                  <a:lnTo>
                    <a:pt x="39" y="77"/>
                  </a:lnTo>
                  <a:lnTo>
                    <a:pt x="32" y="79"/>
                  </a:lnTo>
                  <a:lnTo>
                    <a:pt x="24" y="80"/>
                  </a:lnTo>
                  <a:lnTo>
                    <a:pt x="21" y="80"/>
                  </a:lnTo>
                  <a:lnTo>
                    <a:pt x="16" y="79"/>
                  </a:lnTo>
                  <a:lnTo>
                    <a:pt x="13" y="77"/>
                  </a:lnTo>
                  <a:lnTo>
                    <a:pt x="9" y="75"/>
                  </a:lnTo>
                  <a:lnTo>
                    <a:pt x="5" y="73"/>
                  </a:lnTo>
                  <a:lnTo>
                    <a:pt x="3" y="69"/>
                  </a:lnTo>
                  <a:lnTo>
                    <a:pt x="1" y="64"/>
                  </a:lnTo>
                  <a:lnTo>
                    <a:pt x="0" y="58"/>
                  </a:lnTo>
                  <a:lnTo>
                    <a:pt x="10" y="58"/>
                  </a:lnTo>
                  <a:lnTo>
                    <a:pt x="10" y="61"/>
                  </a:lnTo>
                  <a:lnTo>
                    <a:pt x="11" y="64"/>
                  </a:lnTo>
                  <a:lnTo>
                    <a:pt x="13" y="66"/>
                  </a:lnTo>
                  <a:lnTo>
                    <a:pt x="14" y="68"/>
                  </a:lnTo>
                  <a:lnTo>
                    <a:pt x="17" y="70"/>
                  </a:lnTo>
                  <a:lnTo>
                    <a:pt x="20" y="71"/>
                  </a:lnTo>
                  <a:lnTo>
                    <a:pt x="22" y="71"/>
                  </a:lnTo>
                  <a:lnTo>
                    <a:pt x="26" y="72"/>
                  </a:lnTo>
                  <a:lnTo>
                    <a:pt x="30" y="71"/>
                  </a:lnTo>
                  <a:lnTo>
                    <a:pt x="32" y="70"/>
                  </a:lnTo>
                  <a:lnTo>
                    <a:pt x="35" y="68"/>
                  </a:lnTo>
                  <a:lnTo>
                    <a:pt x="38" y="66"/>
                  </a:lnTo>
                  <a:lnTo>
                    <a:pt x="39" y="63"/>
                  </a:lnTo>
                  <a:lnTo>
                    <a:pt x="40" y="60"/>
                  </a:lnTo>
                  <a:lnTo>
                    <a:pt x="41" y="57"/>
                  </a:lnTo>
                  <a:lnTo>
                    <a:pt x="42" y="53"/>
                  </a:lnTo>
                  <a:lnTo>
                    <a:pt x="41" y="49"/>
                  </a:lnTo>
                  <a:lnTo>
                    <a:pt x="40" y="46"/>
                  </a:lnTo>
                  <a:lnTo>
                    <a:pt x="39" y="43"/>
                  </a:lnTo>
                  <a:lnTo>
                    <a:pt x="37" y="40"/>
                  </a:lnTo>
                  <a:lnTo>
                    <a:pt x="34" y="38"/>
                  </a:lnTo>
                  <a:lnTo>
                    <a:pt x="31" y="36"/>
                  </a:lnTo>
                  <a:lnTo>
                    <a:pt x="29" y="36"/>
                  </a:lnTo>
                  <a:lnTo>
                    <a:pt x="25" y="35"/>
                  </a:lnTo>
                  <a:lnTo>
                    <a:pt x="23" y="36"/>
                  </a:lnTo>
                  <a:lnTo>
                    <a:pt x="21" y="36"/>
                  </a:lnTo>
                  <a:lnTo>
                    <a:pt x="19" y="36"/>
                  </a:lnTo>
                  <a:lnTo>
                    <a:pt x="17" y="37"/>
                  </a:lnTo>
                  <a:lnTo>
                    <a:pt x="15" y="39"/>
                  </a:lnTo>
                  <a:lnTo>
                    <a:pt x="13" y="40"/>
                  </a:lnTo>
                  <a:lnTo>
                    <a:pt x="13" y="42"/>
                  </a:lnTo>
                  <a:lnTo>
                    <a:pt x="11" y="43"/>
                  </a:lnTo>
                  <a:lnTo>
                    <a:pt x="3" y="43"/>
                  </a:lnTo>
                  <a:lnTo>
                    <a:pt x="8" y="0"/>
                  </a:lnTo>
                  <a:lnTo>
                    <a:pt x="48" y="0"/>
                  </a:lnTo>
                  <a:lnTo>
                    <a:pt x="48" y="10"/>
                  </a:lnTo>
                  <a:lnTo>
                    <a:pt x="15" y="10"/>
                  </a:lnTo>
                  <a:lnTo>
                    <a:pt x="13" y="3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25" name="Freeform 22">
              <a:extLst>
                <a:ext uri="{FF2B5EF4-FFF2-40B4-BE49-F238E27FC236}">
                  <a16:creationId xmlns:a16="http://schemas.microsoft.com/office/drawing/2014/main" id="{CEDF23E5-D863-4AEB-A0BC-D35F0AD52D10}"/>
                </a:ext>
              </a:extLst>
            </p:cNvPr>
            <p:cNvSpPr>
              <a:spLocks/>
            </p:cNvSpPr>
            <p:nvPr/>
          </p:nvSpPr>
          <p:spPr bwMode="auto">
            <a:xfrm>
              <a:off x="1471613" y="4248150"/>
              <a:ext cx="82550" cy="130175"/>
            </a:xfrm>
            <a:custGeom>
              <a:avLst/>
              <a:gdLst>
                <a:gd name="T0" fmla="*/ 40 w 52"/>
                <a:gd name="T1" fmla="*/ 19 h 82"/>
                <a:gd name="T2" fmla="*/ 38 w 52"/>
                <a:gd name="T3" fmla="*/ 14 h 82"/>
                <a:gd name="T4" fmla="*/ 35 w 52"/>
                <a:gd name="T5" fmla="*/ 11 h 82"/>
                <a:gd name="T6" fmla="*/ 30 w 52"/>
                <a:gd name="T7" fmla="*/ 9 h 82"/>
                <a:gd name="T8" fmla="*/ 22 w 52"/>
                <a:gd name="T9" fmla="*/ 10 h 82"/>
                <a:gd name="T10" fmla="*/ 15 w 52"/>
                <a:gd name="T11" fmla="*/ 16 h 82"/>
                <a:gd name="T12" fmla="*/ 11 w 52"/>
                <a:gd name="T13" fmla="*/ 25 h 82"/>
                <a:gd name="T14" fmla="*/ 10 w 52"/>
                <a:gd name="T15" fmla="*/ 34 h 82"/>
                <a:gd name="T16" fmla="*/ 10 w 52"/>
                <a:gd name="T17" fmla="*/ 38 h 82"/>
                <a:gd name="T18" fmla="*/ 12 w 52"/>
                <a:gd name="T19" fmla="*/ 35 h 82"/>
                <a:gd name="T20" fmla="*/ 16 w 52"/>
                <a:gd name="T21" fmla="*/ 32 h 82"/>
                <a:gd name="T22" fmla="*/ 21 w 52"/>
                <a:gd name="T23" fmla="*/ 30 h 82"/>
                <a:gd name="T24" fmla="*/ 28 w 52"/>
                <a:gd name="T25" fmla="*/ 29 h 82"/>
                <a:gd name="T26" fmla="*/ 35 w 52"/>
                <a:gd name="T27" fmla="*/ 30 h 82"/>
                <a:gd name="T28" fmla="*/ 43 w 52"/>
                <a:gd name="T29" fmla="*/ 34 h 82"/>
                <a:gd name="T30" fmla="*/ 49 w 52"/>
                <a:gd name="T31" fmla="*/ 42 h 82"/>
                <a:gd name="T32" fmla="*/ 51 w 52"/>
                <a:gd name="T33" fmla="*/ 54 h 82"/>
                <a:gd name="T34" fmla="*/ 49 w 52"/>
                <a:gd name="T35" fmla="*/ 64 h 82"/>
                <a:gd name="T36" fmla="*/ 44 w 52"/>
                <a:gd name="T37" fmla="*/ 74 h 82"/>
                <a:gd name="T38" fmla="*/ 41 w 52"/>
                <a:gd name="T39" fmla="*/ 77 h 82"/>
                <a:gd name="T40" fmla="*/ 37 w 52"/>
                <a:gd name="T41" fmla="*/ 79 h 82"/>
                <a:gd name="T42" fmla="*/ 32 w 52"/>
                <a:gd name="T43" fmla="*/ 81 h 82"/>
                <a:gd name="T44" fmla="*/ 25 w 52"/>
                <a:gd name="T45" fmla="*/ 81 h 82"/>
                <a:gd name="T46" fmla="*/ 21 w 52"/>
                <a:gd name="T47" fmla="*/ 81 h 82"/>
                <a:gd name="T48" fmla="*/ 15 w 52"/>
                <a:gd name="T49" fmla="*/ 79 h 82"/>
                <a:gd name="T50" fmla="*/ 10 w 52"/>
                <a:gd name="T51" fmla="*/ 75 h 82"/>
                <a:gd name="T52" fmla="*/ 5 w 52"/>
                <a:gd name="T53" fmla="*/ 70 h 82"/>
                <a:gd name="T54" fmla="*/ 1 w 52"/>
                <a:gd name="T55" fmla="*/ 57 h 82"/>
                <a:gd name="T56" fmla="*/ 0 w 52"/>
                <a:gd name="T57" fmla="*/ 43 h 82"/>
                <a:gd name="T58" fmla="*/ 1 w 52"/>
                <a:gd name="T59" fmla="*/ 29 h 82"/>
                <a:gd name="T60" fmla="*/ 5 w 52"/>
                <a:gd name="T61" fmla="*/ 15 h 82"/>
                <a:gd name="T62" fmla="*/ 13 w 52"/>
                <a:gd name="T63" fmla="*/ 4 h 82"/>
                <a:gd name="T64" fmla="*/ 28 w 52"/>
                <a:gd name="T65" fmla="*/ 0 h 82"/>
                <a:gd name="T66" fmla="*/ 35 w 52"/>
                <a:gd name="T67" fmla="*/ 1 h 82"/>
                <a:gd name="T68" fmla="*/ 42 w 52"/>
                <a:gd name="T69" fmla="*/ 5 h 82"/>
                <a:gd name="T70" fmla="*/ 47 w 52"/>
                <a:gd name="T71" fmla="*/ 11 h 82"/>
                <a:gd name="T72" fmla="*/ 50 w 52"/>
                <a:gd name="T73" fmla="*/ 2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82">
                  <a:moveTo>
                    <a:pt x="40" y="21"/>
                  </a:moveTo>
                  <a:lnTo>
                    <a:pt x="40" y="19"/>
                  </a:lnTo>
                  <a:lnTo>
                    <a:pt x="39" y="16"/>
                  </a:lnTo>
                  <a:lnTo>
                    <a:pt x="38" y="14"/>
                  </a:lnTo>
                  <a:lnTo>
                    <a:pt x="37" y="12"/>
                  </a:lnTo>
                  <a:lnTo>
                    <a:pt x="35" y="11"/>
                  </a:lnTo>
                  <a:lnTo>
                    <a:pt x="33" y="10"/>
                  </a:lnTo>
                  <a:lnTo>
                    <a:pt x="30" y="9"/>
                  </a:lnTo>
                  <a:lnTo>
                    <a:pt x="28" y="9"/>
                  </a:lnTo>
                  <a:lnTo>
                    <a:pt x="22" y="10"/>
                  </a:lnTo>
                  <a:lnTo>
                    <a:pt x="19" y="12"/>
                  </a:lnTo>
                  <a:lnTo>
                    <a:pt x="15" y="16"/>
                  </a:lnTo>
                  <a:lnTo>
                    <a:pt x="13" y="20"/>
                  </a:lnTo>
                  <a:lnTo>
                    <a:pt x="11" y="25"/>
                  </a:lnTo>
                  <a:lnTo>
                    <a:pt x="10" y="30"/>
                  </a:lnTo>
                  <a:lnTo>
                    <a:pt x="10" y="34"/>
                  </a:lnTo>
                  <a:lnTo>
                    <a:pt x="9" y="38"/>
                  </a:lnTo>
                  <a:lnTo>
                    <a:pt x="10" y="38"/>
                  </a:lnTo>
                  <a:lnTo>
                    <a:pt x="11" y="36"/>
                  </a:lnTo>
                  <a:lnTo>
                    <a:pt x="12" y="35"/>
                  </a:lnTo>
                  <a:lnTo>
                    <a:pt x="13" y="34"/>
                  </a:lnTo>
                  <a:lnTo>
                    <a:pt x="16" y="32"/>
                  </a:lnTo>
                  <a:lnTo>
                    <a:pt x="18" y="31"/>
                  </a:lnTo>
                  <a:lnTo>
                    <a:pt x="21" y="30"/>
                  </a:lnTo>
                  <a:lnTo>
                    <a:pt x="24" y="29"/>
                  </a:lnTo>
                  <a:lnTo>
                    <a:pt x="28" y="29"/>
                  </a:lnTo>
                  <a:lnTo>
                    <a:pt x="31" y="29"/>
                  </a:lnTo>
                  <a:lnTo>
                    <a:pt x="35" y="30"/>
                  </a:lnTo>
                  <a:lnTo>
                    <a:pt x="39" y="32"/>
                  </a:lnTo>
                  <a:lnTo>
                    <a:pt x="43" y="34"/>
                  </a:lnTo>
                  <a:lnTo>
                    <a:pt x="47" y="37"/>
                  </a:lnTo>
                  <a:lnTo>
                    <a:pt x="49" y="42"/>
                  </a:lnTo>
                  <a:lnTo>
                    <a:pt x="50" y="47"/>
                  </a:lnTo>
                  <a:lnTo>
                    <a:pt x="51" y="54"/>
                  </a:lnTo>
                  <a:lnTo>
                    <a:pt x="51" y="60"/>
                  </a:lnTo>
                  <a:lnTo>
                    <a:pt x="49" y="64"/>
                  </a:lnTo>
                  <a:lnTo>
                    <a:pt x="47" y="69"/>
                  </a:lnTo>
                  <a:lnTo>
                    <a:pt x="44" y="74"/>
                  </a:lnTo>
                  <a:lnTo>
                    <a:pt x="43" y="75"/>
                  </a:lnTo>
                  <a:lnTo>
                    <a:pt x="41" y="77"/>
                  </a:lnTo>
                  <a:lnTo>
                    <a:pt x="39" y="78"/>
                  </a:lnTo>
                  <a:lnTo>
                    <a:pt x="37" y="79"/>
                  </a:lnTo>
                  <a:lnTo>
                    <a:pt x="35" y="80"/>
                  </a:lnTo>
                  <a:lnTo>
                    <a:pt x="32" y="81"/>
                  </a:lnTo>
                  <a:lnTo>
                    <a:pt x="29" y="81"/>
                  </a:lnTo>
                  <a:lnTo>
                    <a:pt x="25" y="81"/>
                  </a:lnTo>
                  <a:lnTo>
                    <a:pt x="22" y="81"/>
                  </a:lnTo>
                  <a:lnTo>
                    <a:pt x="21" y="81"/>
                  </a:lnTo>
                  <a:lnTo>
                    <a:pt x="18" y="80"/>
                  </a:lnTo>
                  <a:lnTo>
                    <a:pt x="15" y="79"/>
                  </a:lnTo>
                  <a:lnTo>
                    <a:pt x="13" y="77"/>
                  </a:lnTo>
                  <a:lnTo>
                    <a:pt x="10" y="75"/>
                  </a:lnTo>
                  <a:lnTo>
                    <a:pt x="8" y="73"/>
                  </a:lnTo>
                  <a:lnTo>
                    <a:pt x="5" y="70"/>
                  </a:lnTo>
                  <a:lnTo>
                    <a:pt x="3" y="64"/>
                  </a:lnTo>
                  <a:lnTo>
                    <a:pt x="1" y="57"/>
                  </a:lnTo>
                  <a:lnTo>
                    <a:pt x="0" y="50"/>
                  </a:lnTo>
                  <a:lnTo>
                    <a:pt x="0" y="43"/>
                  </a:lnTo>
                  <a:lnTo>
                    <a:pt x="0" y="35"/>
                  </a:lnTo>
                  <a:lnTo>
                    <a:pt x="1" y="29"/>
                  </a:lnTo>
                  <a:lnTo>
                    <a:pt x="3" y="21"/>
                  </a:lnTo>
                  <a:lnTo>
                    <a:pt x="5" y="15"/>
                  </a:lnTo>
                  <a:lnTo>
                    <a:pt x="9" y="9"/>
                  </a:lnTo>
                  <a:lnTo>
                    <a:pt x="13" y="4"/>
                  </a:lnTo>
                  <a:lnTo>
                    <a:pt x="20" y="1"/>
                  </a:lnTo>
                  <a:lnTo>
                    <a:pt x="28" y="0"/>
                  </a:lnTo>
                  <a:lnTo>
                    <a:pt x="31" y="0"/>
                  </a:lnTo>
                  <a:lnTo>
                    <a:pt x="35" y="1"/>
                  </a:lnTo>
                  <a:lnTo>
                    <a:pt x="38" y="3"/>
                  </a:lnTo>
                  <a:lnTo>
                    <a:pt x="42" y="5"/>
                  </a:lnTo>
                  <a:lnTo>
                    <a:pt x="45" y="7"/>
                  </a:lnTo>
                  <a:lnTo>
                    <a:pt x="47" y="11"/>
                  </a:lnTo>
                  <a:lnTo>
                    <a:pt x="49" y="16"/>
                  </a:lnTo>
                  <a:lnTo>
                    <a:pt x="50" y="21"/>
                  </a:lnTo>
                  <a:lnTo>
                    <a:pt x="40"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26" name="Freeform 23">
              <a:extLst>
                <a:ext uri="{FF2B5EF4-FFF2-40B4-BE49-F238E27FC236}">
                  <a16:creationId xmlns:a16="http://schemas.microsoft.com/office/drawing/2014/main" id="{0698928D-A7F7-4B52-A8E7-7F26B43A22E6}"/>
                </a:ext>
              </a:extLst>
            </p:cNvPr>
            <p:cNvSpPr>
              <a:spLocks/>
            </p:cNvSpPr>
            <p:nvPr/>
          </p:nvSpPr>
          <p:spPr bwMode="auto">
            <a:xfrm>
              <a:off x="1166813" y="4154488"/>
              <a:ext cx="85725" cy="125412"/>
            </a:xfrm>
            <a:custGeom>
              <a:avLst/>
              <a:gdLst>
                <a:gd name="T0" fmla="*/ 0 w 54"/>
                <a:gd name="T1" fmla="*/ 0 h 79"/>
                <a:gd name="T2" fmla="*/ 53 w 54"/>
                <a:gd name="T3" fmla="*/ 0 h 79"/>
                <a:gd name="T4" fmla="*/ 53 w 54"/>
                <a:gd name="T5" fmla="*/ 9 h 79"/>
                <a:gd name="T6" fmla="*/ 49 w 54"/>
                <a:gd name="T7" fmla="*/ 13 h 79"/>
                <a:gd name="T8" fmla="*/ 45 w 54"/>
                <a:gd name="T9" fmla="*/ 19 h 79"/>
                <a:gd name="T10" fmla="*/ 40 w 54"/>
                <a:gd name="T11" fmla="*/ 25 h 79"/>
                <a:gd name="T12" fmla="*/ 36 w 54"/>
                <a:gd name="T13" fmla="*/ 33 h 79"/>
                <a:gd name="T14" fmla="*/ 31 w 54"/>
                <a:gd name="T15" fmla="*/ 43 h 79"/>
                <a:gd name="T16" fmla="*/ 27 w 54"/>
                <a:gd name="T17" fmla="*/ 53 h 79"/>
                <a:gd name="T18" fmla="*/ 23 w 54"/>
                <a:gd name="T19" fmla="*/ 65 h 79"/>
                <a:gd name="T20" fmla="*/ 21 w 54"/>
                <a:gd name="T21" fmla="*/ 78 h 79"/>
                <a:gd name="T22" fmla="*/ 11 w 54"/>
                <a:gd name="T23" fmla="*/ 78 h 79"/>
                <a:gd name="T24" fmla="*/ 12 w 54"/>
                <a:gd name="T25" fmla="*/ 70 h 79"/>
                <a:gd name="T26" fmla="*/ 14 w 54"/>
                <a:gd name="T27" fmla="*/ 60 h 79"/>
                <a:gd name="T28" fmla="*/ 18 w 54"/>
                <a:gd name="T29" fmla="*/ 51 h 79"/>
                <a:gd name="T30" fmla="*/ 22 w 54"/>
                <a:gd name="T31" fmla="*/ 42 h 79"/>
                <a:gd name="T32" fmla="*/ 26 w 54"/>
                <a:gd name="T33" fmla="*/ 33 h 79"/>
                <a:gd name="T34" fmla="*/ 31 w 54"/>
                <a:gd name="T35" fmla="*/ 25 h 79"/>
                <a:gd name="T36" fmla="*/ 37 w 54"/>
                <a:gd name="T37" fmla="*/ 17 h 79"/>
                <a:gd name="T38" fmla="*/ 42 w 54"/>
                <a:gd name="T39" fmla="*/ 10 h 79"/>
                <a:gd name="T40" fmla="*/ 0 w 54"/>
                <a:gd name="T41" fmla="*/ 10 h 79"/>
                <a:gd name="T42" fmla="*/ 0 w 54"/>
                <a:gd name="T4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79">
                  <a:moveTo>
                    <a:pt x="0" y="0"/>
                  </a:moveTo>
                  <a:lnTo>
                    <a:pt x="53" y="0"/>
                  </a:lnTo>
                  <a:lnTo>
                    <a:pt x="53" y="9"/>
                  </a:lnTo>
                  <a:lnTo>
                    <a:pt x="49" y="13"/>
                  </a:lnTo>
                  <a:lnTo>
                    <a:pt x="45" y="19"/>
                  </a:lnTo>
                  <a:lnTo>
                    <a:pt x="40" y="25"/>
                  </a:lnTo>
                  <a:lnTo>
                    <a:pt x="36" y="33"/>
                  </a:lnTo>
                  <a:lnTo>
                    <a:pt x="31" y="43"/>
                  </a:lnTo>
                  <a:lnTo>
                    <a:pt x="27" y="53"/>
                  </a:lnTo>
                  <a:lnTo>
                    <a:pt x="23" y="65"/>
                  </a:lnTo>
                  <a:lnTo>
                    <a:pt x="21" y="78"/>
                  </a:lnTo>
                  <a:lnTo>
                    <a:pt x="11" y="78"/>
                  </a:lnTo>
                  <a:lnTo>
                    <a:pt x="12" y="70"/>
                  </a:lnTo>
                  <a:lnTo>
                    <a:pt x="14" y="60"/>
                  </a:lnTo>
                  <a:lnTo>
                    <a:pt x="18" y="51"/>
                  </a:lnTo>
                  <a:lnTo>
                    <a:pt x="22" y="42"/>
                  </a:lnTo>
                  <a:lnTo>
                    <a:pt x="26" y="33"/>
                  </a:lnTo>
                  <a:lnTo>
                    <a:pt x="31" y="25"/>
                  </a:lnTo>
                  <a:lnTo>
                    <a:pt x="37" y="17"/>
                  </a:lnTo>
                  <a:lnTo>
                    <a:pt x="42" y="10"/>
                  </a:lnTo>
                  <a:lnTo>
                    <a:pt x="0" y="10"/>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27" name="Freeform 24">
              <a:extLst>
                <a:ext uri="{FF2B5EF4-FFF2-40B4-BE49-F238E27FC236}">
                  <a16:creationId xmlns:a16="http://schemas.microsoft.com/office/drawing/2014/main" id="{B0E608D3-3E36-41DB-8BE7-C43F0FEFC99D}"/>
                </a:ext>
              </a:extLst>
            </p:cNvPr>
            <p:cNvSpPr>
              <a:spLocks/>
            </p:cNvSpPr>
            <p:nvPr/>
          </p:nvSpPr>
          <p:spPr bwMode="auto">
            <a:xfrm>
              <a:off x="904875" y="3924300"/>
              <a:ext cx="84138" cy="130175"/>
            </a:xfrm>
            <a:custGeom>
              <a:avLst/>
              <a:gdLst>
                <a:gd name="T0" fmla="*/ 43 w 53"/>
                <a:gd name="T1" fmla="*/ 39 h 82"/>
                <a:gd name="T2" fmla="*/ 48 w 53"/>
                <a:gd name="T3" fmla="*/ 44 h 82"/>
                <a:gd name="T4" fmla="*/ 51 w 53"/>
                <a:gd name="T5" fmla="*/ 48 h 82"/>
                <a:gd name="T6" fmla="*/ 52 w 53"/>
                <a:gd name="T7" fmla="*/ 54 h 82"/>
                <a:gd name="T8" fmla="*/ 52 w 53"/>
                <a:gd name="T9" fmla="*/ 61 h 82"/>
                <a:gd name="T10" fmla="*/ 49 w 53"/>
                <a:gd name="T11" fmla="*/ 70 h 82"/>
                <a:gd name="T12" fmla="*/ 43 w 53"/>
                <a:gd name="T13" fmla="*/ 76 h 82"/>
                <a:gd name="T14" fmla="*/ 33 w 53"/>
                <a:gd name="T15" fmla="*/ 81 h 82"/>
                <a:gd name="T16" fmla="*/ 25 w 53"/>
                <a:gd name="T17" fmla="*/ 81 h 82"/>
                <a:gd name="T18" fmla="*/ 21 w 53"/>
                <a:gd name="T19" fmla="*/ 81 h 82"/>
                <a:gd name="T20" fmla="*/ 15 w 53"/>
                <a:gd name="T21" fmla="*/ 79 h 82"/>
                <a:gd name="T22" fmla="*/ 11 w 53"/>
                <a:gd name="T23" fmla="*/ 76 h 82"/>
                <a:gd name="T24" fmla="*/ 5 w 53"/>
                <a:gd name="T25" fmla="*/ 73 h 82"/>
                <a:gd name="T26" fmla="*/ 3 w 53"/>
                <a:gd name="T27" fmla="*/ 67 h 82"/>
                <a:gd name="T28" fmla="*/ 1 w 53"/>
                <a:gd name="T29" fmla="*/ 62 h 82"/>
                <a:gd name="T30" fmla="*/ 0 w 53"/>
                <a:gd name="T31" fmla="*/ 58 h 82"/>
                <a:gd name="T32" fmla="*/ 1 w 53"/>
                <a:gd name="T33" fmla="*/ 53 h 82"/>
                <a:gd name="T34" fmla="*/ 3 w 53"/>
                <a:gd name="T35" fmla="*/ 47 h 82"/>
                <a:gd name="T36" fmla="*/ 5 w 53"/>
                <a:gd name="T37" fmla="*/ 42 h 82"/>
                <a:gd name="T38" fmla="*/ 11 w 53"/>
                <a:gd name="T39" fmla="*/ 38 h 82"/>
                <a:gd name="T40" fmla="*/ 11 w 53"/>
                <a:gd name="T41" fmla="*/ 36 h 82"/>
                <a:gd name="T42" fmla="*/ 7 w 53"/>
                <a:gd name="T43" fmla="*/ 33 h 82"/>
                <a:gd name="T44" fmla="*/ 4 w 53"/>
                <a:gd name="T45" fmla="*/ 29 h 82"/>
                <a:gd name="T46" fmla="*/ 3 w 53"/>
                <a:gd name="T47" fmla="*/ 24 h 82"/>
                <a:gd name="T48" fmla="*/ 3 w 53"/>
                <a:gd name="T49" fmla="*/ 19 h 82"/>
                <a:gd name="T50" fmla="*/ 5 w 53"/>
                <a:gd name="T51" fmla="*/ 11 h 82"/>
                <a:gd name="T52" fmla="*/ 11 w 53"/>
                <a:gd name="T53" fmla="*/ 5 h 82"/>
                <a:gd name="T54" fmla="*/ 20 w 53"/>
                <a:gd name="T55" fmla="*/ 1 h 82"/>
                <a:gd name="T56" fmla="*/ 32 w 53"/>
                <a:gd name="T57" fmla="*/ 1 h 82"/>
                <a:gd name="T58" fmla="*/ 41 w 53"/>
                <a:gd name="T59" fmla="*/ 4 h 82"/>
                <a:gd name="T60" fmla="*/ 47 w 53"/>
                <a:gd name="T61" fmla="*/ 10 h 82"/>
                <a:gd name="T62" fmla="*/ 49 w 53"/>
                <a:gd name="T63" fmla="*/ 17 h 82"/>
                <a:gd name="T64" fmla="*/ 49 w 53"/>
                <a:gd name="T65" fmla="*/ 24 h 82"/>
                <a:gd name="T66" fmla="*/ 48 w 53"/>
                <a:gd name="T67" fmla="*/ 30 h 82"/>
                <a:gd name="T68" fmla="*/ 44 w 53"/>
                <a:gd name="T69" fmla="*/ 34 h 82"/>
                <a:gd name="T70" fmla="*/ 41 w 53"/>
                <a:gd name="T71"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82">
                  <a:moveTo>
                    <a:pt x="40" y="37"/>
                  </a:moveTo>
                  <a:lnTo>
                    <a:pt x="43" y="39"/>
                  </a:lnTo>
                  <a:lnTo>
                    <a:pt x="47" y="41"/>
                  </a:lnTo>
                  <a:lnTo>
                    <a:pt x="48" y="44"/>
                  </a:lnTo>
                  <a:lnTo>
                    <a:pt x="50" y="47"/>
                  </a:lnTo>
                  <a:lnTo>
                    <a:pt x="51" y="48"/>
                  </a:lnTo>
                  <a:lnTo>
                    <a:pt x="52" y="51"/>
                  </a:lnTo>
                  <a:lnTo>
                    <a:pt x="52" y="54"/>
                  </a:lnTo>
                  <a:lnTo>
                    <a:pt x="52" y="56"/>
                  </a:lnTo>
                  <a:lnTo>
                    <a:pt x="52" y="61"/>
                  </a:lnTo>
                  <a:lnTo>
                    <a:pt x="51" y="66"/>
                  </a:lnTo>
                  <a:lnTo>
                    <a:pt x="49" y="70"/>
                  </a:lnTo>
                  <a:lnTo>
                    <a:pt x="47" y="74"/>
                  </a:lnTo>
                  <a:lnTo>
                    <a:pt x="43" y="76"/>
                  </a:lnTo>
                  <a:lnTo>
                    <a:pt x="39" y="79"/>
                  </a:lnTo>
                  <a:lnTo>
                    <a:pt x="33" y="81"/>
                  </a:lnTo>
                  <a:lnTo>
                    <a:pt x="27" y="81"/>
                  </a:lnTo>
                  <a:lnTo>
                    <a:pt x="25" y="81"/>
                  </a:lnTo>
                  <a:lnTo>
                    <a:pt x="22" y="81"/>
                  </a:lnTo>
                  <a:lnTo>
                    <a:pt x="21" y="81"/>
                  </a:lnTo>
                  <a:lnTo>
                    <a:pt x="18" y="80"/>
                  </a:lnTo>
                  <a:lnTo>
                    <a:pt x="15" y="79"/>
                  </a:lnTo>
                  <a:lnTo>
                    <a:pt x="13" y="78"/>
                  </a:lnTo>
                  <a:lnTo>
                    <a:pt x="11" y="76"/>
                  </a:lnTo>
                  <a:lnTo>
                    <a:pt x="8" y="75"/>
                  </a:lnTo>
                  <a:lnTo>
                    <a:pt x="5" y="73"/>
                  </a:lnTo>
                  <a:lnTo>
                    <a:pt x="4" y="70"/>
                  </a:lnTo>
                  <a:lnTo>
                    <a:pt x="3" y="67"/>
                  </a:lnTo>
                  <a:lnTo>
                    <a:pt x="2" y="64"/>
                  </a:lnTo>
                  <a:lnTo>
                    <a:pt x="1" y="62"/>
                  </a:lnTo>
                  <a:lnTo>
                    <a:pt x="1" y="60"/>
                  </a:lnTo>
                  <a:lnTo>
                    <a:pt x="0" y="58"/>
                  </a:lnTo>
                  <a:lnTo>
                    <a:pt x="0" y="56"/>
                  </a:lnTo>
                  <a:lnTo>
                    <a:pt x="1" y="53"/>
                  </a:lnTo>
                  <a:lnTo>
                    <a:pt x="2" y="49"/>
                  </a:lnTo>
                  <a:lnTo>
                    <a:pt x="3" y="47"/>
                  </a:lnTo>
                  <a:lnTo>
                    <a:pt x="4" y="45"/>
                  </a:lnTo>
                  <a:lnTo>
                    <a:pt x="5" y="42"/>
                  </a:lnTo>
                  <a:lnTo>
                    <a:pt x="8" y="40"/>
                  </a:lnTo>
                  <a:lnTo>
                    <a:pt x="11" y="38"/>
                  </a:lnTo>
                  <a:lnTo>
                    <a:pt x="13" y="37"/>
                  </a:lnTo>
                  <a:lnTo>
                    <a:pt x="11" y="36"/>
                  </a:lnTo>
                  <a:lnTo>
                    <a:pt x="9" y="34"/>
                  </a:lnTo>
                  <a:lnTo>
                    <a:pt x="7" y="33"/>
                  </a:lnTo>
                  <a:lnTo>
                    <a:pt x="5" y="32"/>
                  </a:lnTo>
                  <a:lnTo>
                    <a:pt x="4" y="29"/>
                  </a:lnTo>
                  <a:lnTo>
                    <a:pt x="4" y="27"/>
                  </a:lnTo>
                  <a:lnTo>
                    <a:pt x="3" y="24"/>
                  </a:lnTo>
                  <a:lnTo>
                    <a:pt x="3" y="21"/>
                  </a:lnTo>
                  <a:lnTo>
                    <a:pt x="3" y="19"/>
                  </a:lnTo>
                  <a:lnTo>
                    <a:pt x="4" y="15"/>
                  </a:lnTo>
                  <a:lnTo>
                    <a:pt x="5" y="11"/>
                  </a:lnTo>
                  <a:lnTo>
                    <a:pt x="7" y="7"/>
                  </a:lnTo>
                  <a:lnTo>
                    <a:pt x="11" y="5"/>
                  </a:lnTo>
                  <a:lnTo>
                    <a:pt x="14" y="3"/>
                  </a:lnTo>
                  <a:lnTo>
                    <a:pt x="20" y="1"/>
                  </a:lnTo>
                  <a:lnTo>
                    <a:pt x="26" y="0"/>
                  </a:lnTo>
                  <a:lnTo>
                    <a:pt x="32" y="1"/>
                  </a:lnTo>
                  <a:lnTo>
                    <a:pt x="37" y="2"/>
                  </a:lnTo>
                  <a:lnTo>
                    <a:pt x="41" y="4"/>
                  </a:lnTo>
                  <a:lnTo>
                    <a:pt x="44" y="7"/>
                  </a:lnTo>
                  <a:lnTo>
                    <a:pt x="47" y="10"/>
                  </a:lnTo>
                  <a:lnTo>
                    <a:pt x="48" y="13"/>
                  </a:lnTo>
                  <a:lnTo>
                    <a:pt x="49" y="17"/>
                  </a:lnTo>
                  <a:lnTo>
                    <a:pt x="49" y="20"/>
                  </a:lnTo>
                  <a:lnTo>
                    <a:pt x="49" y="24"/>
                  </a:lnTo>
                  <a:lnTo>
                    <a:pt x="48" y="27"/>
                  </a:lnTo>
                  <a:lnTo>
                    <a:pt x="48" y="30"/>
                  </a:lnTo>
                  <a:lnTo>
                    <a:pt x="46" y="33"/>
                  </a:lnTo>
                  <a:lnTo>
                    <a:pt x="44" y="34"/>
                  </a:lnTo>
                  <a:lnTo>
                    <a:pt x="43" y="35"/>
                  </a:lnTo>
                  <a:lnTo>
                    <a:pt x="41" y="36"/>
                  </a:lnTo>
                  <a:lnTo>
                    <a:pt x="40" y="3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28" name="Freeform 25">
              <a:extLst>
                <a:ext uri="{FF2B5EF4-FFF2-40B4-BE49-F238E27FC236}">
                  <a16:creationId xmlns:a16="http://schemas.microsoft.com/office/drawing/2014/main" id="{67891673-8739-4BC0-91F8-67719FFEA067}"/>
                </a:ext>
              </a:extLst>
            </p:cNvPr>
            <p:cNvSpPr>
              <a:spLocks/>
            </p:cNvSpPr>
            <p:nvPr/>
          </p:nvSpPr>
          <p:spPr bwMode="auto">
            <a:xfrm>
              <a:off x="808038" y="3613150"/>
              <a:ext cx="82550" cy="130175"/>
            </a:xfrm>
            <a:custGeom>
              <a:avLst/>
              <a:gdLst>
                <a:gd name="T0" fmla="*/ 0 w 52"/>
                <a:gd name="T1" fmla="*/ 21 h 82"/>
                <a:gd name="T2" fmla="*/ 4 w 52"/>
                <a:gd name="T3" fmla="*/ 12 h 82"/>
                <a:gd name="T4" fmla="*/ 9 w 52"/>
                <a:gd name="T5" fmla="*/ 5 h 82"/>
                <a:gd name="T6" fmla="*/ 19 w 52"/>
                <a:gd name="T7" fmla="*/ 0 h 82"/>
                <a:gd name="T8" fmla="*/ 32 w 52"/>
                <a:gd name="T9" fmla="*/ 1 h 82"/>
                <a:gd name="T10" fmla="*/ 43 w 52"/>
                <a:gd name="T11" fmla="*/ 8 h 82"/>
                <a:gd name="T12" fmla="*/ 49 w 52"/>
                <a:gd name="T13" fmla="*/ 20 h 82"/>
                <a:gd name="T14" fmla="*/ 51 w 52"/>
                <a:gd name="T15" fmla="*/ 31 h 82"/>
                <a:gd name="T16" fmla="*/ 51 w 52"/>
                <a:gd name="T17" fmla="*/ 40 h 82"/>
                <a:gd name="T18" fmla="*/ 49 w 52"/>
                <a:gd name="T19" fmla="*/ 54 h 82"/>
                <a:gd name="T20" fmla="*/ 44 w 52"/>
                <a:gd name="T21" fmla="*/ 69 h 82"/>
                <a:gd name="T22" fmla="*/ 32 w 52"/>
                <a:gd name="T23" fmla="*/ 79 h 82"/>
                <a:gd name="T24" fmla="*/ 17 w 52"/>
                <a:gd name="T25" fmla="*/ 80 h 82"/>
                <a:gd name="T26" fmla="*/ 8 w 52"/>
                <a:gd name="T27" fmla="*/ 76 h 82"/>
                <a:gd name="T28" fmla="*/ 3 w 52"/>
                <a:gd name="T29" fmla="*/ 70 h 82"/>
                <a:gd name="T30" fmla="*/ 1 w 52"/>
                <a:gd name="T31" fmla="*/ 62 h 82"/>
                <a:gd name="T32" fmla="*/ 10 w 52"/>
                <a:gd name="T33" fmla="*/ 60 h 82"/>
                <a:gd name="T34" fmla="*/ 12 w 52"/>
                <a:gd name="T35" fmla="*/ 65 h 82"/>
                <a:gd name="T36" fmla="*/ 13 w 52"/>
                <a:gd name="T37" fmla="*/ 69 h 82"/>
                <a:gd name="T38" fmla="*/ 18 w 52"/>
                <a:gd name="T39" fmla="*/ 72 h 82"/>
                <a:gd name="T40" fmla="*/ 23 w 52"/>
                <a:gd name="T41" fmla="*/ 73 h 82"/>
                <a:gd name="T42" fmla="*/ 30 w 52"/>
                <a:gd name="T43" fmla="*/ 71 h 82"/>
                <a:gd name="T44" fmla="*/ 35 w 52"/>
                <a:gd name="T45" fmla="*/ 65 h 82"/>
                <a:gd name="T46" fmla="*/ 38 w 52"/>
                <a:gd name="T47" fmla="*/ 56 h 82"/>
                <a:gd name="T48" fmla="*/ 41 w 52"/>
                <a:gd name="T49" fmla="*/ 43 h 82"/>
                <a:gd name="T50" fmla="*/ 38 w 52"/>
                <a:gd name="T51" fmla="*/ 47 h 82"/>
                <a:gd name="T52" fmla="*/ 34 w 52"/>
                <a:gd name="T53" fmla="*/ 49 h 82"/>
                <a:gd name="T54" fmla="*/ 29 w 52"/>
                <a:gd name="T55" fmla="*/ 51 h 82"/>
                <a:gd name="T56" fmla="*/ 24 w 52"/>
                <a:gd name="T57" fmla="*/ 52 h 82"/>
                <a:gd name="T58" fmla="*/ 14 w 52"/>
                <a:gd name="T59" fmla="*/ 50 h 82"/>
                <a:gd name="T60" fmla="*/ 6 w 52"/>
                <a:gd name="T61" fmla="*/ 46 h 82"/>
                <a:gd name="T62" fmla="*/ 1 w 52"/>
                <a:gd name="T63" fmla="*/ 37 h 82"/>
                <a:gd name="T64" fmla="*/ 0 w 52"/>
                <a:gd name="T65"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82">
                  <a:moveTo>
                    <a:pt x="0" y="27"/>
                  </a:moveTo>
                  <a:lnTo>
                    <a:pt x="0" y="21"/>
                  </a:lnTo>
                  <a:lnTo>
                    <a:pt x="1" y="17"/>
                  </a:lnTo>
                  <a:lnTo>
                    <a:pt x="4" y="12"/>
                  </a:lnTo>
                  <a:lnTo>
                    <a:pt x="6" y="8"/>
                  </a:lnTo>
                  <a:lnTo>
                    <a:pt x="9" y="5"/>
                  </a:lnTo>
                  <a:lnTo>
                    <a:pt x="13" y="2"/>
                  </a:lnTo>
                  <a:lnTo>
                    <a:pt x="19" y="0"/>
                  </a:lnTo>
                  <a:lnTo>
                    <a:pt x="24" y="0"/>
                  </a:lnTo>
                  <a:lnTo>
                    <a:pt x="32" y="1"/>
                  </a:lnTo>
                  <a:lnTo>
                    <a:pt x="38" y="4"/>
                  </a:lnTo>
                  <a:lnTo>
                    <a:pt x="43" y="8"/>
                  </a:lnTo>
                  <a:lnTo>
                    <a:pt x="47" y="13"/>
                  </a:lnTo>
                  <a:lnTo>
                    <a:pt x="49" y="20"/>
                  </a:lnTo>
                  <a:lnTo>
                    <a:pt x="50" y="25"/>
                  </a:lnTo>
                  <a:lnTo>
                    <a:pt x="51" y="31"/>
                  </a:lnTo>
                  <a:lnTo>
                    <a:pt x="51" y="36"/>
                  </a:lnTo>
                  <a:lnTo>
                    <a:pt x="51" y="40"/>
                  </a:lnTo>
                  <a:lnTo>
                    <a:pt x="50" y="47"/>
                  </a:lnTo>
                  <a:lnTo>
                    <a:pt x="49" y="54"/>
                  </a:lnTo>
                  <a:lnTo>
                    <a:pt x="47" y="61"/>
                  </a:lnTo>
                  <a:lnTo>
                    <a:pt x="44" y="69"/>
                  </a:lnTo>
                  <a:lnTo>
                    <a:pt x="38" y="74"/>
                  </a:lnTo>
                  <a:lnTo>
                    <a:pt x="32" y="79"/>
                  </a:lnTo>
                  <a:lnTo>
                    <a:pt x="23" y="81"/>
                  </a:lnTo>
                  <a:lnTo>
                    <a:pt x="17" y="80"/>
                  </a:lnTo>
                  <a:lnTo>
                    <a:pt x="12" y="78"/>
                  </a:lnTo>
                  <a:lnTo>
                    <a:pt x="8" y="76"/>
                  </a:lnTo>
                  <a:lnTo>
                    <a:pt x="5" y="74"/>
                  </a:lnTo>
                  <a:lnTo>
                    <a:pt x="3" y="70"/>
                  </a:lnTo>
                  <a:lnTo>
                    <a:pt x="2" y="66"/>
                  </a:lnTo>
                  <a:lnTo>
                    <a:pt x="1" y="62"/>
                  </a:lnTo>
                  <a:lnTo>
                    <a:pt x="1" y="60"/>
                  </a:lnTo>
                  <a:lnTo>
                    <a:pt x="10" y="60"/>
                  </a:lnTo>
                  <a:lnTo>
                    <a:pt x="11" y="62"/>
                  </a:lnTo>
                  <a:lnTo>
                    <a:pt x="12" y="65"/>
                  </a:lnTo>
                  <a:lnTo>
                    <a:pt x="13" y="67"/>
                  </a:lnTo>
                  <a:lnTo>
                    <a:pt x="13" y="69"/>
                  </a:lnTo>
                  <a:lnTo>
                    <a:pt x="16" y="71"/>
                  </a:lnTo>
                  <a:lnTo>
                    <a:pt x="18" y="72"/>
                  </a:lnTo>
                  <a:lnTo>
                    <a:pt x="21" y="73"/>
                  </a:lnTo>
                  <a:lnTo>
                    <a:pt x="23" y="73"/>
                  </a:lnTo>
                  <a:lnTo>
                    <a:pt x="27" y="72"/>
                  </a:lnTo>
                  <a:lnTo>
                    <a:pt x="30" y="71"/>
                  </a:lnTo>
                  <a:lnTo>
                    <a:pt x="33" y="69"/>
                  </a:lnTo>
                  <a:lnTo>
                    <a:pt x="35" y="65"/>
                  </a:lnTo>
                  <a:lnTo>
                    <a:pt x="38" y="61"/>
                  </a:lnTo>
                  <a:lnTo>
                    <a:pt x="38" y="56"/>
                  </a:lnTo>
                  <a:lnTo>
                    <a:pt x="40" y="50"/>
                  </a:lnTo>
                  <a:lnTo>
                    <a:pt x="41" y="43"/>
                  </a:lnTo>
                  <a:lnTo>
                    <a:pt x="40" y="45"/>
                  </a:lnTo>
                  <a:lnTo>
                    <a:pt x="38" y="47"/>
                  </a:lnTo>
                  <a:lnTo>
                    <a:pt x="36" y="48"/>
                  </a:lnTo>
                  <a:lnTo>
                    <a:pt x="34" y="49"/>
                  </a:lnTo>
                  <a:lnTo>
                    <a:pt x="31" y="51"/>
                  </a:lnTo>
                  <a:lnTo>
                    <a:pt x="29" y="51"/>
                  </a:lnTo>
                  <a:lnTo>
                    <a:pt x="27" y="52"/>
                  </a:lnTo>
                  <a:lnTo>
                    <a:pt x="24" y="52"/>
                  </a:lnTo>
                  <a:lnTo>
                    <a:pt x="19" y="51"/>
                  </a:lnTo>
                  <a:lnTo>
                    <a:pt x="14" y="50"/>
                  </a:lnTo>
                  <a:lnTo>
                    <a:pt x="10" y="48"/>
                  </a:lnTo>
                  <a:lnTo>
                    <a:pt x="6" y="46"/>
                  </a:lnTo>
                  <a:lnTo>
                    <a:pt x="4" y="42"/>
                  </a:lnTo>
                  <a:lnTo>
                    <a:pt x="1" y="37"/>
                  </a:lnTo>
                  <a:lnTo>
                    <a:pt x="0" y="33"/>
                  </a:lnTo>
                  <a:lnTo>
                    <a:pt x="0" y="2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29" name="Freeform 26">
              <a:extLst>
                <a:ext uri="{FF2B5EF4-FFF2-40B4-BE49-F238E27FC236}">
                  <a16:creationId xmlns:a16="http://schemas.microsoft.com/office/drawing/2014/main" id="{37A8DFD1-7F36-47E2-8985-C6F564E14C26}"/>
                </a:ext>
              </a:extLst>
            </p:cNvPr>
            <p:cNvSpPr>
              <a:spLocks/>
            </p:cNvSpPr>
            <p:nvPr/>
          </p:nvSpPr>
          <p:spPr bwMode="auto">
            <a:xfrm>
              <a:off x="906463" y="3265488"/>
              <a:ext cx="41275" cy="127000"/>
            </a:xfrm>
            <a:custGeom>
              <a:avLst/>
              <a:gdLst>
                <a:gd name="T0" fmla="*/ 25 w 26"/>
                <a:gd name="T1" fmla="*/ 79 h 80"/>
                <a:gd name="T2" fmla="*/ 16 w 26"/>
                <a:gd name="T3" fmla="*/ 79 h 80"/>
                <a:gd name="T4" fmla="*/ 16 w 26"/>
                <a:gd name="T5" fmla="*/ 22 h 80"/>
                <a:gd name="T6" fmla="*/ 0 w 26"/>
                <a:gd name="T7" fmla="*/ 22 h 80"/>
                <a:gd name="T8" fmla="*/ 0 w 26"/>
                <a:gd name="T9" fmla="*/ 15 h 80"/>
                <a:gd name="T10" fmla="*/ 4 w 26"/>
                <a:gd name="T11" fmla="*/ 14 h 80"/>
                <a:gd name="T12" fmla="*/ 7 w 26"/>
                <a:gd name="T13" fmla="*/ 14 h 80"/>
                <a:gd name="T14" fmla="*/ 10 w 26"/>
                <a:gd name="T15" fmla="*/ 13 h 80"/>
                <a:gd name="T16" fmla="*/ 12 w 26"/>
                <a:gd name="T17" fmla="*/ 11 h 80"/>
                <a:gd name="T18" fmla="*/ 15 w 26"/>
                <a:gd name="T19" fmla="*/ 10 h 80"/>
                <a:gd name="T20" fmla="*/ 16 w 26"/>
                <a:gd name="T21" fmla="*/ 7 h 80"/>
                <a:gd name="T22" fmla="*/ 17 w 26"/>
                <a:gd name="T23" fmla="*/ 4 h 80"/>
                <a:gd name="T24" fmla="*/ 19 w 26"/>
                <a:gd name="T25" fmla="*/ 0 h 80"/>
                <a:gd name="T26" fmla="*/ 25 w 26"/>
                <a:gd name="T27" fmla="*/ 0 h 80"/>
                <a:gd name="T28" fmla="*/ 25 w 26"/>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80">
                  <a:moveTo>
                    <a:pt x="25" y="79"/>
                  </a:moveTo>
                  <a:lnTo>
                    <a:pt x="16" y="79"/>
                  </a:lnTo>
                  <a:lnTo>
                    <a:pt x="16" y="22"/>
                  </a:lnTo>
                  <a:lnTo>
                    <a:pt x="0" y="22"/>
                  </a:lnTo>
                  <a:lnTo>
                    <a:pt x="0" y="15"/>
                  </a:lnTo>
                  <a:lnTo>
                    <a:pt x="4" y="14"/>
                  </a:lnTo>
                  <a:lnTo>
                    <a:pt x="7" y="14"/>
                  </a:lnTo>
                  <a:lnTo>
                    <a:pt x="10" y="13"/>
                  </a:lnTo>
                  <a:lnTo>
                    <a:pt x="12" y="11"/>
                  </a:lnTo>
                  <a:lnTo>
                    <a:pt x="15" y="10"/>
                  </a:lnTo>
                  <a:lnTo>
                    <a:pt x="16" y="7"/>
                  </a:lnTo>
                  <a:lnTo>
                    <a:pt x="17" y="4"/>
                  </a:lnTo>
                  <a:lnTo>
                    <a:pt x="19" y="0"/>
                  </a:lnTo>
                  <a:lnTo>
                    <a:pt x="25" y="0"/>
                  </a:lnTo>
                  <a:lnTo>
                    <a:pt x="25"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30" name="Freeform 27">
              <a:extLst>
                <a:ext uri="{FF2B5EF4-FFF2-40B4-BE49-F238E27FC236}">
                  <a16:creationId xmlns:a16="http://schemas.microsoft.com/office/drawing/2014/main" id="{77F885D4-D9C4-40B3-9283-6F30B5E342C5}"/>
                </a:ext>
              </a:extLst>
            </p:cNvPr>
            <p:cNvSpPr>
              <a:spLocks/>
            </p:cNvSpPr>
            <p:nvPr/>
          </p:nvSpPr>
          <p:spPr bwMode="auto">
            <a:xfrm>
              <a:off x="985838" y="3265488"/>
              <a:ext cx="84137" cy="130175"/>
            </a:xfrm>
            <a:custGeom>
              <a:avLst/>
              <a:gdLst>
                <a:gd name="T0" fmla="*/ 26 w 53"/>
                <a:gd name="T1" fmla="*/ 81 h 82"/>
                <a:gd name="T2" fmla="*/ 19 w 53"/>
                <a:gd name="T3" fmla="*/ 80 h 82"/>
                <a:gd name="T4" fmla="*/ 13 w 53"/>
                <a:gd name="T5" fmla="*/ 77 h 82"/>
                <a:gd name="T6" fmla="*/ 8 w 53"/>
                <a:gd name="T7" fmla="*/ 73 h 82"/>
                <a:gd name="T8" fmla="*/ 4 w 53"/>
                <a:gd name="T9" fmla="*/ 67 h 82"/>
                <a:gd name="T10" fmla="*/ 2 w 53"/>
                <a:gd name="T11" fmla="*/ 61 h 82"/>
                <a:gd name="T12" fmla="*/ 1 w 53"/>
                <a:gd name="T13" fmla="*/ 54 h 82"/>
                <a:gd name="T14" fmla="*/ 0 w 53"/>
                <a:gd name="T15" fmla="*/ 47 h 82"/>
                <a:gd name="T16" fmla="*/ 0 w 53"/>
                <a:gd name="T17" fmla="*/ 40 h 82"/>
                <a:gd name="T18" fmla="*/ 0 w 53"/>
                <a:gd name="T19" fmla="*/ 34 h 82"/>
                <a:gd name="T20" fmla="*/ 1 w 53"/>
                <a:gd name="T21" fmla="*/ 27 h 82"/>
                <a:gd name="T22" fmla="*/ 2 w 53"/>
                <a:gd name="T23" fmla="*/ 20 h 82"/>
                <a:gd name="T24" fmla="*/ 4 w 53"/>
                <a:gd name="T25" fmla="*/ 14 h 82"/>
                <a:gd name="T26" fmla="*/ 8 w 53"/>
                <a:gd name="T27" fmla="*/ 8 h 82"/>
                <a:gd name="T28" fmla="*/ 13 w 53"/>
                <a:gd name="T29" fmla="*/ 4 h 82"/>
                <a:gd name="T30" fmla="*/ 19 w 53"/>
                <a:gd name="T31" fmla="*/ 1 h 82"/>
                <a:gd name="T32" fmla="*/ 26 w 53"/>
                <a:gd name="T33" fmla="*/ 0 h 82"/>
                <a:gd name="T34" fmla="*/ 33 w 53"/>
                <a:gd name="T35" fmla="*/ 1 h 82"/>
                <a:gd name="T36" fmla="*/ 39 w 53"/>
                <a:gd name="T37" fmla="*/ 4 h 82"/>
                <a:gd name="T38" fmla="*/ 44 w 53"/>
                <a:gd name="T39" fmla="*/ 8 h 82"/>
                <a:gd name="T40" fmla="*/ 48 w 53"/>
                <a:gd name="T41" fmla="*/ 14 h 82"/>
                <a:gd name="T42" fmla="*/ 49 w 53"/>
                <a:gd name="T43" fmla="*/ 20 h 82"/>
                <a:gd name="T44" fmla="*/ 51 w 53"/>
                <a:gd name="T45" fmla="*/ 27 h 82"/>
                <a:gd name="T46" fmla="*/ 52 w 53"/>
                <a:gd name="T47" fmla="*/ 34 h 82"/>
                <a:gd name="T48" fmla="*/ 52 w 53"/>
                <a:gd name="T49" fmla="*/ 40 h 82"/>
                <a:gd name="T50" fmla="*/ 52 w 53"/>
                <a:gd name="T51" fmla="*/ 47 h 82"/>
                <a:gd name="T52" fmla="*/ 51 w 53"/>
                <a:gd name="T53" fmla="*/ 54 h 82"/>
                <a:gd name="T54" fmla="*/ 49 w 53"/>
                <a:gd name="T55" fmla="*/ 61 h 82"/>
                <a:gd name="T56" fmla="*/ 48 w 53"/>
                <a:gd name="T57" fmla="*/ 67 h 82"/>
                <a:gd name="T58" fmla="*/ 44 w 53"/>
                <a:gd name="T59" fmla="*/ 73 h 82"/>
                <a:gd name="T60" fmla="*/ 39 w 53"/>
                <a:gd name="T61" fmla="*/ 77 h 82"/>
                <a:gd name="T62" fmla="*/ 33 w 53"/>
                <a:gd name="T63" fmla="*/ 80 h 82"/>
                <a:gd name="T64" fmla="*/ 26 w 53"/>
                <a:gd name="T6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82">
                  <a:moveTo>
                    <a:pt x="26" y="81"/>
                  </a:moveTo>
                  <a:lnTo>
                    <a:pt x="19" y="80"/>
                  </a:lnTo>
                  <a:lnTo>
                    <a:pt x="13" y="77"/>
                  </a:lnTo>
                  <a:lnTo>
                    <a:pt x="8" y="73"/>
                  </a:lnTo>
                  <a:lnTo>
                    <a:pt x="4" y="67"/>
                  </a:lnTo>
                  <a:lnTo>
                    <a:pt x="2" y="61"/>
                  </a:lnTo>
                  <a:lnTo>
                    <a:pt x="1" y="54"/>
                  </a:lnTo>
                  <a:lnTo>
                    <a:pt x="0" y="47"/>
                  </a:lnTo>
                  <a:lnTo>
                    <a:pt x="0" y="40"/>
                  </a:lnTo>
                  <a:lnTo>
                    <a:pt x="0" y="34"/>
                  </a:lnTo>
                  <a:lnTo>
                    <a:pt x="1" y="27"/>
                  </a:lnTo>
                  <a:lnTo>
                    <a:pt x="2" y="20"/>
                  </a:lnTo>
                  <a:lnTo>
                    <a:pt x="4" y="14"/>
                  </a:lnTo>
                  <a:lnTo>
                    <a:pt x="8" y="8"/>
                  </a:lnTo>
                  <a:lnTo>
                    <a:pt x="13" y="4"/>
                  </a:lnTo>
                  <a:lnTo>
                    <a:pt x="19" y="1"/>
                  </a:lnTo>
                  <a:lnTo>
                    <a:pt x="26" y="0"/>
                  </a:lnTo>
                  <a:lnTo>
                    <a:pt x="33" y="1"/>
                  </a:lnTo>
                  <a:lnTo>
                    <a:pt x="39" y="4"/>
                  </a:lnTo>
                  <a:lnTo>
                    <a:pt x="44" y="8"/>
                  </a:lnTo>
                  <a:lnTo>
                    <a:pt x="48" y="14"/>
                  </a:lnTo>
                  <a:lnTo>
                    <a:pt x="49" y="20"/>
                  </a:lnTo>
                  <a:lnTo>
                    <a:pt x="51" y="27"/>
                  </a:lnTo>
                  <a:lnTo>
                    <a:pt x="52" y="34"/>
                  </a:lnTo>
                  <a:lnTo>
                    <a:pt x="52" y="40"/>
                  </a:lnTo>
                  <a:lnTo>
                    <a:pt x="52" y="47"/>
                  </a:lnTo>
                  <a:lnTo>
                    <a:pt x="51" y="54"/>
                  </a:lnTo>
                  <a:lnTo>
                    <a:pt x="49" y="61"/>
                  </a:lnTo>
                  <a:lnTo>
                    <a:pt x="48" y="67"/>
                  </a:lnTo>
                  <a:lnTo>
                    <a:pt x="44" y="73"/>
                  </a:lnTo>
                  <a:lnTo>
                    <a:pt x="39" y="77"/>
                  </a:lnTo>
                  <a:lnTo>
                    <a:pt x="33" y="80"/>
                  </a:lnTo>
                  <a:lnTo>
                    <a:pt x="26" y="8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31" name="Freeform 28">
              <a:extLst>
                <a:ext uri="{FF2B5EF4-FFF2-40B4-BE49-F238E27FC236}">
                  <a16:creationId xmlns:a16="http://schemas.microsoft.com/office/drawing/2014/main" id="{925B25C7-A98F-4FB1-8E03-EE06C7761155}"/>
                </a:ext>
              </a:extLst>
            </p:cNvPr>
            <p:cNvSpPr>
              <a:spLocks/>
            </p:cNvSpPr>
            <p:nvPr/>
          </p:nvSpPr>
          <p:spPr bwMode="auto">
            <a:xfrm>
              <a:off x="1130300" y="3055938"/>
              <a:ext cx="41275" cy="125412"/>
            </a:xfrm>
            <a:custGeom>
              <a:avLst/>
              <a:gdLst>
                <a:gd name="T0" fmla="*/ 25 w 26"/>
                <a:gd name="T1" fmla="*/ 78 h 79"/>
                <a:gd name="T2" fmla="*/ 16 w 26"/>
                <a:gd name="T3" fmla="*/ 78 h 79"/>
                <a:gd name="T4" fmla="*/ 16 w 26"/>
                <a:gd name="T5" fmla="*/ 22 h 79"/>
                <a:gd name="T6" fmla="*/ 0 w 26"/>
                <a:gd name="T7" fmla="*/ 22 h 79"/>
                <a:gd name="T8" fmla="*/ 0 w 26"/>
                <a:gd name="T9" fmla="*/ 15 h 79"/>
                <a:gd name="T10" fmla="*/ 4 w 26"/>
                <a:gd name="T11" fmla="*/ 14 h 79"/>
                <a:gd name="T12" fmla="*/ 7 w 26"/>
                <a:gd name="T13" fmla="*/ 14 h 79"/>
                <a:gd name="T14" fmla="*/ 10 w 26"/>
                <a:gd name="T15" fmla="*/ 13 h 79"/>
                <a:gd name="T16" fmla="*/ 12 w 26"/>
                <a:gd name="T17" fmla="*/ 11 h 79"/>
                <a:gd name="T18" fmla="*/ 15 w 26"/>
                <a:gd name="T19" fmla="*/ 9 h 79"/>
                <a:gd name="T20" fmla="*/ 16 w 26"/>
                <a:gd name="T21" fmla="*/ 7 h 79"/>
                <a:gd name="T22" fmla="*/ 17 w 26"/>
                <a:gd name="T23" fmla="*/ 4 h 79"/>
                <a:gd name="T24" fmla="*/ 19 w 26"/>
                <a:gd name="T25" fmla="*/ 0 h 79"/>
                <a:gd name="T26" fmla="*/ 25 w 26"/>
                <a:gd name="T27" fmla="*/ 0 h 79"/>
                <a:gd name="T28" fmla="*/ 25 w 26"/>
                <a:gd name="T2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9">
                  <a:moveTo>
                    <a:pt x="25" y="78"/>
                  </a:moveTo>
                  <a:lnTo>
                    <a:pt x="16" y="78"/>
                  </a:lnTo>
                  <a:lnTo>
                    <a:pt x="16" y="22"/>
                  </a:lnTo>
                  <a:lnTo>
                    <a:pt x="0" y="22"/>
                  </a:lnTo>
                  <a:lnTo>
                    <a:pt x="0" y="15"/>
                  </a:lnTo>
                  <a:lnTo>
                    <a:pt x="4" y="14"/>
                  </a:lnTo>
                  <a:lnTo>
                    <a:pt x="7" y="14"/>
                  </a:lnTo>
                  <a:lnTo>
                    <a:pt x="10" y="13"/>
                  </a:lnTo>
                  <a:lnTo>
                    <a:pt x="12" y="11"/>
                  </a:lnTo>
                  <a:lnTo>
                    <a:pt x="15" y="9"/>
                  </a:lnTo>
                  <a:lnTo>
                    <a:pt x="16" y="7"/>
                  </a:lnTo>
                  <a:lnTo>
                    <a:pt x="17" y="4"/>
                  </a:lnTo>
                  <a:lnTo>
                    <a:pt x="19" y="0"/>
                  </a:lnTo>
                  <a:lnTo>
                    <a:pt x="25" y="0"/>
                  </a:lnTo>
                  <a:lnTo>
                    <a:pt x="25" y="7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32" name="Freeform 29">
              <a:extLst>
                <a:ext uri="{FF2B5EF4-FFF2-40B4-BE49-F238E27FC236}">
                  <a16:creationId xmlns:a16="http://schemas.microsoft.com/office/drawing/2014/main" id="{7A1A2A0F-AA61-4081-B07B-2796F8301FD0}"/>
                </a:ext>
              </a:extLst>
            </p:cNvPr>
            <p:cNvSpPr>
              <a:spLocks/>
            </p:cNvSpPr>
            <p:nvPr/>
          </p:nvSpPr>
          <p:spPr bwMode="auto">
            <a:xfrm>
              <a:off x="1204913" y="3055938"/>
              <a:ext cx="41275" cy="125412"/>
            </a:xfrm>
            <a:custGeom>
              <a:avLst/>
              <a:gdLst>
                <a:gd name="T0" fmla="*/ 25 w 26"/>
                <a:gd name="T1" fmla="*/ 78 h 79"/>
                <a:gd name="T2" fmla="*/ 16 w 26"/>
                <a:gd name="T3" fmla="*/ 78 h 79"/>
                <a:gd name="T4" fmla="*/ 16 w 26"/>
                <a:gd name="T5" fmla="*/ 22 h 79"/>
                <a:gd name="T6" fmla="*/ 0 w 26"/>
                <a:gd name="T7" fmla="*/ 22 h 79"/>
                <a:gd name="T8" fmla="*/ 0 w 26"/>
                <a:gd name="T9" fmla="*/ 15 h 79"/>
                <a:gd name="T10" fmla="*/ 4 w 26"/>
                <a:gd name="T11" fmla="*/ 14 h 79"/>
                <a:gd name="T12" fmla="*/ 7 w 26"/>
                <a:gd name="T13" fmla="*/ 14 h 79"/>
                <a:gd name="T14" fmla="*/ 10 w 26"/>
                <a:gd name="T15" fmla="*/ 13 h 79"/>
                <a:gd name="T16" fmla="*/ 12 w 26"/>
                <a:gd name="T17" fmla="*/ 11 h 79"/>
                <a:gd name="T18" fmla="*/ 15 w 26"/>
                <a:gd name="T19" fmla="*/ 9 h 79"/>
                <a:gd name="T20" fmla="*/ 16 w 26"/>
                <a:gd name="T21" fmla="*/ 7 h 79"/>
                <a:gd name="T22" fmla="*/ 17 w 26"/>
                <a:gd name="T23" fmla="*/ 4 h 79"/>
                <a:gd name="T24" fmla="*/ 19 w 26"/>
                <a:gd name="T25" fmla="*/ 0 h 79"/>
                <a:gd name="T26" fmla="*/ 25 w 26"/>
                <a:gd name="T27" fmla="*/ 0 h 79"/>
                <a:gd name="T28" fmla="*/ 25 w 26"/>
                <a:gd name="T2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9">
                  <a:moveTo>
                    <a:pt x="25" y="78"/>
                  </a:moveTo>
                  <a:lnTo>
                    <a:pt x="16" y="78"/>
                  </a:lnTo>
                  <a:lnTo>
                    <a:pt x="16" y="22"/>
                  </a:lnTo>
                  <a:lnTo>
                    <a:pt x="0" y="22"/>
                  </a:lnTo>
                  <a:lnTo>
                    <a:pt x="0" y="15"/>
                  </a:lnTo>
                  <a:lnTo>
                    <a:pt x="4" y="14"/>
                  </a:lnTo>
                  <a:lnTo>
                    <a:pt x="7" y="14"/>
                  </a:lnTo>
                  <a:lnTo>
                    <a:pt x="10" y="13"/>
                  </a:lnTo>
                  <a:lnTo>
                    <a:pt x="12" y="11"/>
                  </a:lnTo>
                  <a:lnTo>
                    <a:pt x="15" y="9"/>
                  </a:lnTo>
                  <a:lnTo>
                    <a:pt x="16" y="7"/>
                  </a:lnTo>
                  <a:lnTo>
                    <a:pt x="17" y="4"/>
                  </a:lnTo>
                  <a:lnTo>
                    <a:pt x="19" y="0"/>
                  </a:lnTo>
                  <a:lnTo>
                    <a:pt x="25" y="0"/>
                  </a:lnTo>
                  <a:lnTo>
                    <a:pt x="25" y="7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33" name="Freeform 30">
              <a:extLst>
                <a:ext uri="{FF2B5EF4-FFF2-40B4-BE49-F238E27FC236}">
                  <a16:creationId xmlns:a16="http://schemas.microsoft.com/office/drawing/2014/main" id="{17BB399B-F9EE-4196-B0C0-406C95AA1955}"/>
                </a:ext>
              </a:extLst>
            </p:cNvPr>
            <p:cNvSpPr>
              <a:spLocks/>
            </p:cNvSpPr>
            <p:nvPr/>
          </p:nvSpPr>
          <p:spPr bwMode="auto">
            <a:xfrm>
              <a:off x="2085975" y="3902075"/>
              <a:ext cx="34925" cy="52388"/>
            </a:xfrm>
            <a:custGeom>
              <a:avLst/>
              <a:gdLst>
                <a:gd name="T0" fmla="*/ 0 w 22"/>
                <a:gd name="T1" fmla="*/ 32 h 33"/>
                <a:gd name="T2" fmla="*/ 21 w 22"/>
                <a:gd name="T3" fmla="*/ 32 h 33"/>
                <a:gd name="T4" fmla="*/ 21 w 22"/>
                <a:gd name="T5" fmla="*/ 0 h 33"/>
                <a:gd name="T6" fmla="*/ 0 w 22"/>
                <a:gd name="T7" fmla="*/ 32 h 33"/>
              </a:gdLst>
              <a:ahLst/>
              <a:cxnLst>
                <a:cxn ang="0">
                  <a:pos x="T0" y="T1"/>
                </a:cxn>
                <a:cxn ang="0">
                  <a:pos x="T2" y="T3"/>
                </a:cxn>
                <a:cxn ang="0">
                  <a:pos x="T4" y="T5"/>
                </a:cxn>
                <a:cxn ang="0">
                  <a:pos x="T6" y="T7"/>
                </a:cxn>
              </a:cxnLst>
              <a:rect l="0" t="0" r="r" b="b"/>
              <a:pathLst>
                <a:path w="22" h="33">
                  <a:moveTo>
                    <a:pt x="0" y="32"/>
                  </a:moveTo>
                  <a:lnTo>
                    <a:pt x="21" y="32"/>
                  </a:lnTo>
                  <a:lnTo>
                    <a:pt x="21" y="0"/>
                  </a:lnTo>
                  <a:lnTo>
                    <a:pt x="0"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34" name="Freeform 31">
              <a:extLst>
                <a:ext uri="{FF2B5EF4-FFF2-40B4-BE49-F238E27FC236}">
                  <a16:creationId xmlns:a16="http://schemas.microsoft.com/office/drawing/2014/main" id="{140DB7CA-1AE3-457E-B9BC-9E24A1F2B8D5}"/>
                </a:ext>
              </a:extLst>
            </p:cNvPr>
            <p:cNvSpPr>
              <a:spLocks/>
            </p:cNvSpPr>
            <p:nvPr/>
          </p:nvSpPr>
          <p:spPr bwMode="auto">
            <a:xfrm>
              <a:off x="1490663" y="4311650"/>
              <a:ext cx="46037" cy="52388"/>
            </a:xfrm>
            <a:custGeom>
              <a:avLst/>
              <a:gdLst>
                <a:gd name="T0" fmla="*/ 15 w 29"/>
                <a:gd name="T1" fmla="*/ 32 h 33"/>
                <a:gd name="T2" fmla="*/ 17 w 29"/>
                <a:gd name="T3" fmla="*/ 32 h 33"/>
                <a:gd name="T4" fmla="*/ 21 w 29"/>
                <a:gd name="T5" fmla="*/ 31 h 33"/>
                <a:gd name="T6" fmla="*/ 23 w 29"/>
                <a:gd name="T7" fmla="*/ 29 h 33"/>
                <a:gd name="T8" fmla="*/ 25 w 29"/>
                <a:gd name="T9" fmla="*/ 27 h 33"/>
                <a:gd name="T10" fmla="*/ 26 w 29"/>
                <a:gd name="T11" fmla="*/ 24 h 33"/>
                <a:gd name="T12" fmla="*/ 27 w 29"/>
                <a:gd name="T13" fmla="*/ 22 h 33"/>
                <a:gd name="T14" fmla="*/ 28 w 29"/>
                <a:gd name="T15" fmla="*/ 19 h 33"/>
                <a:gd name="T16" fmla="*/ 28 w 29"/>
                <a:gd name="T17" fmla="*/ 15 h 33"/>
                <a:gd name="T18" fmla="*/ 28 w 29"/>
                <a:gd name="T19" fmla="*/ 13 h 33"/>
                <a:gd name="T20" fmla="*/ 28 w 29"/>
                <a:gd name="T21" fmla="*/ 10 h 33"/>
                <a:gd name="T22" fmla="*/ 26 w 29"/>
                <a:gd name="T23" fmla="*/ 8 h 33"/>
                <a:gd name="T24" fmla="*/ 26 w 29"/>
                <a:gd name="T25" fmla="*/ 5 h 33"/>
                <a:gd name="T26" fmla="*/ 23 w 29"/>
                <a:gd name="T27" fmla="*/ 3 h 33"/>
                <a:gd name="T28" fmla="*/ 21 w 29"/>
                <a:gd name="T29" fmla="*/ 2 h 33"/>
                <a:gd name="T30" fmla="*/ 18 w 29"/>
                <a:gd name="T31" fmla="*/ 1 h 33"/>
                <a:gd name="T32" fmla="*/ 14 w 29"/>
                <a:gd name="T33" fmla="*/ 0 h 33"/>
                <a:gd name="T34" fmla="*/ 11 w 29"/>
                <a:gd name="T35" fmla="*/ 1 h 33"/>
                <a:gd name="T36" fmla="*/ 8 w 29"/>
                <a:gd name="T37" fmla="*/ 2 h 33"/>
                <a:gd name="T38" fmla="*/ 6 w 29"/>
                <a:gd name="T39" fmla="*/ 3 h 33"/>
                <a:gd name="T40" fmla="*/ 3 w 29"/>
                <a:gd name="T41" fmla="*/ 5 h 33"/>
                <a:gd name="T42" fmla="*/ 2 w 29"/>
                <a:gd name="T43" fmla="*/ 8 h 33"/>
                <a:gd name="T44" fmla="*/ 1 w 29"/>
                <a:gd name="T45" fmla="*/ 10 h 33"/>
                <a:gd name="T46" fmla="*/ 0 w 29"/>
                <a:gd name="T47" fmla="*/ 13 h 33"/>
                <a:gd name="T48" fmla="*/ 0 w 29"/>
                <a:gd name="T49" fmla="*/ 16 h 33"/>
                <a:gd name="T50" fmla="*/ 0 w 29"/>
                <a:gd name="T51" fmla="*/ 19 h 33"/>
                <a:gd name="T52" fmla="*/ 1 w 29"/>
                <a:gd name="T53" fmla="*/ 22 h 33"/>
                <a:gd name="T54" fmla="*/ 2 w 29"/>
                <a:gd name="T55" fmla="*/ 24 h 33"/>
                <a:gd name="T56" fmla="*/ 3 w 29"/>
                <a:gd name="T57" fmla="*/ 27 h 33"/>
                <a:gd name="T58" fmla="*/ 6 w 29"/>
                <a:gd name="T59" fmla="*/ 29 h 33"/>
                <a:gd name="T60" fmla="*/ 8 w 29"/>
                <a:gd name="T61" fmla="*/ 30 h 33"/>
                <a:gd name="T62" fmla="*/ 11 w 29"/>
                <a:gd name="T63" fmla="*/ 31 h 33"/>
                <a:gd name="T64" fmla="*/ 15 w 29"/>
                <a:gd name="T65"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3">
                  <a:moveTo>
                    <a:pt x="15" y="32"/>
                  </a:moveTo>
                  <a:lnTo>
                    <a:pt x="17" y="32"/>
                  </a:lnTo>
                  <a:lnTo>
                    <a:pt x="21" y="31"/>
                  </a:lnTo>
                  <a:lnTo>
                    <a:pt x="23" y="29"/>
                  </a:lnTo>
                  <a:lnTo>
                    <a:pt x="25" y="27"/>
                  </a:lnTo>
                  <a:lnTo>
                    <a:pt x="26" y="24"/>
                  </a:lnTo>
                  <a:lnTo>
                    <a:pt x="27" y="22"/>
                  </a:lnTo>
                  <a:lnTo>
                    <a:pt x="28" y="19"/>
                  </a:lnTo>
                  <a:lnTo>
                    <a:pt x="28" y="15"/>
                  </a:lnTo>
                  <a:lnTo>
                    <a:pt x="28" y="13"/>
                  </a:lnTo>
                  <a:lnTo>
                    <a:pt x="28" y="10"/>
                  </a:lnTo>
                  <a:lnTo>
                    <a:pt x="26" y="8"/>
                  </a:lnTo>
                  <a:lnTo>
                    <a:pt x="26" y="5"/>
                  </a:lnTo>
                  <a:lnTo>
                    <a:pt x="23" y="3"/>
                  </a:lnTo>
                  <a:lnTo>
                    <a:pt x="21" y="2"/>
                  </a:lnTo>
                  <a:lnTo>
                    <a:pt x="18" y="1"/>
                  </a:lnTo>
                  <a:lnTo>
                    <a:pt x="14" y="0"/>
                  </a:lnTo>
                  <a:lnTo>
                    <a:pt x="11" y="1"/>
                  </a:lnTo>
                  <a:lnTo>
                    <a:pt x="8" y="2"/>
                  </a:lnTo>
                  <a:lnTo>
                    <a:pt x="6" y="3"/>
                  </a:lnTo>
                  <a:lnTo>
                    <a:pt x="3" y="5"/>
                  </a:lnTo>
                  <a:lnTo>
                    <a:pt x="2" y="8"/>
                  </a:lnTo>
                  <a:lnTo>
                    <a:pt x="1" y="10"/>
                  </a:lnTo>
                  <a:lnTo>
                    <a:pt x="0" y="13"/>
                  </a:lnTo>
                  <a:lnTo>
                    <a:pt x="0" y="16"/>
                  </a:lnTo>
                  <a:lnTo>
                    <a:pt x="0" y="19"/>
                  </a:lnTo>
                  <a:lnTo>
                    <a:pt x="1" y="22"/>
                  </a:lnTo>
                  <a:lnTo>
                    <a:pt x="2" y="24"/>
                  </a:lnTo>
                  <a:lnTo>
                    <a:pt x="3" y="27"/>
                  </a:lnTo>
                  <a:lnTo>
                    <a:pt x="6" y="29"/>
                  </a:lnTo>
                  <a:lnTo>
                    <a:pt x="8" y="30"/>
                  </a:lnTo>
                  <a:lnTo>
                    <a:pt x="11" y="31"/>
                  </a:lnTo>
                  <a:lnTo>
                    <a:pt x="15"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35" name="Freeform 32">
              <a:extLst>
                <a:ext uri="{FF2B5EF4-FFF2-40B4-BE49-F238E27FC236}">
                  <a16:creationId xmlns:a16="http://schemas.microsoft.com/office/drawing/2014/main" id="{4D1CC2B1-2F7C-4BEA-9691-DBEFDB9D0F99}"/>
                </a:ext>
              </a:extLst>
            </p:cNvPr>
            <p:cNvSpPr>
              <a:spLocks/>
            </p:cNvSpPr>
            <p:nvPr/>
          </p:nvSpPr>
          <p:spPr bwMode="auto">
            <a:xfrm>
              <a:off x="923925" y="3995738"/>
              <a:ext cx="47625" cy="44450"/>
            </a:xfrm>
            <a:custGeom>
              <a:avLst/>
              <a:gdLst>
                <a:gd name="T0" fmla="*/ 0 w 30"/>
                <a:gd name="T1" fmla="*/ 13 h 28"/>
                <a:gd name="T2" fmla="*/ 0 w 30"/>
                <a:gd name="T3" fmla="*/ 15 h 28"/>
                <a:gd name="T4" fmla="*/ 1 w 30"/>
                <a:gd name="T5" fmla="*/ 17 h 28"/>
                <a:gd name="T6" fmla="*/ 2 w 30"/>
                <a:gd name="T7" fmla="*/ 20 h 28"/>
                <a:gd name="T8" fmla="*/ 2 w 30"/>
                <a:gd name="T9" fmla="*/ 22 h 28"/>
                <a:gd name="T10" fmla="*/ 5 w 30"/>
                <a:gd name="T11" fmla="*/ 24 h 28"/>
                <a:gd name="T12" fmla="*/ 7 w 30"/>
                <a:gd name="T13" fmla="*/ 25 h 28"/>
                <a:gd name="T14" fmla="*/ 11 w 30"/>
                <a:gd name="T15" fmla="*/ 26 h 28"/>
                <a:gd name="T16" fmla="*/ 15 w 30"/>
                <a:gd name="T17" fmla="*/ 27 h 28"/>
                <a:gd name="T18" fmla="*/ 17 w 30"/>
                <a:gd name="T19" fmla="*/ 26 h 28"/>
                <a:gd name="T20" fmla="*/ 20 w 30"/>
                <a:gd name="T21" fmla="*/ 26 h 28"/>
                <a:gd name="T22" fmla="*/ 22 w 30"/>
                <a:gd name="T23" fmla="*/ 25 h 28"/>
                <a:gd name="T24" fmla="*/ 24 w 30"/>
                <a:gd name="T25" fmla="*/ 25 h 28"/>
                <a:gd name="T26" fmla="*/ 27 w 30"/>
                <a:gd name="T27" fmla="*/ 22 h 28"/>
                <a:gd name="T28" fmla="*/ 27 w 30"/>
                <a:gd name="T29" fmla="*/ 20 h 28"/>
                <a:gd name="T30" fmla="*/ 28 w 30"/>
                <a:gd name="T31" fmla="*/ 17 h 28"/>
                <a:gd name="T32" fmla="*/ 29 w 30"/>
                <a:gd name="T33" fmla="*/ 14 h 28"/>
                <a:gd name="T34" fmla="*/ 29 w 30"/>
                <a:gd name="T35" fmla="*/ 10 h 28"/>
                <a:gd name="T36" fmla="*/ 28 w 30"/>
                <a:gd name="T37" fmla="*/ 7 h 28"/>
                <a:gd name="T38" fmla="*/ 27 w 30"/>
                <a:gd name="T39" fmla="*/ 5 h 28"/>
                <a:gd name="T40" fmla="*/ 25 w 30"/>
                <a:gd name="T41" fmla="*/ 3 h 28"/>
                <a:gd name="T42" fmla="*/ 22 w 30"/>
                <a:gd name="T43" fmla="*/ 2 h 28"/>
                <a:gd name="T44" fmla="*/ 20 w 30"/>
                <a:gd name="T45" fmla="*/ 1 h 28"/>
                <a:gd name="T46" fmla="*/ 17 w 30"/>
                <a:gd name="T47" fmla="*/ 0 h 28"/>
                <a:gd name="T48" fmla="*/ 14 w 30"/>
                <a:gd name="T49" fmla="*/ 0 h 28"/>
                <a:gd name="T50" fmla="*/ 11 w 30"/>
                <a:gd name="T51" fmla="*/ 0 h 28"/>
                <a:gd name="T52" fmla="*/ 7 w 30"/>
                <a:gd name="T53" fmla="*/ 1 h 28"/>
                <a:gd name="T54" fmla="*/ 5 w 30"/>
                <a:gd name="T55" fmla="*/ 2 h 28"/>
                <a:gd name="T56" fmla="*/ 3 w 30"/>
                <a:gd name="T57" fmla="*/ 4 h 28"/>
                <a:gd name="T58" fmla="*/ 2 w 30"/>
                <a:gd name="T59" fmla="*/ 6 h 28"/>
                <a:gd name="T60" fmla="*/ 1 w 30"/>
                <a:gd name="T61" fmla="*/ 8 h 28"/>
                <a:gd name="T62" fmla="*/ 0 w 30"/>
                <a:gd name="T63" fmla="*/ 11 h 28"/>
                <a:gd name="T64" fmla="*/ 0 w 30"/>
                <a:gd name="T6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8">
                  <a:moveTo>
                    <a:pt x="0" y="13"/>
                  </a:moveTo>
                  <a:lnTo>
                    <a:pt x="0" y="15"/>
                  </a:lnTo>
                  <a:lnTo>
                    <a:pt x="1" y="17"/>
                  </a:lnTo>
                  <a:lnTo>
                    <a:pt x="2" y="20"/>
                  </a:lnTo>
                  <a:lnTo>
                    <a:pt x="2" y="22"/>
                  </a:lnTo>
                  <a:lnTo>
                    <a:pt x="5" y="24"/>
                  </a:lnTo>
                  <a:lnTo>
                    <a:pt x="7" y="25"/>
                  </a:lnTo>
                  <a:lnTo>
                    <a:pt x="11" y="26"/>
                  </a:lnTo>
                  <a:lnTo>
                    <a:pt x="15" y="27"/>
                  </a:lnTo>
                  <a:lnTo>
                    <a:pt x="17" y="26"/>
                  </a:lnTo>
                  <a:lnTo>
                    <a:pt x="20" y="26"/>
                  </a:lnTo>
                  <a:lnTo>
                    <a:pt x="22" y="25"/>
                  </a:lnTo>
                  <a:lnTo>
                    <a:pt x="24" y="25"/>
                  </a:lnTo>
                  <a:lnTo>
                    <a:pt x="27" y="22"/>
                  </a:lnTo>
                  <a:lnTo>
                    <a:pt x="27" y="20"/>
                  </a:lnTo>
                  <a:lnTo>
                    <a:pt x="28" y="17"/>
                  </a:lnTo>
                  <a:lnTo>
                    <a:pt x="29" y="14"/>
                  </a:lnTo>
                  <a:lnTo>
                    <a:pt x="29" y="10"/>
                  </a:lnTo>
                  <a:lnTo>
                    <a:pt x="28" y="7"/>
                  </a:lnTo>
                  <a:lnTo>
                    <a:pt x="27" y="5"/>
                  </a:lnTo>
                  <a:lnTo>
                    <a:pt x="25" y="3"/>
                  </a:lnTo>
                  <a:lnTo>
                    <a:pt x="22" y="2"/>
                  </a:lnTo>
                  <a:lnTo>
                    <a:pt x="20" y="1"/>
                  </a:lnTo>
                  <a:lnTo>
                    <a:pt x="17" y="0"/>
                  </a:lnTo>
                  <a:lnTo>
                    <a:pt x="14" y="0"/>
                  </a:lnTo>
                  <a:lnTo>
                    <a:pt x="11" y="0"/>
                  </a:lnTo>
                  <a:lnTo>
                    <a:pt x="7" y="1"/>
                  </a:lnTo>
                  <a:lnTo>
                    <a:pt x="5" y="2"/>
                  </a:lnTo>
                  <a:lnTo>
                    <a:pt x="3" y="4"/>
                  </a:lnTo>
                  <a:lnTo>
                    <a:pt x="2" y="6"/>
                  </a:lnTo>
                  <a:lnTo>
                    <a:pt x="1" y="8"/>
                  </a:lnTo>
                  <a:lnTo>
                    <a:pt x="0" y="11"/>
                  </a:lnTo>
                  <a:lnTo>
                    <a:pt x="0" y="13"/>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36" name="Freeform 33">
              <a:extLst>
                <a:ext uri="{FF2B5EF4-FFF2-40B4-BE49-F238E27FC236}">
                  <a16:creationId xmlns:a16="http://schemas.microsoft.com/office/drawing/2014/main" id="{DB0AC8B6-D82F-4124-BBE3-65DD4085A4BC}"/>
                </a:ext>
              </a:extLst>
            </p:cNvPr>
            <p:cNvSpPr>
              <a:spLocks/>
            </p:cNvSpPr>
            <p:nvPr/>
          </p:nvSpPr>
          <p:spPr bwMode="auto">
            <a:xfrm>
              <a:off x="927100" y="3940175"/>
              <a:ext cx="39688" cy="33338"/>
            </a:xfrm>
            <a:custGeom>
              <a:avLst/>
              <a:gdLst>
                <a:gd name="T0" fmla="*/ 24 w 25"/>
                <a:gd name="T1" fmla="*/ 9 h 21"/>
                <a:gd name="T2" fmla="*/ 24 w 25"/>
                <a:gd name="T3" fmla="*/ 8 h 21"/>
                <a:gd name="T4" fmla="*/ 23 w 25"/>
                <a:gd name="T5" fmla="*/ 6 h 21"/>
                <a:gd name="T6" fmla="*/ 23 w 25"/>
                <a:gd name="T7" fmla="*/ 5 h 21"/>
                <a:gd name="T8" fmla="*/ 22 w 25"/>
                <a:gd name="T9" fmla="*/ 3 h 21"/>
                <a:gd name="T10" fmla="*/ 20 w 25"/>
                <a:gd name="T11" fmla="*/ 2 h 21"/>
                <a:gd name="T12" fmla="*/ 18 w 25"/>
                <a:gd name="T13" fmla="*/ 1 h 21"/>
                <a:gd name="T14" fmla="*/ 15 w 25"/>
                <a:gd name="T15" fmla="*/ 0 h 21"/>
                <a:gd name="T16" fmla="*/ 11 w 25"/>
                <a:gd name="T17" fmla="*/ 0 h 21"/>
                <a:gd name="T18" fmla="*/ 9 w 25"/>
                <a:gd name="T19" fmla="*/ 0 h 21"/>
                <a:gd name="T20" fmla="*/ 6 w 25"/>
                <a:gd name="T21" fmla="*/ 1 h 21"/>
                <a:gd name="T22" fmla="*/ 4 w 25"/>
                <a:gd name="T23" fmla="*/ 2 h 21"/>
                <a:gd name="T24" fmla="*/ 2 w 25"/>
                <a:gd name="T25" fmla="*/ 3 h 21"/>
                <a:gd name="T26" fmla="*/ 2 w 25"/>
                <a:gd name="T27" fmla="*/ 5 h 21"/>
                <a:gd name="T28" fmla="*/ 1 w 25"/>
                <a:gd name="T29" fmla="*/ 7 h 21"/>
                <a:gd name="T30" fmla="*/ 1 w 25"/>
                <a:gd name="T31" fmla="*/ 8 h 21"/>
                <a:gd name="T32" fmla="*/ 0 w 25"/>
                <a:gd name="T33" fmla="*/ 10 h 21"/>
                <a:gd name="T34" fmla="*/ 1 w 25"/>
                <a:gd name="T35" fmla="*/ 12 h 21"/>
                <a:gd name="T36" fmla="*/ 2 w 25"/>
                <a:gd name="T37" fmla="*/ 14 h 21"/>
                <a:gd name="T38" fmla="*/ 2 w 25"/>
                <a:gd name="T39" fmla="*/ 16 h 21"/>
                <a:gd name="T40" fmla="*/ 4 w 25"/>
                <a:gd name="T41" fmla="*/ 17 h 21"/>
                <a:gd name="T42" fmla="*/ 6 w 25"/>
                <a:gd name="T43" fmla="*/ 18 h 21"/>
                <a:gd name="T44" fmla="*/ 8 w 25"/>
                <a:gd name="T45" fmla="*/ 19 h 21"/>
                <a:gd name="T46" fmla="*/ 10 w 25"/>
                <a:gd name="T47" fmla="*/ 20 h 21"/>
                <a:gd name="T48" fmla="*/ 12 w 25"/>
                <a:gd name="T49" fmla="*/ 20 h 21"/>
                <a:gd name="T50" fmla="*/ 15 w 25"/>
                <a:gd name="T51" fmla="*/ 20 h 21"/>
                <a:gd name="T52" fmla="*/ 18 w 25"/>
                <a:gd name="T53" fmla="*/ 19 h 21"/>
                <a:gd name="T54" fmla="*/ 19 w 25"/>
                <a:gd name="T55" fmla="*/ 18 h 21"/>
                <a:gd name="T56" fmla="*/ 21 w 25"/>
                <a:gd name="T57" fmla="*/ 17 h 21"/>
                <a:gd name="T58" fmla="*/ 22 w 25"/>
                <a:gd name="T59" fmla="*/ 15 h 21"/>
                <a:gd name="T60" fmla="*/ 23 w 25"/>
                <a:gd name="T61" fmla="*/ 14 h 21"/>
                <a:gd name="T62" fmla="*/ 24 w 25"/>
                <a:gd name="T63" fmla="*/ 12 h 21"/>
                <a:gd name="T64" fmla="*/ 24 w 25"/>
                <a:gd name="T65"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1">
                  <a:moveTo>
                    <a:pt x="24" y="9"/>
                  </a:moveTo>
                  <a:lnTo>
                    <a:pt x="24" y="8"/>
                  </a:lnTo>
                  <a:lnTo>
                    <a:pt x="23" y="6"/>
                  </a:lnTo>
                  <a:lnTo>
                    <a:pt x="23" y="5"/>
                  </a:lnTo>
                  <a:lnTo>
                    <a:pt x="22" y="3"/>
                  </a:lnTo>
                  <a:lnTo>
                    <a:pt x="20" y="2"/>
                  </a:lnTo>
                  <a:lnTo>
                    <a:pt x="18" y="1"/>
                  </a:lnTo>
                  <a:lnTo>
                    <a:pt x="15" y="0"/>
                  </a:lnTo>
                  <a:lnTo>
                    <a:pt x="11" y="0"/>
                  </a:lnTo>
                  <a:lnTo>
                    <a:pt x="9" y="0"/>
                  </a:lnTo>
                  <a:lnTo>
                    <a:pt x="6" y="1"/>
                  </a:lnTo>
                  <a:lnTo>
                    <a:pt x="4" y="2"/>
                  </a:lnTo>
                  <a:lnTo>
                    <a:pt x="2" y="3"/>
                  </a:lnTo>
                  <a:lnTo>
                    <a:pt x="2" y="5"/>
                  </a:lnTo>
                  <a:lnTo>
                    <a:pt x="1" y="7"/>
                  </a:lnTo>
                  <a:lnTo>
                    <a:pt x="1" y="8"/>
                  </a:lnTo>
                  <a:lnTo>
                    <a:pt x="0" y="10"/>
                  </a:lnTo>
                  <a:lnTo>
                    <a:pt x="1" y="12"/>
                  </a:lnTo>
                  <a:lnTo>
                    <a:pt x="2" y="14"/>
                  </a:lnTo>
                  <a:lnTo>
                    <a:pt x="2" y="16"/>
                  </a:lnTo>
                  <a:lnTo>
                    <a:pt x="4" y="17"/>
                  </a:lnTo>
                  <a:lnTo>
                    <a:pt x="6" y="18"/>
                  </a:lnTo>
                  <a:lnTo>
                    <a:pt x="8" y="19"/>
                  </a:lnTo>
                  <a:lnTo>
                    <a:pt x="10" y="20"/>
                  </a:lnTo>
                  <a:lnTo>
                    <a:pt x="12" y="20"/>
                  </a:lnTo>
                  <a:lnTo>
                    <a:pt x="15" y="20"/>
                  </a:lnTo>
                  <a:lnTo>
                    <a:pt x="18" y="19"/>
                  </a:lnTo>
                  <a:lnTo>
                    <a:pt x="19" y="18"/>
                  </a:lnTo>
                  <a:lnTo>
                    <a:pt x="21" y="17"/>
                  </a:lnTo>
                  <a:lnTo>
                    <a:pt x="22" y="15"/>
                  </a:lnTo>
                  <a:lnTo>
                    <a:pt x="23" y="14"/>
                  </a:lnTo>
                  <a:lnTo>
                    <a:pt x="24" y="12"/>
                  </a:lnTo>
                  <a:lnTo>
                    <a:pt x="24" y="9"/>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37" name="Freeform 34">
              <a:extLst>
                <a:ext uri="{FF2B5EF4-FFF2-40B4-BE49-F238E27FC236}">
                  <a16:creationId xmlns:a16="http://schemas.microsoft.com/office/drawing/2014/main" id="{55BE42EF-2504-4B98-B2D9-215250C55CCF}"/>
                </a:ext>
              </a:extLst>
            </p:cNvPr>
            <p:cNvSpPr>
              <a:spLocks/>
            </p:cNvSpPr>
            <p:nvPr/>
          </p:nvSpPr>
          <p:spPr bwMode="auto">
            <a:xfrm>
              <a:off x="825500" y="3627438"/>
              <a:ext cx="44450" cy="50800"/>
            </a:xfrm>
            <a:custGeom>
              <a:avLst/>
              <a:gdLst>
                <a:gd name="T0" fmla="*/ 27 w 28"/>
                <a:gd name="T1" fmla="*/ 15 h 32"/>
                <a:gd name="T2" fmla="*/ 27 w 28"/>
                <a:gd name="T3" fmla="*/ 13 h 32"/>
                <a:gd name="T4" fmla="*/ 26 w 28"/>
                <a:gd name="T5" fmla="*/ 10 h 32"/>
                <a:gd name="T6" fmla="*/ 25 w 28"/>
                <a:gd name="T7" fmla="*/ 7 h 32"/>
                <a:gd name="T8" fmla="*/ 24 w 28"/>
                <a:gd name="T9" fmla="*/ 5 h 32"/>
                <a:gd name="T10" fmla="*/ 22 w 28"/>
                <a:gd name="T11" fmla="*/ 3 h 32"/>
                <a:gd name="T12" fmla="*/ 20 w 28"/>
                <a:gd name="T13" fmla="*/ 2 h 32"/>
                <a:gd name="T14" fmla="*/ 16 w 28"/>
                <a:gd name="T15" fmla="*/ 0 h 32"/>
                <a:gd name="T16" fmla="*/ 13 w 28"/>
                <a:gd name="T17" fmla="*/ 0 h 32"/>
                <a:gd name="T18" fmla="*/ 11 w 28"/>
                <a:gd name="T19" fmla="*/ 0 h 32"/>
                <a:gd name="T20" fmla="*/ 7 w 28"/>
                <a:gd name="T21" fmla="*/ 2 h 32"/>
                <a:gd name="T22" fmla="*/ 6 w 28"/>
                <a:gd name="T23" fmla="*/ 3 h 32"/>
                <a:gd name="T24" fmla="*/ 3 w 28"/>
                <a:gd name="T25" fmla="*/ 5 h 32"/>
                <a:gd name="T26" fmla="*/ 2 w 28"/>
                <a:gd name="T27" fmla="*/ 7 h 32"/>
                <a:gd name="T28" fmla="*/ 1 w 28"/>
                <a:gd name="T29" fmla="*/ 10 h 32"/>
                <a:gd name="T30" fmla="*/ 0 w 28"/>
                <a:gd name="T31" fmla="*/ 13 h 32"/>
                <a:gd name="T32" fmla="*/ 0 w 28"/>
                <a:gd name="T33" fmla="*/ 17 h 32"/>
                <a:gd name="T34" fmla="*/ 0 w 28"/>
                <a:gd name="T35" fmla="*/ 21 h 32"/>
                <a:gd name="T36" fmla="*/ 1 w 28"/>
                <a:gd name="T37" fmla="*/ 24 h 32"/>
                <a:gd name="T38" fmla="*/ 2 w 28"/>
                <a:gd name="T39" fmla="*/ 27 h 32"/>
                <a:gd name="T40" fmla="*/ 5 w 28"/>
                <a:gd name="T41" fmla="*/ 28 h 32"/>
                <a:gd name="T42" fmla="*/ 7 w 28"/>
                <a:gd name="T43" fmla="*/ 30 h 32"/>
                <a:gd name="T44" fmla="*/ 9 w 28"/>
                <a:gd name="T45" fmla="*/ 31 h 32"/>
                <a:gd name="T46" fmla="*/ 11 w 28"/>
                <a:gd name="T47" fmla="*/ 31 h 32"/>
                <a:gd name="T48" fmla="*/ 14 w 28"/>
                <a:gd name="T49" fmla="*/ 31 h 32"/>
                <a:gd name="T50" fmla="*/ 16 w 28"/>
                <a:gd name="T51" fmla="*/ 31 h 32"/>
                <a:gd name="T52" fmla="*/ 18 w 28"/>
                <a:gd name="T53" fmla="*/ 31 h 32"/>
                <a:gd name="T54" fmla="*/ 20 w 28"/>
                <a:gd name="T55" fmla="*/ 30 h 32"/>
                <a:gd name="T56" fmla="*/ 22 w 28"/>
                <a:gd name="T57" fmla="*/ 28 h 32"/>
                <a:gd name="T58" fmla="*/ 25 w 28"/>
                <a:gd name="T59" fmla="*/ 27 h 32"/>
                <a:gd name="T60" fmla="*/ 26 w 28"/>
                <a:gd name="T61" fmla="*/ 23 h 32"/>
                <a:gd name="T62" fmla="*/ 27 w 28"/>
                <a:gd name="T63" fmla="*/ 20 h 32"/>
                <a:gd name="T64" fmla="*/ 27 w 28"/>
                <a:gd name="T6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32">
                  <a:moveTo>
                    <a:pt x="27" y="15"/>
                  </a:moveTo>
                  <a:lnTo>
                    <a:pt x="27" y="13"/>
                  </a:lnTo>
                  <a:lnTo>
                    <a:pt x="26" y="10"/>
                  </a:lnTo>
                  <a:lnTo>
                    <a:pt x="25" y="7"/>
                  </a:lnTo>
                  <a:lnTo>
                    <a:pt x="24" y="5"/>
                  </a:lnTo>
                  <a:lnTo>
                    <a:pt x="22" y="3"/>
                  </a:lnTo>
                  <a:lnTo>
                    <a:pt x="20" y="2"/>
                  </a:lnTo>
                  <a:lnTo>
                    <a:pt x="16" y="0"/>
                  </a:lnTo>
                  <a:lnTo>
                    <a:pt x="13" y="0"/>
                  </a:lnTo>
                  <a:lnTo>
                    <a:pt x="11" y="0"/>
                  </a:lnTo>
                  <a:lnTo>
                    <a:pt x="7" y="2"/>
                  </a:lnTo>
                  <a:lnTo>
                    <a:pt x="6" y="3"/>
                  </a:lnTo>
                  <a:lnTo>
                    <a:pt x="3" y="5"/>
                  </a:lnTo>
                  <a:lnTo>
                    <a:pt x="2" y="7"/>
                  </a:lnTo>
                  <a:lnTo>
                    <a:pt x="1" y="10"/>
                  </a:lnTo>
                  <a:lnTo>
                    <a:pt x="0" y="13"/>
                  </a:lnTo>
                  <a:lnTo>
                    <a:pt x="0" y="17"/>
                  </a:lnTo>
                  <a:lnTo>
                    <a:pt x="0" y="21"/>
                  </a:lnTo>
                  <a:lnTo>
                    <a:pt x="1" y="24"/>
                  </a:lnTo>
                  <a:lnTo>
                    <a:pt x="2" y="27"/>
                  </a:lnTo>
                  <a:lnTo>
                    <a:pt x="5" y="28"/>
                  </a:lnTo>
                  <a:lnTo>
                    <a:pt x="7" y="30"/>
                  </a:lnTo>
                  <a:lnTo>
                    <a:pt x="9" y="31"/>
                  </a:lnTo>
                  <a:lnTo>
                    <a:pt x="11" y="31"/>
                  </a:lnTo>
                  <a:lnTo>
                    <a:pt x="14" y="31"/>
                  </a:lnTo>
                  <a:lnTo>
                    <a:pt x="16" y="31"/>
                  </a:lnTo>
                  <a:lnTo>
                    <a:pt x="18" y="31"/>
                  </a:lnTo>
                  <a:lnTo>
                    <a:pt x="20" y="30"/>
                  </a:lnTo>
                  <a:lnTo>
                    <a:pt x="22" y="28"/>
                  </a:lnTo>
                  <a:lnTo>
                    <a:pt x="25" y="27"/>
                  </a:lnTo>
                  <a:lnTo>
                    <a:pt x="26" y="23"/>
                  </a:lnTo>
                  <a:lnTo>
                    <a:pt x="27" y="20"/>
                  </a:lnTo>
                  <a:lnTo>
                    <a:pt x="27" y="15"/>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38" name="Freeform 35">
              <a:extLst>
                <a:ext uri="{FF2B5EF4-FFF2-40B4-BE49-F238E27FC236}">
                  <a16:creationId xmlns:a16="http://schemas.microsoft.com/office/drawing/2014/main" id="{F082B784-9B49-4109-8E21-DB8AFD9A0C2C}"/>
                </a:ext>
              </a:extLst>
            </p:cNvPr>
            <p:cNvSpPr>
              <a:spLocks/>
            </p:cNvSpPr>
            <p:nvPr/>
          </p:nvSpPr>
          <p:spPr bwMode="auto">
            <a:xfrm>
              <a:off x="1003300" y="3279775"/>
              <a:ext cx="49213" cy="100013"/>
            </a:xfrm>
            <a:custGeom>
              <a:avLst/>
              <a:gdLst>
                <a:gd name="T0" fmla="*/ 15 w 31"/>
                <a:gd name="T1" fmla="*/ 0 h 63"/>
                <a:gd name="T2" fmla="*/ 11 w 31"/>
                <a:gd name="T3" fmla="*/ 1 h 63"/>
                <a:gd name="T4" fmla="*/ 8 w 31"/>
                <a:gd name="T5" fmla="*/ 3 h 63"/>
                <a:gd name="T6" fmla="*/ 6 w 31"/>
                <a:gd name="T7" fmla="*/ 5 h 63"/>
                <a:gd name="T8" fmla="*/ 3 w 31"/>
                <a:gd name="T9" fmla="*/ 8 h 63"/>
                <a:gd name="T10" fmla="*/ 2 w 31"/>
                <a:gd name="T11" fmla="*/ 13 h 63"/>
                <a:gd name="T12" fmla="*/ 1 w 31"/>
                <a:gd name="T13" fmla="*/ 18 h 63"/>
                <a:gd name="T14" fmla="*/ 0 w 31"/>
                <a:gd name="T15" fmla="*/ 25 h 63"/>
                <a:gd name="T16" fmla="*/ 0 w 31"/>
                <a:gd name="T17" fmla="*/ 31 h 63"/>
                <a:gd name="T18" fmla="*/ 0 w 31"/>
                <a:gd name="T19" fmla="*/ 38 h 63"/>
                <a:gd name="T20" fmla="*/ 1 w 31"/>
                <a:gd name="T21" fmla="*/ 45 h 63"/>
                <a:gd name="T22" fmla="*/ 2 w 31"/>
                <a:gd name="T23" fmla="*/ 50 h 63"/>
                <a:gd name="T24" fmla="*/ 3 w 31"/>
                <a:gd name="T25" fmla="*/ 55 h 63"/>
                <a:gd name="T26" fmla="*/ 6 w 31"/>
                <a:gd name="T27" fmla="*/ 57 h 63"/>
                <a:gd name="T28" fmla="*/ 8 w 31"/>
                <a:gd name="T29" fmla="*/ 60 h 63"/>
                <a:gd name="T30" fmla="*/ 11 w 31"/>
                <a:gd name="T31" fmla="*/ 62 h 63"/>
                <a:gd name="T32" fmla="*/ 15 w 31"/>
                <a:gd name="T33" fmla="*/ 62 h 63"/>
                <a:gd name="T34" fmla="*/ 18 w 31"/>
                <a:gd name="T35" fmla="*/ 62 h 63"/>
                <a:gd name="T36" fmla="*/ 22 w 31"/>
                <a:gd name="T37" fmla="*/ 60 h 63"/>
                <a:gd name="T38" fmla="*/ 24 w 31"/>
                <a:gd name="T39" fmla="*/ 57 h 63"/>
                <a:gd name="T40" fmla="*/ 26 w 31"/>
                <a:gd name="T41" fmla="*/ 55 h 63"/>
                <a:gd name="T42" fmla="*/ 28 w 31"/>
                <a:gd name="T43" fmla="*/ 50 h 63"/>
                <a:gd name="T44" fmla="*/ 29 w 31"/>
                <a:gd name="T45" fmla="*/ 45 h 63"/>
                <a:gd name="T46" fmla="*/ 29 w 31"/>
                <a:gd name="T47" fmla="*/ 38 h 63"/>
                <a:gd name="T48" fmla="*/ 30 w 31"/>
                <a:gd name="T49" fmla="*/ 31 h 63"/>
                <a:gd name="T50" fmla="*/ 29 w 31"/>
                <a:gd name="T51" fmla="*/ 25 h 63"/>
                <a:gd name="T52" fmla="*/ 29 w 31"/>
                <a:gd name="T53" fmla="*/ 18 h 63"/>
                <a:gd name="T54" fmla="*/ 28 w 31"/>
                <a:gd name="T55" fmla="*/ 13 h 63"/>
                <a:gd name="T56" fmla="*/ 26 w 31"/>
                <a:gd name="T57" fmla="*/ 8 h 63"/>
                <a:gd name="T58" fmla="*/ 24 w 31"/>
                <a:gd name="T59" fmla="*/ 5 h 63"/>
                <a:gd name="T60" fmla="*/ 22 w 31"/>
                <a:gd name="T61" fmla="*/ 3 h 63"/>
                <a:gd name="T62" fmla="*/ 18 w 31"/>
                <a:gd name="T63" fmla="*/ 1 h 63"/>
                <a:gd name="T64" fmla="*/ 15 w 31"/>
                <a:gd name="T6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63">
                  <a:moveTo>
                    <a:pt x="15" y="0"/>
                  </a:moveTo>
                  <a:lnTo>
                    <a:pt x="11" y="1"/>
                  </a:lnTo>
                  <a:lnTo>
                    <a:pt x="8" y="3"/>
                  </a:lnTo>
                  <a:lnTo>
                    <a:pt x="6" y="5"/>
                  </a:lnTo>
                  <a:lnTo>
                    <a:pt x="3" y="8"/>
                  </a:lnTo>
                  <a:lnTo>
                    <a:pt x="2" y="13"/>
                  </a:lnTo>
                  <a:lnTo>
                    <a:pt x="1" y="18"/>
                  </a:lnTo>
                  <a:lnTo>
                    <a:pt x="0" y="25"/>
                  </a:lnTo>
                  <a:lnTo>
                    <a:pt x="0" y="31"/>
                  </a:lnTo>
                  <a:lnTo>
                    <a:pt x="0" y="38"/>
                  </a:lnTo>
                  <a:lnTo>
                    <a:pt x="1" y="45"/>
                  </a:lnTo>
                  <a:lnTo>
                    <a:pt x="2" y="50"/>
                  </a:lnTo>
                  <a:lnTo>
                    <a:pt x="3" y="55"/>
                  </a:lnTo>
                  <a:lnTo>
                    <a:pt x="6" y="57"/>
                  </a:lnTo>
                  <a:lnTo>
                    <a:pt x="8" y="60"/>
                  </a:lnTo>
                  <a:lnTo>
                    <a:pt x="11" y="62"/>
                  </a:lnTo>
                  <a:lnTo>
                    <a:pt x="15" y="62"/>
                  </a:lnTo>
                  <a:lnTo>
                    <a:pt x="18" y="62"/>
                  </a:lnTo>
                  <a:lnTo>
                    <a:pt x="22" y="60"/>
                  </a:lnTo>
                  <a:lnTo>
                    <a:pt x="24" y="57"/>
                  </a:lnTo>
                  <a:lnTo>
                    <a:pt x="26" y="55"/>
                  </a:lnTo>
                  <a:lnTo>
                    <a:pt x="28" y="50"/>
                  </a:lnTo>
                  <a:lnTo>
                    <a:pt x="29" y="45"/>
                  </a:lnTo>
                  <a:lnTo>
                    <a:pt x="29" y="38"/>
                  </a:lnTo>
                  <a:lnTo>
                    <a:pt x="30" y="31"/>
                  </a:lnTo>
                  <a:lnTo>
                    <a:pt x="29" y="25"/>
                  </a:lnTo>
                  <a:lnTo>
                    <a:pt x="29" y="18"/>
                  </a:lnTo>
                  <a:lnTo>
                    <a:pt x="28" y="13"/>
                  </a:lnTo>
                  <a:lnTo>
                    <a:pt x="26" y="8"/>
                  </a:lnTo>
                  <a:lnTo>
                    <a:pt x="24" y="5"/>
                  </a:lnTo>
                  <a:lnTo>
                    <a:pt x="22" y="3"/>
                  </a:lnTo>
                  <a:lnTo>
                    <a:pt x="18" y="1"/>
                  </a:lnTo>
                  <a:lnTo>
                    <a:pt x="15"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39" name="Freeform 36">
              <a:extLst>
                <a:ext uri="{FF2B5EF4-FFF2-40B4-BE49-F238E27FC236}">
                  <a16:creationId xmlns:a16="http://schemas.microsoft.com/office/drawing/2014/main" id="{160B3A95-9971-4E0D-9A79-9094AFACA391}"/>
                </a:ext>
              </a:extLst>
            </p:cNvPr>
            <p:cNvSpPr>
              <a:spLocks/>
            </p:cNvSpPr>
            <p:nvPr/>
          </p:nvSpPr>
          <p:spPr bwMode="auto">
            <a:xfrm>
              <a:off x="1420813" y="2974975"/>
              <a:ext cx="41275" cy="127000"/>
            </a:xfrm>
            <a:custGeom>
              <a:avLst/>
              <a:gdLst>
                <a:gd name="T0" fmla="*/ 25 w 26"/>
                <a:gd name="T1" fmla="*/ 79 h 80"/>
                <a:gd name="T2" fmla="*/ 16 w 26"/>
                <a:gd name="T3" fmla="*/ 79 h 80"/>
                <a:gd name="T4" fmla="*/ 16 w 26"/>
                <a:gd name="T5" fmla="*/ 23 h 80"/>
                <a:gd name="T6" fmla="*/ 0 w 26"/>
                <a:gd name="T7" fmla="*/ 23 h 80"/>
                <a:gd name="T8" fmla="*/ 0 w 26"/>
                <a:gd name="T9" fmla="*/ 15 h 80"/>
                <a:gd name="T10" fmla="*/ 4 w 26"/>
                <a:gd name="T11" fmla="*/ 15 h 80"/>
                <a:gd name="T12" fmla="*/ 7 w 26"/>
                <a:gd name="T13" fmla="*/ 14 h 80"/>
                <a:gd name="T14" fmla="*/ 10 w 26"/>
                <a:gd name="T15" fmla="*/ 13 h 80"/>
                <a:gd name="T16" fmla="*/ 12 w 26"/>
                <a:gd name="T17" fmla="*/ 12 h 80"/>
                <a:gd name="T18" fmla="*/ 15 w 26"/>
                <a:gd name="T19" fmla="*/ 10 h 80"/>
                <a:gd name="T20" fmla="*/ 16 w 26"/>
                <a:gd name="T21" fmla="*/ 7 h 80"/>
                <a:gd name="T22" fmla="*/ 17 w 26"/>
                <a:gd name="T23" fmla="*/ 5 h 80"/>
                <a:gd name="T24" fmla="*/ 19 w 26"/>
                <a:gd name="T25" fmla="*/ 0 h 80"/>
                <a:gd name="T26" fmla="*/ 25 w 26"/>
                <a:gd name="T27" fmla="*/ 0 h 80"/>
                <a:gd name="T28" fmla="*/ 25 w 26"/>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80">
                  <a:moveTo>
                    <a:pt x="25" y="79"/>
                  </a:moveTo>
                  <a:lnTo>
                    <a:pt x="16" y="79"/>
                  </a:lnTo>
                  <a:lnTo>
                    <a:pt x="16" y="23"/>
                  </a:lnTo>
                  <a:lnTo>
                    <a:pt x="0" y="23"/>
                  </a:lnTo>
                  <a:lnTo>
                    <a:pt x="0" y="15"/>
                  </a:lnTo>
                  <a:lnTo>
                    <a:pt x="4" y="15"/>
                  </a:lnTo>
                  <a:lnTo>
                    <a:pt x="7" y="14"/>
                  </a:lnTo>
                  <a:lnTo>
                    <a:pt x="10" y="13"/>
                  </a:lnTo>
                  <a:lnTo>
                    <a:pt x="12" y="12"/>
                  </a:lnTo>
                  <a:lnTo>
                    <a:pt x="15" y="10"/>
                  </a:lnTo>
                  <a:lnTo>
                    <a:pt x="16" y="7"/>
                  </a:lnTo>
                  <a:lnTo>
                    <a:pt x="17" y="5"/>
                  </a:lnTo>
                  <a:lnTo>
                    <a:pt x="19" y="0"/>
                  </a:lnTo>
                  <a:lnTo>
                    <a:pt x="25" y="0"/>
                  </a:lnTo>
                  <a:lnTo>
                    <a:pt x="25"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40" name="Freeform 37">
              <a:extLst>
                <a:ext uri="{FF2B5EF4-FFF2-40B4-BE49-F238E27FC236}">
                  <a16:creationId xmlns:a16="http://schemas.microsoft.com/office/drawing/2014/main" id="{159FA2B1-BAE1-4952-AA68-76EB79C2F57D}"/>
                </a:ext>
              </a:extLst>
            </p:cNvPr>
            <p:cNvSpPr>
              <a:spLocks/>
            </p:cNvSpPr>
            <p:nvPr/>
          </p:nvSpPr>
          <p:spPr bwMode="auto">
            <a:xfrm>
              <a:off x="1479550" y="3646488"/>
              <a:ext cx="80963" cy="80962"/>
            </a:xfrm>
            <a:custGeom>
              <a:avLst/>
              <a:gdLst>
                <a:gd name="T0" fmla="*/ 25 w 51"/>
                <a:gd name="T1" fmla="*/ 50 h 51"/>
                <a:gd name="T2" fmla="*/ 30 w 51"/>
                <a:gd name="T3" fmla="*/ 50 h 51"/>
                <a:gd name="T4" fmla="*/ 35 w 51"/>
                <a:gd name="T5" fmla="*/ 49 h 51"/>
                <a:gd name="T6" fmla="*/ 39 w 51"/>
                <a:gd name="T7" fmla="*/ 46 h 51"/>
                <a:gd name="T8" fmla="*/ 42 w 51"/>
                <a:gd name="T9" fmla="*/ 43 h 51"/>
                <a:gd name="T10" fmla="*/ 45 w 51"/>
                <a:gd name="T11" fmla="*/ 40 h 51"/>
                <a:gd name="T12" fmla="*/ 48 w 51"/>
                <a:gd name="T13" fmla="*/ 35 h 51"/>
                <a:gd name="T14" fmla="*/ 49 w 51"/>
                <a:gd name="T15" fmla="*/ 31 h 51"/>
                <a:gd name="T16" fmla="*/ 50 w 51"/>
                <a:gd name="T17" fmla="*/ 25 h 51"/>
                <a:gd name="T18" fmla="*/ 49 w 51"/>
                <a:gd name="T19" fmla="*/ 20 h 51"/>
                <a:gd name="T20" fmla="*/ 48 w 51"/>
                <a:gd name="T21" fmla="*/ 16 h 51"/>
                <a:gd name="T22" fmla="*/ 45 w 51"/>
                <a:gd name="T23" fmla="*/ 11 h 51"/>
                <a:gd name="T24" fmla="*/ 42 w 51"/>
                <a:gd name="T25" fmla="*/ 8 h 51"/>
                <a:gd name="T26" fmla="*/ 39 w 51"/>
                <a:gd name="T27" fmla="*/ 5 h 51"/>
                <a:gd name="T28" fmla="*/ 35 w 51"/>
                <a:gd name="T29" fmla="*/ 2 h 51"/>
                <a:gd name="T30" fmla="*/ 30 w 51"/>
                <a:gd name="T31" fmla="*/ 1 h 51"/>
                <a:gd name="T32" fmla="*/ 25 w 51"/>
                <a:gd name="T33" fmla="*/ 0 h 51"/>
                <a:gd name="T34" fmla="*/ 20 w 51"/>
                <a:gd name="T35" fmla="*/ 1 h 51"/>
                <a:gd name="T36" fmla="*/ 15 w 51"/>
                <a:gd name="T37" fmla="*/ 2 h 51"/>
                <a:gd name="T38" fmla="*/ 11 w 51"/>
                <a:gd name="T39" fmla="*/ 5 h 51"/>
                <a:gd name="T40" fmla="*/ 7 w 51"/>
                <a:gd name="T41" fmla="*/ 8 h 51"/>
                <a:gd name="T42" fmla="*/ 4 w 51"/>
                <a:gd name="T43" fmla="*/ 11 h 51"/>
                <a:gd name="T44" fmla="*/ 2 w 51"/>
                <a:gd name="T45" fmla="*/ 16 h 51"/>
                <a:gd name="T46" fmla="*/ 1 w 51"/>
                <a:gd name="T47" fmla="*/ 20 h 51"/>
                <a:gd name="T48" fmla="*/ 0 w 51"/>
                <a:gd name="T49" fmla="*/ 25 h 51"/>
                <a:gd name="T50" fmla="*/ 1 w 51"/>
                <a:gd name="T51" fmla="*/ 31 h 51"/>
                <a:gd name="T52" fmla="*/ 2 w 51"/>
                <a:gd name="T53" fmla="*/ 35 h 51"/>
                <a:gd name="T54" fmla="*/ 4 w 51"/>
                <a:gd name="T55" fmla="*/ 40 h 51"/>
                <a:gd name="T56" fmla="*/ 7 w 51"/>
                <a:gd name="T57" fmla="*/ 43 h 51"/>
                <a:gd name="T58" fmla="*/ 11 w 51"/>
                <a:gd name="T59" fmla="*/ 46 h 51"/>
                <a:gd name="T60" fmla="*/ 15 w 51"/>
                <a:gd name="T61" fmla="*/ 49 h 51"/>
                <a:gd name="T62" fmla="*/ 20 w 51"/>
                <a:gd name="T63" fmla="*/ 50 h 51"/>
                <a:gd name="T64" fmla="*/ 25 w 51"/>
                <a:gd name="T65"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1">
                  <a:moveTo>
                    <a:pt x="25" y="50"/>
                  </a:moveTo>
                  <a:lnTo>
                    <a:pt x="30" y="50"/>
                  </a:lnTo>
                  <a:lnTo>
                    <a:pt x="35" y="49"/>
                  </a:lnTo>
                  <a:lnTo>
                    <a:pt x="39" y="46"/>
                  </a:lnTo>
                  <a:lnTo>
                    <a:pt x="42" y="43"/>
                  </a:lnTo>
                  <a:lnTo>
                    <a:pt x="45" y="40"/>
                  </a:lnTo>
                  <a:lnTo>
                    <a:pt x="48" y="35"/>
                  </a:lnTo>
                  <a:lnTo>
                    <a:pt x="49" y="31"/>
                  </a:lnTo>
                  <a:lnTo>
                    <a:pt x="50" y="25"/>
                  </a:lnTo>
                  <a:lnTo>
                    <a:pt x="49" y="20"/>
                  </a:lnTo>
                  <a:lnTo>
                    <a:pt x="48" y="16"/>
                  </a:lnTo>
                  <a:lnTo>
                    <a:pt x="45" y="11"/>
                  </a:lnTo>
                  <a:lnTo>
                    <a:pt x="42" y="8"/>
                  </a:lnTo>
                  <a:lnTo>
                    <a:pt x="39" y="5"/>
                  </a:lnTo>
                  <a:lnTo>
                    <a:pt x="35" y="2"/>
                  </a:lnTo>
                  <a:lnTo>
                    <a:pt x="30" y="1"/>
                  </a:lnTo>
                  <a:lnTo>
                    <a:pt x="25" y="0"/>
                  </a:lnTo>
                  <a:lnTo>
                    <a:pt x="20" y="1"/>
                  </a:lnTo>
                  <a:lnTo>
                    <a:pt x="15" y="2"/>
                  </a:lnTo>
                  <a:lnTo>
                    <a:pt x="11" y="5"/>
                  </a:lnTo>
                  <a:lnTo>
                    <a:pt x="7" y="8"/>
                  </a:lnTo>
                  <a:lnTo>
                    <a:pt x="4" y="11"/>
                  </a:lnTo>
                  <a:lnTo>
                    <a:pt x="2" y="16"/>
                  </a:lnTo>
                  <a:lnTo>
                    <a:pt x="1" y="20"/>
                  </a:lnTo>
                  <a:lnTo>
                    <a:pt x="0" y="25"/>
                  </a:lnTo>
                  <a:lnTo>
                    <a:pt x="1" y="31"/>
                  </a:lnTo>
                  <a:lnTo>
                    <a:pt x="2" y="35"/>
                  </a:lnTo>
                  <a:lnTo>
                    <a:pt x="4" y="40"/>
                  </a:lnTo>
                  <a:lnTo>
                    <a:pt x="7" y="43"/>
                  </a:lnTo>
                  <a:lnTo>
                    <a:pt x="11" y="46"/>
                  </a:lnTo>
                  <a:lnTo>
                    <a:pt x="15" y="49"/>
                  </a:lnTo>
                  <a:lnTo>
                    <a:pt x="20" y="50"/>
                  </a:lnTo>
                  <a:lnTo>
                    <a:pt x="25"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41" name="Freeform 38">
              <a:extLst>
                <a:ext uri="{FF2B5EF4-FFF2-40B4-BE49-F238E27FC236}">
                  <a16:creationId xmlns:a16="http://schemas.microsoft.com/office/drawing/2014/main" id="{4CD66BFB-E21F-4BE1-BED9-FAA91655D385}"/>
                </a:ext>
              </a:extLst>
            </p:cNvPr>
            <p:cNvSpPr>
              <a:spLocks/>
            </p:cNvSpPr>
            <p:nvPr/>
          </p:nvSpPr>
          <p:spPr bwMode="auto">
            <a:xfrm>
              <a:off x="4764088" y="2754313"/>
              <a:ext cx="1831975" cy="1828800"/>
            </a:xfrm>
            <a:custGeom>
              <a:avLst/>
              <a:gdLst>
                <a:gd name="T0" fmla="*/ 636 w 1154"/>
                <a:gd name="T1" fmla="*/ 1148 h 1152"/>
                <a:gd name="T2" fmla="*/ 720 w 1154"/>
                <a:gd name="T3" fmla="*/ 1133 h 1152"/>
                <a:gd name="T4" fmla="*/ 801 w 1154"/>
                <a:gd name="T5" fmla="*/ 1106 h 1152"/>
                <a:gd name="T6" fmla="*/ 875 w 1154"/>
                <a:gd name="T7" fmla="*/ 1067 h 1152"/>
                <a:gd name="T8" fmla="*/ 943 w 1154"/>
                <a:gd name="T9" fmla="*/ 1020 h 1152"/>
                <a:gd name="T10" fmla="*/ 1003 w 1154"/>
                <a:gd name="T11" fmla="*/ 962 h 1152"/>
                <a:gd name="T12" fmla="*/ 1055 w 1154"/>
                <a:gd name="T13" fmla="*/ 897 h 1152"/>
                <a:gd name="T14" fmla="*/ 1096 w 1154"/>
                <a:gd name="T15" fmla="*/ 825 h 1152"/>
                <a:gd name="T16" fmla="*/ 1127 w 1154"/>
                <a:gd name="T17" fmla="*/ 746 h 1152"/>
                <a:gd name="T18" fmla="*/ 1146 w 1154"/>
                <a:gd name="T19" fmla="*/ 664 h 1152"/>
                <a:gd name="T20" fmla="*/ 1153 w 1154"/>
                <a:gd name="T21" fmla="*/ 576 h 1152"/>
                <a:gd name="T22" fmla="*/ 1146 w 1154"/>
                <a:gd name="T23" fmla="*/ 487 h 1152"/>
                <a:gd name="T24" fmla="*/ 1127 w 1154"/>
                <a:gd name="T25" fmla="*/ 404 h 1152"/>
                <a:gd name="T26" fmla="*/ 1096 w 1154"/>
                <a:gd name="T27" fmla="*/ 326 h 1152"/>
                <a:gd name="T28" fmla="*/ 1055 w 1154"/>
                <a:gd name="T29" fmla="*/ 254 h 1152"/>
                <a:gd name="T30" fmla="*/ 1003 w 1154"/>
                <a:gd name="T31" fmla="*/ 189 h 1152"/>
                <a:gd name="T32" fmla="*/ 943 w 1154"/>
                <a:gd name="T33" fmla="*/ 131 h 1152"/>
                <a:gd name="T34" fmla="*/ 875 w 1154"/>
                <a:gd name="T35" fmla="*/ 84 h 1152"/>
                <a:gd name="T36" fmla="*/ 801 w 1154"/>
                <a:gd name="T37" fmla="*/ 45 h 1152"/>
                <a:gd name="T38" fmla="*/ 720 w 1154"/>
                <a:gd name="T39" fmla="*/ 18 h 1152"/>
                <a:gd name="T40" fmla="*/ 636 w 1154"/>
                <a:gd name="T41" fmla="*/ 3 h 1152"/>
                <a:gd name="T42" fmla="*/ 547 w 1154"/>
                <a:gd name="T43" fmla="*/ 1 h 1152"/>
                <a:gd name="T44" fmla="*/ 461 w 1154"/>
                <a:gd name="T45" fmla="*/ 12 h 1152"/>
                <a:gd name="T46" fmla="*/ 378 w 1154"/>
                <a:gd name="T47" fmla="*/ 35 h 1152"/>
                <a:gd name="T48" fmla="*/ 301 w 1154"/>
                <a:gd name="T49" fmla="*/ 70 h 1152"/>
                <a:gd name="T50" fmla="*/ 232 w 1154"/>
                <a:gd name="T51" fmla="*/ 114 h 1152"/>
                <a:gd name="T52" fmla="*/ 169 w 1154"/>
                <a:gd name="T53" fmla="*/ 168 h 1152"/>
                <a:gd name="T54" fmla="*/ 114 w 1154"/>
                <a:gd name="T55" fmla="*/ 231 h 1152"/>
                <a:gd name="T56" fmla="*/ 70 w 1154"/>
                <a:gd name="T57" fmla="*/ 301 h 1152"/>
                <a:gd name="T58" fmla="*/ 35 w 1154"/>
                <a:gd name="T59" fmla="*/ 378 h 1152"/>
                <a:gd name="T60" fmla="*/ 12 w 1154"/>
                <a:gd name="T61" fmla="*/ 460 h 1152"/>
                <a:gd name="T62" fmla="*/ 1 w 1154"/>
                <a:gd name="T63" fmla="*/ 546 h 1152"/>
                <a:gd name="T64" fmla="*/ 3 w 1154"/>
                <a:gd name="T65" fmla="*/ 635 h 1152"/>
                <a:gd name="T66" fmla="*/ 18 w 1154"/>
                <a:gd name="T67" fmla="*/ 719 h 1152"/>
                <a:gd name="T68" fmla="*/ 45 w 1154"/>
                <a:gd name="T69" fmla="*/ 800 h 1152"/>
                <a:gd name="T70" fmla="*/ 84 w 1154"/>
                <a:gd name="T71" fmla="*/ 874 h 1152"/>
                <a:gd name="T72" fmla="*/ 131 w 1154"/>
                <a:gd name="T73" fmla="*/ 942 h 1152"/>
                <a:gd name="T74" fmla="*/ 189 w 1154"/>
                <a:gd name="T75" fmla="*/ 1002 h 1152"/>
                <a:gd name="T76" fmla="*/ 255 w 1154"/>
                <a:gd name="T77" fmla="*/ 1053 h 1152"/>
                <a:gd name="T78" fmla="*/ 326 w 1154"/>
                <a:gd name="T79" fmla="*/ 1094 h 1152"/>
                <a:gd name="T80" fmla="*/ 405 w 1154"/>
                <a:gd name="T81" fmla="*/ 1125 h 1152"/>
                <a:gd name="T82" fmla="*/ 488 w 1154"/>
                <a:gd name="T83" fmla="*/ 1144 h 1152"/>
                <a:gd name="T84" fmla="*/ 577 w 1154"/>
                <a:gd name="T85" fmla="*/ 1151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4" h="1152">
                  <a:moveTo>
                    <a:pt x="577" y="1151"/>
                  </a:moveTo>
                  <a:lnTo>
                    <a:pt x="606" y="1150"/>
                  </a:lnTo>
                  <a:lnTo>
                    <a:pt x="636" y="1148"/>
                  </a:lnTo>
                  <a:lnTo>
                    <a:pt x="665" y="1144"/>
                  </a:lnTo>
                  <a:lnTo>
                    <a:pt x="692" y="1139"/>
                  </a:lnTo>
                  <a:lnTo>
                    <a:pt x="720" y="1133"/>
                  </a:lnTo>
                  <a:lnTo>
                    <a:pt x="748" y="1125"/>
                  </a:lnTo>
                  <a:lnTo>
                    <a:pt x="775" y="1116"/>
                  </a:lnTo>
                  <a:lnTo>
                    <a:pt x="801" y="1106"/>
                  </a:lnTo>
                  <a:lnTo>
                    <a:pt x="827" y="1094"/>
                  </a:lnTo>
                  <a:lnTo>
                    <a:pt x="852" y="1081"/>
                  </a:lnTo>
                  <a:lnTo>
                    <a:pt x="875" y="1067"/>
                  </a:lnTo>
                  <a:lnTo>
                    <a:pt x="898" y="1053"/>
                  </a:lnTo>
                  <a:lnTo>
                    <a:pt x="921" y="1037"/>
                  </a:lnTo>
                  <a:lnTo>
                    <a:pt x="943" y="1020"/>
                  </a:lnTo>
                  <a:lnTo>
                    <a:pt x="964" y="1002"/>
                  </a:lnTo>
                  <a:lnTo>
                    <a:pt x="984" y="983"/>
                  </a:lnTo>
                  <a:lnTo>
                    <a:pt x="1003" y="962"/>
                  </a:lnTo>
                  <a:lnTo>
                    <a:pt x="1022" y="942"/>
                  </a:lnTo>
                  <a:lnTo>
                    <a:pt x="1039" y="920"/>
                  </a:lnTo>
                  <a:lnTo>
                    <a:pt x="1055" y="897"/>
                  </a:lnTo>
                  <a:lnTo>
                    <a:pt x="1069" y="874"/>
                  </a:lnTo>
                  <a:lnTo>
                    <a:pt x="1083" y="850"/>
                  </a:lnTo>
                  <a:lnTo>
                    <a:pt x="1096" y="825"/>
                  </a:lnTo>
                  <a:lnTo>
                    <a:pt x="1108" y="800"/>
                  </a:lnTo>
                  <a:lnTo>
                    <a:pt x="1118" y="773"/>
                  </a:lnTo>
                  <a:lnTo>
                    <a:pt x="1127" y="746"/>
                  </a:lnTo>
                  <a:lnTo>
                    <a:pt x="1135" y="719"/>
                  </a:lnTo>
                  <a:lnTo>
                    <a:pt x="1141" y="691"/>
                  </a:lnTo>
                  <a:lnTo>
                    <a:pt x="1146" y="664"/>
                  </a:lnTo>
                  <a:lnTo>
                    <a:pt x="1150" y="635"/>
                  </a:lnTo>
                  <a:lnTo>
                    <a:pt x="1152" y="605"/>
                  </a:lnTo>
                  <a:lnTo>
                    <a:pt x="1153" y="576"/>
                  </a:lnTo>
                  <a:lnTo>
                    <a:pt x="1152" y="546"/>
                  </a:lnTo>
                  <a:lnTo>
                    <a:pt x="1150" y="516"/>
                  </a:lnTo>
                  <a:lnTo>
                    <a:pt x="1146" y="487"/>
                  </a:lnTo>
                  <a:lnTo>
                    <a:pt x="1141" y="460"/>
                  </a:lnTo>
                  <a:lnTo>
                    <a:pt x="1135" y="432"/>
                  </a:lnTo>
                  <a:lnTo>
                    <a:pt x="1127" y="404"/>
                  </a:lnTo>
                  <a:lnTo>
                    <a:pt x="1118" y="378"/>
                  </a:lnTo>
                  <a:lnTo>
                    <a:pt x="1108" y="351"/>
                  </a:lnTo>
                  <a:lnTo>
                    <a:pt x="1096" y="326"/>
                  </a:lnTo>
                  <a:lnTo>
                    <a:pt x="1083" y="301"/>
                  </a:lnTo>
                  <a:lnTo>
                    <a:pt x="1069" y="277"/>
                  </a:lnTo>
                  <a:lnTo>
                    <a:pt x="1055" y="254"/>
                  </a:lnTo>
                  <a:lnTo>
                    <a:pt x="1039" y="231"/>
                  </a:lnTo>
                  <a:lnTo>
                    <a:pt x="1022" y="209"/>
                  </a:lnTo>
                  <a:lnTo>
                    <a:pt x="1003" y="189"/>
                  </a:lnTo>
                  <a:lnTo>
                    <a:pt x="984" y="168"/>
                  </a:lnTo>
                  <a:lnTo>
                    <a:pt x="964" y="149"/>
                  </a:lnTo>
                  <a:lnTo>
                    <a:pt x="943" y="131"/>
                  </a:lnTo>
                  <a:lnTo>
                    <a:pt x="921" y="114"/>
                  </a:lnTo>
                  <a:lnTo>
                    <a:pt x="898" y="98"/>
                  </a:lnTo>
                  <a:lnTo>
                    <a:pt x="875" y="84"/>
                  </a:lnTo>
                  <a:lnTo>
                    <a:pt x="852" y="70"/>
                  </a:lnTo>
                  <a:lnTo>
                    <a:pt x="827" y="57"/>
                  </a:lnTo>
                  <a:lnTo>
                    <a:pt x="801" y="45"/>
                  </a:lnTo>
                  <a:lnTo>
                    <a:pt x="775" y="35"/>
                  </a:lnTo>
                  <a:lnTo>
                    <a:pt x="748" y="26"/>
                  </a:lnTo>
                  <a:lnTo>
                    <a:pt x="720" y="18"/>
                  </a:lnTo>
                  <a:lnTo>
                    <a:pt x="692" y="12"/>
                  </a:lnTo>
                  <a:lnTo>
                    <a:pt x="665" y="7"/>
                  </a:lnTo>
                  <a:lnTo>
                    <a:pt x="636" y="3"/>
                  </a:lnTo>
                  <a:lnTo>
                    <a:pt x="606" y="1"/>
                  </a:lnTo>
                  <a:lnTo>
                    <a:pt x="577" y="0"/>
                  </a:lnTo>
                  <a:lnTo>
                    <a:pt x="547" y="1"/>
                  </a:lnTo>
                  <a:lnTo>
                    <a:pt x="517" y="3"/>
                  </a:lnTo>
                  <a:lnTo>
                    <a:pt x="488" y="7"/>
                  </a:lnTo>
                  <a:lnTo>
                    <a:pt x="461" y="12"/>
                  </a:lnTo>
                  <a:lnTo>
                    <a:pt x="433" y="18"/>
                  </a:lnTo>
                  <a:lnTo>
                    <a:pt x="405" y="26"/>
                  </a:lnTo>
                  <a:lnTo>
                    <a:pt x="378" y="35"/>
                  </a:lnTo>
                  <a:lnTo>
                    <a:pt x="352" y="45"/>
                  </a:lnTo>
                  <a:lnTo>
                    <a:pt x="326" y="57"/>
                  </a:lnTo>
                  <a:lnTo>
                    <a:pt x="301" y="70"/>
                  </a:lnTo>
                  <a:lnTo>
                    <a:pt x="278" y="84"/>
                  </a:lnTo>
                  <a:lnTo>
                    <a:pt x="255" y="98"/>
                  </a:lnTo>
                  <a:lnTo>
                    <a:pt x="232" y="114"/>
                  </a:lnTo>
                  <a:lnTo>
                    <a:pt x="210" y="131"/>
                  </a:lnTo>
                  <a:lnTo>
                    <a:pt x="189" y="149"/>
                  </a:lnTo>
                  <a:lnTo>
                    <a:pt x="169" y="168"/>
                  </a:lnTo>
                  <a:lnTo>
                    <a:pt x="149" y="189"/>
                  </a:lnTo>
                  <a:lnTo>
                    <a:pt x="131" y="209"/>
                  </a:lnTo>
                  <a:lnTo>
                    <a:pt x="114" y="231"/>
                  </a:lnTo>
                  <a:lnTo>
                    <a:pt x="98" y="254"/>
                  </a:lnTo>
                  <a:lnTo>
                    <a:pt x="84" y="277"/>
                  </a:lnTo>
                  <a:lnTo>
                    <a:pt x="70" y="301"/>
                  </a:lnTo>
                  <a:lnTo>
                    <a:pt x="57" y="326"/>
                  </a:lnTo>
                  <a:lnTo>
                    <a:pt x="45" y="351"/>
                  </a:lnTo>
                  <a:lnTo>
                    <a:pt x="35" y="378"/>
                  </a:lnTo>
                  <a:lnTo>
                    <a:pt x="26" y="404"/>
                  </a:lnTo>
                  <a:lnTo>
                    <a:pt x="18" y="432"/>
                  </a:lnTo>
                  <a:lnTo>
                    <a:pt x="12" y="460"/>
                  </a:lnTo>
                  <a:lnTo>
                    <a:pt x="7" y="487"/>
                  </a:lnTo>
                  <a:lnTo>
                    <a:pt x="3" y="516"/>
                  </a:lnTo>
                  <a:lnTo>
                    <a:pt x="1" y="546"/>
                  </a:lnTo>
                  <a:lnTo>
                    <a:pt x="0" y="576"/>
                  </a:lnTo>
                  <a:lnTo>
                    <a:pt x="1" y="605"/>
                  </a:lnTo>
                  <a:lnTo>
                    <a:pt x="3" y="635"/>
                  </a:lnTo>
                  <a:lnTo>
                    <a:pt x="7" y="664"/>
                  </a:lnTo>
                  <a:lnTo>
                    <a:pt x="12" y="691"/>
                  </a:lnTo>
                  <a:lnTo>
                    <a:pt x="18" y="719"/>
                  </a:lnTo>
                  <a:lnTo>
                    <a:pt x="26" y="746"/>
                  </a:lnTo>
                  <a:lnTo>
                    <a:pt x="35" y="773"/>
                  </a:lnTo>
                  <a:lnTo>
                    <a:pt x="45" y="800"/>
                  </a:lnTo>
                  <a:lnTo>
                    <a:pt x="57" y="825"/>
                  </a:lnTo>
                  <a:lnTo>
                    <a:pt x="70" y="850"/>
                  </a:lnTo>
                  <a:lnTo>
                    <a:pt x="84" y="874"/>
                  </a:lnTo>
                  <a:lnTo>
                    <a:pt x="98" y="897"/>
                  </a:lnTo>
                  <a:lnTo>
                    <a:pt x="114" y="920"/>
                  </a:lnTo>
                  <a:lnTo>
                    <a:pt x="131" y="942"/>
                  </a:lnTo>
                  <a:lnTo>
                    <a:pt x="149" y="962"/>
                  </a:lnTo>
                  <a:lnTo>
                    <a:pt x="169" y="983"/>
                  </a:lnTo>
                  <a:lnTo>
                    <a:pt x="189" y="1002"/>
                  </a:lnTo>
                  <a:lnTo>
                    <a:pt x="210" y="1020"/>
                  </a:lnTo>
                  <a:lnTo>
                    <a:pt x="232" y="1037"/>
                  </a:lnTo>
                  <a:lnTo>
                    <a:pt x="255" y="1053"/>
                  </a:lnTo>
                  <a:lnTo>
                    <a:pt x="278" y="1067"/>
                  </a:lnTo>
                  <a:lnTo>
                    <a:pt x="301" y="1081"/>
                  </a:lnTo>
                  <a:lnTo>
                    <a:pt x="326" y="1094"/>
                  </a:lnTo>
                  <a:lnTo>
                    <a:pt x="352" y="1106"/>
                  </a:lnTo>
                  <a:lnTo>
                    <a:pt x="378" y="1116"/>
                  </a:lnTo>
                  <a:lnTo>
                    <a:pt x="405" y="1125"/>
                  </a:lnTo>
                  <a:lnTo>
                    <a:pt x="433" y="1133"/>
                  </a:lnTo>
                  <a:lnTo>
                    <a:pt x="461" y="1139"/>
                  </a:lnTo>
                  <a:lnTo>
                    <a:pt x="488" y="1144"/>
                  </a:lnTo>
                  <a:lnTo>
                    <a:pt x="517" y="1148"/>
                  </a:lnTo>
                  <a:lnTo>
                    <a:pt x="547" y="1150"/>
                  </a:lnTo>
                  <a:lnTo>
                    <a:pt x="577" y="115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42" name="Freeform 39">
              <a:extLst>
                <a:ext uri="{FF2B5EF4-FFF2-40B4-BE49-F238E27FC236}">
                  <a16:creationId xmlns:a16="http://schemas.microsoft.com/office/drawing/2014/main" id="{53799A5A-38A8-449C-966A-8EB1B541948B}"/>
                </a:ext>
              </a:extLst>
            </p:cNvPr>
            <p:cNvSpPr>
              <a:spLocks/>
            </p:cNvSpPr>
            <p:nvPr/>
          </p:nvSpPr>
          <p:spPr bwMode="auto">
            <a:xfrm>
              <a:off x="4764088" y="2754313"/>
              <a:ext cx="1841500" cy="1838325"/>
            </a:xfrm>
            <a:custGeom>
              <a:avLst/>
              <a:gdLst>
                <a:gd name="T0" fmla="*/ 639 w 1160"/>
                <a:gd name="T1" fmla="*/ 1154 h 1158"/>
                <a:gd name="T2" fmla="*/ 724 w 1160"/>
                <a:gd name="T3" fmla="*/ 1139 h 1158"/>
                <a:gd name="T4" fmla="*/ 805 w 1160"/>
                <a:gd name="T5" fmla="*/ 1112 h 1158"/>
                <a:gd name="T6" fmla="*/ 880 w 1160"/>
                <a:gd name="T7" fmla="*/ 1073 h 1158"/>
                <a:gd name="T8" fmla="*/ 948 w 1160"/>
                <a:gd name="T9" fmla="*/ 1025 h 1158"/>
                <a:gd name="T10" fmla="*/ 1008 w 1160"/>
                <a:gd name="T11" fmla="*/ 967 h 1158"/>
                <a:gd name="T12" fmla="*/ 1060 w 1160"/>
                <a:gd name="T13" fmla="*/ 902 h 1158"/>
                <a:gd name="T14" fmla="*/ 1102 w 1160"/>
                <a:gd name="T15" fmla="*/ 829 h 1158"/>
                <a:gd name="T16" fmla="*/ 1133 w 1160"/>
                <a:gd name="T17" fmla="*/ 750 h 1158"/>
                <a:gd name="T18" fmla="*/ 1152 w 1160"/>
                <a:gd name="T19" fmla="*/ 667 h 1158"/>
                <a:gd name="T20" fmla="*/ 1159 w 1160"/>
                <a:gd name="T21" fmla="*/ 579 h 1158"/>
                <a:gd name="T22" fmla="*/ 1152 w 1160"/>
                <a:gd name="T23" fmla="*/ 490 h 1158"/>
                <a:gd name="T24" fmla="*/ 1133 w 1160"/>
                <a:gd name="T25" fmla="*/ 406 h 1158"/>
                <a:gd name="T26" fmla="*/ 1102 w 1160"/>
                <a:gd name="T27" fmla="*/ 328 h 1158"/>
                <a:gd name="T28" fmla="*/ 1060 w 1160"/>
                <a:gd name="T29" fmla="*/ 255 h 1158"/>
                <a:gd name="T30" fmla="*/ 1008 w 1160"/>
                <a:gd name="T31" fmla="*/ 190 h 1158"/>
                <a:gd name="T32" fmla="*/ 948 w 1160"/>
                <a:gd name="T33" fmla="*/ 132 h 1158"/>
                <a:gd name="T34" fmla="*/ 880 w 1160"/>
                <a:gd name="T35" fmla="*/ 84 h 1158"/>
                <a:gd name="T36" fmla="*/ 805 w 1160"/>
                <a:gd name="T37" fmla="*/ 45 h 1158"/>
                <a:gd name="T38" fmla="*/ 724 w 1160"/>
                <a:gd name="T39" fmla="*/ 18 h 1158"/>
                <a:gd name="T40" fmla="*/ 639 w 1160"/>
                <a:gd name="T41" fmla="*/ 3 h 1158"/>
                <a:gd name="T42" fmla="*/ 550 w 1160"/>
                <a:gd name="T43" fmla="*/ 1 h 1158"/>
                <a:gd name="T44" fmla="*/ 463 w 1160"/>
                <a:gd name="T45" fmla="*/ 12 h 1158"/>
                <a:gd name="T46" fmla="*/ 380 w 1160"/>
                <a:gd name="T47" fmla="*/ 35 h 1158"/>
                <a:gd name="T48" fmla="*/ 303 w 1160"/>
                <a:gd name="T49" fmla="*/ 70 h 1158"/>
                <a:gd name="T50" fmla="*/ 233 w 1160"/>
                <a:gd name="T51" fmla="*/ 115 h 1158"/>
                <a:gd name="T52" fmla="*/ 170 w 1160"/>
                <a:gd name="T53" fmla="*/ 169 h 1158"/>
                <a:gd name="T54" fmla="*/ 115 w 1160"/>
                <a:gd name="T55" fmla="*/ 232 h 1158"/>
                <a:gd name="T56" fmla="*/ 70 w 1160"/>
                <a:gd name="T57" fmla="*/ 303 h 1158"/>
                <a:gd name="T58" fmla="*/ 35 w 1160"/>
                <a:gd name="T59" fmla="*/ 380 h 1158"/>
                <a:gd name="T60" fmla="*/ 12 w 1160"/>
                <a:gd name="T61" fmla="*/ 462 h 1158"/>
                <a:gd name="T62" fmla="*/ 1 w 1160"/>
                <a:gd name="T63" fmla="*/ 549 h 1158"/>
                <a:gd name="T64" fmla="*/ 3 w 1160"/>
                <a:gd name="T65" fmla="*/ 638 h 1158"/>
                <a:gd name="T66" fmla="*/ 18 w 1160"/>
                <a:gd name="T67" fmla="*/ 723 h 1158"/>
                <a:gd name="T68" fmla="*/ 45 w 1160"/>
                <a:gd name="T69" fmla="*/ 804 h 1158"/>
                <a:gd name="T70" fmla="*/ 84 w 1160"/>
                <a:gd name="T71" fmla="*/ 879 h 1158"/>
                <a:gd name="T72" fmla="*/ 132 w 1160"/>
                <a:gd name="T73" fmla="*/ 947 h 1158"/>
                <a:gd name="T74" fmla="*/ 190 w 1160"/>
                <a:gd name="T75" fmla="*/ 1007 h 1158"/>
                <a:gd name="T76" fmla="*/ 256 w 1160"/>
                <a:gd name="T77" fmla="*/ 1058 h 1158"/>
                <a:gd name="T78" fmla="*/ 328 w 1160"/>
                <a:gd name="T79" fmla="*/ 1100 h 1158"/>
                <a:gd name="T80" fmla="*/ 407 w 1160"/>
                <a:gd name="T81" fmla="*/ 1131 h 1158"/>
                <a:gd name="T82" fmla="*/ 491 w 1160"/>
                <a:gd name="T83" fmla="*/ 1150 h 1158"/>
                <a:gd name="T84" fmla="*/ 580 w 1160"/>
                <a:gd name="T85" fmla="*/ 1157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0" h="1158">
                  <a:moveTo>
                    <a:pt x="580" y="1157"/>
                  </a:moveTo>
                  <a:lnTo>
                    <a:pt x="609" y="1156"/>
                  </a:lnTo>
                  <a:lnTo>
                    <a:pt x="639" y="1154"/>
                  </a:lnTo>
                  <a:lnTo>
                    <a:pt x="668" y="1150"/>
                  </a:lnTo>
                  <a:lnTo>
                    <a:pt x="696" y="1145"/>
                  </a:lnTo>
                  <a:lnTo>
                    <a:pt x="724" y="1139"/>
                  </a:lnTo>
                  <a:lnTo>
                    <a:pt x="752" y="1131"/>
                  </a:lnTo>
                  <a:lnTo>
                    <a:pt x="779" y="1122"/>
                  </a:lnTo>
                  <a:lnTo>
                    <a:pt x="805" y="1112"/>
                  </a:lnTo>
                  <a:lnTo>
                    <a:pt x="831" y="1100"/>
                  </a:lnTo>
                  <a:lnTo>
                    <a:pt x="856" y="1087"/>
                  </a:lnTo>
                  <a:lnTo>
                    <a:pt x="880" y="1073"/>
                  </a:lnTo>
                  <a:lnTo>
                    <a:pt x="903" y="1058"/>
                  </a:lnTo>
                  <a:lnTo>
                    <a:pt x="926" y="1042"/>
                  </a:lnTo>
                  <a:lnTo>
                    <a:pt x="948" y="1025"/>
                  </a:lnTo>
                  <a:lnTo>
                    <a:pt x="969" y="1007"/>
                  </a:lnTo>
                  <a:lnTo>
                    <a:pt x="989" y="988"/>
                  </a:lnTo>
                  <a:lnTo>
                    <a:pt x="1008" y="967"/>
                  </a:lnTo>
                  <a:lnTo>
                    <a:pt x="1027" y="947"/>
                  </a:lnTo>
                  <a:lnTo>
                    <a:pt x="1044" y="925"/>
                  </a:lnTo>
                  <a:lnTo>
                    <a:pt x="1060" y="902"/>
                  </a:lnTo>
                  <a:lnTo>
                    <a:pt x="1075" y="879"/>
                  </a:lnTo>
                  <a:lnTo>
                    <a:pt x="1089" y="854"/>
                  </a:lnTo>
                  <a:lnTo>
                    <a:pt x="1102" y="829"/>
                  </a:lnTo>
                  <a:lnTo>
                    <a:pt x="1114" y="804"/>
                  </a:lnTo>
                  <a:lnTo>
                    <a:pt x="1124" y="777"/>
                  </a:lnTo>
                  <a:lnTo>
                    <a:pt x="1133" y="750"/>
                  </a:lnTo>
                  <a:lnTo>
                    <a:pt x="1141" y="723"/>
                  </a:lnTo>
                  <a:lnTo>
                    <a:pt x="1147" y="695"/>
                  </a:lnTo>
                  <a:lnTo>
                    <a:pt x="1152" y="667"/>
                  </a:lnTo>
                  <a:lnTo>
                    <a:pt x="1156" y="638"/>
                  </a:lnTo>
                  <a:lnTo>
                    <a:pt x="1158" y="608"/>
                  </a:lnTo>
                  <a:lnTo>
                    <a:pt x="1159" y="579"/>
                  </a:lnTo>
                  <a:lnTo>
                    <a:pt x="1158" y="549"/>
                  </a:lnTo>
                  <a:lnTo>
                    <a:pt x="1156" y="519"/>
                  </a:lnTo>
                  <a:lnTo>
                    <a:pt x="1152" y="490"/>
                  </a:lnTo>
                  <a:lnTo>
                    <a:pt x="1147" y="462"/>
                  </a:lnTo>
                  <a:lnTo>
                    <a:pt x="1141" y="434"/>
                  </a:lnTo>
                  <a:lnTo>
                    <a:pt x="1133" y="406"/>
                  </a:lnTo>
                  <a:lnTo>
                    <a:pt x="1124" y="380"/>
                  </a:lnTo>
                  <a:lnTo>
                    <a:pt x="1114" y="353"/>
                  </a:lnTo>
                  <a:lnTo>
                    <a:pt x="1102" y="328"/>
                  </a:lnTo>
                  <a:lnTo>
                    <a:pt x="1089" y="303"/>
                  </a:lnTo>
                  <a:lnTo>
                    <a:pt x="1075" y="278"/>
                  </a:lnTo>
                  <a:lnTo>
                    <a:pt x="1060" y="255"/>
                  </a:lnTo>
                  <a:lnTo>
                    <a:pt x="1044" y="232"/>
                  </a:lnTo>
                  <a:lnTo>
                    <a:pt x="1027" y="210"/>
                  </a:lnTo>
                  <a:lnTo>
                    <a:pt x="1008" y="190"/>
                  </a:lnTo>
                  <a:lnTo>
                    <a:pt x="989" y="169"/>
                  </a:lnTo>
                  <a:lnTo>
                    <a:pt x="969" y="150"/>
                  </a:lnTo>
                  <a:lnTo>
                    <a:pt x="948" y="132"/>
                  </a:lnTo>
                  <a:lnTo>
                    <a:pt x="926" y="115"/>
                  </a:lnTo>
                  <a:lnTo>
                    <a:pt x="903" y="99"/>
                  </a:lnTo>
                  <a:lnTo>
                    <a:pt x="880" y="84"/>
                  </a:lnTo>
                  <a:lnTo>
                    <a:pt x="856" y="70"/>
                  </a:lnTo>
                  <a:lnTo>
                    <a:pt x="831" y="57"/>
                  </a:lnTo>
                  <a:lnTo>
                    <a:pt x="805" y="45"/>
                  </a:lnTo>
                  <a:lnTo>
                    <a:pt x="779" y="35"/>
                  </a:lnTo>
                  <a:lnTo>
                    <a:pt x="752" y="26"/>
                  </a:lnTo>
                  <a:lnTo>
                    <a:pt x="724" y="18"/>
                  </a:lnTo>
                  <a:lnTo>
                    <a:pt x="696" y="12"/>
                  </a:lnTo>
                  <a:lnTo>
                    <a:pt x="668" y="7"/>
                  </a:lnTo>
                  <a:lnTo>
                    <a:pt x="639" y="3"/>
                  </a:lnTo>
                  <a:lnTo>
                    <a:pt x="609" y="1"/>
                  </a:lnTo>
                  <a:lnTo>
                    <a:pt x="580" y="0"/>
                  </a:lnTo>
                  <a:lnTo>
                    <a:pt x="550" y="1"/>
                  </a:lnTo>
                  <a:lnTo>
                    <a:pt x="520" y="3"/>
                  </a:lnTo>
                  <a:lnTo>
                    <a:pt x="491" y="7"/>
                  </a:lnTo>
                  <a:lnTo>
                    <a:pt x="463" y="12"/>
                  </a:lnTo>
                  <a:lnTo>
                    <a:pt x="435" y="18"/>
                  </a:lnTo>
                  <a:lnTo>
                    <a:pt x="407" y="26"/>
                  </a:lnTo>
                  <a:lnTo>
                    <a:pt x="380" y="35"/>
                  </a:lnTo>
                  <a:lnTo>
                    <a:pt x="354" y="45"/>
                  </a:lnTo>
                  <a:lnTo>
                    <a:pt x="328" y="57"/>
                  </a:lnTo>
                  <a:lnTo>
                    <a:pt x="303" y="70"/>
                  </a:lnTo>
                  <a:lnTo>
                    <a:pt x="279" y="84"/>
                  </a:lnTo>
                  <a:lnTo>
                    <a:pt x="256" y="99"/>
                  </a:lnTo>
                  <a:lnTo>
                    <a:pt x="233" y="115"/>
                  </a:lnTo>
                  <a:lnTo>
                    <a:pt x="211" y="132"/>
                  </a:lnTo>
                  <a:lnTo>
                    <a:pt x="190" y="150"/>
                  </a:lnTo>
                  <a:lnTo>
                    <a:pt x="170" y="169"/>
                  </a:lnTo>
                  <a:lnTo>
                    <a:pt x="150" y="190"/>
                  </a:lnTo>
                  <a:lnTo>
                    <a:pt x="132" y="210"/>
                  </a:lnTo>
                  <a:lnTo>
                    <a:pt x="115" y="232"/>
                  </a:lnTo>
                  <a:lnTo>
                    <a:pt x="99" y="255"/>
                  </a:lnTo>
                  <a:lnTo>
                    <a:pt x="84" y="278"/>
                  </a:lnTo>
                  <a:lnTo>
                    <a:pt x="70" y="303"/>
                  </a:lnTo>
                  <a:lnTo>
                    <a:pt x="57" y="328"/>
                  </a:lnTo>
                  <a:lnTo>
                    <a:pt x="45" y="353"/>
                  </a:lnTo>
                  <a:lnTo>
                    <a:pt x="35" y="380"/>
                  </a:lnTo>
                  <a:lnTo>
                    <a:pt x="26" y="406"/>
                  </a:lnTo>
                  <a:lnTo>
                    <a:pt x="18" y="434"/>
                  </a:lnTo>
                  <a:lnTo>
                    <a:pt x="12" y="462"/>
                  </a:lnTo>
                  <a:lnTo>
                    <a:pt x="7" y="490"/>
                  </a:lnTo>
                  <a:lnTo>
                    <a:pt x="3" y="519"/>
                  </a:lnTo>
                  <a:lnTo>
                    <a:pt x="1" y="549"/>
                  </a:lnTo>
                  <a:lnTo>
                    <a:pt x="0" y="579"/>
                  </a:lnTo>
                  <a:lnTo>
                    <a:pt x="1" y="608"/>
                  </a:lnTo>
                  <a:lnTo>
                    <a:pt x="3" y="638"/>
                  </a:lnTo>
                  <a:lnTo>
                    <a:pt x="7" y="667"/>
                  </a:lnTo>
                  <a:lnTo>
                    <a:pt x="12" y="695"/>
                  </a:lnTo>
                  <a:lnTo>
                    <a:pt x="18" y="723"/>
                  </a:lnTo>
                  <a:lnTo>
                    <a:pt x="26" y="750"/>
                  </a:lnTo>
                  <a:lnTo>
                    <a:pt x="35" y="777"/>
                  </a:lnTo>
                  <a:lnTo>
                    <a:pt x="45" y="804"/>
                  </a:lnTo>
                  <a:lnTo>
                    <a:pt x="57" y="829"/>
                  </a:lnTo>
                  <a:lnTo>
                    <a:pt x="70" y="854"/>
                  </a:lnTo>
                  <a:lnTo>
                    <a:pt x="84" y="879"/>
                  </a:lnTo>
                  <a:lnTo>
                    <a:pt x="99" y="902"/>
                  </a:lnTo>
                  <a:lnTo>
                    <a:pt x="115" y="925"/>
                  </a:lnTo>
                  <a:lnTo>
                    <a:pt x="132" y="947"/>
                  </a:lnTo>
                  <a:lnTo>
                    <a:pt x="150" y="967"/>
                  </a:lnTo>
                  <a:lnTo>
                    <a:pt x="170" y="988"/>
                  </a:lnTo>
                  <a:lnTo>
                    <a:pt x="190" y="1007"/>
                  </a:lnTo>
                  <a:lnTo>
                    <a:pt x="211" y="1025"/>
                  </a:lnTo>
                  <a:lnTo>
                    <a:pt x="233" y="1042"/>
                  </a:lnTo>
                  <a:lnTo>
                    <a:pt x="256" y="1058"/>
                  </a:lnTo>
                  <a:lnTo>
                    <a:pt x="279" y="1073"/>
                  </a:lnTo>
                  <a:lnTo>
                    <a:pt x="303" y="1087"/>
                  </a:lnTo>
                  <a:lnTo>
                    <a:pt x="328" y="1100"/>
                  </a:lnTo>
                  <a:lnTo>
                    <a:pt x="354" y="1112"/>
                  </a:lnTo>
                  <a:lnTo>
                    <a:pt x="380" y="1122"/>
                  </a:lnTo>
                  <a:lnTo>
                    <a:pt x="407" y="1131"/>
                  </a:lnTo>
                  <a:lnTo>
                    <a:pt x="435" y="1139"/>
                  </a:lnTo>
                  <a:lnTo>
                    <a:pt x="463" y="1145"/>
                  </a:lnTo>
                  <a:lnTo>
                    <a:pt x="491" y="1150"/>
                  </a:lnTo>
                  <a:lnTo>
                    <a:pt x="520" y="1154"/>
                  </a:lnTo>
                  <a:lnTo>
                    <a:pt x="550" y="1156"/>
                  </a:lnTo>
                  <a:lnTo>
                    <a:pt x="580" y="115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43" name="Freeform 40">
              <a:extLst>
                <a:ext uri="{FF2B5EF4-FFF2-40B4-BE49-F238E27FC236}">
                  <a16:creationId xmlns:a16="http://schemas.microsoft.com/office/drawing/2014/main" id="{F3985FC3-1563-4BF8-8830-AEC7CFE8ABA0}"/>
                </a:ext>
              </a:extLst>
            </p:cNvPr>
            <p:cNvSpPr>
              <a:spLocks/>
            </p:cNvSpPr>
            <p:nvPr/>
          </p:nvSpPr>
          <p:spPr bwMode="auto">
            <a:xfrm>
              <a:off x="4805363" y="2806700"/>
              <a:ext cx="1747837" cy="1744663"/>
            </a:xfrm>
            <a:custGeom>
              <a:avLst/>
              <a:gdLst>
                <a:gd name="T0" fmla="*/ 607 w 1101"/>
                <a:gd name="T1" fmla="*/ 1096 h 1099"/>
                <a:gd name="T2" fmla="*/ 687 w 1101"/>
                <a:gd name="T3" fmla="*/ 1081 h 1099"/>
                <a:gd name="T4" fmla="*/ 764 w 1101"/>
                <a:gd name="T5" fmla="*/ 1055 h 1099"/>
                <a:gd name="T6" fmla="*/ 835 w 1101"/>
                <a:gd name="T7" fmla="*/ 1018 h 1099"/>
                <a:gd name="T8" fmla="*/ 900 w 1101"/>
                <a:gd name="T9" fmla="*/ 973 h 1099"/>
                <a:gd name="T10" fmla="*/ 958 w 1101"/>
                <a:gd name="T11" fmla="*/ 918 h 1099"/>
                <a:gd name="T12" fmla="*/ 1007 w 1101"/>
                <a:gd name="T13" fmla="*/ 855 h 1099"/>
                <a:gd name="T14" fmla="*/ 1046 w 1101"/>
                <a:gd name="T15" fmla="*/ 787 h 1099"/>
                <a:gd name="T16" fmla="*/ 1076 w 1101"/>
                <a:gd name="T17" fmla="*/ 712 h 1099"/>
                <a:gd name="T18" fmla="*/ 1094 w 1101"/>
                <a:gd name="T19" fmla="*/ 633 h 1099"/>
                <a:gd name="T20" fmla="*/ 1100 w 1101"/>
                <a:gd name="T21" fmla="*/ 549 h 1099"/>
                <a:gd name="T22" fmla="*/ 1094 w 1101"/>
                <a:gd name="T23" fmla="*/ 465 h 1099"/>
                <a:gd name="T24" fmla="*/ 1076 w 1101"/>
                <a:gd name="T25" fmla="*/ 385 h 1099"/>
                <a:gd name="T26" fmla="*/ 1046 w 1101"/>
                <a:gd name="T27" fmla="*/ 310 h 1099"/>
                <a:gd name="T28" fmla="*/ 1007 w 1101"/>
                <a:gd name="T29" fmla="*/ 242 h 1099"/>
                <a:gd name="T30" fmla="*/ 958 w 1101"/>
                <a:gd name="T31" fmla="*/ 179 h 1099"/>
                <a:gd name="T32" fmla="*/ 900 w 1101"/>
                <a:gd name="T33" fmla="*/ 125 h 1099"/>
                <a:gd name="T34" fmla="*/ 835 w 1101"/>
                <a:gd name="T35" fmla="*/ 80 h 1099"/>
                <a:gd name="T36" fmla="*/ 764 w 1101"/>
                <a:gd name="T37" fmla="*/ 43 h 1099"/>
                <a:gd name="T38" fmla="*/ 687 w 1101"/>
                <a:gd name="T39" fmla="*/ 17 h 1099"/>
                <a:gd name="T40" fmla="*/ 607 w 1101"/>
                <a:gd name="T41" fmla="*/ 2 h 1099"/>
                <a:gd name="T42" fmla="*/ 522 w 1101"/>
                <a:gd name="T43" fmla="*/ 0 h 1099"/>
                <a:gd name="T44" fmla="*/ 440 w 1101"/>
                <a:gd name="T45" fmla="*/ 11 h 1099"/>
                <a:gd name="T46" fmla="*/ 361 w 1101"/>
                <a:gd name="T47" fmla="*/ 33 h 1099"/>
                <a:gd name="T48" fmla="*/ 287 w 1101"/>
                <a:gd name="T49" fmla="*/ 66 h 1099"/>
                <a:gd name="T50" fmla="*/ 221 w 1101"/>
                <a:gd name="T51" fmla="*/ 108 h 1099"/>
                <a:gd name="T52" fmla="*/ 161 w 1101"/>
                <a:gd name="T53" fmla="*/ 160 h 1099"/>
                <a:gd name="T54" fmla="*/ 109 w 1101"/>
                <a:gd name="T55" fmla="*/ 220 h 1099"/>
                <a:gd name="T56" fmla="*/ 67 w 1101"/>
                <a:gd name="T57" fmla="*/ 286 h 1099"/>
                <a:gd name="T58" fmla="*/ 33 w 1101"/>
                <a:gd name="T59" fmla="*/ 360 h 1099"/>
                <a:gd name="T60" fmla="*/ 11 w 1101"/>
                <a:gd name="T61" fmla="*/ 439 h 1099"/>
                <a:gd name="T62" fmla="*/ 1 w 1101"/>
                <a:gd name="T63" fmla="*/ 520 h 1099"/>
                <a:gd name="T64" fmla="*/ 3 w 1101"/>
                <a:gd name="T65" fmla="*/ 605 h 1099"/>
                <a:gd name="T66" fmla="*/ 17 w 1101"/>
                <a:gd name="T67" fmla="*/ 686 h 1099"/>
                <a:gd name="T68" fmla="*/ 43 w 1101"/>
                <a:gd name="T69" fmla="*/ 763 h 1099"/>
                <a:gd name="T70" fmla="*/ 80 w 1101"/>
                <a:gd name="T71" fmla="*/ 833 h 1099"/>
                <a:gd name="T72" fmla="*/ 125 w 1101"/>
                <a:gd name="T73" fmla="*/ 898 h 1099"/>
                <a:gd name="T74" fmla="*/ 180 w 1101"/>
                <a:gd name="T75" fmla="*/ 956 h 1099"/>
                <a:gd name="T76" fmla="*/ 243 w 1101"/>
                <a:gd name="T77" fmla="*/ 1005 h 1099"/>
                <a:gd name="T78" fmla="*/ 311 w 1101"/>
                <a:gd name="T79" fmla="*/ 1044 h 1099"/>
                <a:gd name="T80" fmla="*/ 387 w 1101"/>
                <a:gd name="T81" fmla="*/ 1073 h 1099"/>
                <a:gd name="T82" fmla="*/ 466 w 1101"/>
                <a:gd name="T83" fmla="*/ 1092 h 1099"/>
                <a:gd name="T84" fmla="*/ 550 w 1101"/>
                <a:gd name="T85" fmla="*/ 1098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1" h="1099">
                  <a:moveTo>
                    <a:pt x="550" y="1098"/>
                  </a:moveTo>
                  <a:lnTo>
                    <a:pt x="579" y="1097"/>
                  </a:lnTo>
                  <a:lnTo>
                    <a:pt x="607" y="1096"/>
                  </a:lnTo>
                  <a:lnTo>
                    <a:pt x="634" y="1092"/>
                  </a:lnTo>
                  <a:lnTo>
                    <a:pt x="661" y="1087"/>
                  </a:lnTo>
                  <a:lnTo>
                    <a:pt x="687" y="1081"/>
                  </a:lnTo>
                  <a:lnTo>
                    <a:pt x="714" y="1073"/>
                  </a:lnTo>
                  <a:lnTo>
                    <a:pt x="739" y="1065"/>
                  </a:lnTo>
                  <a:lnTo>
                    <a:pt x="764" y="1055"/>
                  </a:lnTo>
                  <a:lnTo>
                    <a:pt x="789" y="1044"/>
                  </a:lnTo>
                  <a:lnTo>
                    <a:pt x="813" y="1032"/>
                  </a:lnTo>
                  <a:lnTo>
                    <a:pt x="835" y="1018"/>
                  </a:lnTo>
                  <a:lnTo>
                    <a:pt x="857" y="1005"/>
                  </a:lnTo>
                  <a:lnTo>
                    <a:pt x="879" y="989"/>
                  </a:lnTo>
                  <a:lnTo>
                    <a:pt x="900" y="973"/>
                  </a:lnTo>
                  <a:lnTo>
                    <a:pt x="920" y="956"/>
                  </a:lnTo>
                  <a:lnTo>
                    <a:pt x="939" y="937"/>
                  </a:lnTo>
                  <a:lnTo>
                    <a:pt x="958" y="918"/>
                  </a:lnTo>
                  <a:lnTo>
                    <a:pt x="975" y="898"/>
                  </a:lnTo>
                  <a:lnTo>
                    <a:pt x="992" y="877"/>
                  </a:lnTo>
                  <a:lnTo>
                    <a:pt x="1007" y="855"/>
                  </a:lnTo>
                  <a:lnTo>
                    <a:pt x="1020" y="833"/>
                  </a:lnTo>
                  <a:lnTo>
                    <a:pt x="1034" y="811"/>
                  </a:lnTo>
                  <a:lnTo>
                    <a:pt x="1046" y="787"/>
                  </a:lnTo>
                  <a:lnTo>
                    <a:pt x="1057" y="763"/>
                  </a:lnTo>
                  <a:lnTo>
                    <a:pt x="1067" y="738"/>
                  </a:lnTo>
                  <a:lnTo>
                    <a:pt x="1076" y="712"/>
                  </a:lnTo>
                  <a:lnTo>
                    <a:pt x="1083" y="686"/>
                  </a:lnTo>
                  <a:lnTo>
                    <a:pt x="1089" y="659"/>
                  </a:lnTo>
                  <a:lnTo>
                    <a:pt x="1094" y="633"/>
                  </a:lnTo>
                  <a:lnTo>
                    <a:pt x="1098" y="605"/>
                  </a:lnTo>
                  <a:lnTo>
                    <a:pt x="1100" y="577"/>
                  </a:lnTo>
                  <a:lnTo>
                    <a:pt x="1100" y="549"/>
                  </a:lnTo>
                  <a:lnTo>
                    <a:pt x="1100" y="520"/>
                  </a:lnTo>
                  <a:lnTo>
                    <a:pt x="1098" y="492"/>
                  </a:lnTo>
                  <a:lnTo>
                    <a:pt x="1094" y="465"/>
                  </a:lnTo>
                  <a:lnTo>
                    <a:pt x="1089" y="439"/>
                  </a:lnTo>
                  <a:lnTo>
                    <a:pt x="1083" y="412"/>
                  </a:lnTo>
                  <a:lnTo>
                    <a:pt x="1076" y="385"/>
                  </a:lnTo>
                  <a:lnTo>
                    <a:pt x="1067" y="360"/>
                  </a:lnTo>
                  <a:lnTo>
                    <a:pt x="1057" y="335"/>
                  </a:lnTo>
                  <a:lnTo>
                    <a:pt x="1046" y="310"/>
                  </a:lnTo>
                  <a:lnTo>
                    <a:pt x="1034" y="286"/>
                  </a:lnTo>
                  <a:lnTo>
                    <a:pt x="1020" y="264"/>
                  </a:lnTo>
                  <a:lnTo>
                    <a:pt x="1007" y="242"/>
                  </a:lnTo>
                  <a:lnTo>
                    <a:pt x="992" y="220"/>
                  </a:lnTo>
                  <a:lnTo>
                    <a:pt x="975" y="200"/>
                  </a:lnTo>
                  <a:lnTo>
                    <a:pt x="958" y="179"/>
                  </a:lnTo>
                  <a:lnTo>
                    <a:pt x="939" y="160"/>
                  </a:lnTo>
                  <a:lnTo>
                    <a:pt x="920" y="142"/>
                  </a:lnTo>
                  <a:lnTo>
                    <a:pt x="900" y="125"/>
                  </a:lnTo>
                  <a:lnTo>
                    <a:pt x="879" y="108"/>
                  </a:lnTo>
                  <a:lnTo>
                    <a:pt x="857" y="93"/>
                  </a:lnTo>
                  <a:lnTo>
                    <a:pt x="835" y="80"/>
                  </a:lnTo>
                  <a:lnTo>
                    <a:pt x="813" y="66"/>
                  </a:lnTo>
                  <a:lnTo>
                    <a:pt x="789" y="54"/>
                  </a:lnTo>
                  <a:lnTo>
                    <a:pt x="764" y="43"/>
                  </a:lnTo>
                  <a:lnTo>
                    <a:pt x="739" y="33"/>
                  </a:lnTo>
                  <a:lnTo>
                    <a:pt x="714" y="24"/>
                  </a:lnTo>
                  <a:lnTo>
                    <a:pt x="687" y="17"/>
                  </a:lnTo>
                  <a:lnTo>
                    <a:pt x="661" y="11"/>
                  </a:lnTo>
                  <a:lnTo>
                    <a:pt x="634" y="6"/>
                  </a:lnTo>
                  <a:lnTo>
                    <a:pt x="607" y="2"/>
                  </a:lnTo>
                  <a:lnTo>
                    <a:pt x="579" y="0"/>
                  </a:lnTo>
                  <a:lnTo>
                    <a:pt x="550" y="0"/>
                  </a:lnTo>
                  <a:lnTo>
                    <a:pt x="522" y="0"/>
                  </a:lnTo>
                  <a:lnTo>
                    <a:pt x="494" y="2"/>
                  </a:lnTo>
                  <a:lnTo>
                    <a:pt x="466" y="6"/>
                  </a:lnTo>
                  <a:lnTo>
                    <a:pt x="440" y="11"/>
                  </a:lnTo>
                  <a:lnTo>
                    <a:pt x="413" y="17"/>
                  </a:lnTo>
                  <a:lnTo>
                    <a:pt x="387" y="24"/>
                  </a:lnTo>
                  <a:lnTo>
                    <a:pt x="361" y="33"/>
                  </a:lnTo>
                  <a:lnTo>
                    <a:pt x="336" y="43"/>
                  </a:lnTo>
                  <a:lnTo>
                    <a:pt x="311" y="54"/>
                  </a:lnTo>
                  <a:lnTo>
                    <a:pt x="287" y="66"/>
                  </a:lnTo>
                  <a:lnTo>
                    <a:pt x="265" y="80"/>
                  </a:lnTo>
                  <a:lnTo>
                    <a:pt x="243" y="93"/>
                  </a:lnTo>
                  <a:lnTo>
                    <a:pt x="221" y="108"/>
                  </a:lnTo>
                  <a:lnTo>
                    <a:pt x="200" y="125"/>
                  </a:lnTo>
                  <a:lnTo>
                    <a:pt x="180" y="142"/>
                  </a:lnTo>
                  <a:lnTo>
                    <a:pt x="161" y="160"/>
                  </a:lnTo>
                  <a:lnTo>
                    <a:pt x="143" y="179"/>
                  </a:lnTo>
                  <a:lnTo>
                    <a:pt x="125" y="200"/>
                  </a:lnTo>
                  <a:lnTo>
                    <a:pt x="109" y="220"/>
                  </a:lnTo>
                  <a:lnTo>
                    <a:pt x="93" y="242"/>
                  </a:lnTo>
                  <a:lnTo>
                    <a:pt x="80" y="264"/>
                  </a:lnTo>
                  <a:lnTo>
                    <a:pt x="67" y="286"/>
                  </a:lnTo>
                  <a:lnTo>
                    <a:pt x="54" y="310"/>
                  </a:lnTo>
                  <a:lnTo>
                    <a:pt x="43" y="335"/>
                  </a:lnTo>
                  <a:lnTo>
                    <a:pt x="33" y="360"/>
                  </a:lnTo>
                  <a:lnTo>
                    <a:pt x="25" y="385"/>
                  </a:lnTo>
                  <a:lnTo>
                    <a:pt x="17" y="412"/>
                  </a:lnTo>
                  <a:lnTo>
                    <a:pt x="11" y="439"/>
                  </a:lnTo>
                  <a:lnTo>
                    <a:pt x="6" y="465"/>
                  </a:lnTo>
                  <a:lnTo>
                    <a:pt x="3" y="492"/>
                  </a:lnTo>
                  <a:lnTo>
                    <a:pt x="1" y="520"/>
                  </a:lnTo>
                  <a:lnTo>
                    <a:pt x="0" y="549"/>
                  </a:lnTo>
                  <a:lnTo>
                    <a:pt x="1" y="577"/>
                  </a:lnTo>
                  <a:lnTo>
                    <a:pt x="3" y="605"/>
                  </a:lnTo>
                  <a:lnTo>
                    <a:pt x="6" y="633"/>
                  </a:lnTo>
                  <a:lnTo>
                    <a:pt x="11" y="659"/>
                  </a:lnTo>
                  <a:lnTo>
                    <a:pt x="17" y="686"/>
                  </a:lnTo>
                  <a:lnTo>
                    <a:pt x="25" y="712"/>
                  </a:lnTo>
                  <a:lnTo>
                    <a:pt x="33" y="738"/>
                  </a:lnTo>
                  <a:lnTo>
                    <a:pt x="43" y="763"/>
                  </a:lnTo>
                  <a:lnTo>
                    <a:pt x="54" y="787"/>
                  </a:lnTo>
                  <a:lnTo>
                    <a:pt x="67" y="811"/>
                  </a:lnTo>
                  <a:lnTo>
                    <a:pt x="80" y="833"/>
                  </a:lnTo>
                  <a:lnTo>
                    <a:pt x="93" y="855"/>
                  </a:lnTo>
                  <a:lnTo>
                    <a:pt x="109" y="877"/>
                  </a:lnTo>
                  <a:lnTo>
                    <a:pt x="125" y="898"/>
                  </a:lnTo>
                  <a:lnTo>
                    <a:pt x="143" y="918"/>
                  </a:lnTo>
                  <a:lnTo>
                    <a:pt x="161" y="937"/>
                  </a:lnTo>
                  <a:lnTo>
                    <a:pt x="180" y="956"/>
                  </a:lnTo>
                  <a:lnTo>
                    <a:pt x="200" y="973"/>
                  </a:lnTo>
                  <a:lnTo>
                    <a:pt x="221" y="989"/>
                  </a:lnTo>
                  <a:lnTo>
                    <a:pt x="243" y="1005"/>
                  </a:lnTo>
                  <a:lnTo>
                    <a:pt x="265" y="1018"/>
                  </a:lnTo>
                  <a:lnTo>
                    <a:pt x="287" y="1032"/>
                  </a:lnTo>
                  <a:lnTo>
                    <a:pt x="311" y="1044"/>
                  </a:lnTo>
                  <a:lnTo>
                    <a:pt x="336" y="1055"/>
                  </a:lnTo>
                  <a:lnTo>
                    <a:pt x="361" y="1065"/>
                  </a:lnTo>
                  <a:lnTo>
                    <a:pt x="387" y="1073"/>
                  </a:lnTo>
                  <a:lnTo>
                    <a:pt x="413" y="1081"/>
                  </a:lnTo>
                  <a:lnTo>
                    <a:pt x="440" y="1087"/>
                  </a:lnTo>
                  <a:lnTo>
                    <a:pt x="466" y="1092"/>
                  </a:lnTo>
                  <a:lnTo>
                    <a:pt x="494" y="1096"/>
                  </a:lnTo>
                  <a:lnTo>
                    <a:pt x="522" y="1097"/>
                  </a:lnTo>
                  <a:lnTo>
                    <a:pt x="550" y="1098"/>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44" name="Freeform 41">
              <a:extLst>
                <a:ext uri="{FF2B5EF4-FFF2-40B4-BE49-F238E27FC236}">
                  <a16:creationId xmlns:a16="http://schemas.microsoft.com/office/drawing/2014/main" id="{C2025726-02F4-462D-B553-CD4F92362BE5}"/>
                </a:ext>
              </a:extLst>
            </p:cNvPr>
            <p:cNvSpPr>
              <a:spLocks/>
            </p:cNvSpPr>
            <p:nvPr/>
          </p:nvSpPr>
          <p:spPr bwMode="auto">
            <a:xfrm>
              <a:off x="4805363" y="2806700"/>
              <a:ext cx="1757362" cy="1754188"/>
            </a:xfrm>
            <a:custGeom>
              <a:avLst/>
              <a:gdLst>
                <a:gd name="T0" fmla="*/ 610 w 1107"/>
                <a:gd name="T1" fmla="*/ 1102 h 1105"/>
                <a:gd name="T2" fmla="*/ 691 w 1107"/>
                <a:gd name="T3" fmla="*/ 1087 h 1105"/>
                <a:gd name="T4" fmla="*/ 768 w 1107"/>
                <a:gd name="T5" fmla="*/ 1061 h 1105"/>
                <a:gd name="T6" fmla="*/ 840 w 1107"/>
                <a:gd name="T7" fmla="*/ 1024 h 1105"/>
                <a:gd name="T8" fmla="*/ 905 w 1107"/>
                <a:gd name="T9" fmla="*/ 978 h 1105"/>
                <a:gd name="T10" fmla="*/ 963 w 1107"/>
                <a:gd name="T11" fmla="*/ 923 h 1105"/>
                <a:gd name="T12" fmla="*/ 1012 w 1107"/>
                <a:gd name="T13" fmla="*/ 860 h 1105"/>
                <a:gd name="T14" fmla="*/ 1052 w 1107"/>
                <a:gd name="T15" fmla="*/ 791 h 1105"/>
                <a:gd name="T16" fmla="*/ 1082 w 1107"/>
                <a:gd name="T17" fmla="*/ 716 h 1105"/>
                <a:gd name="T18" fmla="*/ 1100 w 1107"/>
                <a:gd name="T19" fmla="*/ 636 h 1105"/>
                <a:gd name="T20" fmla="*/ 1106 w 1107"/>
                <a:gd name="T21" fmla="*/ 552 h 1105"/>
                <a:gd name="T22" fmla="*/ 1100 w 1107"/>
                <a:gd name="T23" fmla="*/ 468 h 1105"/>
                <a:gd name="T24" fmla="*/ 1082 w 1107"/>
                <a:gd name="T25" fmla="*/ 387 h 1105"/>
                <a:gd name="T26" fmla="*/ 1052 w 1107"/>
                <a:gd name="T27" fmla="*/ 312 h 1105"/>
                <a:gd name="T28" fmla="*/ 1012 w 1107"/>
                <a:gd name="T29" fmla="*/ 243 h 1105"/>
                <a:gd name="T30" fmla="*/ 963 w 1107"/>
                <a:gd name="T31" fmla="*/ 180 h 1105"/>
                <a:gd name="T32" fmla="*/ 905 w 1107"/>
                <a:gd name="T33" fmla="*/ 126 h 1105"/>
                <a:gd name="T34" fmla="*/ 840 w 1107"/>
                <a:gd name="T35" fmla="*/ 80 h 1105"/>
                <a:gd name="T36" fmla="*/ 768 w 1107"/>
                <a:gd name="T37" fmla="*/ 43 h 1105"/>
                <a:gd name="T38" fmla="*/ 691 w 1107"/>
                <a:gd name="T39" fmla="*/ 17 h 1105"/>
                <a:gd name="T40" fmla="*/ 610 w 1107"/>
                <a:gd name="T41" fmla="*/ 2 h 1105"/>
                <a:gd name="T42" fmla="*/ 525 w 1107"/>
                <a:gd name="T43" fmla="*/ 0 h 1105"/>
                <a:gd name="T44" fmla="*/ 442 w 1107"/>
                <a:gd name="T45" fmla="*/ 11 h 1105"/>
                <a:gd name="T46" fmla="*/ 363 w 1107"/>
                <a:gd name="T47" fmla="*/ 33 h 1105"/>
                <a:gd name="T48" fmla="*/ 289 w 1107"/>
                <a:gd name="T49" fmla="*/ 66 h 1105"/>
                <a:gd name="T50" fmla="*/ 222 w 1107"/>
                <a:gd name="T51" fmla="*/ 109 h 1105"/>
                <a:gd name="T52" fmla="*/ 162 w 1107"/>
                <a:gd name="T53" fmla="*/ 161 h 1105"/>
                <a:gd name="T54" fmla="*/ 110 w 1107"/>
                <a:gd name="T55" fmla="*/ 221 h 1105"/>
                <a:gd name="T56" fmla="*/ 67 w 1107"/>
                <a:gd name="T57" fmla="*/ 288 h 1105"/>
                <a:gd name="T58" fmla="*/ 33 w 1107"/>
                <a:gd name="T59" fmla="*/ 362 h 1105"/>
                <a:gd name="T60" fmla="*/ 11 w 1107"/>
                <a:gd name="T61" fmla="*/ 441 h 1105"/>
                <a:gd name="T62" fmla="*/ 1 w 1107"/>
                <a:gd name="T63" fmla="*/ 523 h 1105"/>
                <a:gd name="T64" fmla="*/ 3 w 1107"/>
                <a:gd name="T65" fmla="*/ 608 h 1105"/>
                <a:gd name="T66" fmla="*/ 17 w 1107"/>
                <a:gd name="T67" fmla="*/ 690 h 1105"/>
                <a:gd name="T68" fmla="*/ 43 w 1107"/>
                <a:gd name="T69" fmla="*/ 767 h 1105"/>
                <a:gd name="T70" fmla="*/ 80 w 1107"/>
                <a:gd name="T71" fmla="*/ 838 h 1105"/>
                <a:gd name="T72" fmla="*/ 126 w 1107"/>
                <a:gd name="T73" fmla="*/ 903 h 1105"/>
                <a:gd name="T74" fmla="*/ 181 w 1107"/>
                <a:gd name="T75" fmla="*/ 961 h 1105"/>
                <a:gd name="T76" fmla="*/ 244 w 1107"/>
                <a:gd name="T77" fmla="*/ 1010 h 1105"/>
                <a:gd name="T78" fmla="*/ 313 w 1107"/>
                <a:gd name="T79" fmla="*/ 1050 h 1105"/>
                <a:gd name="T80" fmla="*/ 389 w 1107"/>
                <a:gd name="T81" fmla="*/ 1079 h 1105"/>
                <a:gd name="T82" fmla="*/ 469 w 1107"/>
                <a:gd name="T83" fmla="*/ 1098 h 1105"/>
                <a:gd name="T84" fmla="*/ 553 w 1107"/>
                <a:gd name="T85" fmla="*/ 1104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7" h="1105">
                  <a:moveTo>
                    <a:pt x="553" y="1104"/>
                  </a:moveTo>
                  <a:lnTo>
                    <a:pt x="582" y="1103"/>
                  </a:lnTo>
                  <a:lnTo>
                    <a:pt x="610" y="1102"/>
                  </a:lnTo>
                  <a:lnTo>
                    <a:pt x="637" y="1098"/>
                  </a:lnTo>
                  <a:lnTo>
                    <a:pt x="665" y="1093"/>
                  </a:lnTo>
                  <a:lnTo>
                    <a:pt x="691" y="1087"/>
                  </a:lnTo>
                  <a:lnTo>
                    <a:pt x="718" y="1079"/>
                  </a:lnTo>
                  <a:lnTo>
                    <a:pt x="743" y="1071"/>
                  </a:lnTo>
                  <a:lnTo>
                    <a:pt x="768" y="1061"/>
                  </a:lnTo>
                  <a:lnTo>
                    <a:pt x="793" y="1050"/>
                  </a:lnTo>
                  <a:lnTo>
                    <a:pt x="817" y="1038"/>
                  </a:lnTo>
                  <a:lnTo>
                    <a:pt x="840" y="1024"/>
                  </a:lnTo>
                  <a:lnTo>
                    <a:pt x="862" y="1010"/>
                  </a:lnTo>
                  <a:lnTo>
                    <a:pt x="884" y="994"/>
                  </a:lnTo>
                  <a:lnTo>
                    <a:pt x="905" y="978"/>
                  </a:lnTo>
                  <a:lnTo>
                    <a:pt x="925" y="961"/>
                  </a:lnTo>
                  <a:lnTo>
                    <a:pt x="944" y="942"/>
                  </a:lnTo>
                  <a:lnTo>
                    <a:pt x="963" y="923"/>
                  </a:lnTo>
                  <a:lnTo>
                    <a:pt x="980" y="903"/>
                  </a:lnTo>
                  <a:lnTo>
                    <a:pt x="997" y="882"/>
                  </a:lnTo>
                  <a:lnTo>
                    <a:pt x="1012" y="860"/>
                  </a:lnTo>
                  <a:lnTo>
                    <a:pt x="1026" y="838"/>
                  </a:lnTo>
                  <a:lnTo>
                    <a:pt x="1040" y="815"/>
                  </a:lnTo>
                  <a:lnTo>
                    <a:pt x="1052" y="791"/>
                  </a:lnTo>
                  <a:lnTo>
                    <a:pt x="1063" y="767"/>
                  </a:lnTo>
                  <a:lnTo>
                    <a:pt x="1073" y="742"/>
                  </a:lnTo>
                  <a:lnTo>
                    <a:pt x="1082" y="716"/>
                  </a:lnTo>
                  <a:lnTo>
                    <a:pt x="1089" y="690"/>
                  </a:lnTo>
                  <a:lnTo>
                    <a:pt x="1095" y="663"/>
                  </a:lnTo>
                  <a:lnTo>
                    <a:pt x="1100" y="636"/>
                  </a:lnTo>
                  <a:lnTo>
                    <a:pt x="1104" y="608"/>
                  </a:lnTo>
                  <a:lnTo>
                    <a:pt x="1106" y="580"/>
                  </a:lnTo>
                  <a:lnTo>
                    <a:pt x="1106" y="552"/>
                  </a:lnTo>
                  <a:lnTo>
                    <a:pt x="1106" y="523"/>
                  </a:lnTo>
                  <a:lnTo>
                    <a:pt x="1104" y="495"/>
                  </a:lnTo>
                  <a:lnTo>
                    <a:pt x="1100" y="468"/>
                  </a:lnTo>
                  <a:lnTo>
                    <a:pt x="1095" y="441"/>
                  </a:lnTo>
                  <a:lnTo>
                    <a:pt x="1089" y="414"/>
                  </a:lnTo>
                  <a:lnTo>
                    <a:pt x="1082" y="387"/>
                  </a:lnTo>
                  <a:lnTo>
                    <a:pt x="1073" y="362"/>
                  </a:lnTo>
                  <a:lnTo>
                    <a:pt x="1063" y="337"/>
                  </a:lnTo>
                  <a:lnTo>
                    <a:pt x="1052" y="312"/>
                  </a:lnTo>
                  <a:lnTo>
                    <a:pt x="1040" y="288"/>
                  </a:lnTo>
                  <a:lnTo>
                    <a:pt x="1026" y="265"/>
                  </a:lnTo>
                  <a:lnTo>
                    <a:pt x="1012" y="243"/>
                  </a:lnTo>
                  <a:lnTo>
                    <a:pt x="997" y="221"/>
                  </a:lnTo>
                  <a:lnTo>
                    <a:pt x="980" y="201"/>
                  </a:lnTo>
                  <a:lnTo>
                    <a:pt x="963" y="180"/>
                  </a:lnTo>
                  <a:lnTo>
                    <a:pt x="944" y="161"/>
                  </a:lnTo>
                  <a:lnTo>
                    <a:pt x="925" y="143"/>
                  </a:lnTo>
                  <a:lnTo>
                    <a:pt x="905" y="126"/>
                  </a:lnTo>
                  <a:lnTo>
                    <a:pt x="884" y="109"/>
                  </a:lnTo>
                  <a:lnTo>
                    <a:pt x="862" y="94"/>
                  </a:lnTo>
                  <a:lnTo>
                    <a:pt x="840" y="80"/>
                  </a:lnTo>
                  <a:lnTo>
                    <a:pt x="817" y="66"/>
                  </a:lnTo>
                  <a:lnTo>
                    <a:pt x="793" y="54"/>
                  </a:lnTo>
                  <a:lnTo>
                    <a:pt x="768" y="43"/>
                  </a:lnTo>
                  <a:lnTo>
                    <a:pt x="743" y="33"/>
                  </a:lnTo>
                  <a:lnTo>
                    <a:pt x="718" y="24"/>
                  </a:lnTo>
                  <a:lnTo>
                    <a:pt x="691" y="17"/>
                  </a:lnTo>
                  <a:lnTo>
                    <a:pt x="665" y="11"/>
                  </a:lnTo>
                  <a:lnTo>
                    <a:pt x="637" y="6"/>
                  </a:lnTo>
                  <a:lnTo>
                    <a:pt x="610" y="2"/>
                  </a:lnTo>
                  <a:lnTo>
                    <a:pt x="582" y="0"/>
                  </a:lnTo>
                  <a:lnTo>
                    <a:pt x="553" y="0"/>
                  </a:lnTo>
                  <a:lnTo>
                    <a:pt x="525" y="0"/>
                  </a:lnTo>
                  <a:lnTo>
                    <a:pt x="497" y="2"/>
                  </a:lnTo>
                  <a:lnTo>
                    <a:pt x="469" y="6"/>
                  </a:lnTo>
                  <a:lnTo>
                    <a:pt x="442" y="11"/>
                  </a:lnTo>
                  <a:lnTo>
                    <a:pt x="415" y="17"/>
                  </a:lnTo>
                  <a:lnTo>
                    <a:pt x="389" y="24"/>
                  </a:lnTo>
                  <a:lnTo>
                    <a:pt x="363" y="33"/>
                  </a:lnTo>
                  <a:lnTo>
                    <a:pt x="338" y="43"/>
                  </a:lnTo>
                  <a:lnTo>
                    <a:pt x="313" y="54"/>
                  </a:lnTo>
                  <a:lnTo>
                    <a:pt x="289" y="66"/>
                  </a:lnTo>
                  <a:lnTo>
                    <a:pt x="266" y="80"/>
                  </a:lnTo>
                  <a:lnTo>
                    <a:pt x="244" y="94"/>
                  </a:lnTo>
                  <a:lnTo>
                    <a:pt x="222" y="109"/>
                  </a:lnTo>
                  <a:lnTo>
                    <a:pt x="201" y="126"/>
                  </a:lnTo>
                  <a:lnTo>
                    <a:pt x="181" y="143"/>
                  </a:lnTo>
                  <a:lnTo>
                    <a:pt x="162" y="161"/>
                  </a:lnTo>
                  <a:lnTo>
                    <a:pt x="144" y="180"/>
                  </a:lnTo>
                  <a:lnTo>
                    <a:pt x="126" y="201"/>
                  </a:lnTo>
                  <a:lnTo>
                    <a:pt x="110" y="221"/>
                  </a:lnTo>
                  <a:lnTo>
                    <a:pt x="94" y="243"/>
                  </a:lnTo>
                  <a:lnTo>
                    <a:pt x="80" y="265"/>
                  </a:lnTo>
                  <a:lnTo>
                    <a:pt x="67" y="288"/>
                  </a:lnTo>
                  <a:lnTo>
                    <a:pt x="54" y="312"/>
                  </a:lnTo>
                  <a:lnTo>
                    <a:pt x="43" y="337"/>
                  </a:lnTo>
                  <a:lnTo>
                    <a:pt x="33" y="362"/>
                  </a:lnTo>
                  <a:lnTo>
                    <a:pt x="25" y="387"/>
                  </a:lnTo>
                  <a:lnTo>
                    <a:pt x="17" y="414"/>
                  </a:lnTo>
                  <a:lnTo>
                    <a:pt x="11" y="441"/>
                  </a:lnTo>
                  <a:lnTo>
                    <a:pt x="6" y="468"/>
                  </a:lnTo>
                  <a:lnTo>
                    <a:pt x="3" y="495"/>
                  </a:lnTo>
                  <a:lnTo>
                    <a:pt x="1" y="523"/>
                  </a:lnTo>
                  <a:lnTo>
                    <a:pt x="0" y="552"/>
                  </a:lnTo>
                  <a:lnTo>
                    <a:pt x="1" y="580"/>
                  </a:lnTo>
                  <a:lnTo>
                    <a:pt x="3" y="608"/>
                  </a:lnTo>
                  <a:lnTo>
                    <a:pt x="6" y="636"/>
                  </a:lnTo>
                  <a:lnTo>
                    <a:pt x="11" y="663"/>
                  </a:lnTo>
                  <a:lnTo>
                    <a:pt x="17" y="690"/>
                  </a:lnTo>
                  <a:lnTo>
                    <a:pt x="25" y="716"/>
                  </a:lnTo>
                  <a:lnTo>
                    <a:pt x="33" y="742"/>
                  </a:lnTo>
                  <a:lnTo>
                    <a:pt x="43" y="767"/>
                  </a:lnTo>
                  <a:lnTo>
                    <a:pt x="54" y="791"/>
                  </a:lnTo>
                  <a:lnTo>
                    <a:pt x="67" y="815"/>
                  </a:lnTo>
                  <a:lnTo>
                    <a:pt x="80" y="838"/>
                  </a:lnTo>
                  <a:lnTo>
                    <a:pt x="94" y="860"/>
                  </a:lnTo>
                  <a:lnTo>
                    <a:pt x="110" y="882"/>
                  </a:lnTo>
                  <a:lnTo>
                    <a:pt x="126" y="903"/>
                  </a:lnTo>
                  <a:lnTo>
                    <a:pt x="144" y="923"/>
                  </a:lnTo>
                  <a:lnTo>
                    <a:pt x="162" y="942"/>
                  </a:lnTo>
                  <a:lnTo>
                    <a:pt x="181" y="961"/>
                  </a:lnTo>
                  <a:lnTo>
                    <a:pt x="201" y="978"/>
                  </a:lnTo>
                  <a:lnTo>
                    <a:pt x="222" y="994"/>
                  </a:lnTo>
                  <a:lnTo>
                    <a:pt x="244" y="1010"/>
                  </a:lnTo>
                  <a:lnTo>
                    <a:pt x="266" y="1024"/>
                  </a:lnTo>
                  <a:lnTo>
                    <a:pt x="289" y="1038"/>
                  </a:lnTo>
                  <a:lnTo>
                    <a:pt x="313" y="1050"/>
                  </a:lnTo>
                  <a:lnTo>
                    <a:pt x="338" y="1061"/>
                  </a:lnTo>
                  <a:lnTo>
                    <a:pt x="363" y="1071"/>
                  </a:lnTo>
                  <a:lnTo>
                    <a:pt x="389" y="1079"/>
                  </a:lnTo>
                  <a:lnTo>
                    <a:pt x="415" y="1087"/>
                  </a:lnTo>
                  <a:lnTo>
                    <a:pt x="442" y="1093"/>
                  </a:lnTo>
                  <a:lnTo>
                    <a:pt x="469" y="1098"/>
                  </a:lnTo>
                  <a:lnTo>
                    <a:pt x="497" y="1102"/>
                  </a:lnTo>
                  <a:lnTo>
                    <a:pt x="525" y="1103"/>
                  </a:lnTo>
                  <a:lnTo>
                    <a:pt x="553" y="1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45" name="Freeform 42">
              <a:extLst>
                <a:ext uri="{FF2B5EF4-FFF2-40B4-BE49-F238E27FC236}">
                  <a16:creationId xmlns:a16="http://schemas.microsoft.com/office/drawing/2014/main" id="{09372263-6E26-4EA8-81EC-079DA07E8E9B}"/>
                </a:ext>
              </a:extLst>
            </p:cNvPr>
            <p:cNvSpPr>
              <a:spLocks/>
            </p:cNvSpPr>
            <p:nvPr/>
          </p:nvSpPr>
          <p:spPr bwMode="auto">
            <a:xfrm>
              <a:off x="4887913" y="2894013"/>
              <a:ext cx="1589087" cy="1585912"/>
            </a:xfrm>
            <a:custGeom>
              <a:avLst/>
              <a:gdLst>
                <a:gd name="T0" fmla="*/ 552 w 1001"/>
                <a:gd name="T1" fmla="*/ 996 h 999"/>
                <a:gd name="T2" fmla="*/ 625 w 1001"/>
                <a:gd name="T3" fmla="*/ 983 h 999"/>
                <a:gd name="T4" fmla="*/ 695 w 1001"/>
                <a:gd name="T5" fmla="*/ 959 h 999"/>
                <a:gd name="T6" fmla="*/ 759 w 1001"/>
                <a:gd name="T7" fmla="*/ 926 h 999"/>
                <a:gd name="T8" fmla="*/ 818 w 1001"/>
                <a:gd name="T9" fmla="*/ 885 h 999"/>
                <a:gd name="T10" fmla="*/ 871 w 1001"/>
                <a:gd name="T11" fmla="*/ 835 h 999"/>
                <a:gd name="T12" fmla="*/ 916 w 1001"/>
                <a:gd name="T13" fmla="*/ 778 h 999"/>
                <a:gd name="T14" fmla="*/ 951 w 1001"/>
                <a:gd name="T15" fmla="*/ 716 h 999"/>
                <a:gd name="T16" fmla="*/ 978 w 1001"/>
                <a:gd name="T17" fmla="*/ 647 h 999"/>
                <a:gd name="T18" fmla="*/ 995 w 1001"/>
                <a:gd name="T19" fmla="*/ 575 h 999"/>
                <a:gd name="T20" fmla="*/ 1000 w 1001"/>
                <a:gd name="T21" fmla="*/ 499 h 999"/>
                <a:gd name="T22" fmla="*/ 995 w 1001"/>
                <a:gd name="T23" fmla="*/ 422 h 999"/>
                <a:gd name="T24" fmla="*/ 978 w 1001"/>
                <a:gd name="T25" fmla="*/ 351 h 999"/>
                <a:gd name="T26" fmla="*/ 951 w 1001"/>
                <a:gd name="T27" fmla="*/ 282 h 999"/>
                <a:gd name="T28" fmla="*/ 916 w 1001"/>
                <a:gd name="T29" fmla="*/ 220 h 999"/>
                <a:gd name="T30" fmla="*/ 871 w 1001"/>
                <a:gd name="T31" fmla="*/ 163 h 999"/>
                <a:gd name="T32" fmla="*/ 818 w 1001"/>
                <a:gd name="T33" fmla="*/ 114 h 999"/>
                <a:gd name="T34" fmla="*/ 759 w 1001"/>
                <a:gd name="T35" fmla="*/ 73 h 999"/>
                <a:gd name="T36" fmla="*/ 695 w 1001"/>
                <a:gd name="T37" fmla="*/ 39 h 999"/>
                <a:gd name="T38" fmla="*/ 625 w 1001"/>
                <a:gd name="T39" fmla="*/ 16 h 999"/>
                <a:gd name="T40" fmla="*/ 552 w 1001"/>
                <a:gd name="T41" fmla="*/ 3 h 999"/>
                <a:gd name="T42" fmla="*/ 474 w 1001"/>
                <a:gd name="T43" fmla="*/ 1 h 999"/>
                <a:gd name="T44" fmla="*/ 400 w 1001"/>
                <a:gd name="T45" fmla="*/ 10 h 999"/>
                <a:gd name="T46" fmla="*/ 328 w 1001"/>
                <a:gd name="T47" fmla="*/ 31 h 999"/>
                <a:gd name="T48" fmla="*/ 262 w 1001"/>
                <a:gd name="T49" fmla="*/ 61 h 999"/>
                <a:gd name="T50" fmla="*/ 202 w 1001"/>
                <a:gd name="T51" fmla="*/ 99 h 999"/>
                <a:gd name="T52" fmla="*/ 147 w 1001"/>
                <a:gd name="T53" fmla="*/ 146 h 999"/>
                <a:gd name="T54" fmla="*/ 99 w 1001"/>
                <a:gd name="T55" fmla="*/ 201 h 999"/>
                <a:gd name="T56" fmla="*/ 61 w 1001"/>
                <a:gd name="T57" fmla="*/ 261 h 999"/>
                <a:gd name="T58" fmla="*/ 31 w 1001"/>
                <a:gd name="T59" fmla="*/ 327 h 999"/>
                <a:gd name="T60" fmla="*/ 11 w 1001"/>
                <a:gd name="T61" fmla="*/ 399 h 999"/>
                <a:gd name="T62" fmla="*/ 1 w 1001"/>
                <a:gd name="T63" fmla="*/ 473 h 999"/>
                <a:gd name="T64" fmla="*/ 3 w 1001"/>
                <a:gd name="T65" fmla="*/ 550 h 999"/>
                <a:gd name="T66" fmla="*/ 16 w 1001"/>
                <a:gd name="T67" fmla="*/ 624 h 999"/>
                <a:gd name="T68" fmla="*/ 40 w 1001"/>
                <a:gd name="T69" fmla="*/ 694 h 999"/>
                <a:gd name="T70" fmla="*/ 73 w 1001"/>
                <a:gd name="T71" fmla="*/ 758 h 999"/>
                <a:gd name="T72" fmla="*/ 114 w 1001"/>
                <a:gd name="T73" fmla="*/ 817 h 999"/>
                <a:gd name="T74" fmla="*/ 164 w 1001"/>
                <a:gd name="T75" fmla="*/ 869 h 999"/>
                <a:gd name="T76" fmla="*/ 221 w 1001"/>
                <a:gd name="T77" fmla="*/ 914 h 999"/>
                <a:gd name="T78" fmla="*/ 283 w 1001"/>
                <a:gd name="T79" fmla="*/ 949 h 999"/>
                <a:gd name="T80" fmla="*/ 352 w 1001"/>
                <a:gd name="T81" fmla="*/ 976 h 999"/>
                <a:gd name="T82" fmla="*/ 424 w 1001"/>
                <a:gd name="T83" fmla="*/ 993 h 999"/>
                <a:gd name="T84" fmla="*/ 500 w 1001"/>
                <a:gd name="T85" fmla="*/ 998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1" h="999">
                  <a:moveTo>
                    <a:pt x="500" y="998"/>
                  </a:moveTo>
                  <a:lnTo>
                    <a:pt x="526" y="998"/>
                  </a:lnTo>
                  <a:lnTo>
                    <a:pt x="552" y="996"/>
                  </a:lnTo>
                  <a:lnTo>
                    <a:pt x="577" y="993"/>
                  </a:lnTo>
                  <a:lnTo>
                    <a:pt x="600" y="988"/>
                  </a:lnTo>
                  <a:lnTo>
                    <a:pt x="625" y="983"/>
                  </a:lnTo>
                  <a:lnTo>
                    <a:pt x="649" y="976"/>
                  </a:lnTo>
                  <a:lnTo>
                    <a:pt x="672" y="968"/>
                  </a:lnTo>
                  <a:lnTo>
                    <a:pt x="695" y="959"/>
                  </a:lnTo>
                  <a:lnTo>
                    <a:pt x="717" y="949"/>
                  </a:lnTo>
                  <a:lnTo>
                    <a:pt x="739" y="938"/>
                  </a:lnTo>
                  <a:lnTo>
                    <a:pt x="759" y="926"/>
                  </a:lnTo>
                  <a:lnTo>
                    <a:pt x="780" y="914"/>
                  </a:lnTo>
                  <a:lnTo>
                    <a:pt x="799" y="900"/>
                  </a:lnTo>
                  <a:lnTo>
                    <a:pt x="818" y="885"/>
                  </a:lnTo>
                  <a:lnTo>
                    <a:pt x="837" y="869"/>
                  </a:lnTo>
                  <a:lnTo>
                    <a:pt x="854" y="852"/>
                  </a:lnTo>
                  <a:lnTo>
                    <a:pt x="871" y="835"/>
                  </a:lnTo>
                  <a:lnTo>
                    <a:pt x="886" y="817"/>
                  </a:lnTo>
                  <a:lnTo>
                    <a:pt x="901" y="798"/>
                  </a:lnTo>
                  <a:lnTo>
                    <a:pt x="916" y="778"/>
                  </a:lnTo>
                  <a:lnTo>
                    <a:pt x="928" y="758"/>
                  </a:lnTo>
                  <a:lnTo>
                    <a:pt x="940" y="737"/>
                  </a:lnTo>
                  <a:lnTo>
                    <a:pt x="951" y="716"/>
                  </a:lnTo>
                  <a:lnTo>
                    <a:pt x="961" y="694"/>
                  </a:lnTo>
                  <a:lnTo>
                    <a:pt x="970" y="671"/>
                  </a:lnTo>
                  <a:lnTo>
                    <a:pt x="978" y="647"/>
                  </a:lnTo>
                  <a:lnTo>
                    <a:pt x="985" y="624"/>
                  </a:lnTo>
                  <a:lnTo>
                    <a:pt x="990" y="599"/>
                  </a:lnTo>
                  <a:lnTo>
                    <a:pt x="995" y="575"/>
                  </a:lnTo>
                  <a:lnTo>
                    <a:pt x="998" y="550"/>
                  </a:lnTo>
                  <a:lnTo>
                    <a:pt x="1000" y="525"/>
                  </a:lnTo>
                  <a:lnTo>
                    <a:pt x="1000" y="499"/>
                  </a:lnTo>
                  <a:lnTo>
                    <a:pt x="1000" y="473"/>
                  </a:lnTo>
                  <a:lnTo>
                    <a:pt x="998" y="448"/>
                  </a:lnTo>
                  <a:lnTo>
                    <a:pt x="995" y="422"/>
                  </a:lnTo>
                  <a:lnTo>
                    <a:pt x="990" y="399"/>
                  </a:lnTo>
                  <a:lnTo>
                    <a:pt x="985" y="375"/>
                  </a:lnTo>
                  <a:lnTo>
                    <a:pt x="978" y="351"/>
                  </a:lnTo>
                  <a:lnTo>
                    <a:pt x="970" y="327"/>
                  </a:lnTo>
                  <a:lnTo>
                    <a:pt x="961" y="305"/>
                  </a:lnTo>
                  <a:lnTo>
                    <a:pt x="951" y="282"/>
                  </a:lnTo>
                  <a:lnTo>
                    <a:pt x="940" y="261"/>
                  </a:lnTo>
                  <a:lnTo>
                    <a:pt x="928" y="241"/>
                  </a:lnTo>
                  <a:lnTo>
                    <a:pt x="916" y="220"/>
                  </a:lnTo>
                  <a:lnTo>
                    <a:pt x="901" y="201"/>
                  </a:lnTo>
                  <a:lnTo>
                    <a:pt x="886" y="182"/>
                  </a:lnTo>
                  <a:lnTo>
                    <a:pt x="871" y="163"/>
                  </a:lnTo>
                  <a:lnTo>
                    <a:pt x="854" y="146"/>
                  </a:lnTo>
                  <a:lnTo>
                    <a:pt x="837" y="129"/>
                  </a:lnTo>
                  <a:lnTo>
                    <a:pt x="818" y="114"/>
                  </a:lnTo>
                  <a:lnTo>
                    <a:pt x="799" y="99"/>
                  </a:lnTo>
                  <a:lnTo>
                    <a:pt x="780" y="85"/>
                  </a:lnTo>
                  <a:lnTo>
                    <a:pt x="759" y="73"/>
                  </a:lnTo>
                  <a:lnTo>
                    <a:pt x="739" y="61"/>
                  </a:lnTo>
                  <a:lnTo>
                    <a:pt x="717" y="50"/>
                  </a:lnTo>
                  <a:lnTo>
                    <a:pt x="695" y="39"/>
                  </a:lnTo>
                  <a:lnTo>
                    <a:pt x="672" y="31"/>
                  </a:lnTo>
                  <a:lnTo>
                    <a:pt x="649" y="23"/>
                  </a:lnTo>
                  <a:lnTo>
                    <a:pt x="625" y="16"/>
                  </a:lnTo>
                  <a:lnTo>
                    <a:pt x="600" y="10"/>
                  </a:lnTo>
                  <a:lnTo>
                    <a:pt x="577" y="6"/>
                  </a:lnTo>
                  <a:lnTo>
                    <a:pt x="552" y="3"/>
                  </a:lnTo>
                  <a:lnTo>
                    <a:pt x="526" y="1"/>
                  </a:lnTo>
                  <a:lnTo>
                    <a:pt x="500" y="0"/>
                  </a:lnTo>
                  <a:lnTo>
                    <a:pt x="474" y="1"/>
                  </a:lnTo>
                  <a:lnTo>
                    <a:pt x="449" y="3"/>
                  </a:lnTo>
                  <a:lnTo>
                    <a:pt x="424" y="6"/>
                  </a:lnTo>
                  <a:lnTo>
                    <a:pt x="400" y="10"/>
                  </a:lnTo>
                  <a:lnTo>
                    <a:pt x="376" y="16"/>
                  </a:lnTo>
                  <a:lnTo>
                    <a:pt x="352" y="23"/>
                  </a:lnTo>
                  <a:lnTo>
                    <a:pt x="328" y="31"/>
                  </a:lnTo>
                  <a:lnTo>
                    <a:pt x="306" y="39"/>
                  </a:lnTo>
                  <a:lnTo>
                    <a:pt x="283" y="50"/>
                  </a:lnTo>
                  <a:lnTo>
                    <a:pt x="262" y="61"/>
                  </a:lnTo>
                  <a:lnTo>
                    <a:pt x="242" y="73"/>
                  </a:lnTo>
                  <a:lnTo>
                    <a:pt x="221" y="85"/>
                  </a:lnTo>
                  <a:lnTo>
                    <a:pt x="202" y="99"/>
                  </a:lnTo>
                  <a:lnTo>
                    <a:pt x="183" y="114"/>
                  </a:lnTo>
                  <a:lnTo>
                    <a:pt x="164" y="129"/>
                  </a:lnTo>
                  <a:lnTo>
                    <a:pt x="147" y="146"/>
                  </a:lnTo>
                  <a:lnTo>
                    <a:pt x="130" y="163"/>
                  </a:lnTo>
                  <a:lnTo>
                    <a:pt x="114" y="182"/>
                  </a:lnTo>
                  <a:lnTo>
                    <a:pt x="99" y="201"/>
                  </a:lnTo>
                  <a:lnTo>
                    <a:pt x="85" y="220"/>
                  </a:lnTo>
                  <a:lnTo>
                    <a:pt x="73" y="241"/>
                  </a:lnTo>
                  <a:lnTo>
                    <a:pt x="61" y="261"/>
                  </a:lnTo>
                  <a:lnTo>
                    <a:pt x="50" y="282"/>
                  </a:lnTo>
                  <a:lnTo>
                    <a:pt x="40" y="305"/>
                  </a:lnTo>
                  <a:lnTo>
                    <a:pt x="31" y="327"/>
                  </a:lnTo>
                  <a:lnTo>
                    <a:pt x="23" y="351"/>
                  </a:lnTo>
                  <a:lnTo>
                    <a:pt x="16" y="375"/>
                  </a:lnTo>
                  <a:lnTo>
                    <a:pt x="11" y="399"/>
                  </a:lnTo>
                  <a:lnTo>
                    <a:pt x="6" y="422"/>
                  </a:lnTo>
                  <a:lnTo>
                    <a:pt x="3" y="448"/>
                  </a:lnTo>
                  <a:lnTo>
                    <a:pt x="1" y="473"/>
                  </a:lnTo>
                  <a:lnTo>
                    <a:pt x="0" y="499"/>
                  </a:lnTo>
                  <a:lnTo>
                    <a:pt x="1" y="525"/>
                  </a:lnTo>
                  <a:lnTo>
                    <a:pt x="3" y="550"/>
                  </a:lnTo>
                  <a:lnTo>
                    <a:pt x="6" y="575"/>
                  </a:lnTo>
                  <a:lnTo>
                    <a:pt x="11" y="599"/>
                  </a:lnTo>
                  <a:lnTo>
                    <a:pt x="16" y="624"/>
                  </a:lnTo>
                  <a:lnTo>
                    <a:pt x="23" y="647"/>
                  </a:lnTo>
                  <a:lnTo>
                    <a:pt x="31" y="671"/>
                  </a:lnTo>
                  <a:lnTo>
                    <a:pt x="40" y="694"/>
                  </a:lnTo>
                  <a:lnTo>
                    <a:pt x="50" y="716"/>
                  </a:lnTo>
                  <a:lnTo>
                    <a:pt x="61" y="737"/>
                  </a:lnTo>
                  <a:lnTo>
                    <a:pt x="73" y="758"/>
                  </a:lnTo>
                  <a:lnTo>
                    <a:pt x="85" y="778"/>
                  </a:lnTo>
                  <a:lnTo>
                    <a:pt x="99" y="798"/>
                  </a:lnTo>
                  <a:lnTo>
                    <a:pt x="114" y="817"/>
                  </a:lnTo>
                  <a:lnTo>
                    <a:pt x="130" y="835"/>
                  </a:lnTo>
                  <a:lnTo>
                    <a:pt x="147" y="852"/>
                  </a:lnTo>
                  <a:lnTo>
                    <a:pt x="164" y="869"/>
                  </a:lnTo>
                  <a:lnTo>
                    <a:pt x="183" y="885"/>
                  </a:lnTo>
                  <a:lnTo>
                    <a:pt x="202" y="900"/>
                  </a:lnTo>
                  <a:lnTo>
                    <a:pt x="221" y="914"/>
                  </a:lnTo>
                  <a:lnTo>
                    <a:pt x="242" y="926"/>
                  </a:lnTo>
                  <a:lnTo>
                    <a:pt x="262" y="938"/>
                  </a:lnTo>
                  <a:lnTo>
                    <a:pt x="283" y="949"/>
                  </a:lnTo>
                  <a:lnTo>
                    <a:pt x="306" y="959"/>
                  </a:lnTo>
                  <a:lnTo>
                    <a:pt x="328" y="968"/>
                  </a:lnTo>
                  <a:lnTo>
                    <a:pt x="352" y="976"/>
                  </a:lnTo>
                  <a:lnTo>
                    <a:pt x="376" y="983"/>
                  </a:lnTo>
                  <a:lnTo>
                    <a:pt x="400" y="988"/>
                  </a:lnTo>
                  <a:lnTo>
                    <a:pt x="424" y="993"/>
                  </a:lnTo>
                  <a:lnTo>
                    <a:pt x="449" y="996"/>
                  </a:lnTo>
                  <a:lnTo>
                    <a:pt x="474" y="998"/>
                  </a:lnTo>
                  <a:lnTo>
                    <a:pt x="500" y="998"/>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46" name="Freeform 43">
              <a:extLst>
                <a:ext uri="{FF2B5EF4-FFF2-40B4-BE49-F238E27FC236}">
                  <a16:creationId xmlns:a16="http://schemas.microsoft.com/office/drawing/2014/main" id="{3306268C-8993-4F83-8889-3570B0FFE099}"/>
                </a:ext>
              </a:extLst>
            </p:cNvPr>
            <p:cNvSpPr>
              <a:spLocks/>
            </p:cNvSpPr>
            <p:nvPr/>
          </p:nvSpPr>
          <p:spPr bwMode="auto">
            <a:xfrm>
              <a:off x="4887913" y="2894013"/>
              <a:ext cx="1598612" cy="1595437"/>
            </a:xfrm>
            <a:custGeom>
              <a:avLst/>
              <a:gdLst>
                <a:gd name="T0" fmla="*/ 555 w 1007"/>
                <a:gd name="T1" fmla="*/ 1002 h 1005"/>
                <a:gd name="T2" fmla="*/ 629 w 1007"/>
                <a:gd name="T3" fmla="*/ 989 h 1005"/>
                <a:gd name="T4" fmla="*/ 699 w 1007"/>
                <a:gd name="T5" fmla="*/ 965 h 1005"/>
                <a:gd name="T6" fmla="*/ 764 w 1007"/>
                <a:gd name="T7" fmla="*/ 932 h 1005"/>
                <a:gd name="T8" fmla="*/ 823 w 1007"/>
                <a:gd name="T9" fmla="*/ 890 h 1005"/>
                <a:gd name="T10" fmla="*/ 876 w 1007"/>
                <a:gd name="T11" fmla="*/ 840 h 1005"/>
                <a:gd name="T12" fmla="*/ 921 w 1007"/>
                <a:gd name="T13" fmla="*/ 783 h 1005"/>
                <a:gd name="T14" fmla="*/ 957 w 1007"/>
                <a:gd name="T15" fmla="*/ 720 h 1005"/>
                <a:gd name="T16" fmla="*/ 984 w 1007"/>
                <a:gd name="T17" fmla="*/ 651 h 1005"/>
                <a:gd name="T18" fmla="*/ 1001 w 1007"/>
                <a:gd name="T19" fmla="*/ 578 h 1005"/>
                <a:gd name="T20" fmla="*/ 1006 w 1007"/>
                <a:gd name="T21" fmla="*/ 502 h 1005"/>
                <a:gd name="T22" fmla="*/ 1001 w 1007"/>
                <a:gd name="T23" fmla="*/ 425 h 1005"/>
                <a:gd name="T24" fmla="*/ 984 w 1007"/>
                <a:gd name="T25" fmla="*/ 353 h 1005"/>
                <a:gd name="T26" fmla="*/ 957 w 1007"/>
                <a:gd name="T27" fmla="*/ 284 h 1005"/>
                <a:gd name="T28" fmla="*/ 921 w 1007"/>
                <a:gd name="T29" fmla="*/ 221 h 1005"/>
                <a:gd name="T30" fmla="*/ 876 w 1007"/>
                <a:gd name="T31" fmla="*/ 164 h 1005"/>
                <a:gd name="T32" fmla="*/ 823 w 1007"/>
                <a:gd name="T33" fmla="*/ 115 h 1005"/>
                <a:gd name="T34" fmla="*/ 764 w 1007"/>
                <a:gd name="T35" fmla="*/ 73 h 1005"/>
                <a:gd name="T36" fmla="*/ 699 w 1007"/>
                <a:gd name="T37" fmla="*/ 39 h 1005"/>
                <a:gd name="T38" fmla="*/ 629 w 1007"/>
                <a:gd name="T39" fmla="*/ 16 h 1005"/>
                <a:gd name="T40" fmla="*/ 555 w 1007"/>
                <a:gd name="T41" fmla="*/ 3 h 1005"/>
                <a:gd name="T42" fmla="*/ 477 w 1007"/>
                <a:gd name="T43" fmla="*/ 1 h 1005"/>
                <a:gd name="T44" fmla="*/ 402 w 1007"/>
                <a:gd name="T45" fmla="*/ 10 h 1005"/>
                <a:gd name="T46" fmla="*/ 330 w 1007"/>
                <a:gd name="T47" fmla="*/ 31 h 1005"/>
                <a:gd name="T48" fmla="*/ 264 w 1007"/>
                <a:gd name="T49" fmla="*/ 61 h 1005"/>
                <a:gd name="T50" fmla="*/ 203 w 1007"/>
                <a:gd name="T51" fmla="*/ 100 h 1005"/>
                <a:gd name="T52" fmla="*/ 148 w 1007"/>
                <a:gd name="T53" fmla="*/ 147 h 1005"/>
                <a:gd name="T54" fmla="*/ 100 w 1007"/>
                <a:gd name="T55" fmla="*/ 202 h 1005"/>
                <a:gd name="T56" fmla="*/ 61 w 1007"/>
                <a:gd name="T57" fmla="*/ 263 h 1005"/>
                <a:gd name="T58" fmla="*/ 31 w 1007"/>
                <a:gd name="T59" fmla="*/ 329 h 1005"/>
                <a:gd name="T60" fmla="*/ 11 w 1007"/>
                <a:gd name="T61" fmla="*/ 401 h 1005"/>
                <a:gd name="T62" fmla="*/ 1 w 1007"/>
                <a:gd name="T63" fmla="*/ 476 h 1005"/>
                <a:gd name="T64" fmla="*/ 3 w 1007"/>
                <a:gd name="T65" fmla="*/ 553 h 1005"/>
                <a:gd name="T66" fmla="*/ 16 w 1007"/>
                <a:gd name="T67" fmla="*/ 628 h 1005"/>
                <a:gd name="T68" fmla="*/ 40 w 1007"/>
                <a:gd name="T69" fmla="*/ 698 h 1005"/>
                <a:gd name="T70" fmla="*/ 73 w 1007"/>
                <a:gd name="T71" fmla="*/ 763 h 1005"/>
                <a:gd name="T72" fmla="*/ 115 w 1007"/>
                <a:gd name="T73" fmla="*/ 822 h 1005"/>
                <a:gd name="T74" fmla="*/ 165 w 1007"/>
                <a:gd name="T75" fmla="*/ 874 h 1005"/>
                <a:gd name="T76" fmla="*/ 222 w 1007"/>
                <a:gd name="T77" fmla="*/ 919 h 1005"/>
                <a:gd name="T78" fmla="*/ 285 w 1007"/>
                <a:gd name="T79" fmla="*/ 955 h 1005"/>
                <a:gd name="T80" fmla="*/ 354 w 1007"/>
                <a:gd name="T81" fmla="*/ 982 h 1005"/>
                <a:gd name="T82" fmla="*/ 427 w 1007"/>
                <a:gd name="T83" fmla="*/ 999 h 1005"/>
                <a:gd name="T84" fmla="*/ 503 w 1007"/>
                <a:gd name="T85" fmla="*/ 1004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7" h="1005">
                  <a:moveTo>
                    <a:pt x="503" y="1004"/>
                  </a:moveTo>
                  <a:lnTo>
                    <a:pt x="529" y="1004"/>
                  </a:lnTo>
                  <a:lnTo>
                    <a:pt x="555" y="1002"/>
                  </a:lnTo>
                  <a:lnTo>
                    <a:pt x="580" y="999"/>
                  </a:lnTo>
                  <a:lnTo>
                    <a:pt x="604" y="994"/>
                  </a:lnTo>
                  <a:lnTo>
                    <a:pt x="629" y="989"/>
                  </a:lnTo>
                  <a:lnTo>
                    <a:pt x="653" y="982"/>
                  </a:lnTo>
                  <a:lnTo>
                    <a:pt x="676" y="974"/>
                  </a:lnTo>
                  <a:lnTo>
                    <a:pt x="699" y="965"/>
                  </a:lnTo>
                  <a:lnTo>
                    <a:pt x="721" y="955"/>
                  </a:lnTo>
                  <a:lnTo>
                    <a:pt x="743" y="944"/>
                  </a:lnTo>
                  <a:lnTo>
                    <a:pt x="764" y="932"/>
                  </a:lnTo>
                  <a:lnTo>
                    <a:pt x="785" y="919"/>
                  </a:lnTo>
                  <a:lnTo>
                    <a:pt x="804" y="905"/>
                  </a:lnTo>
                  <a:lnTo>
                    <a:pt x="823" y="890"/>
                  </a:lnTo>
                  <a:lnTo>
                    <a:pt x="842" y="874"/>
                  </a:lnTo>
                  <a:lnTo>
                    <a:pt x="859" y="857"/>
                  </a:lnTo>
                  <a:lnTo>
                    <a:pt x="876" y="840"/>
                  </a:lnTo>
                  <a:lnTo>
                    <a:pt x="891" y="822"/>
                  </a:lnTo>
                  <a:lnTo>
                    <a:pt x="906" y="803"/>
                  </a:lnTo>
                  <a:lnTo>
                    <a:pt x="921" y="783"/>
                  </a:lnTo>
                  <a:lnTo>
                    <a:pt x="934" y="763"/>
                  </a:lnTo>
                  <a:lnTo>
                    <a:pt x="946" y="741"/>
                  </a:lnTo>
                  <a:lnTo>
                    <a:pt x="957" y="720"/>
                  </a:lnTo>
                  <a:lnTo>
                    <a:pt x="967" y="698"/>
                  </a:lnTo>
                  <a:lnTo>
                    <a:pt x="976" y="675"/>
                  </a:lnTo>
                  <a:lnTo>
                    <a:pt x="984" y="651"/>
                  </a:lnTo>
                  <a:lnTo>
                    <a:pt x="991" y="628"/>
                  </a:lnTo>
                  <a:lnTo>
                    <a:pt x="996" y="603"/>
                  </a:lnTo>
                  <a:lnTo>
                    <a:pt x="1001" y="578"/>
                  </a:lnTo>
                  <a:lnTo>
                    <a:pt x="1004" y="553"/>
                  </a:lnTo>
                  <a:lnTo>
                    <a:pt x="1006" y="528"/>
                  </a:lnTo>
                  <a:lnTo>
                    <a:pt x="1006" y="502"/>
                  </a:lnTo>
                  <a:lnTo>
                    <a:pt x="1006" y="476"/>
                  </a:lnTo>
                  <a:lnTo>
                    <a:pt x="1004" y="451"/>
                  </a:lnTo>
                  <a:lnTo>
                    <a:pt x="1001" y="425"/>
                  </a:lnTo>
                  <a:lnTo>
                    <a:pt x="996" y="401"/>
                  </a:lnTo>
                  <a:lnTo>
                    <a:pt x="991" y="377"/>
                  </a:lnTo>
                  <a:lnTo>
                    <a:pt x="984" y="353"/>
                  </a:lnTo>
                  <a:lnTo>
                    <a:pt x="976" y="329"/>
                  </a:lnTo>
                  <a:lnTo>
                    <a:pt x="967" y="307"/>
                  </a:lnTo>
                  <a:lnTo>
                    <a:pt x="957" y="284"/>
                  </a:lnTo>
                  <a:lnTo>
                    <a:pt x="946" y="263"/>
                  </a:lnTo>
                  <a:lnTo>
                    <a:pt x="934" y="242"/>
                  </a:lnTo>
                  <a:lnTo>
                    <a:pt x="921" y="221"/>
                  </a:lnTo>
                  <a:lnTo>
                    <a:pt x="906" y="202"/>
                  </a:lnTo>
                  <a:lnTo>
                    <a:pt x="891" y="183"/>
                  </a:lnTo>
                  <a:lnTo>
                    <a:pt x="876" y="164"/>
                  </a:lnTo>
                  <a:lnTo>
                    <a:pt x="859" y="147"/>
                  </a:lnTo>
                  <a:lnTo>
                    <a:pt x="842" y="130"/>
                  </a:lnTo>
                  <a:lnTo>
                    <a:pt x="823" y="115"/>
                  </a:lnTo>
                  <a:lnTo>
                    <a:pt x="804" y="100"/>
                  </a:lnTo>
                  <a:lnTo>
                    <a:pt x="785" y="86"/>
                  </a:lnTo>
                  <a:lnTo>
                    <a:pt x="764" y="73"/>
                  </a:lnTo>
                  <a:lnTo>
                    <a:pt x="743" y="61"/>
                  </a:lnTo>
                  <a:lnTo>
                    <a:pt x="721" y="50"/>
                  </a:lnTo>
                  <a:lnTo>
                    <a:pt x="699" y="39"/>
                  </a:lnTo>
                  <a:lnTo>
                    <a:pt x="676" y="31"/>
                  </a:lnTo>
                  <a:lnTo>
                    <a:pt x="653" y="23"/>
                  </a:lnTo>
                  <a:lnTo>
                    <a:pt x="629" y="16"/>
                  </a:lnTo>
                  <a:lnTo>
                    <a:pt x="604" y="10"/>
                  </a:lnTo>
                  <a:lnTo>
                    <a:pt x="580" y="6"/>
                  </a:lnTo>
                  <a:lnTo>
                    <a:pt x="555" y="3"/>
                  </a:lnTo>
                  <a:lnTo>
                    <a:pt x="529" y="1"/>
                  </a:lnTo>
                  <a:lnTo>
                    <a:pt x="503" y="0"/>
                  </a:lnTo>
                  <a:lnTo>
                    <a:pt x="477" y="1"/>
                  </a:lnTo>
                  <a:lnTo>
                    <a:pt x="452" y="3"/>
                  </a:lnTo>
                  <a:lnTo>
                    <a:pt x="427" y="6"/>
                  </a:lnTo>
                  <a:lnTo>
                    <a:pt x="402" y="10"/>
                  </a:lnTo>
                  <a:lnTo>
                    <a:pt x="378" y="16"/>
                  </a:lnTo>
                  <a:lnTo>
                    <a:pt x="354" y="23"/>
                  </a:lnTo>
                  <a:lnTo>
                    <a:pt x="330" y="31"/>
                  </a:lnTo>
                  <a:lnTo>
                    <a:pt x="308" y="39"/>
                  </a:lnTo>
                  <a:lnTo>
                    <a:pt x="285" y="50"/>
                  </a:lnTo>
                  <a:lnTo>
                    <a:pt x="264" y="61"/>
                  </a:lnTo>
                  <a:lnTo>
                    <a:pt x="243" y="73"/>
                  </a:lnTo>
                  <a:lnTo>
                    <a:pt x="222" y="86"/>
                  </a:lnTo>
                  <a:lnTo>
                    <a:pt x="203" y="100"/>
                  </a:lnTo>
                  <a:lnTo>
                    <a:pt x="184" y="115"/>
                  </a:lnTo>
                  <a:lnTo>
                    <a:pt x="165" y="130"/>
                  </a:lnTo>
                  <a:lnTo>
                    <a:pt x="148" y="147"/>
                  </a:lnTo>
                  <a:lnTo>
                    <a:pt x="131" y="164"/>
                  </a:lnTo>
                  <a:lnTo>
                    <a:pt x="115" y="183"/>
                  </a:lnTo>
                  <a:lnTo>
                    <a:pt x="100" y="202"/>
                  </a:lnTo>
                  <a:lnTo>
                    <a:pt x="86" y="221"/>
                  </a:lnTo>
                  <a:lnTo>
                    <a:pt x="73" y="242"/>
                  </a:lnTo>
                  <a:lnTo>
                    <a:pt x="61" y="263"/>
                  </a:lnTo>
                  <a:lnTo>
                    <a:pt x="50" y="284"/>
                  </a:lnTo>
                  <a:lnTo>
                    <a:pt x="40" y="307"/>
                  </a:lnTo>
                  <a:lnTo>
                    <a:pt x="31" y="329"/>
                  </a:lnTo>
                  <a:lnTo>
                    <a:pt x="23" y="353"/>
                  </a:lnTo>
                  <a:lnTo>
                    <a:pt x="16" y="377"/>
                  </a:lnTo>
                  <a:lnTo>
                    <a:pt x="11" y="401"/>
                  </a:lnTo>
                  <a:lnTo>
                    <a:pt x="6" y="425"/>
                  </a:lnTo>
                  <a:lnTo>
                    <a:pt x="3" y="451"/>
                  </a:lnTo>
                  <a:lnTo>
                    <a:pt x="1" y="476"/>
                  </a:lnTo>
                  <a:lnTo>
                    <a:pt x="0" y="502"/>
                  </a:lnTo>
                  <a:lnTo>
                    <a:pt x="1" y="528"/>
                  </a:lnTo>
                  <a:lnTo>
                    <a:pt x="3" y="553"/>
                  </a:lnTo>
                  <a:lnTo>
                    <a:pt x="6" y="578"/>
                  </a:lnTo>
                  <a:lnTo>
                    <a:pt x="11" y="603"/>
                  </a:lnTo>
                  <a:lnTo>
                    <a:pt x="16" y="628"/>
                  </a:lnTo>
                  <a:lnTo>
                    <a:pt x="23" y="651"/>
                  </a:lnTo>
                  <a:lnTo>
                    <a:pt x="31" y="675"/>
                  </a:lnTo>
                  <a:lnTo>
                    <a:pt x="40" y="698"/>
                  </a:lnTo>
                  <a:lnTo>
                    <a:pt x="50" y="720"/>
                  </a:lnTo>
                  <a:lnTo>
                    <a:pt x="61" y="741"/>
                  </a:lnTo>
                  <a:lnTo>
                    <a:pt x="73" y="763"/>
                  </a:lnTo>
                  <a:lnTo>
                    <a:pt x="86" y="783"/>
                  </a:lnTo>
                  <a:lnTo>
                    <a:pt x="100" y="803"/>
                  </a:lnTo>
                  <a:lnTo>
                    <a:pt x="115" y="822"/>
                  </a:lnTo>
                  <a:lnTo>
                    <a:pt x="131" y="840"/>
                  </a:lnTo>
                  <a:lnTo>
                    <a:pt x="148" y="857"/>
                  </a:lnTo>
                  <a:lnTo>
                    <a:pt x="165" y="874"/>
                  </a:lnTo>
                  <a:lnTo>
                    <a:pt x="184" y="890"/>
                  </a:lnTo>
                  <a:lnTo>
                    <a:pt x="203" y="905"/>
                  </a:lnTo>
                  <a:lnTo>
                    <a:pt x="222" y="919"/>
                  </a:lnTo>
                  <a:lnTo>
                    <a:pt x="243" y="932"/>
                  </a:lnTo>
                  <a:lnTo>
                    <a:pt x="264" y="944"/>
                  </a:lnTo>
                  <a:lnTo>
                    <a:pt x="285" y="955"/>
                  </a:lnTo>
                  <a:lnTo>
                    <a:pt x="308" y="965"/>
                  </a:lnTo>
                  <a:lnTo>
                    <a:pt x="330" y="974"/>
                  </a:lnTo>
                  <a:lnTo>
                    <a:pt x="354" y="982"/>
                  </a:lnTo>
                  <a:lnTo>
                    <a:pt x="378" y="989"/>
                  </a:lnTo>
                  <a:lnTo>
                    <a:pt x="402" y="994"/>
                  </a:lnTo>
                  <a:lnTo>
                    <a:pt x="427" y="999"/>
                  </a:lnTo>
                  <a:lnTo>
                    <a:pt x="452" y="1002"/>
                  </a:lnTo>
                  <a:lnTo>
                    <a:pt x="477" y="1004"/>
                  </a:lnTo>
                  <a:lnTo>
                    <a:pt x="503" y="10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47" name="Freeform 44">
              <a:extLst>
                <a:ext uri="{FF2B5EF4-FFF2-40B4-BE49-F238E27FC236}">
                  <a16:creationId xmlns:a16="http://schemas.microsoft.com/office/drawing/2014/main" id="{C5AEA95F-710D-49F7-9203-253E63053DED}"/>
                </a:ext>
              </a:extLst>
            </p:cNvPr>
            <p:cNvSpPr>
              <a:spLocks/>
            </p:cNvSpPr>
            <p:nvPr/>
          </p:nvSpPr>
          <p:spPr bwMode="auto">
            <a:xfrm>
              <a:off x="5649913" y="3656013"/>
              <a:ext cx="71437" cy="71437"/>
            </a:xfrm>
            <a:custGeom>
              <a:avLst/>
              <a:gdLst>
                <a:gd name="T0" fmla="*/ 22 w 45"/>
                <a:gd name="T1" fmla="*/ 44 h 45"/>
                <a:gd name="T2" fmla="*/ 26 w 45"/>
                <a:gd name="T3" fmla="*/ 44 h 45"/>
                <a:gd name="T4" fmla="*/ 31 w 45"/>
                <a:gd name="T5" fmla="*/ 43 h 45"/>
                <a:gd name="T6" fmla="*/ 34 w 45"/>
                <a:gd name="T7" fmla="*/ 40 h 45"/>
                <a:gd name="T8" fmla="*/ 37 w 45"/>
                <a:gd name="T9" fmla="*/ 38 h 45"/>
                <a:gd name="T10" fmla="*/ 40 w 45"/>
                <a:gd name="T11" fmla="*/ 35 h 45"/>
                <a:gd name="T12" fmla="*/ 42 w 45"/>
                <a:gd name="T13" fmla="*/ 31 h 45"/>
                <a:gd name="T14" fmla="*/ 43 w 45"/>
                <a:gd name="T15" fmla="*/ 27 h 45"/>
                <a:gd name="T16" fmla="*/ 44 w 45"/>
                <a:gd name="T17" fmla="*/ 22 h 45"/>
                <a:gd name="T18" fmla="*/ 43 w 45"/>
                <a:gd name="T19" fmla="*/ 18 h 45"/>
                <a:gd name="T20" fmla="*/ 42 w 45"/>
                <a:gd name="T21" fmla="*/ 14 h 45"/>
                <a:gd name="T22" fmla="*/ 40 w 45"/>
                <a:gd name="T23" fmla="*/ 10 h 45"/>
                <a:gd name="T24" fmla="*/ 37 w 45"/>
                <a:gd name="T25" fmla="*/ 7 h 45"/>
                <a:gd name="T26" fmla="*/ 34 w 45"/>
                <a:gd name="T27" fmla="*/ 4 h 45"/>
                <a:gd name="T28" fmla="*/ 31 w 45"/>
                <a:gd name="T29" fmla="*/ 2 h 45"/>
                <a:gd name="T30" fmla="*/ 26 w 45"/>
                <a:gd name="T31" fmla="*/ 1 h 45"/>
                <a:gd name="T32" fmla="*/ 22 w 45"/>
                <a:gd name="T33" fmla="*/ 0 h 45"/>
                <a:gd name="T34" fmla="*/ 18 w 45"/>
                <a:gd name="T35" fmla="*/ 1 h 45"/>
                <a:gd name="T36" fmla="*/ 13 w 45"/>
                <a:gd name="T37" fmla="*/ 2 h 45"/>
                <a:gd name="T38" fmla="*/ 10 w 45"/>
                <a:gd name="T39" fmla="*/ 4 h 45"/>
                <a:gd name="T40" fmla="*/ 6 w 45"/>
                <a:gd name="T41" fmla="*/ 7 h 45"/>
                <a:gd name="T42" fmla="*/ 4 w 45"/>
                <a:gd name="T43" fmla="*/ 10 h 45"/>
                <a:gd name="T44" fmla="*/ 2 w 45"/>
                <a:gd name="T45" fmla="*/ 14 h 45"/>
                <a:gd name="T46" fmla="*/ 1 w 45"/>
                <a:gd name="T47" fmla="*/ 18 h 45"/>
                <a:gd name="T48" fmla="*/ 0 w 45"/>
                <a:gd name="T49" fmla="*/ 22 h 45"/>
                <a:gd name="T50" fmla="*/ 1 w 45"/>
                <a:gd name="T51" fmla="*/ 27 h 45"/>
                <a:gd name="T52" fmla="*/ 2 w 45"/>
                <a:gd name="T53" fmla="*/ 31 h 45"/>
                <a:gd name="T54" fmla="*/ 4 w 45"/>
                <a:gd name="T55" fmla="*/ 35 h 45"/>
                <a:gd name="T56" fmla="*/ 6 w 45"/>
                <a:gd name="T57" fmla="*/ 38 h 45"/>
                <a:gd name="T58" fmla="*/ 10 w 45"/>
                <a:gd name="T59" fmla="*/ 40 h 45"/>
                <a:gd name="T60" fmla="*/ 13 w 45"/>
                <a:gd name="T61" fmla="*/ 43 h 45"/>
                <a:gd name="T62" fmla="*/ 18 w 45"/>
                <a:gd name="T63" fmla="*/ 44 h 45"/>
                <a:gd name="T64" fmla="*/ 22 w 45"/>
                <a:gd name="T65"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5">
                  <a:moveTo>
                    <a:pt x="22" y="44"/>
                  </a:moveTo>
                  <a:lnTo>
                    <a:pt x="26" y="44"/>
                  </a:lnTo>
                  <a:lnTo>
                    <a:pt x="31" y="43"/>
                  </a:lnTo>
                  <a:lnTo>
                    <a:pt x="34" y="40"/>
                  </a:lnTo>
                  <a:lnTo>
                    <a:pt x="37" y="38"/>
                  </a:lnTo>
                  <a:lnTo>
                    <a:pt x="40" y="35"/>
                  </a:lnTo>
                  <a:lnTo>
                    <a:pt x="42" y="31"/>
                  </a:lnTo>
                  <a:lnTo>
                    <a:pt x="43" y="27"/>
                  </a:lnTo>
                  <a:lnTo>
                    <a:pt x="44" y="22"/>
                  </a:lnTo>
                  <a:lnTo>
                    <a:pt x="43" y="18"/>
                  </a:lnTo>
                  <a:lnTo>
                    <a:pt x="42" y="14"/>
                  </a:lnTo>
                  <a:lnTo>
                    <a:pt x="40" y="10"/>
                  </a:lnTo>
                  <a:lnTo>
                    <a:pt x="37" y="7"/>
                  </a:lnTo>
                  <a:lnTo>
                    <a:pt x="34" y="4"/>
                  </a:lnTo>
                  <a:lnTo>
                    <a:pt x="31" y="2"/>
                  </a:lnTo>
                  <a:lnTo>
                    <a:pt x="26" y="1"/>
                  </a:lnTo>
                  <a:lnTo>
                    <a:pt x="22" y="0"/>
                  </a:lnTo>
                  <a:lnTo>
                    <a:pt x="18" y="1"/>
                  </a:lnTo>
                  <a:lnTo>
                    <a:pt x="13" y="2"/>
                  </a:lnTo>
                  <a:lnTo>
                    <a:pt x="10" y="4"/>
                  </a:lnTo>
                  <a:lnTo>
                    <a:pt x="6" y="7"/>
                  </a:lnTo>
                  <a:lnTo>
                    <a:pt x="4" y="10"/>
                  </a:lnTo>
                  <a:lnTo>
                    <a:pt x="2" y="14"/>
                  </a:lnTo>
                  <a:lnTo>
                    <a:pt x="1" y="18"/>
                  </a:lnTo>
                  <a:lnTo>
                    <a:pt x="0" y="22"/>
                  </a:lnTo>
                  <a:lnTo>
                    <a:pt x="1" y="27"/>
                  </a:lnTo>
                  <a:lnTo>
                    <a:pt x="2" y="31"/>
                  </a:lnTo>
                  <a:lnTo>
                    <a:pt x="4" y="35"/>
                  </a:lnTo>
                  <a:lnTo>
                    <a:pt x="6" y="38"/>
                  </a:lnTo>
                  <a:lnTo>
                    <a:pt x="10" y="40"/>
                  </a:lnTo>
                  <a:lnTo>
                    <a:pt x="13" y="43"/>
                  </a:lnTo>
                  <a:lnTo>
                    <a:pt x="18" y="44"/>
                  </a:lnTo>
                  <a:lnTo>
                    <a:pt x="22" y="4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48" name="Freeform 45">
              <a:extLst>
                <a:ext uri="{FF2B5EF4-FFF2-40B4-BE49-F238E27FC236}">
                  <a16:creationId xmlns:a16="http://schemas.microsoft.com/office/drawing/2014/main" id="{E2834ACA-D223-4C60-BC04-06B3CD3A604E}"/>
                </a:ext>
              </a:extLst>
            </p:cNvPr>
            <p:cNvSpPr>
              <a:spLocks/>
            </p:cNvSpPr>
            <p:nvPr/>
          </p:nvSpPr>
          <p:spPr bwMode="auto">
            <a:xfrm>
              <a:off x="5649913" y="3656013"/>
              <a:ext cx="80962" cy="80962"/>
            </a:xfrm>
            <a:custGeom>
              <a:avLst/>
              <a:gdLst>
                <a:gd name="T0" fmla="*/ 25 w 51"/>
                <a:gd name="T1" fmla="*/ 50 h 51"/>
                <a:gd name="T2" fmla="*/ 30 w 51"/>
                <a:gd name="T3" fmla="*/ 50 h 51"/>
                <a:gd name="T4" fmla="*/ 35 w 51"/>
                <a:gd name="T5" fmla="*/ 49 h 51"/>
                <a:gd name="T6" fmla="*/ 39 w 51"/>
                <a:gd name="T7" fmla="*/ 46 h 51"/>
                <a:gd name="T8" fmla="*/ 42 w 51"/>
                <a:gd name="T9" fmla="*/ 43 h 51"/>
                <a:gd name="T10" fmla="*/ 45 w 51"/>
                <a:gd name="T11" fmla="*/ 40 h 51"/>
                <a:gd name="T12" fmla="*/ 48 w 51"/>
                <a:gd name="T13" fmla="*/ 35 h 51"/>
                <a:gd name="T14" fmla="*/ 49 w 51"/>
                <a:gd name="T15" fmla="*/ 31 h 51"/>
                <a:gd name="T16" fmla="*/ 50 w 51"/>
                <a:gd name="T17" fmla="*/ 25 h 51"/>
                <a:gd name="T18" fmla="*/ 49 w 51"/>
                <a:gd name="T19" fmla="*/ 20 h 51"/>
                <a:gd name="T20" fmla="*/ 48 w 51"/>
                <a:gd name="T21" fmla="*/ 16 h 51"/>
                <a:gd name="T22" fmla="*/ 45 w 51"/>
                <a:gd name="T23" fmla="*/ 11 h 51"/>
                <a:gd name="T24" fmla="*/ 42 w 51"/>
                <a:gd name="T25" fmla="*/ 8 h 51"/>
                <a:gd name="T26" fmla="*/ 39 w 51"/>
                <a:gd name="T27" fmla="*/ 5 h 51"/>
                <a:gd name="T28" fmla="*/ 35 w 51"/>
                <a:gd name="T29" fmla="*/ 2 h 51"/>
                <a:gd name="T30" fmla="*/ 30 w 51"/>
                <a:gd name="T31" fmla="*/ 1 h 51"/>
                <a:gd name="T32" fmla="*/ 25 w 51"/>
                <a:gd name="T33" fmla="*/ 0 h 51"/>
                <a:gd name="T34" fmla="*/ 20 w 51"/>
                <a:gd name="T35" fmla="*/ 1 h 51"/>
                <a:gd name="T36" fmla="*/ 15 w 51"/>
                <a:gd name="T37" fmla="*/ 2 h 51"/>
                <a:gd name="T38" fmla="*/ 11 w 51"/>
                <a:gd name="T39" fmla="*/ 5 h 51"/>
                <a:gd name="T40" fmla="*/ 7 w 51"/>
                <a:gd name="T41" fmla="*/ 8 h 51"/>
                <a:gd name="T42" fmla="*/ 4 w 51"/>
                <a:gd name="T43" fmla="*/ 11 h 51"/>
                <a:gd name="T44" fmla="*/ 2 w 51"/>
                <a:gd name="T45" fmla="*/ 16 h 51"/>
                <a:gd name="T46" fmla="*/ 1 w 51"/>
                <a:gd name="T47" fmla="*/ 20 h 51"/>
                <a:gd name="T48" fmla="*/ 0 w 51"/>
                <a:gd name="T49" fmla="*/ 25 h 51"/>
                <a:gd name="T50" fmla="*/ 1 w 51"/>
                <a:gd name="T51" fmla="*/ 31 h 51"/>
                <a:gd name="T52" fmla="*/ 2 w 51"/>
                <a:gd name="T53" fmla="*/ 35 h 51"/>
                <a:gd name="T54" fmla="*/ 4 w 51"/>
                <a:gd name="T55" fmla="*/ 40 h 51"/>
                <a:gd name="T56" fmla="*/ 7 w 51"/>
                <a:gd name="T57" fmla="*/ 43 h 51"/>
                <a:gd name="T58" fmla="*/ 11 w 51"/>
                <a:gd name="T59" fmla="*/ 46 h 51"/>
                <a:gd name="T60" fmla="*/ 15 w 51"/>
                <a:gd name="T61" fmla="*/ 49 h 51"/>
                <a:gd name="T62" fmla="*/ 20 w 51"/>
                <a:gd name="T63" fmla="*/ 50 h 51"/>
                <a:gd name="T64" fmla="*/ 25 w 51"/>
                <a:gd name="T65"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1">
                  <a:moveTo>
                    <a:pt x="25" y="50"/>
                  </a:moveTo>
                  <a:lnTo>
                    <a:pt x="30" y="50"/>
                  </a:lnTo>
                  <a:lnTo>
                    <a:pt x="35" y="49"/>
                  </a:lnTo>
                  <a:lnTo>
                    <a:pt x="39" y="46"/>
                  </a:lnTo>
                  <a:lnTo>
                    <a:pt x="42" y="43"/>
                  </a:lnTo>
                  <a:lnTo>
                    <a:pt x="45" y="40"/>
                  </a:lnTo>
                  <a:lnTo>
                    <a:pt x="48" y="35"/>
                  </a:lnTo>
                  <a:lnTo>
                    <a:pt x="49" y="31"/>
                  </a:lnTo>
                  <a:lnTo>
                    <a:pt x="50" y="25"/>
                  </a:lnTo>
                  <a:lnTo>
                    <a:pt x="49" y="20"/>
                  </a:lnTo>
                  <a:lnTo>
                    <a:pt x="48" y="16"/>
                  </a:lnTo>
                  <a:lnTo>
                    <a:pt x="45" y="11"/>
                  </a:lnTo>
                  <a:lnTo>
                    <a:pt x="42" y="8"/>
                  </a:lnTo>
                  <a:lnTo>
                    <a:pt x="39" y="5"/>
                  </a:lnTo>
                  <a:lnTo>
                    <a:pt x="35" y="2"/>
                  </a:lnTo>
                  <a:lnTo>
                    <a:pt x="30" y="1"/>
                  </a:lnTo>
                  <a:lnTo>
                    <a:pt x="25" y="0"/>
                  </a:lnTo>
                  <a:lnTo>
                    <a:pt x="20" y="1"/>
                  </a:lnTo>
                  <a:lnTo>
                    <a:pt x="15" y="2"/>
                  </a:lnTo>
                  <a:lnTo>
                    <a:pt x="11" y="5"/>
                  </a:lnTo>
                  <a:lnTo>
                    <a:pt x="7" y="8"/>
                  </a:lnTo>
                  <a:lnTo>
                    <a:pt x="4" y="11"/>
                  </a:lnTo>
                  <a:lnTo>
                    <a:pt x="2" y="16"/>
                  </a:lnTo>
                  <a:lnTo>
                    <a:pt x="1" y="20"/>
                  </a:lnTo>
                  <a:lnTo>
                    <a:pt x="0" y="25"/>
                  </a:lnTo>
                  <a:lnTo>
                    <a:pt x="1" y="31"/>
                  </a:lnTo>
                  <a:lnTo>
                    <a:pt x="2" y="35"/>
                  </a:lnTo>
                  <a:lnTo>
                    <a:pt x="4" y="40"/>
                  </a:lnTo>
                  <a:lnTo>
                    <a:pt x="7" y="43"/>
                  </a:lnTo>
                  <a:lnTo>
                    <a:pt x="11" y="46"/>
                  </a:lnTo>
                  <a:lnTo>
                    <a:pt x="15" y="49"/>
                  </a:lnTo>
                  <a:lnTo>
                    <a:pt x="20" y="50"/>
                  </a:lnTo>
                  <a:lnTo>
                    <a:pt x="25"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49" name="Freeform 46">
              <a:extLst>
                <a:ext uri="{FF2B5EF4-FFF2-40B4-BE49-F238E27FC236}">
                  <a16:creationId xmlns:a16="http://schemas.microsoft.com/office/drawing/2014/main" id="{F705F620-FB5C-46DA-ACBA-7B7D88B22308}"/>
                </a:ext>
              </a:extLst>
            </p:cNvPr>
            <p:cNvSpPr>
              <a:spLocks/>
            </p:cNvSpPr>
            <p:nvPr/>
          </p:nvSpPr>
          <p:spPr bwMode="auto">
            <a:xfrm>
              <a:off x="5981700" y="3052763"/>
              <a:ext cx="42863" cy="127000"/>
            </a:xfrm>
            <a:custGeom>
              <a:avLst/>
              <a:gdLst>
                <a:gd name="T0" fmla="*/ 26 w 27"/>
                <a:gd name="T1" fmla="*/ 79 h 80"/>
                <a:gd name="T2" fmla="*/ 16 w 27"/>
                <a:gd name="T3" fmla="*/ 79 h 80"/>
                <a:gd name="T4" fmla="*/ 16 w 27"/>
                <a:gd name="T5" fmla="*/ 23 h 80"/>
                <a:gd name="T6" fmla="*/ 0 w 27"/>
                <a:gd name="T7" fmla="*/ 23 h 80"/>
                <a:gd name="T8" fmla="*/ 0 w 27"/>
                <a:gd name="T9" fmla="*/ 15 h 80"/>
                <a:gd name="T10" fmla="*/ 4 w 27"/>
                <a:gd name="T11" fmla="*/ 15 h 80"/>
                <a:gd name="T12" fmla="*/ 7 w 27"/>
                <a:gd name="T13" fmla="*/ 14 h 80"/>
                <a:gd name="T14" fmla="*/ 11 w 27"/>
                <a:gd name="T15" fmla="*/ 13 h 80"/>
                <a:gd name="T16" fmla="*/ 13 w 27"/>
                <a:gd name="T17" fmla="*/ 12 h 80"/>
                <a:gd name="T18" fmla="*/ 15 w 27"/>
                <a:gd name="T19" fmla="*/ 10 h 80"/>
                <a:gd name="T20" fmla="*/ 16 w 27"/>
                <a:gd name="T21" fmla="*/ 7 h 80"/>
                <a:gd name="T22" fmla="*/ 18 w 27"/>
                <a:gd name="T23" fmla="*/ 5 h 80"/>
                <a:gd name="T24" fmla="*/ 19 w 27"/>
                <a:gd name="T25" fmla="*/ 0 h 80"/>
                <a:gd name="T26" fmla="*/ 26 w 27"/>
                <a:gd name="T27" fmla="*/ 0 h 80"/>
                <a:gd name="T28" fmla="*/ 26 w 27"/>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80">
                  <a:moveTo>
                    <a:pt x="26" y="79"/>
                  </a:moveTo>
                  <a:lnTo>
                    <a:pt x="16" y="79"/>
                  </a:lnTo>
                  <a:lnTo>
                    <a:pt x="16" y="23"/>
                  </a:lnTo>
                  <a:lnTo>
                    <a:pt x="0" y="23"/>
                  </a:lnTo>
                  <a:lnTo>
                    <a:pt x="0" y="15"/>
                  </a:lnTo>
                  <a:lnTo>
                    <a:pt x="4" y="15"/>
                  </a:lnTo>
                  <a:lnTo>
                    <a:pt x="7" y="14"/>
                  </a:lnTo>
                  <a:lnTo>
                    <a:pt x="11" y="13"/>
                  </a:lnTo>
                  <a:lnTo>
                    <a:pt x="13" y="12"/>
                  </a:lnTo>
                  <a:lnTo>
                    <a:pt x="15" y="10"/>
                  </a:lnTo>
                  <a:lnTo>
                    <a:pt x="16" y="7"/>
                  </a:lnTo>
                  <a:lnTo>
                    <a:pt x="18" y="5"/>
                  </a:lnTo>
                  <a:lnTo>
                    <a:pt x="19" y="0"/>
                  </a:lnTo>
                  <a:lnTo>
                    <a:pt x="26" y="0"/>
                  </a:lnTo>
                  <a:lnTo>
                    <a:pt x="26"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50" name="Freeform 47">
              <a:extLst>
                <a:ext uri="{FF2B5EF4-FFF2-40B4-BE49-F238E27FC236}">
                  <a16:creationId xmlns:a16="http://schemas.microsoft.com/office/drawing/2014/main" id="{57B81D2A-2837-4D9E-AD31-F94E3E267A68}"/>
                </a:ext>
              </a:extLst>
            </p:cNvPr>
            <p:cNvSpPr>
              <a:spLocks/>
            </p:cNvSpPr>
            <p:nvPr/>
          </p:nvSpPr>
          <p:spPr bwMode="auto">
            <a:xfrm>
              <a:off x="6194425" y="3281363"/>
              <a:ext cx="84138" cy="125412"/>
            </a:xfrm>
            <a:custGeom>
              <a:avLst/>
              <a:gdLst>
                <a:gd name="T0" fmla="*/ 3 w 53"/>
                <a:gd name="T1" fmla="*/ 20 h 79"/>
                <a:gd name="T2" fmla="*/ 8 w 53"/>
                <a:gd name="T3" fmla="*/ 7 h 79"/>
                <a:gd name="T4" fmla="*/ 16 w 53"/>
                <a:gd name="T5" fmla="*/ 2 h 79"/>
                <a:gd name="T6" fmla="*/ 25 w 53"/>
                <a:gd name="T7" fmla="*/ 0 h 79"/>
                <a:gd name="T8" fmla="*/ 33 w 53"/>
                <a:gd name="T9" fmla="*/ 0 h 79"/>
                <a:gd name="T10" fmla="*/ 41 w 53"/>
                <a:gd name="T11" fmla="*/ 3 h 79"/>
                <a:gd name="T12" fmla="*/ 48 w 53"/>
                <a:gd name="T13" fmla="*/ 9 h 79"/>
                <a:gd name="T14" fmla="*/ 51 w 53"/>
                <a:gd name="T15" fmla="*/ 18 h 79"/>
                <a:gd name="T16" fmla="*/ 51 w 53"/>
                <a:gd name="T17" fmla="*/ 28 h 79"/>
                <a:gd name="T18" fmla="*/ 48 w 53"/>
                <a:gd name="T19" fmla="*/ 36 h 79"/>
                <a:gd name="T20" fmla="*/ 43 w 53"/>
                <a:gd name="T21" fmla="*/ 42 h 79"/>
                <a:gd name="T22" fmla="*/ 36 w 53"/>
                <a:gd name="T23" fmla="*/ 47 h 79"/>
                <a:gd name="T24" fmla="*/ 23 w 53"/>
                <a:gd name="T25" fmla="*/ 54 h 79"/>
                <a:gd name="T26" fmla="*/ 17 w 53"/>
                <a:gd name="T27" fmla="*/ 59 h 79"/>
                <a:gd name="T28" fmla="*/ 13 w 53"/>
                <a:gd name="T29" fmla="*/ 62 h 79"/>
                <a:gd name="T30" fmla="*/ 12 w 53"/>
                <a:gd name="T31" fmla="*/ 66 h 79"/>
                <a:gd name="T32" fmla="*/ 11 w 53"/>
                <a:gd name="T33" fmla="*/ 69 h 79"/>
                <a:gd name="T34" fmla="*/ 52 w 53"/>
                <a:gd name="T35" fmla="*/ 78 h 79"/>
                <a:gd name="T36" fmla="*/ 0 w 53"/>
                <a:gd name="T37" fmla="*/ 72 h 79"/>
                <a:gd name="T38" fmla="*/ 3 w 53"/>
                <a:gd name="T39" fmla="*/ 63 h 79"/>
                <a:gd name="T40" fmla="*/ 7 w 53"/>
                <a:gd name="T41" fmla="*/ 56 h 79"/>
                <a:gd name="T42" fmla="*/ 14 w 53"/>
                <a:gd name="T43" fmla="*/ 49 h 79"/>
                <a:gd name="T44" fmla="*/ 28 w 53"/>
                <a:gd name="T45" fmla="*/ 41 h 79"/>
                <a:gd name="T46" fmla="*/ 33 w 53"/>
                <a:gd name="T47" fmla="*/ 37 h 79"/>
                <a:gd name="T48" fmla="*/ 38 w 53"/>
                <a:gd name="T49" fmla="*/ 34 h 79"/>
                <a:gd name="T50" fmla="*/ 41 w 53"/>
                <a:gd name="T51" fmla="*/ 29 h 79"/>
                <a:gd name="T52" fmla="*/ 42 w 53"/>
                <a:gd name="T53" fmla="*/ 22 h 79"/>
                <a:gd name="T54" fmla="*/ 41 w 53"/>
                <a:gd name="T55" fmla="*/ 18 h 79"/>
                <a:gd name="T56" fmla="*/ 39 w 53"/>
                <a:gd name="T57" fmla="*/ 13 h 79"/>
                <a:gd name="T58" fmla="*/ 34 w 53"/>
                <a:gd name="T59" fmla="*/ 9 h 79"/>
                <a:gd name="T60" fmla="*/ 27 w 53"/>
                <a:gd name="T61" fmla="*/ 8 h 79"/>
                <a:gd name="T62" fmla="*/ 18 w 53"/>
                <a:gd name="T63" fmla="*/ 10 h 79"/>
                <a:gd name="T64" fmla="*/ 13 w 53"/>
                <a:gd name="T65" fmla="*/ 16 h 79"/>
                <a:gd name="T66" fmla="*/ 12 w 53"/>
                <a:gd name="T67" fmla="*/ 22 h 79"/>
                <a:gd name="T68" fmla="*/ 12 w 53"/>
                <a:gd name="T69" fmla="*/ 2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 h="79">
                  <a:moveTo>
                    <a:pt x="2" y="28"/>
                  </a:moveTo>
                  <a:lnTo>
                    <a:pt x="3" y="20"/>
                  </a:lnTo>
                  <a:lnTo>
                    <a:pt x="4" y="12"/>
                  </a:lnTo>
                  <a:lnTo>
                    <a:pt x="8" y="7"/>
                  </a:lnTo>
                  <a:lnTo>
                    <a:pt x="12" y="4"/>
                  </a:lnTo>
                  <a:lnTo>
                    <a:pt x="16" y="2"/>
                  </a:lnTo>
                  <a:lnTo>
                    <a:pt x="21" y="0"/>
                  </a:lnTo>
                  <a:lnTo>
                    <a:pt x="25" y="0"/>
                  </a:lnTo>
                  <a:lnTo>
                    <a:pt x="28" y="0"/>
                  </a:lnTo>
                  <a:lnTo>
                    <a:pt x="33" y="0"/>
                  </a:lnTo>
                  <a:lnTo>
                    <a:pt x="38" y="1"/>
                  </a:lnTo>
                  <a:lnTo>
                    <a:pt x="41" y="3"/>
                  </a:lnTo>
                  <a:lnTo>
                    <a:pt x="45" y="6"/>
                  </a:lnTo>
                  <a:lnTo>
                    <a:pt x="48" y="9"/>
                  </a:lnTo>
                  <a:lnTo>
                    <a:pt x="50" y="13"/>
                  </a:lnTo>
                  <a:lnTo>
                    <a:pt x="51" y="18"/>
                  </a:lnTo>
                  <a:lnTo>
                    <a:pt x="52" y="23"/>
                  </a:lnTo>
                  <a:lnTo>
                    <a:pt x="51" y="28"/>
                  </a:lnTo>
                  <a:lnTo>
                    <a:pt x="50" y="33"/>
                  </a:lnTo>
                  <a:lnTo>
                    <a:pt x="48" y="36"/>
                  </a:lnTo>
                  <a:lnTo>
                    <a:pt x="47" y="39"/>
                  </a:lnTo>
                  <a:lnTo>
                    <a:pt x="43" y="42"/>
                  </a:lnTo>
                  <a:lnTo>
                    <a:pt x="39" y="45"/>
                  </a:lnTo>
                  <a:lnTo>
                    <a:pt x="36" y="47"/>
                  </a:lnTo>
                  <a:lnTo>
                    <a:pt x="31" y="49"/>
                  </a:lnTo>
                  <a:lnTo>
                    <a:pt x="23" y="54"/>
                  </a:lnTo>
                  <a:lnTo>
                    <a:pt x="20" y="56"/>
                  </a:lnTo>
                  <a:lnTo>
                    <a:pt x="17" y="59"/>
                  </a:lnTo>
                  <a:lnTo>
                    <a:pt x="15" y="60"/>
                  </a:lnTo>
                  <a:lnTo>
                    <a:pt x="13" y="62"/>
                  </a:lnTo>
                  <a:lnTo>
                    <a:pt x="13" y="64"/>
                  </a:lnTo>
                  <a:lnTo>
                    <a:pt x="12" y="66"/>
                  </a:lnTo>
                  <a:lnTo>
                    <a:pt x="11" y="68"/>
                  </a:lnTo>
                  <a:lnTo>
                    <a:pt x="11" y="69"/>
                  </a:lnTo>
                  <a:lnTo>
                    <a:pt x="52" y="69"/>
                  </a:lnTo>
                  <a:lnTo>
                    <a:pt x="52" y="78"/>
                  </a:lnTo>
                  <a:lnTo>
                    <a:pt x="0" y="78"/>
                  </a:lnTo>
                  <a:lnTo>
                    <a:pt x="0" y="72"/>
                  </a:lnTo>
                  <a:lnTo>
                    <a:pt x="1" y="68"/>
                  </a:lnTo>
                  <a:lnTo>
                    <a:pt x="3" y="63"/>
                  </a:lnTo>
                  <a:lnTo>
                    <a:pt x="5" y="59"/>
                  </a:lnTo>
                  <a:lnTo>
                    <a:pt x="7" y="56"/>
                  </a:lnTo>
                  <a:lnTo>
                    <a:pt x="11" y="52"/>
                  </a:lnTo>
                  <a:lnTo>
                    <a:pt x="14" y="49"/>
                  </a:lnTo>
                  <a:lnTo>
                    <a:pt x="18" y="47"/>
                  </a:lnTo>
                  <a:lnTo>
                    <a:pt x="28" y="41"/>
                  </a:lnTo>
                  <a:lnTo>
                    <a:pt x="30" y="39"/>
                  </a:lnTo>
                  <a:lnTo>
                    <a:pt x="33" y="37"/>
                  </a:lnTo>
                  <a:lnTo>
                    <a:pt x="36" y="35"/>
                  </a:lnTo>
                  <a:lnTo>
                    <a:pt x="38" y="34"/>
                  </a:lnTo>
                  <a:lnTo>
                    <a:pt x="39" y="32"/>
                  </a:lnTo>
                  <a:lnTo>
                    <a:pt x="41" y="29"/>
                  </a:lnTo>
                  <a:lnTo>
                    <a:pt x="41" y="26"/>
                  </a:lnTo>
                  <a:lnTo>
                    <a:pt x="42" y="22"/>
                  </a:lnTo>
                  <a:lnTo>
                    <a:pt x="41" y="20"/>
                  </a:lnTo>
                  <a:lnTo>
                    <a:pt x="41" y="18"/>
                  </a:lnTo>
                  <a:lnTo>
                    <a:pt x="40" y="15"/>
                  </a:lnTo>
                  <a:lnTo>
                    <a:pt x="39" y="13"/>
                  </a:lnTo>
                  <a:lnTo>
                    <a:pt x="37" y="11"/>
                  </a:lnTo>
                  <a:lnTo>
                    <a:pt x="34" y="9"/>
                  </a:lnTo>
                  <a:lnTo>
                    <a:pt x="30" y="8"/>
                  </a:lnTo>
                  <a:lnTo>
                    <a:pt x="27" y="8"/>
                  </a:lnTo>
                  <a:lnTo>
                    <a:pt x="22" y="9"/>
                  </a:lnTo>
                  <a:lnTo>
                    <a:pt x="18" y="10"/>
                  </a:lnTo>
                  <a:lnTo>
                    <a:pt x="15" y="13"/>
                  </a:lnTo>
                  <a:lnTo>
                    <a:pt x="13" y="16"/>
                  </a:lnTo>
                  <a:lnTo>
                    <a:pt x="13" y="20"/>
                  </a:lnTo>
                  <a:lnTo>
                    <a:pt x="12" y="22"/>
                  </a:lnTo>
                  <a:lnTo>
                    <a:pt x="12" y="25"/>
                  </a:lnTo>
                  <a:lnTo>
                    <a:pt x="12" y="28"/>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51" name="Freeform 48">
              <a:extLst>
                <a:ext uri="{FF2B5EF4-FFF2-40B4-BE49-F238E27FC236}">
                  <a16:creationId xmlns:a16="http://schemas.microsoft.com/office/drawing/2014/main" id="{EB5DC262-D9DE-4312-ACB9-0CF9AC6995BF}"/>
                </a:ext>
              </a:extLst>
            </p:cNvPr>
            <p:cNvSpPr>
              <a:spLocks/>
            </p:cNvSpPr>
            <p:nvPr/>
          </p:nvSpPr>
          <p:spPr bwMode="auto">
            <a:xfrm>
              <a:off x="6294438" y="3592513"/>
              <a:ext cx="87312" cy="130175"/>
            </a:xfrm>
            <a:custGeom>
              <a:avLst/>
              <a:gdLst>
                <a:gd name="T0" fmla="*/ 23 w 55"/>
                <a:gd name="T1" fmla="*/ 34 h 82"/>
                <a:gd name="T2" fmla="*/ 26 w 55"/>
                <a:gd name="T3" fmla="*/ 34 h 82"/>
                <a:gd name="T4" fmla="*/ 32 w 55"/>
                <a:gd name="T5" fmla="*/ 34 h 82"/>
                <a:gd name="T6" fmla="*/ 36 w 55"/>
                <a:gd name="T7" fmla="*/ 32 h 82"/>
                <a:gd name="T8" fmla="*/ 40 w 55"/>
                <a:gd name="T9" fmla="*/ 28 h 82"/>
                <a:gd name="T10" fmla="*/ 41 w 55"/>
                <a:gd name="T11" fmla="*/ 21 h 82"/>
                <a:gd name="T12" fmla="*/ 41 w 55"/>
                <a:gd name="T13" fmla="*/ 18 h 82"/>
                <a:gd name="T14" fmla="*/ 38 w 55"/>
                <a:gd name="T15" fmla="*/ 13 h 82"/>
                <a:gd name="T16" fmla="*/ 33 w 55"/>
                <a:gd name="T17" fmla="*/ 10 h 82"/>
                <a:gd name="T18" fmla="*/ 26 w 55"/>
                <a:gd name="T19" fmla="*/ 8 h 82"/>
                <a:gd name="T20" fmla="*/ 19 w 55"/>
                <a:gd name="T21" fmla="*/ 10 h 82"/>
                <a:gd name="T22" fmla="*/ 14 w 55"/>
                <a:gd name="T23" fmla="*/ 15 h 82"/>
                <a:gd name="T24" fmla="*/ 13 w 55"/>
                <a:gd name="T25" fmla="*/ 20 h 82"/>
                <a:gd name="T26" fmla="*/ 12 w 55"/>
                <a:gd name="T27" fmla="*/ 26 h 82"/>
                <a:gd name="T28" fmla="*/ 3 w 55"/>
                <a:gd name="T29" fmla="*/ 21 h 82"/>
                <a:gd name="T30" fmla="*/ 5 w 55"/>
                <a:gd name="T31" fmla="*/ 13 h 82"/>
                <a:gd name="T32" fmla="*/ 10 w 55"/>
                <a:gd name="T33" fmla="*/ 5 h 82"/>
                <a:gd name="T34" fmla="*/ 20 w 55"/>
                <a:gd name="T35" fmla="*/ 0 h 82"/>
                <a:gd name="T36" fmla="*/ 32 w 55"/>
                <a:gd name="T37" fmla="*/ 0 h 82"/>
                <a:gd name="T38" fmla="*/ 41 w 55"/>
                <a:gd name="T39" fmla="*/ 4 h 82"/>
                <a:gd name="T40" fmla="*/ 47 w 55"/>
                <a:gd name="T41" fmla="*/ 8 h 82"/>
                <a:gd name="T42" fmla="*/ 50 w 55"/>
                <a:gd name="T43" fmla="*/ 17 h 82"/>
                <a:gd name="T44" fmla="*/ 50 w 55"/>
                <a:gd name="T45" fmla="*/ 24 h 82"/>
                <a:gd name="T46" fmla="*/ 49 w 55"/>
                <a:gd name="T47" fmla="*/ 30 h 82"/>
                <a:gd name="T48" fmla="*/ 46 w 55"/>
                <a:gd name="T49" fmla="*/ 34 h 82"/>
                <a:gd name="T50" fmla="*/ 42 w 55"/>
                <a:gd name="T51" fmla="*/ 36 h 82"/>
                <a:gd name="T52" fmla="*/ 43 w 55"/>
                <a:gd name="T53" fmla="*/ 38 h 82"/>
                <a:gd name="T54" fmla="*/ 49 w 55"/>
                <a:gd name="T55" fmla="*/ 42 h 82"/>
                <a:gd name="T56" fmla="*/ 51 w 55"/>
                <a:gd name="T57" fmla="*/ 46 h 82"/>
                <a:gd name="T58" fmla="*/ 53 w 55"/>
                <a:gd name="T59" fmla="*/ 52 h 82"/>
                <a:gd name="T60" fmla="*/ 53 w 55"/>
                <a:gd name="T61" fmla="*/ 61 h 82"/>
                <a:gd name="T62" fmla="*/ 50 w 55"/>
                <a:gd name="T63" fmla="*/ 69 h 82"/>
                <a:gd name="T64" fmla="*/ 43 w 55"/>
                <a:gd name="T65" fmla="*/ 76 h 82"/>
                <a:gd name="T66" fmla="*/ 32 w 55"/>
                <a:gd name="T67" fmla="*/ 80 h 82"/>
                <a:gd name="T68" fmla="*/ 24 w 55"/>
                <a:gd name="T69" fmla="*/ 81 h 82"/>
                <a:gd name="T70" fmla="*/ 20 w 55"/>
                <a:gd name="T71" fmla="*/ 80 h 82"/>
                <a:gd name="T72" fmla="*/ 16 w 55"/>
                <a:gd name="T73" fmla="*/ 79 h 82"/>
                <a:gd name="T74" fmla="*/ 14 w 55"/>
                <a:gd name="T75" fmla="*/ 78 h 82"/>
                <a:gd name="T76" fmla="*/ 9 w 55"/>
                <a:gd name="T77" fmla="*/ 75 h 82"/>
                <a:gd name="T78" fmla="*/ 5 w 55"/>
                <a:gd name="T79" fmla="*/ 71 h 82"/>
                <a:gd name="T80" fmla="*/ 2 w 55"/>
                <a:gd name="T81" fmla="*/ 65 h 82"/>
                <a:gd name="T82" fmla="*/ 1 w 55"/>
                <a:gd name="T83" fmla="*/ 58 h 82"/>
                <a:gd name="T84" fmla="*/ 10 w 55"/>
                <a:gd name="T85" fmla="*/ 55 h 82"/>
                <a:gd name="T86" fmla="*/ 11 w 55"/>
                <a:gd name="T87" fmla="*/ 61 h 82"/>
                <a:gd name="T88" fmla="*/ 14 w 55"/>
                <a:gd name="T89" fmla="*/ 66 h 82"/>
                <a:gd name="T90" fmla="*/ 18 w 55"/>
                <a:gd name="T91" fmla="*/ 71 h 82"/>
                <a:gd name="T92" fmla="*/ 27 w 55"/>
                <a:gd name="T93" fmla="*/ 72 h 82"/>
                <a:gd name="T94" fmla="*/ 33 w 55"/>
                <a:gd name="T95" fmla="*/ 71 h 82"/>
                <a:gd name="T96" fmla="*/ 39 w 55"/>
                <a:gd name="T97" fmla="*/ 68 h 82"/>
                <a:gd name="T98" fmla="*/ 42 w 55"/>
                <a:gd name="T99" fmla="*/ 63 h 82"/>
                <a:gd name="T100" fmla="*/ 43 w 55"/>
                <a:gd name="T101" fmla="*/ 57 h 82"/>
                <a:gd name="T102" fmla="*/ 41 w 55"/>
                <a:gd name="T103" fmla="*/ 49 h 82"/>
                <a:gd name="T104" fmla="*/ 37 w 55"/>
                <a:gd name="T105" fmla="*/ 45 h 82"/>
                <a:gd name="T106" fmla="*/ 32 w 55"/>
                <a:gd name="T107" fmla="*/ 43 h 82"/>
                <a:gd name="T108" fmla="*/ 25 w 55"/>
                <a:gd name="T109" fmla="*/ 43 h 82"/>
                <a:gd name="T110" fmla="*/ 23 w 55"/>
                <a:gd name="T111" fmla="*/ 43 h 82"/>
                <a:gd name="T112" fmla="*/ 21 w 55"/>
                <a:gd name="T113" fmla="*/ 3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82">
                  <a:moveTo>
                    <a:pt x="21" y="34"/>
                  </a:moveTo>
                  <a:lnTo>
                    <a:pt x="23" y="34"/>
                  </a:lnTo>
                  <a:lnTo>
                    <a:pt x="25" y="34"/>
                  </a:lnTo>
                  <a:lnTo>
                    <a:pt x="26" y="34"/>
                  </a:lnTo>
                  <a:lnTo>
                    <a:pt x="29" y="34"/>
                  </a:lnTo>
                  <a:lnTo>
                    <a:pt x="32" y="34"/>
                  </a:lnTo>
                  <a:lnTo>
                    <a:pt x="34" y="33"/>
                  </a:lnTo>
                  <a:lnTo>
                    <a:pt x="36" y="32"/>
                  </a:lnTo>
                  <a:lnTo>
                    <a:pt x="38" y="30"/>
                  </a:lnTo>
                  <a:lnTo>
                    <a:pt x="40" y="28"/>
                  </a:lnTo>
                  <a:lnTo>
                    <a:pt x="41" y="25"/>
                  </a:lnTo>
                  <a:lnTo>
                    <a:pt x="41" y="21"/>
                  </a:lnTo>
                  <a:lnTo>
                    <a:pt x="41" y="20"/>
                  </a:lnTo>
                  <a:lnTo>
                    <a:pt x="41" y="18"/>
                  </a:lnTo>
                  <a:lnTo>
                    <a:pt x="40" y="15"/>
                  </a:lnTo>
                  <a:lnTo>
                    <a:pt x="38" y="13"/>
                  </a:lnTo>
                  <a:lnTo>
                    <a:pt x="36" y="11"/>
                  </a:lnTo>
                  <a:lnTo>
                    <a:pt x="33" y="10"/>
                  </a:lnTo>
                  <a:lnTo>
                    <a:pt x="31" y="9"/>
                  </a:lnTo>
                  <a:lnTo>
                    <a:pt x="26" y="8"/>
                  </a:lnTo>
                  <a:lnTo>
                    <a:pt x="22" y="9"/>
                  </a:lnTo>
                  <a:lnTo>
                    <a:pt x="19" y="10"/>
                  </a:lnTo>
                  <a:lnTo>
                    <a:pt x="16" y="13"/>
                  </a:lnTo>
                  <a:lnTo>
                    <a:pt x="14" y="15"/>
                  </a:lnTo>
                  <a:lnTo>
                    <a:pt x="13" y="18"/>
                  </a:lnTo>
                  <a:lnTo>
                    <a:pt x="13" y="20"/>
                  </a:lnTo>
                  <a:lnTo>
                    <a:pt x="12" y="23"/>
                  </a:lnTo>
                  <a:lnTo>
                    <a:pt x="12" y="26"/>
                  </a:lnTo>
                  <a:lnTo>
                    <a:pt x="2" y="26"/>
                  </a:lnTo>
                  <a:lnTo>
                    <a:pt x="3" y="21"/>
                  </a:lnTo>
                  <a:lnTo>
                    <a:pt x="3" y="17"/>
                  </a:lnTo>
                  <a:lnTo>
                    <a:pt x="5" y="13"/>
                  </a:lnTo>
                  <a:lnTo>
                    <a:pt x="7" y="8"/>
                  </a:lnTo>
                  <a:lnTo>
                    <a:pt x="10" y="5"/>
                  </a:lnTo>
                  <a:lnTo>
                    <a:pt x="14" y="2"/>
                  </a:lnTo>
                  <a:lnTo>
                    <a:pt x="20" y="0"/>
                  </a:lnTo>
                  <a:lnTo>
                    <a:pt x="27" y="0"/>
                  </a:lnTo>
                  <a:lnTo>
                    <a:pt x="32" y="0"/>
                  </a:lnTo>
                  <a:lnTo>
                    <a:pt x="37" y="2"/>
                  </a:lnTo>
                  <a:lnTo>
                    <a:pt x="41" y="4"/>
                  </a:lnTo>
                  <a:lnTo>
                    <a:pt x="44" y="6"/>
                  </a:lnTo>
                  <a:lnTo>
                    <a:pt x="47" y="8"/>
                  </a:lnTo>
                  <a:lnTo>
                    <a:pt x="49" y="12"/>
                  </a:lnTo>
                  <a:lnTo>
                    <a:pt x="50" y="17"/>
                  </a:lnTo>
                  <a:lnTo>
                    <a:pt x="50" y="20"/>
                  </a:lnTo>
                  <a:lnTo>
                    <a:pt x="50" y="24"/>
                  </a:lnTo>
                  <a:lnTo>
                    <a:pt x="50" y="27"/>
                  </a:lnTo>
                  <a:lnTo>
                    <a:pt x="49" y="30"/>
                  </a:lnTo>
                  <a:lnTo>
                    <a:pt x="48" y="32"/>
                  </a:lnTo>
                  <a:lnTo>
                    <a:pt x="46" y="34"/>
                  </a:lnTo>
                  <a:lnTo>
                    <a:pt x="44" y="35"/>
                  </a:lnTo>
                  <a:lnTo>
                    <a:pt x="42" y="36"/>
                  </a:lnTo>
                  <a:lnTo>
                    <a:pt x="41" y="37"/>
                  </a:lnTo>
                  <a:lnTo>
                    <a:pt x="43" y="38"/>
                  </a:lnTo>
                  <a:lnTo>
                    <a:pt x="46" y="40"/>
                  </a:lnTo>
                  <a:lnTo>
                    <a:pt x="49" y="42"/>
                  </a:lnTo>
                  <a:lnTo>
                    <a:pt x="50" y="44"/>
                  </a:lnTo>
                  <a:lnTo>
                    <a:pt x="51" y="46"/>
                  </a:lnTo>
                  <a:lnTo>
                    <a:pt x="53" y="48"/>
                  </a:lnTo>
                  <a:lnTo>
                    <a:pt x="53" y="52"/>
                  </a:lnTo>
                  <a:lnTo>
                    <a:pt x="54" y="55"/>
                  </a:lnTo>
                  <a:lnTo>
                    <a:pt x="53" y="61"/>
                  </a:lnTo>
                  <a:lnTo>
                    <a:pt x="52" y="65"/>
                  </a:lnTo>
                  <a:lnTo>
                    <a:pt x="50" y="69"/>
                  </a:lnTo>
                  <a:lnTo>
                    <a:pt x="48" y="74"/>
                  </a:lnTo>
                  <a:lnTo>
                    <a:pt x="43" y="76"/>
                  </a:lnTo>
                  <a:lnTo>
                    <a:pt x="39" y="79"/>
                  </a:lnTo>
                  <a:lnTo>
                    <a:pt x="32" y="80"/>
                  </a:lnTo>
                  <a:lnTo>
                    <a:pt x="26" y="81"/>
                  </a:lnTo>
                  <a:lnTo>
                    <a:pt x="24" y="81"/>
                  </a:lnTo>
                  <a:lnTo>
                    <a:pt x="22" y="81"/>
                  </a:lnTo>
                  <a:lnTo>
                    <a:pt x="20" y="80"/>
                  </a:lnTo>
                  <a:lnTo>
                    <a:pt x="18" y="80"/>
                  </a:lnTo>
                  <a:lnTo>
                    <a:pt x="16" y="79"/>
                  </a:lnTo>
                  <a:lnTo>
                    <a:pt x="14" y="79"/>
                  </a:lnTo>
                  <a:lnTo>
                    <a:pt x="14" y="78"/>
                  </a:lnTo>
                  <a:lnTo>
                    <a:pt x="12" y="77"/>
                  </a:lnTo>
                  <a:lnTo>
                    <a:pt x="9" y="75"/>
                  </a:lnTo>
                  <a:lnTo>
                    <a:pt x="6" y="74"/>
                  </a:lnTo>
                  <a:lnTo>
                    <a:pt x="5" y="71"/>
                  </a:lnTo>
                  <a:lnTo>
                    <a:pt x="3" y="68"/>
                  </a:lnTo>
                  <a:lnTo>
                    <a:pt x="2" y="65"/>
                  </a:lnTo>
                  <a:lnTo>
                    <a:pt x="1" y="61"/>
                  </a:lnTo>
                  <a:lnTo>
                    <a:pt x="1" y="58"/>
                  </a:lnTo>
                  <a:lnTo>
                    <a:pt x="0" y="55"/>
                  </a:lnTo>
                  <a:lnTo>
                    <a:pt x="10" y="55"/>
                  </a:lnTo>
                  <a:lnTo>
                    <a:pt x="11" y="58"/>
                  </a:lnTo>
                  <a:lnTo>
                    <a:pt x="11" y="61"/>
                  </a:lnTo>
                  <a:lnTo>
                    <a:pt x="12" y="63"/>
                  </a:lnTo>
                  <a:lnTo>
                    <a:pt x="14" y="66"/>
                  </a:lnTo>
                  <a:lnTo>
                    <a:pt x="15" y="69"/>
                  </a:lnTo>
                  <a:lnTo>
                    <a:pt x="18" y="71"/>
                  </a:lnTo>
                  <a:lnTo>
                    <a:pt x="22" y="72"/>
                  </a:lnTo>
                  <a:lnTo>
                    <a:pt x="27" y="72"/>
                  </a:lnTo>
                  <a:lnTo>
                    <a:pt x="30" y="72"/>
                  </a:lnTo>
                  <a:lnTo>
                    <a:pt x="33" y="71"/>
                  </a:lnTo>
                  <a:lnTo>
                    <a:pt x="36" y="70"/>
                  </a:lnTo>
                  <a:lnTo>
                    <a:pt x="39" y="68"/>
                  </a:lnTo>
                  <a:lnTo>
                    <a:pt x="41" y="65"/>
                  </a:lnTo>
                  <a:lnTo>
                    <a:pt x="42" y="63"/>
                  </a:lnTo>
                  <a:lnTo>
                    <a:pt x="43" y="60"/>
                  </a:lnTo>
                  <a:lnTo>
                    <a:pt x="43" y="57"/>
                  </a:lnTo>
                  <a:lnTo>
                    <a:pt x="43" y="52"/>
                  </a:lnTo>
                  <a:lnTo>
                    <a:pt x="41" y="49"/>
                  </a:lnTo>
                  <a:lnTo>
                    <a:pt x="40" y="47"/>
                  </a:lnTo>
                  <a:lnTo>
                    <a:pt x="37" y="45"/>
                  </a:lnTo>
                  <a:lnTo>
                    <a:pt x="34" y="44"/>
                  </a:lnTo>
                  <a:lnTo>
                    <a:pt x="32" y="43"/>
                  </a:lnTo>
                  <a:lnTo>
                    <a:pt x="28" y="43"/>
                  </a:lnTo>
                  <a:lnTo>
                    <a:pt x="25" y="43"/>
                  </a:lnTo>
                  <a:lnTo>
                    <a:pt x="24" y="43"/>
                  </a:lnTo>
                  <a:lnTo>
                    <a:pt x="23" y="43"/>
                  </a:lnTo>
                  <a:lnTo>
                    <a:pt x="21" y="43"/>
                  </a:lnTo>
                  <a:lnTo>
                    <a:pt x="21" y="3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52" name="Freeform 49">
              <a:extLst>
                <a:ext uri="{FF2B5EF4-FFF2-40B4-BE49-F238E27FC236}">
                  <a16:creationId xmlns:a16="http://schemas.microsoft.com/office/drawing/2014/main" id="{CBF3E9F8-F46C-4513-AFB3-92D7D0748365}"/>
                </a:ext>
              </a:extLst>
            </p:cNvPr>
            <p:cNvSpPr>
              <a:spLocks/>
            </p:cNvSpPr>
            <p:nvPr/>
          </p:nvSpPr>
          <p:spPr bwMode="auto">
            <a:xfrm>
              <a:off x="6240463" y="3884613"/>
              <a:ext cx="87312" cy="127000"/>
            </a:xfrm>
            <a:custGeom>
              <a:avLst/>
              <a:gdLst>
                <a:gd name="T0" fmla="*/ 43 w 55"/>
                <a:gd name="T1" fmla="*/ 60 h 80"/>
                <a:gd name="T2" fmla="*/ 43 w 55"/>
                <a:gd name="T3" fmla="*/ 79 h 80"/>
                <a:gd name="T4" fmla="*/ 33 w 55"/>
                <a:gd name="T5" fmla="*/ 79 h 80"/>
                <a:gd name="T6" fmla="*/ 33 w 55"/>
                <a:gd name="T7" fmla="*/ 60 h 80"/>
                <a:gd name="T8" fmla="*/ 0 w 55"/>
                <a:gd name="T9" fmla="*/ 60 h 80"/>
                <a:gd name="T10" fmla="*/ 0 w 55"/>
                <a:gd name="T11" fmla="*/ 50 h 80"/>
                <a:gd name="T12" fmla="*/ 35 w 55"/>
                <a:gd name="T13" fmla="*/ 0 h 80"/>
                <a:gd name="T14" fmla="*/ 43 w 55"/>
                <a:gd name="T15" fmla="*/ 0 h 80"/>
                <a:gd name="T16" fmla="*/ 43 w 55"/>
                <a:gd name="T17" fmla="*/ 51 h 80"/>
                <a:gd name="T18" fmla="*/ 54 w 55"/>
                <a:gd name="T19" fmla="*/ 51 h 80"/>
                <a:gd name="T20" fmla="*/ 54 w 55"/>
                <a:gd name="T21" fmla="*/ 60 h 80"/>
                <a:gd name="T22" fmla="*/ 43 w 55"/>
                <a:gd name="T23" fmla="*/ 6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80">
                  <a:moveTo>
                    <a:pt x="43" y="60"/>
                  </a:moveTo>
                  <a:lnTo>
                    <a:pt x="43" y="79"/>
                  </a:lnTo>
                  <a:lnTo>
                    <a:pt x="33" y="79"/>
                  </a:lnTo>
                  <a:lnTo>
                    <a:pt x="33" y="60"/>
                  </a:lnTo>
                  <a:lnTo>
                    <a:pt x="0" y="60"/>
                  </a:lnTo>
                  <a:lnTo>
                    <a:pt x="0" y="50"/>
                  </a:lnTo>
                  <a:lnTo>
                    <a:pt x="35" y="0"/>
                  </a:lnTo>
                  <a:lnTo>
                    <a:pt x="43" y="0"/>
                  </a:lnTo>
                  <a:lnTo>
                    <a:pt x="43" y="51"/>
                  </a:lnTo>
                  <a:lnTo>
                    <a:pt x="54" y="51"/>
                  </a:lnTo>
                  <a:lnTo>
                    <a:pt x="54" y="60"/>
                  </a:lnTo>
                  <a:lnTo>
                    <a:pt x="43" y="6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53" name="Freeform 50">
              <a:extLst>
                <a:ext uri="{FF2B5EF4-FFF2-40B4-BE49-F238E27FC236}">
                  <a16:creationId xmlns:a16="http://schemas.microsoft.com/office/drawing/2014/main" id="{2634E9D5-054D-4C22-BDF8-5DEFE18502A6}"/>
                </a:ext>
              </a:extLst>
            </p:cNvPr>
            <p:cNvSpPr>
              <a:spLocks/>
            </p:cNvSpPr>
            <p:nvPr/>
          </p:nvSpPr>
          <p:spPr bwMode="auto">
            <a:xfrm>
              <a:off x="6005513" y="4137025"/>
              <a:ext cx="84137" cy="128588"/>
            </a:xfrm>
            <a:custGeom>
              <a:avLst/>
              <a:gdLst>
                <a:gd name="T0" fmla="*/ 13 w 53"/>
                <a:gd name="T1" fmla="*/ 31 h 81"/>
                <a:gd name="T2" fmla="*/ 16 w 53"/>
                <a:gd name="T3" fmla="*/ 29 h 81"/>
                <a:gd name="T4" fmla="*/ 20 w 53"/>
                <a:gd name="T5" fmla="*/ 28 h 81"/>
                <a:gd name="T6" fmla="*/ 24 w 53"/>
                <a:gd name="T7" fmla="*/ 27 h 81"/>
                <a:gd name="T8" fmla="*/ 31 w 53"/>
                <a:gd name="T9" fmla="*/ 27 h 81"/>
                <a:gd name="T10" fmla="*/ 40 w 53"/>
                <a:gd name="T11" fmla="*/ 31 h 81"/>
                <a:gd name="T12" fmla="*/ 48 w 53"/>
                <a:gd name="T13" fmla="*/ 37 h 81"/>
                <a:gd name="T14" fmla="*/ 51 w 53"/>
                <a:gd name="T15" fmla="*/ 47 h 81"/>
                <a:gd name="T16" fmla="*/ 52 w 53"/>
                <a:gd name="T17" fmla="*/ 56 h 81"/>
                <a:gd name="T18" fmla="*/ 49 w 53"/>
                <a:gd name="T19" fmla="*/ 65 h 81"/>
                <a:gd name="T20" fmla="*/ 43 w 53"/>
                <a:gd name="T21" fmla="*/ 73 h 81"/>
                <a:gd name="T22" fmla="*/ 32 w 53"/>
                <a:gd name="T23" fmla="*/ 79 h 81"/>
                <a:gd name="T24" fmla="*/ 21 w 53"/>
                <a:gd name="T25" fmla="*/ 80 h 81"/>
                <a:gd name="T26" fmla="*/ 13 w 53"/>
                <a:gd name="T27" fmla="*/ 77 h 81"/>
                <a:gd name="T28" fmla="*/ 5 w 53"/>
                <a:gd name="T29" fmla="*/ 73 h 81"/>
                <a:gd name="T30" fmla="*/ 1 w 53"/>
                <a:gd name="T31" fmla="*/ 64 h 81"/>
                <a:gd name="T32" fmla="*/ 10 w 53"/>
                <a:gd name="T33" fmla="*/ 58 h 81"/>
                <a:gd name="T34" fmla="*/ 11 w 53"/>
                <a:gd name="T35" fmla="*/ 64 h 81"/>
                <a:gd name="T36" fmla="*/ 14 w 53"/>
                <a:gd name="T37" fmla="*/ 68 h 81"/>
                <a:gd name="T38" fmla="*/ 20 w 53"/>
                <a:gd name="T39" fmla="*/ 71 h 81"/>
                <a:gd name="T40" fmla="*/ 26 w 53"/>
                <a:gd name="T41" fmla="*/ 72 h 81"/>
                <a:gd name="T42" fmla="*/ 32 w 53"/>
                <a:gd name="T43" fmla="*/ 70 h 81"/>
                <a:gd name="T44" fmla="*/ 38 w 53"/>
                <a:gd name="T45" fmla="*/ 66 h 81"/>
                <a:gd name="T46" fmla="*/ 40 w 53"/>
                <a:gd name="T47" fmla="*/ 60 h 81"/>
                <a:gd name="T48" fmla="*/ 42 w 53"/>
                <a:gd name="T49" fmla="*/ 53 h 81"/>
                <a:gd name="T50" fmla="*/ 40 w 53"/>
                <a:gd name="T51" fmla="*/ 46 h 81"/>
                <a:gd name="T52" fmla="*/ 37 w 53"/>
                <a:gd name="T53" fmla="*/ 40 h 81"/>
                <a:gd name="T54" fmla="*/ 31 w 53"/>
                <a:gd name="T55" fmla="*/ 36 h 81"/>
                <a:gd name="T56" fmla="*/ 25 w 53"/>
                <a:gd name="T57" fmla="*/ 35 h 81"/>
                <a:gd name="T58" fmla="*/ 21 w 53"/>
                <a:gd name="T59" fmla="*/ 36 h 81"/>
                <a:gd name="T60" fmla="*/ 17 w 53"/>
                <a:gd name="T61" fmla="*/ 37 h 81"/>
                <a:gd name="T62" fmla="*/ 13 w 53"/>
                <a:gd name="T63" fmla="*/ 40 h 81"/>
                <a:gd name="T64" fmla="*/ 11 w 53"/>
                <a:gd name="T65" fmla="*/ 43 h 81"/>
                <a:gd name="T66" fmla="*/ 8 w 53"/>
                <a:gd name="T67" fmla="*/ 0 h 81"/>
                <a:gd name="T68" fmla="*/ 48 w 53"/>
                <a:gd name="T69" fmla="*/ 10 h 81"/>
                <a:gd name="T70" fmla="*/ 13 w 53"/>
                <a:gd name="T71" fmla="*/ 3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81">
                  <a:moveTo>
                    <a:pt x="13" y="32"/>
                  </a:moveTo>
                  <a:lnTo>
                    <a:pt x="13" y="31"/>
                  </a:lnTo>
                  <a:lnTo>
                    <a:pt x="15" y="30"/>
                  </a:lnTo>
                  <a:lnTo>
                    <a:pt x="16" y="29"/>
                  </a:lnTo>
                  <a:lnTo>
                    <a:pt x="18" y="28"/>
                  </a:lnTo>
                  <a:lnTo>
                    <a:pt x="20" y="28"/>
                  </a:lnTo>
                  <a:lnTo>
                    <a:pt x="22" y="27"/>
                  </a:lnTo>
                  <a:lnTo>
                    <a:pt x="24" y="27"/>
                  </a:lnTo>
                  <a:lnTo>
                    <a:pt x="27" y="27"/>
                  </a:lnTo>
                  <a:lnTo>
                    <a:pt x="31" y="27"/>
                  </a:lnTo>
                  <a:lnTo>
                    <a:pt x="36" y="28"/>
                  </a:lnTo>
                  <a:lnTo>
                    <a:pt x="40" y="31"/>
                  </a:lnTo>
                  <a:lnTo>
                    <a:pt x="44" y="33"/>
                  </a:lnTo>
                  <a:lnTo>
                    <a:pt x="48" y="37"/>
                  </a:lnTo>
                  <a:lnTo>
                    <a:pt x="50" y="41"/>
                  </a:lnTo>
                  <a:lnTo>
                    <a:pt x="51" y="47"/>
                  </a:lnTo>
                  <a:lnTo>
                    <a:pt x="52" y="52"/>
                  </a:lnTo>
                  <a:lnTo>
                    <a:pt x="52" y="56"/>
                  </a:lnTo>
                  <a:lnTo>
                    <a:pt x="51" y="60"/>
                  </a:lnTo>
                  <a:lnTo>
                    <a:pt x="49" y="65"/>
                  </a:lnTo>
                  <a:lnTo>
                    <a:pt x="48" y="69"/>
                  </a:lnTo>
                  <a:lnTo>
                    <a:pt x="43" y="73"/>
                  </a:lnTo>
                  <a:lnTo>
                    <a:pt x="39" y="77"/>
                  </a:lnTo>
                  <a:lnTo>
                    <a:pt x="32" y="79"/>
                  </a:lnTo>
                  <a:lnTo>
                    <a:pt x="24" y="80"/>
                  </a:lnTo>
                  <a:lnTo>
                    <a:pt x="21" y="80"/>
                  </a:lnTo>
                  <a:lnTo>
                    <a:pt x="16" y="79"/>
                  </a:lnTo>
                  <a:lnTo>
                    <a:pt x="13" y="77"/>
                  </a:lnTo>
                  <a:lnTo>
                    <a:pt x="9" y="75"/>
                  </a:lnTo>
                  <a:lnTo>
                    <a:pt x="5" y="73"/>
                  </a:lnTo>
                  <a:lnTo>
                    <a:pt x="3" y="69"/>
                  </a:lnTo>
                  <a:lnTo>
                    <a:pt x="1" y="64"/>
                  </a:lnTo>
                  <a:lnTo>
                    <a:pt x="0" y="58"/>
                  </a:lnTo>
                  <a:lnTo>
                    <a:pt x="10" y="58"/>
                  </a:lnTo>
                  <a:lnTo>
                    <a:pt x="10" y="61"/>
                  </a:lnTo>
                  <a:lnTo>
                    <a:pt x="11" y="64"/>
                  </a:lnTo>
                  <a:lnTo>
                    <a:pt x="13" y="66"/>
                  </a:lnTo>
                  <a:lnTo>
                    <a:pt x="14" y="68"/>
                  </a:lnTo>
                  <a:lnTo>
                    <a:pt x="17" y="70"/>
                  </a:lnTo>
                  <a:lnTo>
                    <a:pt x="20" y="71"/>
                  </a:lnTo>
                  <a:lnTo>
                    <a:pt x="22" y="71"/>
                  </a:lnTo>
                  <a:lnTo>
                    <a:pt x="26" y="72"/>
                  </a:lnTo>
                  <a:lnTo>
                    <a:pt x="30" y="71"/>
                  </a:lnTo>
                  <a:lnTo>
                    <a:pt x="32" y="70"/>
                  </a:lnTo>
                  <a:lnTo>
                    <a:pt x="35" y="68"/>
                  </a:lnTo>
                  <a:lnTo>
                    <a:pt x="38" y="66"/>
                  </a:lnTo>
                  <a:lnTo>
                    <a:pt x="39" y="63"/>
                  </a:lnTo>
                  <a:lnTo>
                    <a:pt x="40" y="60"/>
                  </a:lnTo>
                  <a:lnTo>
                    <a:pt x="41" y="57"/>
                  </a:lnTo>
                  <a:lnTo>
                    <a:pt x="42" y="53"/>
                  </a:lnTo>
                  <a:lnTo>
                    <a:pt x="41" y="49"/>
                  </a:lnTo>
                  <a:lnTo>
                    <a:pt x="40" y="46"/>
                  </a:lnTo>
                  <a:lnTo>
                    <a:pt x="39" y="43"/>
                  </a:lnTo>
                  <a:lnTo>
                    <a:pt x="37" y="40"/>
                  </a:lnTo>
                  <a:lnTo>
                    <a:pt x="34" y="38"/>
                  </a:lnTo>
                  <a:lnTo>
                    <a:pt x="31" y="36"/>
                  </a:lnTo>
                  <a:lnTo>
                    <a:pt x="29" y="36"/>
                  </a:lnTo>
                  <a:lnTo>
                    <a:pt x="25" y="35"/>
                  </a:lnTo>
                  <a:lnTo>
                    <a:pt x="23" y="36"/>
                  </a:lnTo>
                  <a:lnTo>
                    <a:pt x="21" y="36"/>
                  </a:lnTo>
                  <a:lnTo>
                    <a:pt x="19" y="36"/>
                  </a:lnTo>
                  <a:lnTo>
                    <a:pt x="17" y="37"/>
                  </a:lnTo>
                  <a:lnTo>
                    <a:pt x="15" y="39"/>
                  </a:lnTo>
                  <a:lnTo>
                    <a:pt x="13" y="40"/>
                  </a:lnTo>
                  <a:lnTo>
                    <a:pt x="13" y="42"/>
                  </a:lnTo>
                  <a:lnTo>
                    <a:pt x="11" y="43"/>
                  </a:lnTo>
                  <a:lnTo>
                    <a:pt x="3" y="43"/>
                  </a:lnTo>
                  <a:lnTo>
                    <a:pt x="8" y="0"/>
                  </a:lnTo>
                  <a:lnTo>
                    <a:pt x="48" y="0"/>
                  </a:lnTo>
                  <a:lnTo>
                    <a:pt x="48" y="10"/>
                  </a:lnTo>
                  <a:lnTo>
                    <a:pt x="15" y="10"/>
                  </a:lnTo>
                  <a:lnTo>
                    <a:pt x="13" y="3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54" name="Freeform 51">
              <a:extLst>
                <a:ext uri="{FF2B5EF4-FFF2-40B4-BE49-F238E27FC236}">
                  <a16:creationId xmlns:a16="http://schemas.microsoft.com/office/drawing/2014/main" id="{388A6A65-2A78-472A-B4DC-80649B23A352}"/>
                </a:ext>
              </a:extLst>
            </p:cNvPr>
            <p:cNvSpPr>
              <a:spLocks/>
            </p:cNvSpPr>
            <p:nvPr/>
          </p:nvSpPr>
          <p:spPr bwMode="auto">
            <a:xfrm>
              <a:off x="5641975" y="4257675"/>
              <a:ext cx="82550" cy="130175"/>
            </a:xfrm>
            <a:custGeom>
              <a:avLst/>
              <a:gdLst>
                <a:gd name="T0" fmla="*/ 40 w 52"/>
                <a:gd name="T1" fmla="*/ 19 h 82"/>
                <a:gd name="T2" fmla="*/ 38 w 52"/>
                <a:gd name="T3" fmla="*/ 14 h 82"/>
                <a:gd name="T4" fmla="*/ 35 w 52"/>
                <a:gd name="T5" fmla="*/ 11 h 82"/>
                <a:gd name="T6" fmla="*/ 30 w 52"/>
                <a:gd name="T7" fmla="*/ 9 h 82"/>
                <a:gd name="T8" fmla="*/ 22 w 52"/>
                <a:gd name="T9" fmla="*/ 10 h 82"/>
                <a:gd name="T10" fmla="*/ 15 w 52"/>
                <a:gd name="T11" fmla="*/ 16 h 82"/>
                <a:gd name="T12" fmla="*/ 11 w 52"/>
                <a:gd name="T13" fmla="*/ 25 h 82"/>
                <a:gd name="T14" fmla="*/ 10 w 52"/>
                <a:gd name="T15" fmla="*/ 34 h 82"/>
                <a:gd name="T16" fmla="*/ 10 w 52"/>
                <a:gd name="T17" fmla="*/ 38 h 82"/>
                <a:gd name="T18" fmla="*/ 12 w 52"/>
                <a:gd name="T19" fmla="*/ 35 h 82"/>
                <a:gd name="T20" fmla="*/ 16 w 52"/>
                <a:gd name="T21" fmla="*/ 32 h 82"/>
                <a:gd name="T22" fmla="*/ 21 w 52"/>
                <a:gd name="T23" fmla="*/ 30 h 82"/>
                <a:gd name="T24" fmla="*/ 28 w 52"/>
                <a:gd name="T25" fmla="*/ 29 h 82"/>
                <a:gd name="T26" fmla="*/ 35 w 52"/>
                <a:gd name="T27" fmla="*/ 30 h 82"/>
                <a:gd name="T28" fmla="*/ 43 w 52"/>
                <a:gd name="T29" fmla="*/ 34 h 82"/>
                <a:gd name="T30" fmla="*/ 49 w 52"/>
                <a:gd name="T31" fmla="*/ 42 h 82"/>
                <a:gd name="T32" fmla="*/ 51 w 52"/>
                <a:gd name="T33" fmla="*/ 54 h 82"/>
                <a:gd name="T34" fmla="*/ 49 w 52"/>
                <a:gd name="T35" fmla="*/ 64 h 82"/>
                <a:gd name="T36" fmla="*/ 44 w 52"/>
                <a:gd name="T37" fmla="*/ 74 h 82"/>
                <a:gd name="T38" fmla="*/ 41 w 52"/>
                <a:gd name="T39" fmla="*/ 77 h 82"/>
                <a:gd name="T40" fmla="*/ 37 w 52"/>
                <a:gd name="T41" fmla="*/ 79 h 82"/>
                <a:gd name="T42" fmla="*/ 32 w 52"/>
                <a:gd name="T43" fmla="*/ 81 h 82"/>
                <a:gd name="T44" fmla="*/ 25 w 52"/>
                <a:gd name="T45" fmla="*/ 81 h 82"/>
                <a:gd name="T46" fmla="*/ 21 w 52"/>
                <a:gd name="T47" fmla="*/ 81 h 82"/>
                <a:gd name="T48" fmla="*/ 15 w 52"/>
                <a:gd name="T49" fmla="*/ 79 h 82"/>
                <a:gd name="T50" fmla="*/ 10 w 52"/>
                <a:gd name="T51" fmla="*/ 75 h 82"/>
                <a:gd name="T52" fmla="*/ 5 w 52"/>
                <a:gd name="T53" fmla="*/ 70 h 82"/>
                <a:gd name="T54" fmla="*/ 1 w 52"/>
                <a:gd name="T55" fmla="*/ 57 h 82"/>
                <a:gd name="T56" fmla="*/ 0 w 52"/>
                <a:gd name="T57" fmla="*/ 43 h 82"/>
                <a:gd name="T58" fmla="*/ 1 w 52"/>
                <a:gd name="T59" fmla="*/ 29 h 82"/>
                <a:gd name="T60" fmla="*/ 5 w 52"/>
                <a:gd name="T61" fmla="*/ 15 h 82"/>
                <a:gd name="T62" fmla="*/ 13 w 52"/>
                <a:gd name="T63" fmla="*/ 4 h 82"/>
                <a:gd name="T64" fmla="*/ 28 w 52"/>
                <a:gd name="T65" fmla="*/ 0 h 82"/>
                <a:gd name="T66" fmla="*/ 35 w 52"/>
                <a:gd name="T67" fmla="*/ 1 h 82"/>
                <a:gd name="T68" fmla="*/ 42 w 52"/>
                <a:gd name="T69" fmla="*/ 5 h 82"/>
                <a:gd name="T70" fmla="*/ 47 w 52"/>
                <a:gd name="T71" fmla="*/ 11 h 82"/>
                <a:gd name="T72" fmla="*/ 50 w 52"/>
                <a:gd name="T73" fmla="*/ 2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82">
                  <a:moveTo>
                    <a:pt x="40" y="21"/>
                  </a:moveTo>
                  <a:lnTo>
                    <a:pt x="40" y="19"/>
                  </a:lnTo>
                  <a:lnTo>
                    <a:pt x="39" y="16"/>
                  </a:lnTo>
                  <a:lnTo>
                    <a:pt x="38" y="14"/>
                  </a:lnTo>
                  <a:lnTo>
                    <a:pt x="37" y="12"/>
                  </a:lnTo>
                  <a:lnTo>
                    <a:pt x="35" y="11"/>
                  </a:lnTo>
                  <a:lnTo>
                    <a:pt x="33" y="10"/>
                  </a:lnTo>
                  <a:lnTo>
                    <a:pt x="30" y="9"/>
                  </a:lnTo>
                  <a:lnTo>
                    <a:pt x="28" y="9"/>
                  </a:lnTo>
                  <a:lnTo>
                    <a:pt x="22" y="10"/>
                  </a:lnTo>
                  <a:lnTo>
                    <a:pt x="19" y="12"/>
                  </a:lnTo>
                  <a:lnTo>
                    <a:pt x="15" y="16"/>
                  </a:lnTo>
                  <a:lnTo>
                    <a:pt x="13" y="20"/>
                  </a:lnTo>
                  <a:lnTo>
                    <a:pt x="11" y="25"/>
                  </a:lnTo>
                  <a:lnTo>
                    <a:pt x="10" y="30"/>
                  </a:lnTo>
                  <a:lnTo>
                    <a:pt x="10" y="34"/>
                  </a:lnTo>
                  <a:lnTo>
                    <a:pt x="9" y="38"/>
                  </a:lnTo>
                  <a:lnTo>
                    <a:pt x="10" y="38"/>
                  </a:lnTo>
                  <a:lnTo>
                    <a:pt x="11" y="36"/>
                  </a:lnTo>
                  <a:lnTo>
                    <a:pt x="12" y="35"/>
                  </a:lnTo>
                  <a:lnTo>
                    <a:pt x="13" y="34"/>
                  </a:lnTo>
                  <a:lnTo>
                    <a:pt x="16" y="32"/>
                  </a:lnTo>
                  <a:lnTo>
                    <a:pt x="18" y="31"/>
                  </a:lnTo>
                  <a:lnTo>
                    <a:pt x="21" y="30"/>
                  </a:lnTo>
                  <a:lnTo>
                    <a:pt x="24" y="29"/>
                  </a:lnTo>
                  <a:lnTo>
                    <a:pt x="28" y="29"/>
                  </a:lnTo>
                  <a:lnTo>
                    <a:pt x="31" y="29"/>
                  </a:lnTo>
                  <a:lnTo>
                    <a:pt x="35" y="30"/>
                  </a:lnTo>
                  <a:lnTo>
                    <a:pt x="39" y="32"/>
                  </a:lnTo>
                  <a:lnTo>
                    <a:pt x="43" y="34"/>
                  </a:lnTo>
                  <a:lnTo>
                    <a:pt x="47" y="37"/>
                  </a:lnTo>
                  <a:lnTo>
                    <a:pt x="49" y="42"/>
                  </a:lnTo>
                  <a:lnTo>
                    <a:pt x="50" y="47"/>
                  </a:lnTo>
                  <a:lnTo>
                    <a:pt x="51" y="54"/>
                  </a:lnTo>
                  <a:lnTo>
                    <a:pt x="51" y="60"/>
                  </a:lnTo>
                  <a:lnTo>
                    <a:pt x="49" y="64"/>
                  </a:lnTo>
                  <a:lnTo>
                    <a:pt x="47" y="69"/>
                  </a:lnTo>
                  <a:lnTo>
                    <a:pt x="44" y="74"/>
                  </a:lnTo>
                  <a:lnTo>
                    <a:pt x="43" y="75"/>
                  </a:lnTo>
                  <a:lnTo>
                    <a:pt x="41" y="77"/>
                  </a:lnTo>
                  <a:lnTo>
                    <a:pt x="39" y="78"/>
                  </a:lnTo>
                  <a:lnTo>
                    <a:pt x="37" y="79"/>
                  </a:lnTo>
                  <a:lnTo>
                    <a:pt x="35" y="80"/>
                  </a:lnTo>
                  <a:lnTo>
                    <a:pt x="32" y="81"/>
                  </a:lnTo>
                  <a:lnTo>
                    <a:pt x="29" y="81"/>
                  </a:lnTo>
                  <a:lnTo>
                    <a:pt x="25" y="81"/>
                  </a:lnTo>
                  <a:lnTo>
                    <a:pt x="22" y="81"/>
                  </a:lnTo>
                  <a:lnTo>
                    <a:pt x="21" y="81"/>
                  </a:lnTo>
                  <a:lnTo>
                    <a:pt x="18" y="80"/>
                  </a:lnTo>
                  <a:lnTo>
                    <a:pt x="15" y="79"/>
                  </a:lnTo>
                  <a:lnTo>
                    <a:pt x="13" y="77"/>
                  </a:lnTo>
                  <a:lnTo>
                    <a:pt x="10" y="75"/>
                  </a:lnTo>
                  <a:lnTo>
                    <a:pt x="8" y="73"/>
                  </a:lnTo>
                  <a:lnTo>
                    <a:pt x="5" y="70"/>
                  </a:lnTo>
                  <a:lnTo>
                    <a:pt x="3" y="64"/>
                  </a:lnTo>
                  <a:lnTo>
                    <a:pt x="1" y="57"/>
                  </a:lnTo>
                  <a:lnTo>
                    <a:pt x="0" y="50"/>
                  </a:lnTo>
                  <a:lnTo>
                    <a:pt x="0" y="43"/>
                  </a:lnTo>
                  <a:lnTo>
                    <a:pt x="0" y="35"/>
                  </a:lnTo>
                  <a:lnTo>
                    <a:pt x="1" y="29"/>
                  </a:lnTo>
                  <a:lnTo>
                    <a:pt x="3" y="21"/>
                  </a:lnTo>
                  <a:lnTo>
                    <a:pt x="5" y="15"/>
                  </a:lnTo>
                  <a:lnTo>
                    <a:pt x="9" y="9"/>
                  </a:lnTo>
                  <a:lnTo>
                    <a:pt x="13" y="4"/>
                  </a:lnTo>
                  <a:lnTo>
                    <a:pt x="20" y="1"/>
                  </a:lnTo>
                  <a:lnTo>
                    <a:pt x="28" y="0"/>
                  </a:lnTo>
                  <a:lnTo>
                    <a:pt x="31" y="0"/>
                  </a:lnTo>
                  <a:lnTo>
                    <a:pt x="35" y="1"/>
                  </a:lnTo>
                  <a:lnTo>
                    <a:pt x="38" y="3"/>
                  </a:lnTo>
                  <a:lnTo>
                    <a:pt x="42" y="5"/>
                  </a:lnTo>
                  <a:lnTo>
                    <a:pt x="45" y="7"/>
                  </a:lnTo>
                  <a:lnTo>
                    <a:pt x="47" y="11"/>
                  </a:lnTo>
                  <a:lnTo>
                    <a:pt x="49" y="16"/>
                  </a:lnTo>
                  <a:lnTo>
                    <a:pt x="50" y="21"/>
                  </a:lnTo>
                  <a:lnTo>
                    <a:pt x="40"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55" name="Freeform 52">
              <a:extLst>
                <a:ext uri="{FF2B5EF4-FFF2-40B4-BE49-F238E27FC236}">
                  <a16:creationId xmlns:a16="http://schemas.microsoft.com/office/drawing/2014/main" id="{EE7DC6C1-1EA6-4BE0-BE7D-9884EAF53945}"/>
                </a:ext>
              </a:extLst>
            </p:cNvPr>
            <p:cNvSpPr>
              <a:spLocks/>
            </p:cNvSpPr>
            <p:nvPr/>
          </p:nvSpPr>
          <p:spPr bwMode="auto">
            <a:xfrm>
              <a:off x="5337175" y="4164013"/>
              <a:ext cx="85725" cy="125412"/>
            </a:xfrm>
            <a:custGeom>
              <a:avLst/>
              <a:gdLst>
                <a:gd name="T0" fmla="*/ 0 w 54"/>
                <a:gd name="T1" fmla="*/ 0 h 79"/>
                <a:gd name="T2" fmla="*/ 53 w 54"/>
                <a:gd name="T3" fmla="*/ 0 h 79"/>
                <a:gd name="T4" fmla="*/ 53 w 54"/>
                <a:gd name="T5" fmla="*/ 9 h 79"/>
                <a:gd name="T6" fmla="*/ 49 w 54"/>
                <a:gd name="T7" fmla="*/ 13 h 79"/>
                <a:gd name="T8" fmla="*/ 45 w 54"/>
                <a:gd name="T9" fmla="*/ 19 h 79"/>
                <a:gd name="T10" fmla="*/ 40 w 54"/>
                <a:gd name="T11" fmla="*/ 25 h 79"/>
                <a:gd name="T12" fmla="*/ 36 w 54"/>
                <a:gd name="T13" fmla="*/ 33 h 79"/>
                <a:gd name="T14" fmla="*/ 31 w 54"/>
                <a:gd name="T15" fmla="*/ 43 h 79"/>
                <a:gd name="T16" fmla="*/ 27 w 54"/>
                <a:gd name="T17" fmla="*/ 53 h 79"/>
                <a:gd name="T18" fmla="*/ 23 w 54"/>
                <a:gd name="T19" fmla="*/ 65 h 79"/>
                <a:gd name="T20" fmla="*/ 21 w 54"/>
                <a:gd name="T21" fmla="*/ 78 h 79"/>
                <a:gd name="T22" fmla="*/ 11 w 54"/>
                <a:gd name="T23" fmla="*/ 78 h 79"/>
                <a:gd name="T24" fmla="*/ 12 w 54"/>
                <a:gd name="T25" fmla="*/ 70 h 79"/>
                <a:gd name="T26" fmla="*/ 14 w 54"/>
                <a:gd name="T27" fmla="*/ 60 h 79"/>
                <a:gd name="T28" fmla="*/ 18 w 54"/>
                <a:gd name="T29" fmla="*/ 51 h 79"/>
                <a:gd name="T30" fmla="*/ 22 w 54"/>
                <a:gd name="T31" fmla="*/ 42 h 79"/>
                <a:gd name="T32" fmla="*/ 26 w 54"/>
                <a:gd name="T33" fmla="*/ 33 h 79"/>
                <a:gd name="T34" fmla="*/ 31 w 54"/>
                <a:gd name="T35" fmla="*/ 25 h 79"/>
                <a:gd name="T36" fmla="*/ 37 w 54"/>
                <a:gd name="T37" fmla="*/ 17 h 79"/>
                <a:gd name="T38" fmla="*/ 42 w 54"/>
                <a:gd name="T39" fmla="*/ 10 h 79"/>
                <a:gd name="T40" fmla="*/ 0 w 54"/>
                <a:gd name="T41" fmla="*/ 10 h 79"/>
                <a:gd name="T42" fmla="*/ 0 w 54"/>
                <a:gd name="T4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79">
                  <a:moveTo>
                    <a:pt x="0" y="0"/>
                  </a:moveTo>
                  <a:lnTo>
                    <a:pt x="53" y="0"/>
                  </a:lnTo>
                  <a:lnTo>
                    <a:pt x="53" y="9"/>
                  </a:lnTo>
                  <a:lnTo>
                    <a:pt x="49" y="13"/>
                  </a:lnTo>
                  <a:lnTo>
                    <a:pt x="45" y="19"/>
                  </a:lnTo>
                  <a:lnTo>
                    <a:pt x="40" y="25"/>
                  </a:lnTo>
                  <a:lnTo>
                    <a:pt x="36" y="33"/>
                  </a:lnTo>
                  <a:lnTo>
                    <a:pt x="31" y="43"/>
                  </a:lnTo>
                  <a:lnTo>
                    <a:pt x="27" y="53"/>
                  </a:lnTo>
                  <a:lnTo>
                    <a:pt x="23" y="65"/>
                  </a:lnTo>
                  <a:lnTo>
                    <a:pt x="21" y="78"/>
                  </a:lnTo>
                  <a:lnTo>
                    <a:pt x="11" y="78"/>
                  </a:lnTo>
                  <a:lnTo>
                    <a:pt x="12" y="70"/>
                  </a:lnTo>
                  <a:lnTo>
                    <a:pt x="14" y="60"/>
                  </a:lnTo>
                  <a:lnTo>
                    <a:pt x="18" y="51"/>
                  </a:lnTo>
                  <a:lnTo>
                    <a:pt x="22" y="42"/>
                  </a:lnTo>
                  <a:lnTo>
                    <a:pt x="26" y="33"/>
                  </a:lnTo>
                  <a:lnTo>
                    <a:pt x="31" y="25"/>
                  </a:lnTo>
                  <a:lnTo>
                    <a:pt x="37" y="17"/>
                  </a:lnTo>
                  <a:lnTo>
                    <a:pt x="42" y="10"/>
                  </a:lnTo>
                  <a:lnTo>
                    <a:pt x="0" y="10"/>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56" name="Freeform 53">
              <a:extLst>
                <a:ext uri="{FF2B5EF4-FFF2-40B4-BE49-F238E27FC236}">
                  <a16:creationId xmlns:a16="http://schemas.microsoft.com/office/drawing/2014/main" id="{690C3870-597A-4A0E-915E-C8E74C738FF7}"/>
                </a:ext>
              </a:extLst>
            </p:cNvPr>
            <p:cNvSpPr>
              <a:spLocks/>
            </p:cNvSpPr>
            <p:nvPr/>
          </p:nvSpPr>
          <p:spPr bwMode="auto">
            <a:xfrm>
              <a:off x="5075238" y="3933825"/>
              <a:ext cx="84137" cy="130175"/>
            </a:xfrm>
            <a:custGeom>
              <a:avLst/>
              <a:gdLst>
                <a:gd name="T0" fmla="*/ 43 w 53"/>
                <a:gd name="T1" fmla="*/ 39 h 82"/>
                <a:gd name="T2" fmla="*/ 48 w 53"/>
                <a:gd name="T3" fmla="*/ 44 h 82"/>
                <a:gd name="T4" fmla="*/ 51 w 53"/>
                <a:gd name="T5" fmla="*/ 48 h 82"/>
                <a:gd name="T6" fmla="*/ 52 w 53"/>
                <a:gd name="T7" fmla="*/ 54 h 82"/>
                <a:gd name="T8" fmla="*/ 52 w 53"/>
                <a:gd name="T9" fmla="*/ 61 h 82"/>
                <a:gd name="T10" fmla="*/ 49 w 53"/>
                <a:gd name="T11" fmla="*/ 70 h 82"/>
                <a:gd name="T12" fmla="*/ 43 w 53"/>
                <a:gd name="T13" fmla="*/ 76 h 82"/>
                <a:gd name="T14" fmla="*/ 33 w 53"/>
                <a:gd name="T15" fmla="*/ 81 h 82"/>
                <a:gd name="T16" fmla="*/ 25 w 53"/>
                <a:gd name="T17" fmla="*/ 81 h 82"/>
                <a:gd name="T18" fmla="*/ 21 w 53"/>
                <a:gd name="T19" fmla="*/ 81 h 82"/>
                <a:gd name="T20" fmla="*/ 15 w 53"/>
                <a:gd name="T21" fmla="*/ 79 h 82"/>
                <a:gd name="T22" fmla="*/ 11 w 53"/>
                <a:gd name="T23" fmla="*/ 76 h 82"/>
                <a:gd name="T24" fmla="*/ 5 w 53"/>
                <a:gd name="T25" fmla="*/ 73 h 82"/>
                <a:gd name="T26" fmla="*/ 3 w 53"/>
                <a:gd name="T27" fmla="*/ 67 h 82"/>
                <a:gd name="T28" fmla="*/ 1 w 53"/>
                <a:gd name="T29" fmla="*/ 62 h 82"/>
                <a:gd name="T30" fmla="*/ 0 w 53"/>
                <a:gd name="T31" fmla="*/ 58 h 82"/>
                <a:gd name="T32" fmla="*/ 1 w 53"/>
                <a:gd name="T33" fmla="*/ 53 h 82"/>
                <a:gd name="T34" fmla="*/ 3 w 53"/>
                <a:gd name="T35" fmla="*/ 47 h 82"/>
                <a:gd name="T36" fmla="*/ 5 w 53"/>
                <a:gd name="T37" fmla="*/ 42 h 82"/>
                <a:gd name="T38" fmla="*/ 11 w 53"/>
                <a:gd name="T39" fmla="*/ 38 h 82"/>
                <a:gd name="T40" fmla="*/ 11 w 53"/>
                <a:gd name="T41" fmla="*/ 36 h 82"/>
                <a:gd name="T42" fmla="*/ 7 w 53"/>
                <a:gd name="T43" fmla="*/ 33 h 82"/>
                <a:gd name="T44" fmla="*/ 4 w 53"/>
                <a:gd name="T45" fmla="*/ 29 h 82"/>
                <a:gd name="T46" fmla="*/ 3 w 53"/>
                <a:gd name="T47" fmla="*/ 24 h 82"/>
                <a:gd name="T48" fmla="*/ 3 w 53"/>
                <a:gd name="T49" fmla="*/ 19 h 82"/>
                <a:gd name="T50" fmla="*/ 5 w 53"/>
                <a:gd name="T51" fmla="*/ 11 h 82"/>
                <a:gd name="T52" fmla="*/ 11 w 53"/>
                <a:gd name="T53" fmla="*/ 5 h 82"/>
                <a:gd name="T54" fmla="*/ 20 w 53"/>
                <a:gd name="T55" fmla="*/ 1 h 82"/>
                <a:gd name="T56" fmla="*/ 32 w 53"/>
                <a:gd name="T57" fmla="*/ 1 h 82"/>
                <a:gd name="T58" fmla="*/ 41 w 53"/>
                <a:gd name="T59" fmla="*/ 4 h 82"/>
                <a:gd name="T60" fmla="*/ 47 w 53"/>
                <a:gd name="T61" fmla="*/ 10 h 82"/>
                <a:gd name="T62" fmla="*/ 49 w 53"/>
                <a:gd name="T63" fmla="*/ 17 h 82"/>
                <a:gd name="T64" fmla="*/ 49 w 53"/>
                <a:gd name="T65" fmla="*/ 24 h 82"/>
                <a:gd name="T66" fmla="*/ 48 w 53"/>
                <a:gd name="T67" fmla="*/ 30 h 82"/>
                <a:gd name="T68" fmla="*/ 44 w 53"/>
                <a:gd name="T69" fmla="*/ 34 h 82"/>
                <a:gd name="T70" fmla="*/ 41 w 53"/>
                <a:gd name="T71"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82">
                  <a:moveTo>
                    <a:pt x="40" y="37"/>
                  </a:moveTo>
                  <a:lnTo>
                    <a:pt x="43" y="39"/>
                  </a:lnTo>
                  <a:lnTo>
                    <a:pt x="47" y="41"/>
                  </a:lnTo>
                  <a:lnTo>
                    <a:pt x="48" y="44"/>
                  </a:lnTo>
                  <a:lnTo>
                    <a:pt x="50" y="47"/>
                  </a:lnTo>
                  <a:lnTo>
                    <a:pt x="51" y="48"/>
                  </a:lnTo>
                  <a:lnTo>
                    <a:pt x="52" y="51"/>
                  </a:lnTo>
                  <a:lnTo>
                    <a:pt x="52" y="54"/>
                  </a:lnTo>
                  <a:lnTo>
                    <a:pt x="52" y="56"/>
                  </a:lnTo>
                  <a:lnTo>
                    <a:pt x="52" y="61"/>
                  </a:lnTo>
                  <a:lnTo>
                    <a:pt x="51" y="66"/>
                  </a:lnTo>
                  <a:lnTo>
                    <a:pt x="49" y="70"/>
                  </a:lnTo>
                  <a:lnTo>
                    <a:pt x="47" y="74"/>
                  </a:lnTo>
                  <a:lnTo>
                    <a:pt x="43" y="76"/>
                  </a:lnTo>
                  <a:lnTo>
                    <a:pt x="39" y="79"/>
                  </a:lnTo>
                  <a:lnTo>
                    <a:pt x="33" y="81"/>
                  </a:lnTo>
                  <a:lnTo>
                    <a:pt x="27" y="81"/>
                  </a:lnTo>
                  <a:lnTo>
                    <a:pt x="25" y="81"/>
                  </a:lnTo>
                  <a:lnTo>
                    <a:pt x="22" y="81"/>
                  </a:lnTo>
                  <a:lnTo>
                    <a:pt x="21" y="81"/>
                  </a:lnTo>
                  <a:lnTo>
                    <a:pt x="18" y="80"/>
                  </a:lnTo>
                  <a:lnTo>
                    <a:pt x="15" y="79"/>
                  </a:lnTo>
                  <a:lnTo>
                    <a:pt x="13" y="78"/>
                  </a:lnTo>
                  <a:lnTo>
                    <a:pt x="11" y="76"/>
                  </a:lnTo>
                  <a:lnTo>
                    <a:pt x="8" y="75"/>
                  </a:lnTo>
                  <a:lnTo>
                    <a:pt x="5" y="73"/>
                  </a:lnTo>
                  <a:lnTo>
                    <a:pt x="4" y="70"/>
                  </a:lnTo>
                  <a:lnTo>
                    <a:pt x="3" y="67"/>
                  </a:lnTo>
                  <a:lnTo>
                    <a:pt x="2" y="64"/>
                  </a:lnTo>
                  <a:lnTo>
                    <a:pt x="1" y="62"/>
                  </a:lnTo>
                  <a:lnTo>
                    <a:pt x="1" y="60"/>
                  </a:lnTo>
                  <a:lnTo>
                    <a:pt x="0" y="58"/>
                  </a:lnTo>
                  <a:lnTo>
                    <a:pt x="0" y="56"/>
                  </a:lnTo>
                  <a:lnTo>
                    <a:pt x="1" y="53"/>
                  </a:lnTo>
                  <a:lnTo>
                    <a:pt x="2" y="49"/>
                  </a:lnTo>
                  <a:lnTo>
                    <a:pt x="3" y="47"/>
                  </a:lnTo>
                  <a:lnTo>
                    <a:pt x="4" y="45"/>
                  </a:lnTo>
                  <a:lnTo>
                    <a:pt x="5" y="42"/>
                  </a:lnTo>
                  <a:lnTo>
                    <a:pt x="8" y="40"/>
                  </a:lnTo>
                  <a:lnTo>
                    <a:pt x="11" y="38"/>
                  </a:lnTo>
                  <a:lnTo>
                    <a:pt x="13" y="37"/>
                  </a:lnTo>
                  <a:lnTo>
                    <a:pt x="11" y="36"/>
                  </a:lnTo>
                  <a:lnTo>
                    <a:pt x="9" y="34"/>
                  </a:lnTo>
                  <a:lnTo>
                    <a:pt x="7" y="33"/>
                  </a:lnTo>
                  <a:lnTo>
                    <a:pt x="5" y="32"/>
                  </a:lnTo>
                  <a:lnTo>
                    <a:pt x="4" y="29"/>
                  </a:lnTo>
                  <a:lnTo>
                    <a:pt x="4" y="27"/>
                  </a:lnTo>
                  <a:lnTo>
                    <a:pt x="3" y="24"/>
                  </a:lnTo>
                  <a:lnTo>
                    <a:pt x="3" y="21"/>
                  </a:lnTo>
                  <a:lnTo>
                    <a:pt x="3" y="19"/>
                  </a:lnTo>
                  <a:lnTo>
                    <a:pt x="4" y="15"/>
                  </a:lnTo>
                  <a:lnTo>
                    <a:pt x="5" y="11"/>
                  </a:lnTo>
                  <a:lnTo>
                    <a:pt x="7" y="7"/>
                  </a:lnTo>
                  <a:lnTo>
                    <a:pt x="11" y="5"/>
                  </a:lnTo>
                  <a:lnTo>
                    <a:pt x="14" y="3"/>
                  </a:lnTo>
                  <a:lnTo>
                    <a:pt x="20" y="1"/>
                  </a:lnTo>
                  <a:lnTo>
                    <a:pt x="26" y="0"/>
                  </a:lnTo>
                  <a:lnTo>
                    <a:pt x="32" y="1"/>
                  </a:lnTo>
                  <a:lnTo>
                    <a:pt x="37" y="2"/>
                  </a:lnTo>
                  <a:lnTo>
                    <a:pt x="41" y="4"/>
                  </a:lnTo>
                  <a:lnTo>
                    <a:pt x="44" y="7"/>
                  </a:lnTo>
                  <a:lnTo>
                    <a:pt x="47" y="10"/>
                  </a:lnTo>
                  <a:lnTo>
                    <a:pt x="48" y="13"/>
                  </a:lnTo>
                  <a:lnTo>
                    <a:pt x="49" y="17"/>
                  </a:lnTo>
                  <a:lnTo>
                    <a:pt x="49" y="20"/>
                  </a:lnTo>
                  <a:lnTo>
                    <a:pt x="49" y="24"/>
                  </a:lnTo>
                  <a:lnTo>
                    <a:pt x="48" y="27"/>
                  </a:lnTo>
                  <a:lnTo>
                    <a:pt x="48" y="30"/>
                  </a:lnTo>
                  <a:lnTo>
                    <a:pt x="46" y="33"/>
                  </a:lnTo>
                  <a:lnTo>
                    <a:pt x="44" y="34"/>
                  </a:lnTo>
                  <a:lnTo>
                    <a:pt x="43" y="35"/>
                  </a:lnTo>
                  <a:lnTo>
                    <a:pt x="41" y="36"/>
                  </a:lnTo>
                  <a:lnTo>
                    <a:pt x="40" y="3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57" name="Freeform 54">
              <a:extLst>
                <a:ext uri="{FF2B5EF4-FFF2-40B4-BE49-F238E27FC236}">
                  <a16:creationId xmlns:a16="http://schemas.microsoft.com/office/drawing/2014/main" id="{7271A12E-C6A9-4E68-B456-8D53CBE8CC16}"/>
                </a:ext>
              </a:extLst>
            </p:cNvPr>
            <p:cNvSpPr>
              <a:spLocks/>
            </p:cNvSpPr>
            <p:nvPr/>
          </p:nvSpPr>
          <p:spPr bwMode="auto">
            <a:xfrm>
              <a:off x="1504950" y="2933700"/>
              <a:ext cx="373063" cy="749300"/>
            </a:xfrm>
            <a:custGeom>
              <a:avLst/>
              <a:gdLst>
                <a:gd name="T0" fmla="*/ 0 w 235"/>
                <a:gd name="T1" fmla="*/ 0 h 472"/>
                <a:gd name="T2" fmla="*/ 0 w 235"/>
                <a:gd name="T3" fmla="*/ 471 h 472"/>
                <a:gd name="T4" fmla="*/ 234 w 235"/>
                <a:gd name="T5" fmla="*/ 57 h 472"/>
                <a:gd name="T6" fmla="*/ 168 w 235"/>
                <a:gd name="T7" fmla="*/ 21 h 472"/>
                <a:gd name="T8" fmla="*/ 96 w 235"/>
                <a:gd name="T9" fmla="*/ 3 h 472"/>
                <a:gd name="T10" fmla="*/ 0 w 235"/>
                <a:gd name="T11" fmla="*/ 0 h 472"/>
              </a:gdLst>
              <a:ahLst/>
              <a:cxnLst>
                <a:cxn ang="0">
                  <a:pos x="T0" y="T1"/>
                </a:cxn>
                <a:cxn ang="0">
                  <a:pos x="T2" y="T3"/>
                </a:cxn>
                <a:cxn ang="0">
                  <a:pos x="T4" y="T5"/>
                </a:cxn>
                <a:cxn ang="0">
                  <a:pos x="T6" y="T7"/>
                </a:cxn>
                <a:cxn ang="0">
                  <a:pos x="T8" y="T9"/>
                </a:cxn>
                <a:cxn ang="0">
                  <a:pos x="T10" y="T11"/>
                </a:cxn>
              </a:cxnLst>
              <a:rect l="0" t="0" r="r" b="b"/>
              <a:pathLst>
                <a:path w="235" h="472">
                  <a:moveTo>
                    <a:pt x="0" y="0"/>
                  </a:moveTo>
                  <a:lnTo>
                    <a:pt x="0" y="471"/>
                  </a:lnTo>
                  <a:lnTo>
                    <a:pt x="234" y="57"/>
                  </a:lnTo>
                  <a:lnTo>
                    <a:pt x="168" y="21"/>
                  </a:lnTo>
                  <a:lnTo>
                    <a:pt x="96" y="3"/>
                  </a:lnTo>
                  <a:lnTo>
                    <a:pt x="0" y="0"/>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58" name="Freeform 55">
              <a:extLst>
                <a:ext uri="{FF2B5EF4-FFF2-40B4-BE49-F238E27FC236}">
                  <a16:creationId xmlns:a16="http://schemas.microsoft.com/office/drawing/2014/main" id="{CA193145-FC2B-4256-9AFE-04D5C13AFF02}"/>
                </a:ext>
              </a:extLst>
            </p:cNvPr>
            <p:cNvSpPr>
              <a:spLocks/>
            </p:cNvSpPr>
            <p:nvPr/>
          </p:nvSpPr>
          <p:spPr bwMode="auto">
            <a:xfrm>
              <a:off x="4978400" y="3622675"/>
              <a:ext cx="82550" cy="130175"/>
            </a:xfrm>
            <a:custGeom>
              <a:avLst/>
              <a:gdLst>
                <a:gd name="T0" fmla="*/ 0 w 52"/>
                <a:gd name="T1" fmla="*/ 21 h 82"/>
                <a:gd name="T2" fmla="*/ 4 w 52"/>
                <a:gd name="T3" fmla="*/ 12 h 82"/>
                <a:gd name="T4" fmla="*/ 9 w 52"/>
                <a:gd name="T5" fmla="*/ 5 h 82"/>
                <a:gd name="T6" fmla="*/ 19 w 52"/>
                <a:gd name="T7" fmla="*/ 0 h 82"/>
                <a:gd name="T8" fmla="*/ 32 w 52"/>
                <a:gd name="T9" fmla="*/ 1 h 82"/>
                <a:gd name="T10" fmla="*/ 43 w 52"/>
                <a:gd name="T11" fmla="*/ 8 h 82"/>
                <a:gd name="T12" fmla="*/ 49 w 52"/>
                <a:gd name="T13" fmla="*/ 20 h 82"/>
                <a:gd name="T14" fmla="*/ 51 w 52"/>
                <a:gd name="T15" fmla="*/ 31 h 82"/>
                <a:gd name="T16" fmla="*/ 51 w 52"/>
                <a:gd name="T17" fmla="*/ 40 h 82"/>
                <a:gd name="T18" fmla="*/ 49 w 52"/>
                <a:gd name="T19" fmla="*/ 54 h 82"/>
                <a:gd name="T20" fmla="*/ 44 w 52"/>
                <a:gd name="T21" fmla="*/ 69 h 82"/>
                <a:gd name="T22" fmla="*/ 32 w 52"/>
                <a:gd name="T23" fmla="*/ 79 h 82"/>
                <a:gd name="T24" fmla="*/ 17 w 52"/>
                <a:gd name="T25" fmla="*/ 80 h 82"/>
                <a:gd name="T26" fmla="*/ 8 w 52"/>
                <a:gd name="T27" fmla="*/ 76 h 82"/>
                <a:gd name="T28" fmla="*/ 3 w 52"/>
                <a:gd name="T29" fmla="*/ 70 h 82"/>
                <a:gd name="T30" fmla="*/ 1 w 52"/>
                <a:gd name="T31" fmla="*/ 62 h 82"/>
                <a:gd name="T32" fmla="*/ 10 w 52"/>
                <a:gd name="T33" fmla="*/ 60 h 82"/>
                <a:gd name="T34" fmla="*/ 12 w 52"/>
                <a:gd name="T35" fmla="*/ 65 h 82"/>
                <a:gd name="T36" fmla="*/ 13 w 52"/>
                <a:gd name="T37" fmla="*/ 69 h 82"/>
                <a:gd name="T38" fmla="*/ 18 w 52"/>
                <a:gd name="T39" fmla="*/ 72 h 82"/>
                <a:gd name="T40" fmla="*/ 23 w 52"/>
                <a:gd name="T41" fmla="*/ 73 h 82"/>
                <a:gd name="T42" fmla="*/ 30 w 52"/>
                <a:gd name="T43" fmla="*/ 71 h 82"/>
                <a:gd name="T44" fmla="*/ 35 w 52"/>
                <a:gd name="T45" fmla="*/ 65 h 82"/>
                <a:gd name="T46" fmla="*/ 38 w 52"/>
                <a:gd name="T47" fmla="*/ 56 h 82"/>
                <a:gd name="T48" fmla="*/ 41 w 52"/>
                <a:gd name="T49" fmla="*/ 43 h 82"/>
                <a:gd name="T50" fmla="*/ 38 w 52"/>
                <a:gd name="T51" fmla="*/ 47 h 82"/>
                <a:gd name="T52" fmla="*/ 34 w 52"/>
                <a:gd name="T53" fmla="*/ 49 h 82"/>
                <a:gd name="T54" fmla="*/ 29 w 52"/>
                <a:gd name="T55" fmla="*/ 51 h 82"/>
                <a:gd name="T56" fmla="*/ 24 w 52"/>
                <a:gd name="T57" fmla="*/ 52 h 82"/>
                <a:gd name="T58" fmla="*/ 14 w 52"/>
                <a:gd name="T59" fmla="*/ 50 h 82"/>
                <a:gd name="T60" fmla="*/ 6 w 52"/>
                <a:gd name="T61" fmla="*/ 46 h 82"/>
                <a:gd name="T62" fmla="*/ 1 w 52"/>
                <a:gd name="T63" fmla="*/ 37 h 82"/>
                <a:gd name="T64" fmla="*/ 0 w 52"/>
                <a:gd name="T65"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82">
                  <a:moveTo>
                    <a:pt x="0" y="27"/>
                  </a:moveTo>
                  <a:lnTo>
                    <a:pt x="0" y="21"/>
                  </a:lnTo>
                  <a:lnTo>
                    <a:pt x="1" y="17"/>
                  </a:lnTo>
                  <a:lnTo>
                    <a:pt x="4" y="12"/>
                  </a:lnTo>
                  <a:lnTo>
                    <a:pt x="6" y="8"/>
                  </a:lnTo>
                  <a:lnTo>
                    <a:pt x="9" y="5"/>
                  </a:lnTo>
                  <a:lnTo>
                    <a:pt x="13" y="2"/>
                  </a:lnTo>
                  <a:lnTo>
                    <a:pt x="19" y="0"/>
                  </a:lnTo>
                  <a:lnTo>
                    <a:pt x="24" y="0"/>
                  </a:lnTo>
                  <a:lnTo>
                    <a:pt x="32" y="1"/>
                  </a:lnTo>
                  <a:lnTo>
                    <a:pt x="38" y="4"/>
                  </a:lnTo>
                  <a:lnTo>
                    <a:pt x="43" y="8"/>
                  </a:lnTo>
                  <a:lnTo>
                    <a:pt x="47" y="13"/>
                  </a:lnTo>
                  <a:lnTo>
                    <a:pt x="49" y="20"/>
                  </a:lnTo>
                  <a:lnTo>
                    <a:pt x="50" y="25"/>
                  </a:lnTo>
                  <a:lnTo>
                    <a:pt x="51" y="31"/>
                  </a:lnTo>
                  <a:lnTo>
                    <a:pt x="51" y="36"/>
                  </a:lnTo>
                  <a:lnTo>
                    <a:pt x="51" y="40"/>
                  </a:lnTo>
                  <a:lnTo>
                    <a:pt x="50" y="47"/>
                  </a:lnTo>
                  <a:lnTo>
                    <a:pt x="49" y="54"/>
                  </a:lnTo>
                  <a:lnTo>
                    <a:pt x="47" y="61"/>
                  </a:lnTo>
                  <a:lnTo>
                    <a:pt x="44" y="69"/>
                  </a:lnTo>
                  <a:lnTo>
                    <a:pt x="38" y="74"/>
                  </a:lnTo>
                  <a:lnTo>
                    <a:pt x="32" y="79"/>
                  </a:lnTo>
                  <a:lnTo>
                    <a:pt x="23" y="81"/>
                  </a:lnTo>
                  <a:lnTo>
                    <a:pt x="17" y="80"/>
                  </a:lnTo>
                  <a:lnTo>
                    <a:pt x="12" y="78"/>
                  </a:lnTo>
                  <a:lnTo>
                    <a:pt x="8" y="76"/>
                  </a:lnTo>
                  <a:lnTo>
                    <a:pt x="5" y="74"/>
                  </a:lnTo>
                  <a:lnTo>
                    <a:pt x="3" y="70"/>
                  </a:lnTo>
                  <a:lnTo>
                    <a:pt x="2" y="66"/>
                  </a:lnTo>
                  <a:lnTo>
                    <a:pt x="1" y="62"/>
                  </a:lnTo>
                  <a:lnTo>
                    <a:pt x="1" y="60"/>
                  </a:lnTo>
                  <a:lnTo>
                    <a:pt x="10" y="60"/>
                  </a:lnTo>
                  <a:lnTo>
                    <a:pt x="11" y="62"/>
                  </a:lnTo>
                  <a:lnTo>
                    <a:pt x="12" y="65"/>
                  </a:lnTo>
                  <a:lnTo>
                    <a:pt x="13" y="67"/>
                  </a:lnTo>
                  <a:lnTo>
                    <a:pt x="13" y="69"/>
                  </a:lnTo>
                  <a:lnTo>
                    <a:pt x="16" y="71"/>
                  </a:lnTo>
                  <a:lnTo>
                    <a:pt x="18" y="72"/>
                  </a:lnTo>
                  <a:lnTo>
                    <a:pt x="21" y="73"/>
                  </a:lnTo>
                  <a:lnTo>
                    <a:pt x="23" y="73"/>
                  </a:lnTo>
                  <a:lnTo>
                    <a:pt x="27" y="72"/>
                  </a:lnTo>
                  <a:lnTo>
                    <a:pt x="30" y="71"/>
                  </a:lnTo>
                  <a:lnTo>
                    <a:pt x="33" y="69"/>
                  </a:lnTo>
                  <a:lnTo>
                    <a:pt x="35" y="65"/>
                  </a:lnTo>
                  <a:lnTo>
                    <a:pt x="38" y="61"/>
                  </a:lnTo>
                  <a:lnTo>
                    <a:pt x="38" y="56"/>
                  </a:lnTo>
                  <a:lnTo>
                    <a:pt x="40" y="50"/>
                  </a:lnTo>
                  <a:lnTo>
                    <a:pt x="41" y="43"/>
                  </a:lnTo>
                  <a:lnTo>
                    <a:pt x="40" y="45"/>
                  </a:lnTo>
                  <a:lnTo>
                    <a:pt x="38" y="47"/>
                  </a:lnTo>
                  <a:lnTo>
                    <a:pt x="36" y="48"/>
                  </a:lnTo>
                  <a:lnTo>
                    <a:pt x="34" y="49"/>
                  </a:lnTo>
                  <a:lnTo>
                    <a:pt x="31" y="51"/>
                  </a:lnTo>
                  <a:lnTo>
                    <a:pt x="29" y="51"/>
                  </a:lnTo>
                  <a:lnTo>
                    <a:pt x="27" y="52"/>
                  </a:lnTo>
                  <a:lnTo>
                    <a:pt x="24" y="52"/>
                  </a:lnTo>
                  <a:lnTo>
                    <a:pt x="19" y="51"/>
                  </a:lnTo>
                  <a:lnTo>
                    <a:pt x="14" y="50"/>
                  </a:lnTo>
                  <a:lnTo>
                    <a:pt x="10" y="48"/>
                  </a:lnTo>
                  <a:lnTo>
                    <a:pt x="6" y="46"/>
                  </a:lnTo>
                  <a:lnTo>
                    <a:pt x="4" y="42"/>
                  </a:lnTo>
                  <a:lnTo>
                    <a:pt x="1" y="37"/>
                  </a:lnTo>
                  <a:lnTo>
                    <a:pt x="0" y="33"/>
                  </a:lnTo>
                  <a:lnTo>
                    <a:pt x="0" y="2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59" name="Freeform 56">
              <a:extLst>
                <a:ext uri="{FF2B5EF4-FFF2-40B4-BE49-F238E27FC236}">
                  <a16:creationId xmlns:a16="http://schemas.microsoft.com/office/drawing/2014/main" id="{D2FF399F-1B5B-46EF-81A5-75EFD6F63D24}"/>
                </a:ext>
              </a:extLst>
            </p:cNvPr>
            <p:cNvSpPr>
              <a:spLocks/>
            </p:cNvSpPr>
            <p:nvPr/>
          </p:nvSpPr>
          <p:spPr bwMode="auto">
            <a:xfrm>
              <a:off x="5076825" y="3275013"/>
              <a:ext cx="41275" cy="127000"/>
            </a:xfrm>
            <a:custGeom>
              <a:avLst/>
              <a:gdLst>
                <a:gd name="T0" fmla="*/ 25 w 26"/>
                <a:gd name="T1" fmla="*/ 79 h 80"/>
                <a:gd name="T2" fmla="*/ 16 w 26"/>
                <a:gd name="T3" fmla="*/ 79 h 80"/>
                <a:gd name="T4" fmla="*/ 16 w 26"/>
                <a:gd name="T5" fmla="*/ 22 h 80"/>
                <a:gd name="T6" fmla="*/ 0 w 26"/>
                <a:gd name="T7" fmla="*/ 22 h 80"/>
                <a:gd name="T8" fmla="*/ 0 w 26"/>
                <a:gd name="T9" fmla="*/ 15 h 80"/>
                <a:gd name="T10" fmla="*/ 4 w 26"/>
                <a:gd name="T11" fmla="*/ 14 h 80"/>
                <a:gd name="T12" fmla="*/ 7 w 26"/>
                <a:gd name="T13" fmla="*/ 14 h 80"/>
                <a:gd name="T14" fmla="*/ 10 w 26"/>
                <a:gd name="T15" fmla="*/ 13 h 80"/>
                <a:gd name="T16" fmla="*/ 12 w 26"/>
                <a:gd name="T17" fmla="*/ 11 h 80"/>
                <a:gd name="T18" fmla="*/ 15 w 26"/>
                <a:gd name="T19" fmla="*/ 10 h 80"/>
                <a:gd name="T20" fmla="*/ 16 w 26"/>
                <a:gd name="T21" fmla="*/ 7 h 80"/>
                <a:gd name="T22" fmla="*/ 17 w 26"/>
                <a:gd name="T23" fmla="*/ 4 h 80"/>
                <a:gd name="T24" fmla="*/ 19 w 26"/>
                <a:gd name="T25" fmla="*/ 0 h 80"/>
                <a:gd name="T26" fmla="*/ 25 w 26"/>
                <a:gd name="T27" fmla="*/ 0 h 80"/>
                <a:gd name="T28" fmla="*/ 25 w 26"/>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80">
                  <a:moveTo>
                    <a:pt x="25" y="79"/>
                  </a:moveTo>
                  <a:lnTo>
                    <a:pt x="16" y="79"/>
                  </a:lnTo>
                  <a:lnTo>
                    <a:pt x="16" y="22"/>
                  </a:lnTo>
                  <a:lnTo>
                    <a:pt x="0" y="22"/>
                  </a:lnTo>
                  <a:lnTo>
                    <a:pt x="0" y="15"/>
                  </a:lnTo>
                  <a:lnTo>
                    <a:pt x="4" y="14"/>
                  </a:lnTo>
                  <a:lnTo>
                    <a:pt x="7" y="14"/>
                  </a:lnTo>
                  <a:lnTo>
                    <a:pt x="10" y="13"/>
                  </a:lnTo>
                  <a:lnTo>
                    <a:pt x="12" y="11"/>
                  </a:lnTo>
                  <a:lnTo>
                    <a:pt x="15" y="10"/>
                  </a:lnTo>
                  <a:lnTo>
                    <a:pt x="16" y="7"/>
                  </a:lnTo>
                  <a:lnTo>
                    <a:pt x="17" y="4"/>
                  </a:lnTo>
                  <a:lnTo>
                    <a:pt x="19" y="0"/>
                  </a:lnTo>
                  <a:lnTo>
                    <a:pt x="25" y="0"/>
                  </a:lnTo>
                  <a:lnTo>
                    <a:pt x="25"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60" name="Freeform 57">
              <a:extLst>
                <a:ext uri="{FF2B5EF4-FFF2-40B4-BE49-F238E27FC236}">
                  <a16:creationId xmlns:a16="http://schemas.microsoft.com/office/drawing/2014/main" id="{179561CD-300F-41ED-9729-9F0F6C168644}"/>
                </a:ext>
              </a:extLst>
            </p:cNvPr>
            <p:cNvSpPr>
              <a:spLocks/>
            </p:cNvSpPr>
            <p:nvPr/>
          </p:nvSpPr>
          <p:spPr bwMode="auto">
            <a:xfrm>
              <a:off x="5156200" y="3275013"/>
              <a:ext cx="84138" cy="130175"/>
            </a:xfrm>
            <a:custGeom>
              <a:avLst/>
              <a:gdLst>
                <a:gd name="T0" fmla="*/ 26 w 53"/>
                <a:gd name="T1" fmla="*/ 81 h 82"/>
                <a:gd name="T2" fmla="*/ 19 w 53"/>
                <a:gd name="T3" fmla="*/ 80 h 82"/>
                <a:gd name="T4" fmla="*/ 13 w 53"/>
                <a:gd name="T5" fmla="*/ 77 h 82"/>
                <a:gd name="T6" fmla="*/ 8 w 53"/>
                <a:gd name="T7" fmla="*/ 73 h 82"/>
                <a:gd name="T8" fmla="*/ 4 w 53"/>
                <a:gd name="T9" fmla="*/ 67 h 82"/>
                <a:gd name="T10" fmla="*/ 2 w 53"/>
                <a:gd name="T11" fmla="*/ 61 h 82"/>
                <a:gd name="T12" fmla="*/ 1 w 53"/>
                <a:gd name="T13" fmla="*/ 54 h 82"/>
                <a:gd name="T14" fmla="*/ 0 w 53"/>
                <a:gd name="T15" fmla="*/ 47 h 82"/>
                <a:gd name="T16" fmla="*/ 0 w 53"/>
                <a:gd name="T17" fmla="*/ 40 h 82"/>
                <a:gd name="T18" fmla="*/ 0 w 53"/>
                <a:gd name="T19" fmla="*/ 34 h 82"/>
                <a:gd name="T20" fmla="*/ 1 w 53"/>
                <a:gd name="T21" fmla="*/ 27 h 82"/>
                <a:gd name="T22" fmla="*/ 2 w 53"/>
                <a:gd name="T23" fmla="*/ 20 h 82"/>
                <a:gd name="T24" fmla="*/ 4 w 53"/>
                <a:gd name="T25" fmla="*/ 14 h 82"/>
                <a:gd name="T26" fmla="*/ 8 w 53"/>
                <a:gd name="T27" fmla="*/ 8 h 82"/>
                <a:gd name="T28" fmla="*/ 13 w 53"/>
                <a:gd name="T29" fmla="*/ 4 h 82"/>
                <a:gd name="T30" fmla="*/ 19 w 53"/>
                <a:gd name="T31" fmla="*/ 1 h 82"/>
                <a:gd name="T32" fmla="*/ 26 w 53"/>
                <a:gd name="T33" fmla="*/ 0 h 82"/>
                <a:gd name="T34" fmla="*/ 33 w 53"/>
                <a:gd name="T35" fmla="*/ 1 h 82"/>
                <a:gd name="T36" fmla="*/ 39 w 53"/>
                <a:gd name="T37" fmla="*/ 4 h 82"/>
                <a:gd name="T38" fmla="*/ 44 w 53"/>
                <a:gd name="T39" fmla="*/ 8 h 82"/>
                <a:gd name="T40" fmla="*/ 48 w 53"/>
                <a:gd name="T41" fmla="*/ 14 h 82"/>
                <a:gd name="T42" fmla="*/ 49 w 53"/>
                <a:gd name="T43" fmla="*/ 20 h 82"/>
                <a:gd name="T44" fmla="*/ 51 w 53"/>
                <a:gd name="T45" fmla="*/ 27 h 82"/>
                <a:gd name="T46" fmla="*/ 52 w 53"/>
                <a:gd name="T47" fmla="*/ 34 h 82"/>
                <a:gd name="T48" fmla="*/ 52 w 53"/>
                <a:gd name="T49" fmla="*/ 40 h 82"/>
                <a:gd name="T50" fmla="*/ 52 w 53"/>
                <a:gd name="T51" fmla="*/ 47 h 82"/>
                <a:gd name="T52" fmla="*/ 51 w 53"/>
                <a:gd name="T53" fmla="*/ 54 h 82"/>
                <a:gd name="T54" fmla="*/ 49 w 53"/>
                <a:gd name="T55" fmla="*/ 61 h 82"/>
                <a:gd name="T56" fmla="*/ 48 w 53"/>
                <a:gd name="T57" fmla="*/ 67 h 82"/>
                <a:gd name="T58" fmla="*/ 44 w 53"/>
                <a:gd name="T59" fmla="*/ 73 h 82"/>
                <a:gd name="T60" fmla="*/ 39 w 53"/>
                <a:gd name="T61" fmla="*/ 77 h 82"/>
                <a:gd name="T62" fmla="*/ 33 w 53"/>
                <a:gd name="T63" fmla="*/ 80 h 82"/>
                <a:gd name="T64" fmla="*/ 26 w 53"/>
                <a:gd name="T6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82">
                  <a:moveTo>
                    <a:pt x="26" y="81"/>
                  </a:moveTo>
                  <a:lnTo>
                    <a:pt x="19" y="80"/>
                  </a:lnTo>
                  <a:lnTo>
                    <a:pt x="13" y="77"/>
                  </a:lnTo>
                  <a:lnTo>
                    <a:pt x="8" y="73"/>
                  </a:lnTo>
                  <a:lnTo>
                    <a:pt x="4" y="67"/>
                  </a:lnTo>
                  <a:lnTo>
                    <a:pt x="2" y="61"/>
                  </a:lnTo>
                  <a:lnTo>
                    <a:pt x="1" y="54"/>
                  </a:lnTo>
                  <a:lnTo>
                    <a:pt x="0" y="47"/>
                  </a:lnTo>
                  <a:lnTo>
                    <a:pt x="0" y="40"/>
                  </a:lnTo>
                  <a:lnTo>
                    <a:pt x="0" y="34"/>
                  </a:lnTo>
                  <a:lnTo>
                    <a:pt x="1" y="27"/>
                  </a:lnTo>
                  <a:lnTo>
                    <a:pt x="2" y="20"/>
                  </a:lnTo>
                  <a:lnTo>
                    <a:pt x="4" y="14"/>
                  </a:lnTo>
                  <a:lnTo>
                    <a:pt x="8" y="8"/>
                  </a:lnTo>
                  <a:lnTo>
                    <a:pt x="13" y="4"/>
                  </a:lnTo>
                  <a:lnTo>
                    <a:pt x="19" y="1"/>
                  </a:lnTo>
                  <a:lnTo>
                    <a:pt x="26" y="0"/>
                  </a:lnTo>
                  <a:lnTo>
                    <a:pt x="33" y="1"/>
                  </a:lnTo>
                  <a:lnTo>
                    <a:pt x="39" y="4"/>
                  </a:lnTo>
                  <a:lnTo>
                    <a:pt x="44" y="8"/>
                  </a:lnTo>
                  <a:lnTo>
                    <a:pt x="48" y="14"/>
                  </a:lnTo>
                  <a:lnTo>
                    <a:pt x="49" y="20"/>
                  </a:lnTo>
                  <a:lnTo>
                    <a:pt x="51" y="27"/>
                  </a:lnTo>
                  <a:lnTo>
                    <a:pt x="52" y="34"/>
                  </a:lnTo>
                  <a:lnTo>
                    <a:pt x="52" y="40"/>
                  </a:lnTo>
                  <a:lnTo>
                    <a:pt x="52" y="47"/>
                  </a:lnTo>
                  <a:lnTo>
                    <a:pt x="51" y="54"/>
                  </a:lnTo>
                  <a:lnTo>
                    <a:pt x="49" y="61"/>
                  </a:lnTo>
                  <a:lnTo>
                    <a:pt x="48" y="67"/>
                  </a:lnTo>
                  <a:lnTo>
                    <a:pt x="44" y="73"/>
                  </a:lnTo>
                  <a:lnTo>
                    <a:pt x="39" y="77"/>
                  </a:lnTo>
                  <a:lnTo>
                    <a:pt x="33" y="80"/>
                  </a:lnTo>
                  <a:lnTo>
                    <a:pt x="26" y="8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61" name="Freeform 58">
              <a:extLst>
                <a:ext uri="{FF2B5EF4-FFF2-40B4-BE49-F238E27FC236}">
                  <a16:creationId xmlns:a16="http://schemas.microsoft.com/office/drawing/2014/main" id="{2B933517-0478-449D-9416-761C87AE7E89}"/>
                </a:ext>
              </a:extLst>
            </p:cNvPr>
            <p:cNvSpPr>
              <a:spLocks/>
            </p:cNvSpPr>
            <p:nvPr/>
          </p:nvSpPr>
          <p:spPr bwMode="auto">
            <a:xfrm>
              <a:off x="5300663" y="3065463"/>
              <a:ext cx="41275" cy="125412"/>
            </a:xfrm>
            <a:custGeom>
              <a:avLst/>
              <a:gdLst>
                <a:gd name="T0" fmla="*/ 25 w 26"/>
                <a:gd name="T1" fmla="*/ 78 h 79"/>
                <a:gd name="T2" fmla="*/ 16 w 26"/>
                <a:gd name="T3" fmla="*/ 78 h 79"/>
                <a:gd name="T4" fmla="*/ 16 w 26"/>
                <a:gd name="T5" fmla="*/ 22 h 79"/>
                <a:gd name="T6" fmla="*/ 0 w 26"/>
                <a:gd name="T7" fmla="*/ 22 h 79"/>
                <a:gd name="T8" fmla="*/ 0 w 26"/>
                <a:gd name="T9" fmla="*/ 15 h 79"/>
                <a:gd name="T10" fmla="*/ 4 w 26"/>
                <a:gd name="T11" fmla="*/ 14 h 79"/>
                <a:gd name="T12" fmla="*/ 7 w 26"/>
                <a:gd name="T13" fmla="*/ 14 h 79"/>
                <a:gd name="T14" fmla="*/ 10 w 26"/>
                <a:gd name="T15" fmla="*/ 13 h 79"/>
                <a:gd name="T16" fmla="*/ 12 w 26"/>
                <a:gd name="T17" fmla="*/ 11 h 79"/>
                <a:gd name="T18" fmla="*/ 15 w 26"/>
                <a:gd name="T19" fmla="*/ 9 h 79"/>
                <a:gd name="T20" fmla="*/ 16 w 26"/>
                <a:gd name="T21" fmla="*/ 7 h 79"/>
                <a:gd name="T22" fmla="*/ 17 w 26"/>
                <a:gd name="T23" fmla="*/ 4 h 79"/>
                <a:gd name="T24" fmla="*/ 19 w 26"/>
                <a:gd name="T25" fmla="*/ 0 h 79"/>
                <a:gd name="T26" fmla="*/ 25 w 26"/>
                <a:gd name="T27" fmla="*/ 0 h 79"/>
                <a:gd name="T28" fmla="*/ 25 w 26"/>
                <a:gd name="T2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9">
                  <a:moveTo>
                    <a:pt x="25" y="78"/>
                  </a:moveTo>
                  <a:lnTo>
                    <a:pt x="16" y="78"/>
                  </a:lnTo>
                  <a:lnTo>
                    <a:pt x="16" y="22"/>
                  </a:lnTo>
                  <a:lnTo>
                    <a:pt x="0" y="22"/>
                  </a:lnTo>
                  <a:lnTo>
                    <a:pt x="0" y="15"/>
                  </a:lnTo>
                  <a:lnTo>
                    <a:pt x="4" y="14"/>
                  </a:lnTo>
                  <a:lnTo>
                    <a:pt x="7" y="14"/>
                  </a:lnTo>
                  <a:lnTo>
                    <a:pt x="10" y="13"/>
                  </a:lnTo>
                  <a:lnTo>
                    <a:pt x="12" y="11"/>
                  </a:lnTo>
                  <a:lnTo>
                    <a:pt x="15" y="9"/>
                  </a:lnTo>
                  <a:lnTo>
                    <a:pt x="16" y="7"/>
                  </a:lnTo>
                  <a:lnTo>
                    <a:pt x="17" y="4"/>
                  </a:lnTo>
                  <a:lnTo>
                    <a:pt x="19" y="0"/>
                  </a:lnTo>
                  <a:lnTo>
                    <a:pt x="25" y="0"/>
                  </a:lnTo>
                  <a:lnTo>
                    <a:pt x="25" y="7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62" name="Freeform 59">
              <a:extLst>
                <a:ext uri="{FF2B5EF4-FFF2-40B4-BE49-F238E27FC236}">
                  <a16:creationId xmlns:a16="http://schemas.microsoft.com/office/drawing/2014/main" id="{9E01C75F-F01C-48AB-AF44-1BEF5FB0146C}"/>
                </a:ext>
              </a:extLst>
            </p:cNvPr>
            <p:cNvSpPr>
              <a:spLocks/>
            </p:cNvSpPr>
            <p:nvPr/>
          </p:nvSpPr>
          <p:spPr bwMode="auto">
            <a:xfrm>
              <a:off x="5375275" y="3065463"/>
              <a:ext cx="41275" cy="125412"/>
            </a:xfrm>
            <a:custGeom>
              <a:avLst/>
              <a:gdLst>
                <a:gd name="T0" fmla="*/ 25 w 26"/>
                <a:gd name="T1" fmla="*/ 78 h 79"/>
                <a:gd name="T2" fmla="*/ 16 w 26"/>
                <a:gd name="T3" fmla="*/ 78 h 79"/>
                <a:gd name="T4" fmla="*/ 16 w 26"/>
                <a:gd name="T5" fmla="*/ 22 h 79"/>
                <a:gd name="T6" fmla="*/ 0 w 26"/>
                <a:gd name="T7" fmla="*/ 22 h 79"/>
                <a:gd name="T8" fmla="*/ 0 w 26"/>
                <a:gd name="T9" fmla="*/ 15 h 79"/>
                <a:gd name="T10" fmla="*/ 4 w 26"/>
                <a:gd name="T11" fmla="*/ 14 h 79"/>
                <a:gd name="T12" fmla="*/ 7 w 26"/>
                <a:gd name="T13" fmla="*/ 14 h 79"/>
                <a:gd name="T14" fmla="*/ 10 w 26"/>
                <a:gd name="T15" fmla="*/ 13 h 79"/>
                <a:gd name="T16" fmla="*/ 12 w 26"/>
                <a:gd name="T17" fmla="*/ 11 h 79"/>
                <a:gd name="T18" fmla="*/ 15 w 26"/>
                <a:gd name="T19" fmla="*/ 9 h 79"/>
                <a:gd name="T20" fmla="*/ 16 w 26"/>
                <a:gd name="T21" fmla="*/ 7 h 79"/>
                <a:gd name="T22" fmla="*/ 17 w 26"/>
                <a:gd name="T23" fmla="*/ 4 h 79"/>
                <a:gd name="T24" fmla="*/ 19 w 26"/>
                <a:gd name="T25" fmla="*/ 0 h 79"/>
                <a:gd name="T26" fmla="*/ 25 w 26"/>
                <a:gd name="T27" fmla="*/ 0 h 79"/>
                <a:gd name="T28" fmla="*/ 25 w 26"/>
                <a:gd name="T2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9">
                  <a:moveTo>
                    <a:pt x="25" y="78"/>
                  </a:moveTo>
                  <a:lnTo>
                    <a:pt x="16" y="78"/>
                  </a:lnTo>
                  <a:lnTo>
                    <a:pt x="16" y="22"/>
                  </a:lnTo>
                  <a:lnTo>
                    <a:pt x="0" y="22"/>
                  </a:lnTo>
                  <a:lnTo>
                    <a:pt x="0" y="15"/>
                  </a:lnTo>
                  <a:lnTo>
                    <a:pt x="4" y="14"/>
                  </a:lnTo>
                  <a:lnTo>
                    <a:pt x="7" y="14"/>
                  </a:lnTo>
                  <a:lnTo>
                    <a:pt x="10" y="13"/>
                  </a:lnTo>
                  <a:lnTo>
                    <a:pt x="12" y="11"/>
                  </a:lnTo>
                  <a:lnTo>
                    <a:pt x="15" y="9"/>
                  </a:lnTo>
                  <a:lnTo>
                    <a:pt x="16" y="7"/>
                  </a:lnTo>
                  <a:lnTo>
                    <a:pt x="17" y="4"/>
                  </a:lnTo>
                  <a:lnTo>
                    <a:pt x="19" y="0"/>
                  </a:lnTo>
                  <a:lnTo>
                    <a:pt x="25" y="0"/>
                  </a:lnTo>
                  <a:lnTo>
                    <a:pt x="25" y="7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63" name="Freeform 60">
              <a:extLst>
                <a:ext uri="{FF2B5EF4-FFF2-40B4-BE49-F238E27FC236}">
                  <a16:creationId xmlns:a16="http://schemas.microsoft.com/office/drawing/2014/main" id="{6591909B-0ED2-4C3E-BA3D-05BE1E150C9A}"/>
                </a:ext>
              </a:extLst>
            </p:cNvPr>
            <p:cNvSpPr>
              <a:spLocks/>
            </p:cNvSpPr>
            <p:nvPr/>
          </p:nvSpPr>
          <p:spPr bwMode="auto">
            <a:xfrm>
              <a:off x="5591175" y="2984500"/>
              <a:ext cx="41275" cy="127000"/>
            </a:xfrm>
            <a:custGeom>
              <a:avLst/>
              <a:gdLst>
                <a:gd name="T0" fmla="*/ 25 w 26"/>
                <a:gd name="T1" fmla="*/ 79 h 80"/>
                <a:gd name="T2" fmla="*/ 16 w 26"/>
                <a:gd name="T3" fmla="*/ 79 h 80"/>
                <a:gd name="T4" fmla="*/ 16 w 26"/>
                <a:gd name="T5" fmla="*/ 23 h 80"/>
                <a:gd name="T6" fmla="*/ 0 w 26"/>
                <a:gd name="T7" fmla="*/ 23 h 80"/>
                <a:gd name="T8" fmla="*/ 0 w 26"/>
                <a:gd name="T9" fmla="*/ 15 h 80"/>
                <a:gd name="T10" fmla="*/ 4 w 26"/>
                <a:gd name="T11" fmla="*/ 15 h 80"/>
                <a:gd name="T12" fmla="*/ 7 w 26"/>
                <a:gd name="T13" fmla="*/ 14 h 80"/>
                <a:gd name="T14" fmla="*/ 10 w 26"/>
                <a:gd name="T15" fmla="*/ 13 h 80"/>
                <a:gd name="T16" fmla="*/ 12 w 26"/>
                <a:gd name="T17" fmla="*/ 12 h 80"/>
                <a:gd name="T18" fmla="*/ 15 w 26"/>
                <a:gd name="T19" fmla="*/ 10 h 80"/>
                <a:gd name="T20" fmla="*/ 16 w 26"/>
                <a:gd name="T21" fmla="*/ 7 h 80"/>
                <a:gd name="T22" fmla="*/ 17 w 26"/>
                <a:gd name="T23" fmla="*/ 5 h 80"/>
                <a:gd name="T24" fmla="*/ 19 w 26"/>
                <a:gd name="T25" fmla="*/ 0 h 80"/>
                <a:gd name="T26" fmla="*/ 25 w 26"/>
                <a:gd name="T27" fmla="*/ 0 h 80"/>
                <a:gd name="T28" fmla="*/ 25 w 26"/>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80">
                  <a:moveTo>
                    <a:pt x="25" y="79"/>
                  </a:moveTo>
                  <a:lnTo>
                    <a:pt x="16" y="79"/>
                  </a:lnTo>
                  <a:lnTo>
                    <a:pt x="16" y="23"/>
                  </a:lnTo>
                  <a:lnTo>
                    <a:pt x="0" y="23"/>
                  </a:lnTo>
                  <a:lnTo>
                    <a:pt x="0" y="15"/>
                  </a:lnTo>
                  <a:lnTo>
                    <a:pt x="4" y="15"/>
                  </a:lnTo>
                  <a:lnTo>
                    <a:pt x="7" y="14"/>
                  </a:lnTo>
                  <a:lnTo>
                    <a:pt x="10" y="13"/>
                  </a:lnTo>
                  <a:lnTo>
                    <a:pt x="12" y="12"/>
                  </a:lnTo>
                  <a:lnTo>
                    <a:pt x="15" y="10"/>
                  </a:lnTo>
                  <a:lnTo>
                    <a:pt x="16" y="7"/>
                  </a:lnTo>
                  <a:lnTo>
                    <a:pt x="17" y="5"/>
                  </a:lnTo>
                  <a:lnTo>
                    <a:pt x="19" y="0"/>
                  </a:lnTo>
                  <a:lnTo>
                    <a:pt x="25" y="0"/>
                  </a:lnTo>
                  <a:lnTo>
                    <a:pt x="25"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64" name="Freeform 61">
              <a:extLst>
                <a:ext uri="{FF2B5EF4-FFF2-40B4-BE49-F238E27FC236}">
                  <a16:creationId xmlns:a16="http://schemas.microsoft.com/office/drawing/2014/main" id="{449457C3-4CC5-443B-9E9F-6974F01FCF6A}"/>
                </a:ext>
              </a:extLst>
            </p:cNvPr>
            <p:cNvSpPr>
              <a:spLocks/>
            </p:cNvSpPr>
            <p:nvPr/>
          </p:nvSpPr>
          <p:spPr bwMode="auto">
            <a:xfrm>
              <a:off x="5672138" y="2984500"/>
              <a:ext cx="84137" cy="127000"/>
            </a:xfrm>
            <a:custGeom>
              <a:avLst/>
              <a:gdLst>
                <a:gd name="T0" fmla="*/ 3 w 53"/>
                <a:gd name="T1" fmla="*/ 20 h 80"/>
                <a:gd name="T2" fmla="*/ 8 w 53"/>
                <a:gd name="T3" fmla="*/ 8 h 80"/>
                <a:gd name="T4" fmla="*/ 16 w 53"/>
                <a:gd name="T5" fmla="*/ 2 h 80"/>
                <a:gd name="T6" fmla="*/ 25 w 53"/>
                <a:gd name="T7" fmla="*/ 0 h 80"/>
                <a:gd name="T8" fmla="*/ 33 w 53"/>
                <a:gd name="T9" fmla="*/ 0 h 80"/>
                <a:gd name="T10" fmla="*/ 41 w 53"/>
                <a:gd name="T11" fmla="*/ 4 h 80"/>
                <a:gd name="T12" fmla="*/ 48 w 53"/>
                <a:gd name="T13" fmla="*/ 10 h 80"/>
                <a:gd name="T14" fmla="*/ 51 w 53"/>
                <a:gd name="T15" fmla="*/ 19 h 80"/>
                <a:gd name="T16" fmla="*/ 51 w 53"/>
                <a:gd name="T17" fmla="*/ 29 h 80"/>
                <a:gd name="T18" fmla="*/ 48 w 53"/>
                <a:gd name="T19" fmla="*/ 36 h 80"/>
                <a:gd name="T20" fmla="*/ 43 w 53"/>
                <a:gd name="T21" fmla="*/ 43 h 80"/>
                <a:gd name="T22" fmla="*/ 36 w 53"/>
                <a:gd name="T23" fmla="*/ 47 h 80"/>
                <a:gd name="T24" fmla="*/ 23 w 53"/>
                <a:gd name="T25" fmla="*/ 55 h 80"/>
                <a:gd name="T26" fmla="*/ 17 w 53"/>
                <a:gd name="T27" fmla="*/ 59 h 80"/>
                <a:gd name="T28" fmla="*/ 13 w 53"/>
                <a:gd name="T29" fmla="*/ 63 h 80"/>
                <a:gd name="T30" fmla="*/ 12 w 53"/>
                <a:gd name="T31" fmla="*/ 67 h 80"/>
                <a:gd name="T32" fmla="*/ 11 w 53"/>
                <a:gd name="T33" fmla="*/ 70 h 80"/>
                <a:gd name="T34" fmla="*/ 52 w 53"/>
                <a:gd name="T35" fmla="*/ 79 h 80"/>
                <a:gd name="T36" fmla="*/ 1 w 53"/>
                <a:gd name="T37" fmla="*/ 73 h 80"/>
                <a:gd name="T38" fmla="*/ 4 w 53"/>
                <a:gd name="T39" fmla="*/ 63 h 80"/>
                <a:gd name="T40" fmla="*/ 8 w 53"/>
                <a:gd name="T41" fmla="*/ 56 h 80"/>
                <a:gd name="T42" fmla="*/ 14 w 53"/>
                <a:gd name="T43" fmla="*/ 50 h 80"/>
                <a:gd name="T44" fmla="*/ 28 w 53"/>
                <a:gd name="T45" fmla="*/ 42 h 80"/>
                <a:gd name="T46" fmla="*/ 33 w 53"/>
                <a:gd name="T47" fmla="*/ 38 h 80"/>
                <a:gd name="T48" fmla="*/ 38 w 53"/>
                <a:gd name="T49" fmla="*/ 34 h 80"/>
                <a:gd name="T50" fmla="*/ 41 w 53"/>
                <a:gd name="T51" fmla="*/ 30 h 80"/>
                <a:gd name="T52" fmla="*/ 42 w 53"/>
                <a:gd name="T53" fmla="*/ 23 h 80"/>
                <a:gd name="T54" fmla="*/ 41 w 53"/>
                <a:gd name="T55" fmla="*/ 19 h 80"/>
                <a:gd name="T56" fmla="*/ 39 w 53"/>
                <a:gd name="T57" fmla="*/ 14 h 80"/>
                <a:gd name="T58" fmla="*/ 34 w 53"/>
                <a:gd name="T59" fmla="*/ 10 h 80"/>
                <a:gd name="T60" fmla="*/ 27 w 53"/>
                <a:gd name="T61" fmla="*/ 9 h 80"/>
                <a:gd name="T62" fmla="*/ 18 w 53"/>
                <a:gd name="T63" fmla="*/ 11 h 80"/>
                <a:gd name="T64" fmla="*/ 13 w 53"/>
                <a:gd name="T65" fmla="*/ 17 h 80"/>
                <a:gd name="T66" fmla="*/ 12 w 53"/>
                <a:gd name="T67" fmla="*/ 23 h 80"/>
                <a:gd name="T68" fmla="*/ 12 w 53"/>
                <a:gd name="T69" fmla="*/ 2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 h="80">
                  <a:moveTo>
                    <a:pt x="2" y="28"/>
                  </a:moveTo>
                  <a:lnTo>
                    <a:pt x="3" y="20"/>
                  </a:lnTo>
                  <a:lnTo>
                    <a:pt x="5" y="13"/>
                  </a:lnTo>
                  <a:lnTo>
                    <a:pt x="8" y="8"/>
                  </a:lnTo>
                  <a:lnTo>
                    <a:pt x="12" y="5"/>
                  </a:lnTo>
                  <a:lnTo>
                    <a:pt x="16" y="2"/>
                  </a:lnTo>
                  <a:lnTo>
                    <a:pt x="21" y="1"/>
                  </a:lnTo>
                  <a:lnTo>
                    <a:pt x="25" y="0"/>
                  </a:lnTo>
                  <a:lnTo>
                    <a:pt x="28" y="0"/>
                  </a:lnTo>
                  <a:lnTo>
                    <a:pt x="33" y="0"/>
                  </a:lnTo>
                  <a:lnTo>
                    <a:pt x="38" y="2"/>
                  </a:lnTo>
                  <a:lnTo>
                    <a:pt x="41" y="4"/>
                  </a:lnTo>
                  <a:lnTo>
                    <a:pt x="45" y="7"/>
                  </a:lnTo>
                  <a:lnTo>
                    <a:pt x="48" y="10"/>
                  </a:lnTo>
                  <a:lnTo>
                    <a:pt x="50" y="14"/>
                  </a:lnTo>
                  <a:lnTo>
                    <a:pt x="51" y="19"/>
                  </a:lnTo>
                  <a:lnTo>
                    <a:pt x="52" y="23"/>
                  </a:lnTo>
                  <a:lnTo>
                    <a:pt x="51" y="29"/>
                  </a:lnTo>
                  <a:lnTo>
                    <a:pt x="50" y="33"/>
                  </a:lnTo>
                  <a:lnTo>
                    <a:pt x="48" y="36"/>
                  </a:lnTo>
                  <a:lnTo>
                    <a:pt x="46" y="40"/>
                  </a:lnTo>
                  <a:lnTo>
                    <a:pt x="43" y="43"/>
                  </a:lnTo>
                  <a:lnTo>
                    <a:pt x="39" y="46"/>
                  </a:lnTo>
                  <a:lnTo>
                    <a:pt x="36" y="47"/>
                  </a:lnTo>
                  <a:lnTo>
                    <a:pt x="31" y="50"/>
                  </a:lnTo>
                  <a:lnTo>
                    <a:pt x="23" y="55"/>
                  </a:lnTo>
                  <a:lnTo>
                    <a:pt x="20" y="57"/>
                  </a:lnTo>
                  <a:lnTo>
                    <a:pt x="17" y="59"/>
                  </a:lnTo>
                  <a:lnTo>
                    <a:pt x="15" y="61"/>
                  </a:lnTo>
                  <a:lnTo>
                    <a:pt x="13" y="63"/>
                  </a:lnTo>
                  <a:lnTo>
                    <a:pt x="12" y="65"/>
                  </a:lnTo>
                  <a:lnTo>
                    <a:pt x="12" y="67"/>
                  </a:lnTo>
                  <a:lnTo>
                    <a:pt x="11" y="69"/>
                  </a:lnTo>
                  <a:lnTo>
                    <a:pt x="11" y="70"/>
                  </a:lnTo>
                  <a:lnTo>
                    <a:pt x="52" y="70"/>
                  </a:lnTo>
                  <a:lnTo>
                    <a:pt x="52" y="79"/>
                  </a:lnTo>
                  <a:lnTo>
                    <a:pt x="0" y="79"/>
                  </a:lnTo>
                  <a:lnTo>
                    <a:pt x="1" y="73"/>
                  </a:lnTo>
                  <a:lnTo>
                    <a:pt x="2" y="68"/>
                  </a:lnTo>
                  <a:lnTo>
                    <a:pt x="4" y="63"/>
                  </a:lnTo>
                  <a:lnTo>
                    <a:pt x="5" y="59"/>
                  </a:lnTo>
                  <a:lnTo>
                    <a:pt x="8" y="56"/>
                  </a:lnTo>
                  <a:lnTo>
                    <a:pt x="11" y="53"/>
                  </a:lnTo>
                  <a:lnTo>
                    <a:pt x="14" y="50"/>
                  </a:lnTo>
                  <a:lnTo>
                    <a:pt x="18" y="47"/>
                  </a:lnTo>
                  <a:lnTo>
                    <a:pt x="28" y="42"/>
                  </a:lnTo>
                  <a:lnTo>
                    <a:pt x="30" y="40"/>
                  </a:lnTo>
                  <a:lnTo>
                    <a:pt x="33" y="38"/>
                  </a:lnTo>
                  <a:lnTo>
                    <a:pt x="36" y="36"/>
                  </a:lnTo>
                  <a:lnTo>
                    <a:pt x="38" y="34"/>
                  </a:lnTo>
                  <a:lnTo>
                    <a:pt x="39" y="33"/>
                  </a:lnTo>
                  <a:lnTo>
                    <a:pt x="41" y="30"/>
                  </a:lnTo>
                  <a:lnTo>
                    <a:pt x="41" y="27"/>
                  </a:lnTo>
                  <a:lnTo>
                    <a:pt x="42" y="23"/>
                  </a:lnTo>
                  <a:lnTo>
                    <a:pt x="41" y="20"/>
                  </a:lnTo>
                  <a:lnTo>
                    <a:pt x="41" y="19"/>
                  </a:lnTo>
                  <a:lnTo>
                    <a:pt x="40" y="16"/>
                  </a:lnTo>
                  <a:lnTo>
                    <a:pt x="39" y="14"/>
                  </a:lnTo>
                  <a:lnTo>
                    <a:pt x="37" y="12"/>
                  </a:lnTo>
                  <a:lnTo>
                    <a:pt x="34" y="10"/>
                  </a:lnTo>
                  <a:lnTo>
                    <a:pt x="30" y="9"/>
                  </a:lnTo>
                  <a:lnTo>
                    <a:pt x="27" y="9"/>
                  </a:lnTo>
                  <a:lnTo>
                    <a:pt x="22" y="9"/>
                  </a:lnTo>
                  <a:lnTo>
                    <a:pt x="18" y="11"/>
                  </a:lnTo>
                  <a:lnTo>
                    <a:pt x="15" y="14"/>
                  </a:lnTo>
                  <a:lnTo>
                    <a:pt x="13" y="17"/>
                  </a:lnTo>
                  <a:lnTo>
                    <a:pt x="13" y="20"/>
                  </a:lnTo>
                  <a:lnTo>
                    <a:pt x="12" y="23"/>
                  </a:lnTo>
                  <a:lnTo>
                    <a:pt x="12" y="26"/>
                  </a:lnTo>
                  <a:lnTo>
                    <a:pt x="12" y="28"/>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65" name="Freeform 62">
              <a:extLst>
                <a:ext uri="{FF2B5EF4-FFF2-40B4-BE49-F238E27FC236}">
                  <a16:creationId xmlns:a16="http://schemas.microsoft.com/office/drawing/2014/main" id="{AADDAAC6-737B-4112-A982-52CBD7D542BB}"/>
                </a:ext>
              </a:extLst>
            </p:cNvPr>
            <p:cNvSpPr>
              <a:spLocks/>
            </p:cNvSpPr>
            <p:nvPr/>
          </p:nvSpPr>
          <p:spPr bwMode="auto">
            <a:xfrm>
              <a:off x="4933950" y="2936875"/>
              <a:ext cx="1511300" cy="1508125"/>
            </a:xfrm>
            <a:custGeom>
              <a:avLst/>
              <a:gdLst>
                <a:gd name="T0" fmla="*/ 524 w 952"/>
                <a:gd name="T1" fmla="*/ 946 h 950"/>
                <a:gd name="T2" fmla="*/ 594 w 952"/>
                <a:gd name="T3" fmla="*/ 934 h 950"/>
                <a:gd name="T4" fmla="*/ 660 w 952"/>
                <a:gd name="T5" fmla="*/ 912 h 950"/>
                <a:gd name="T6" fmla="*/ 722 w 952"/>
                <a:gd name="T7" fmla="*/ 880 h 950"/>
                <a:gd name="T8" fmla="*/ 778 w 952"/>
                <a:gd name="T9" fmla="*/ 841 h 950"/>
                <a:gd name="T10" fmla="*/ 827 w 952"/>
                <a:gd name="T11" fmla="*/ 793 h 950"/>
                <a:gd name="T12" fmla="*/ 869 w 952"/>
                <a:gd name="T13" fmla="*/ 740 h 950"/>
                <a:gd name="T14" fmla="*/ 904 w 952"/>
                <a:gd name="T15" fmla="*/ 680 h 950"/>
                <a:gd name="T16" fmla="*/ 929 w 952"/>
                <a:gd name="T17" fmla="*/ 616 h 950"/>
                <a:gd name="T18" fmla="*/ 945 w 952"/>
                <a:gd name="T19" fmla="*/ 547 h 950"/>
                <a:gd name="T20" fmla="*/ 951 w 952"/>
                <a:gd name="T21" fmla="*/ 474 h 950"/>
                <a:gd name="T22" fmla="*/ 945 w 952"/>
                <a:gd name="T23" fmla="*/ 402 h 950"/>
                <a:gd name="T24" fmla="*/ 929 w 952"/>
                <a:gd name="T25" fmla="*/ 333 h 950"/>
                <a:gd name="T26" fmla="*/ 904 w 952"/>
                <a:gd name="T27" fmla="*/ 269 h 950"/>
                <a:gd name="T28" fmla="*/ 869 w 952"/>
                <a:gd name="T29" fmla="*/ 209 h 950"/>
                <a:gd name="T30" fmla="*/ 827 w 952"/>
                <a:gd name="T31" fmla="*/ 155 h 950"/>
                <a:gd name="T32" fmla="*/ 778 w 952"/>
                <a:gd name="T33" fmla="*/ 108 h 950"/>
                <a:gd name="T34" fmla="*/ 722 w 952"/>
                <a:gd name="T35" fmla="*/ 69 h 950"/>
                <a:gd name="T36" fmla="*/ 660 w 952"/>
                <a:gd name="T37" fmla="*/ 37 h 950"/>
                <a:gd name="T38" fmla="*/ 594 w 952"/>
                <a:gd name="T39" fmla="*/ 15 h 950"/>
                <a:gd name="T40" fmla="*/ 524 w 952"/>
                <a:gd name="T41" fmla="*/ 2 h 950"/>
                <a:gd name="T42" fmla="*/ 451 w 952"/>
                <a:gd name="T43" fmla="*/ 1 h 950"/>
                <a:gd name="T44" fmla="*/ 380 w 952"/>
                <a:gd name="T45" fmla="*/ 10 h 950"/>
                <a:gd name="T46" fmla="*/ 312 w 952"/>
                <a:gd name="T47" fmla="*/ 29 h 950"/>
                <a:gd name="T48" fmla="*/ 249 w 952"/>
                <a:gd name="T49" fmla="*/ 57 h 950"/>
                <a:gd name="T50" fmla="*/ 191 w 952"/>
                <a:gd name="T51" fmla="*/ 94 h 950"/>
                <a:gd name="T52" fmla="*/ 140 w 952"/>
                <a:gd name="T53" fmla="*/ 139 h 950"/>
                <a:gd name="T54" fmla="*/ 95 w 952"/>
                <a:gd name="T55" fmla="*/ 191 h 950"/>
                <a:gd name="T56" fmla="*/ 58 w 952"/>
                <a:gd name="T57" fmla="*/ 248 h 950"/>
                <a:gd name="T58" fmla="*/ 29 w 952"/>
                <a:gd name="T59" fmla="*/ 311 h 950"/>
                <a:gd name="T60" fmla="*/ 10 w 952"/>
                <a:gd name="T61" fmla="*/ 379 h 950"/>
                <a:gd name="T62" fmla="*/ 1 w 952"/>
                <a:gd name="T63" fmla="*/ 450 h 950"/>
                <a:gd name="T64" fmla="*/ 3 w 952"/>
                <a:gd name="T65" fmla="*/ 523 h 950"/>
                <a:gd name="T66" fmla="*/ 15 w 952"/>
                <a:gd name="T67" fmla="*/ 593 h 950"/>
                <a:gd name="T68" fmla="*/ 38 w 952"/>
                <a:gd name="T69" fmla="*/ 659 h 950"/>
                <a:gd name="T70" fmla="*/ 69 w 952"/>
                <a:gd name="T71" fmla="*/ 720 h 950"/>
                <a:gd name="T72" fmla="*/ 109 w 952"/>
                <a:gd name="T73" fmla="*/ 776 h 950"/>
                <a:gd name="T74" fmla="*/ 156 w 952"/>
                <a:gd name="T75" fmla="*/ 826 h 950"/>
                <a:gd name="T76" fmla="*/ 210 w 952"/>
                <a:gd name="T77" fmla="*/ 868 h 950"/>
                <a:gd name="T78" fmla="*/ 270 w 952"/>
                <a:gd name="T79" fmla="*/ 902 h 950"/>
                <a:gd name="T80" fmla="*/ 334 w 952"/>
                <a:gd name="T81" fmla="*/ 928 h 950"/>
                <a:gd name="T82" fmla="*/ 403 w 952"/>
                <a:gd name="T83" fmla="*/ 943 h 950"/>
                <a:gd name="T84" fmla="*/ 475 w 952"/>
                <a:gd name="T85" fmla="*/ 949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2" h="950">
                  <a:moveTo>
                    <a:pt x="475" y="949"/>
                  </a:moveTo>
                  <a:lnTo>
                    <a:pt x="500" y="948"/>
                  </a:lnTo>
                  <a:lnTo>
                    <a:pt x="524" y="946"/>
                  </a:lnTo>
                  <a:lnTo>
                    <a:pt x="548" y="943"/>
                  </a:lnTo>
                  <a:lnTo>
                    <a:pt x="571" y="939"/>
                  </a:lnTo>
                  <a:lnTo>
                    <a:pt x="594" y="934"/>
                  </a:lnTo>
                  <a:lnTo>
                    <a:pt x="617" y="928"/>
                  </a:lnTo>
                  <a:lnTo>
                    <a:pt x="639" y="920"/>
                  </a:lnTo>
                  <a:lnTo>
                    <a:pt x="660" y="912"/>
                  </a:lnTo>
                  <a:lnTo>
                    <a:pt x="681" y="902"/>
                  </a:lnTo>
                  <a:lnTo>
                    <a:pt x="702" y="891"/>
                  </a:lnTo>
                  <a:lnTo>
                    <a:pt x="722" y="880"/>
                  </a:lnTo>
                  <a:lnTo>
                    <a:pt x="741" y="868"/>
                  </a:lnTo>
                  <a:lnTo>
                    <a:pt x="760" y="854"/>
                  </a:lnTo>
                  <a:lnTo>
                    <a:pt x="778" y="841"/>
                  </a:lnTo>
                  <a:lnTo>
                    <a:pt x="795" y="826"/>
                  </a:lnTo>
                  <a:lnTo>
                    <a:pt x="811" y="810"/>
                  </a:lnTo>
                  <a:lnTo>
                    <a:pt x="827" y="793"/>
                  </a:lnTo>
                  <a:lnTo>
                    <a:pt x="842" y="776"/>
                  </a:lnTo>
                  <a:lnTo>
                    <a:pt x="856" y="758"/>
                  </a:lnTo>
                  <a:lnTo>
                    <a:pt x="869" y="740"/>
                  </a:lnTo>
                  <a:lnTo>
                    <a:pt x="882" y="720"/>
                  </a:lnTo>
                  <a:lnTo>
                    <a:pt x="893" y="700"/>
                  </a:lnTo>
                  <a:lnTo>
                    <a:pt x="904" y="680"/>
                  </a:lnTo>
                  <a:lnTo>
                    <a:pt x="913" y="659"/>
                  </a:lnTo>
                  <a:lnTo>
                    <a:pt x="922" y="638"/>
                  </a:lnTo>
                  <a:lnTo>
                    <a:pt x="929" y="616"/>
                  </a:lnTo>
                  <a:lnTo>
                    <a:pt x="936" y="593"/>
                  </a:lnTo>
                  <a:lnTo>
                    <a:pt x="941" y="570"/>
                  </a:lnTo>
                  <a:lnTo>
                    <a:pt x="945" y="547"/>
                  </a:lnTo>
                  <a:lnTo>
                    <a:pt x="948" y="523"/>
                  </a:lnTo>
                  <a:lnTo>
                    <a:pt x="950" y="499"/>
                  </a:lnTo>
                  <a:lnTo>
                    <a:pt x="951" y="474"/>
                  </a:lnTo>
                  <a:lnTo>
                    <a:pt x="950" y="450"/>
                  </a:lnTo>
                  <a:lnTo>
                    <a:pt x="948" y="426"/>
                  </a:lnTo>
                  <a:lnTo>
                    <a:pt x="945" y="402"/>
                  </a:lnTo>
                  <a:lnTo>
                    <a:pt x="941" y="379"/>
                  </a:lnTo>
                  <a:lnTo>
                    <a:pt x="936" y="356"/>
                  </a:lnTo>
                  <a:lnTo>
                    <a:pt x="929" y="333"/>
                  </a:lnTo>
                  <a:lnTo>
                    <a:pt x="922" y="311"/>
                  </a:lnTo>
                  <a:lnTo>
                    <a:pt x="913" y="290"/>
                  </a:lnTo>
                  <a:lnTo>
                    <a:pt x="904" y="269"/>
                  </a:lnTo>
                  <a:lnTo>
                    <a:pt x="893" y="248"/>
                  </a:lnTo>
                  <a:lnTo>
                    <a:pt x="882" y="228"/>
                  </a:lnTo>
                  <a:lnTo>
                    <a:pt x="869" y="209"/>
                  </a:lnTo>
                  <a:lnTo>
                    <a:pt x="856" y="191"/>
                  </a:lnTo>
                  <a:lnTo>
                    <a:pt x="842" y="173"/>
                  </a:lnTo>
                  <a:lnTo>
                    <a:pt x="827" y="155"/>
                  </a:lnTo>
                  <a:lnTo>
                    <a:pt x="811" y="139"/>
                  </a:lnTo>
                  <a:lnTo>
                    <a:pt x="795" y="123"/>
                  </a:lnTo>
                  <a:lnTo>
                    <a:pt x="778" y="108"/>
                  </a:lnTo>
                  <a:lnTo>
                    <a:pt x="760" y="94"/>
                  </a:lnTo>
                  <a:lnTo>
                    <a:pt x="741" y="81"/>
                  </a:lnTo>
                  <a:lnTo>
                    <a:pt x="722" y="69"/>
                  </a:lnTo>
                  <a:lnTo>
                    <a:pt x="702" y="57"/>
                  </a:lnTo>
                  <a:lnTo>
                    <a:pt x="681" y="47"/>
                  </a:lnTo>
                  <a:lnTo>
                    <a:pt x="660" y="37"/>
                  </a:lnTo>
                  <a:lnTo>
                    <a:pt x="639" y="29"/>
                  </a:lnTo>
                  <a:lnTo>
                    <a:pt x="617" y="21"/>
                  </a:lnTo>
                  <a:lnTo>
                    <a:pt x="594" y="15"/>
                  </a:lnTo>
                  <a:lnTo>
                    <a:pt x="571" y="10"/>
                  </a:lnTo>
                  <a:lnTo>
                    <a:pt x="548" y="5"/>
                  </a:lnTo>
                  <a:lnTo>
                    <a:pt x="524" y="2"/>
                  </a:lnTo>
                  <a:lnTo>
                    <a:pt x="500" y="1"/>
                  </a:lnTo>
                  <a:lnTo>
                    <a:pt x="475" y="0"/>
                  </a:lnTo>
                  <a:lnTo>
                    <a:pt x="451" y="1"/>
                  </a:lnTo>
                  <a:lnTo>
                    <a:pt x="427" y="2"/>
                  </a:lnTo>
                  <a:lnTo>
                    <a:pt x="403" y="5"/>
                  </a:lnTo>
                  <a:lnTo>
                    <a:pt x="380" y="10"/>
                  </a:lnTo>
                  <a:lnTo>
                    <a:pt x="357" y="15"/>
                  </a:lnTo>
                  <a:lnTo>
                    <a:pt x="334" y="21"/>
                  </a:lnTo>
                  <a:lnTo>
                    <a:pt x="312" y="29"/>
                  </a:lnTo>
                  <a:lnTo>
                    <a:pt x="290" y="37"/>
                  </a:lnTo>
                  <a:lnTo>
                    <a:pt x="270" y="47"/>
                  </a:lnTo>
                  <a:lnTo>
                    <a:pt x="249" y="57"/>
                  </a:lnTo>
                  <a:lnTo>
                    <a:pt x="229" y="69"/>
                  </a:lnTo>
                  <a:lnTo>
                    <a:pt x="210" y="81"/>
                  </a:lnTo>
                  <a:lnTo>
                    <a:pt x="191" y="94"/>
                  </a:lnTo>
                  <a:lnTo>
                    <a:pt x="173" y="108"/>
                  </a:lnTo>
                  <a:lnTo>
                    <a:pt x="156" y="123"/>
                  </a:lnTo>
                  <a:lnTo>
                    <a:pt x="140" y="139"/>
                  </a:lnTo>
                  <a:lnTo>
                    <a:pt x="124" y="155"/>
                  </a:lnTo>
                  <a:lnTo>
                    <a:pt x="109" y="173"/>
                  </a:lnTo>
                  <a:lnTo>
                    <a:pt x="95" y="191"/>
                  </a:lnTo>
                  <a:lnTo>
                    <a:pt x="82" y="209"/>
                  </a:lnTo>
                  <a:lnTo>
                    <a:pt x="69" y="228"/>
                  </a:lnTo>
                  <a:lnTo>
                    <a:pt x="58" y="248"/>
                  </a:lnTo>
                  <a:lnTo>
                    <a:pt x="47" y="269"/>
                  </a:lnTo>
                  <a:lnTo>
                    <a:pt x="38" y="290"/>
                  </a:lnTo>
                  <a:lnTo>
                    <a:pt x="29" y="311"/>
                  </a:lnTo>
                  <a:lnTo>
                    <a:pt x="22" y="333"/>
                  </a:lnTo>
                  <a:lnTo>
                    <a:pt x="15" y="356"/>
                  </a:lnTo>
                  <a:lnTo>
                    <a:pt x="10" y="379"/>
                  </a:lnTo>
                  <a:lnTo>
                    <a:pt x="6" y="402"/>
                  </a:lnTo>
                  <a:lnTo>
                    <a:pt x="3" y="426"/>
                  </a:lnTo>
                  <a:lnTo>
                    <a:pt x="1" y="450"/>
                  </a:lnTo>
                  <a:lnTo>
                    <a:pt x="0" y="474"/>
                  </a:lnTo>
                  <a:lnTo>
                    <a:pt x="1" y="499"/>
                  </a:lnTo>
                  <a:lnTo>
                    <a:pt x="3" y="523"/>
                  </a:lnTo>
                  <a:lnTo>
                    <a:pt x="6" y="547"/>
                  </a:lnTo>
                  <a:lnTo>
                    <a:pt x="10" y="570"/>
                  </a:lnTo>
                  <a:lnTo>
                    <a:pt x="15" y="593"/>
                  </a:lnTo>
                  <a:lnTo>
                    <a:pt x="22" y="616"/>
                  </a:lnTo>
                  <a:lnTo>
                    <a:pt x="29" y="638"/>
                  </a:lnTo>
                  <a:lnTo>
                    <a:pt x="38" y="659"/>
                  </a:lnTo>
                  <a:lnTo>
                    <a:pt x="47" y="680"/>
                  </a:lnTo>
                  <a:lnTo>
                    <a:pt x="58" y="700"/>
                  </a:lnTo>
                  <a:lnTo>
                    <a:pt x="69" y="720"/>
                  </a:lnTo>
                  <a:lnTo>
                    <a:pt x="82" y="740"/>
                  </a:lnTo>
                  <a:lnTo>
                    <a:pt x="95" y="758"/>
                  </a:lnTo>
                  <a:lnTo>
                    <a:pt x="109" y="776"/>
                  </a:lnTo>
                  <a:lnTo>
                    <a:pt x="124" y="793"/>
                  </a:lnTo>
                  <a:lnTo>
                    <a:pt x="140" y="810"/>
                  </a:lnTo>
                  <a:lnTo>
                    <a:pt x="156" y="826"/>
                  </a:lnTo>
                  <a:lnTo>
                    <a:pt x="173" y="841"/>
                  </a:lnTo>
                  <a:lnTo>
                    <a:pt x="191" y="854"/>
                  </a:lnTo>
                  <a:lnTo>
                    <a:pt x="210" y="868"/>
                  </a:lnTo>
                  <a:lnTo>
                    <a:pt x="229" y="880"/>
                  </a:lnTo>
                  <a:lnTo>
                    <a:pt x="249" y="891"/>
                  </a:lnTo>
                  <a:lnTo>
                    <a:pt x="270" y="902"/>
                  </a:lnTo>
                  <a:lnTo>
                    <a:pt x="290" y="912"/>
                  </a:lnTo>
                  <a:lnTo>
                    <a:pt x="312" y="920"/>
                  </a:lnTo>
                  <a:lnTo>
                    <a:pt x="334" y="928"/>
                  </a:lnTo>
                  <a:lnTo>
                    <a:pt x="357" y="934"/>
                  </a:lnTo>
                  <a:lnTo>
                    <a:pt x="380" y="939"/>
                  </a:lnTo>
                  <a:lnTo>
                    <a:pt x="403" y="943"/>
                  </a:lnTo>
                  <a:lnTo>
                    <a:pt x="427" y="946"/>
                  </a:lnTo>
                  <a:lnTo>
                    <a:pt x="451" y="948"/>
                  </a:lnTo>
                  <a:lnTo>
                    <a:pt x="475" y="94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66" name="Freeform 63">
              <a:extLst>
                <a:ext uri="{FF2B5EF4-FFF2-40B4-BE49-F238E27FC236}">
                  <a16:creationId xmlns:a16="http://schemas.microsoft.com/office/drawing/2014/main" id="{81F4513D-74D3-4B04-B3BA-3579A3EABD97}"/>
                </a:ext>
              </a:extLst>
            </p:cNvPr>
            <p:cNvSpPr>
              <a:spLocks/>
            </p:cNvSpPr>
            <p:nvPr/>
          </p:nvSpPr>
          <p:spPr bwMode="auto">
            <a:xfrm>
              <a:off x="6256338" y="3911600"/>
              <a:ext cx="34925" cy="52388"/>
            </a:xfrm>
            <a:custGeom>
              <a:avLst/>
              <a:gdLst>
                <a:gd name="T0" fmla="*/ 0 w 22"/>
                <a:gd name="T1" fmla="*/ 32 h 33"/>
                <a:gd name="T2" fmla="*/ 21 w 22"/>
                <a:gd name="T3" fmla="*/ 32 h 33"/>
                <a:gd name="T4" fmla="*/ 21 w 22"/>
                <a:gd name="T5" fmla="*/ 0 h 33"/>
                <a:gd name="T6" fmla="*/ 0 w 22"/>
                <a:gd name="T7" fmla="*/ 32 h 33"/>
              </a:gdLst>
              <a:ahLst/>
              <a:cxnLst>
                <a:cxn ang="0">
                  <a:pos x="T0" y="T1"/>
                </a:cxn>
                <a:cxn ang="0">
                  <a:pos x="T2" y="T3"/>
                </a:cxn>
                <a:cxn ang="0">
                  <a:pos x="T4" y="T5"/>
                </a:cxn>
                <a:cxn ang="0">
                  <a:pos x="T6" y="T7"/>
                </a:cxn>
              </a:cxnLst>
              <a:rect l="0" t="0" r="r" b="b"/>
              <a:pathLst>
                <a:path w="22" h="33">
                  <a:moveTo>
                    <a:pt x="0" y="32"/>
                  </a:moveTo>
                  <a:lnTo>
                    <a:pt x="21" y="32"/>
                  </a:lnTo>
                  <a:lnTo>
                    <a:pt x="21" y="0"/>
                  </a:lnTo>
                  <a:lnTo>
                    <a:pt x="0"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67" name="Freeform 64">
              <a:extLst>
                <a:ext uri="{FF2B5EF4-FFF2-40B4-BE49-F238E27FC236}">
                  <a16:creationId xmlns:a16="http://schemas.microsoft.com/office/drawing/2014/main" id="{89585C2D-3712-4859-B601-F0759874BB23}"/>
                </a:ext>
              </a:extLst>
            </p:cNvPr>
            <p:cNvSpPr>
              <a:spLocks/>
            </p:cNvSpPr>
            <p:nvPr/>
          </p:nvSpPr>
          <p:spPr bwMode="auto">
            <a:xfrm>
              <a:off x="5661025" y="4321175"/>
              <a:ext cx="46038" cy="52388"/>
            </a:xfrm>
            <a:custGeom>
              <a:avLst/>
              <a:gdLst>
                <a:gd name="T0" fmla="*/ 15 w 29"/>
                <a:gd name="T1" fmla="*/ 32 h 33"/>
                <a:gd name="T2" fmla="*/ 17 w 29"/>
                <a:gd name="T3" fmla="*/ 32 h 33"/>
                <a:gd name="T4" fmla="*/ 21 w 29"/>
                <a:gd name="T5" fmla="*/ 31 h 33"/>
                <a:gd name="T6" fmla="*/ 23 w 29"/>
                <a:gd name="T7" fmla="*/ 29 h 33"/>
                <a:gd name="T8" fmla="*/ 25 w 29"/>
                <a:gd name="T9" fmla="*/ 27 h 33"/>
                <a:gd name="T10" fmla="*/ 26 w 29"/>
                <a:gd name="T11" fmla="*/ 24 h 33"/>
                <a:gd name="T12" fmla="*/ 27 w 29"/>
                <a:gd name="T13" fmla="*/ 22 h 33"/>
                <a:gd name="T14" fmla="*/ 28 w 29"/>
                <a:gd name="T15" fmla="*/ 19 h 33"/>
                <a:gd name="T16" fmla="*/ 28 w 29"/>
                <a:gd name="T17" fmla="*/ 15 h 33"/>
                <a:gd name="T18" fmla="*/ 28 w 29"/>
                <a:gd name="T19" fmla="*/ 13 h 33"/>
                <a:gd name="T20" fmla="*/ 28 w 29"/>
                <a:gd name="T21" fmla="*/ 10 h 33"/>
                <a:gd name="T22" fmla="*/ 26 w 29"/>
                <a:gd name="T23" fmla="*/ 8 h 33"/>
                <a:gd name="T24" fmla="*/ 26 w 29"/>
                <a:gd name="T25" fmla="*/ 5 h 33"/>
                <a:gd name="T26" fmla="*/ 23 w 29"/>
                <a:gd name="T27" fmla="*/ 3 h 33"/>
                <a:gd name="T28" fmla="*/ 21 w 29"/>
                <a:gd name="T29" fmla="*/ 2 h 33"/>
                <a:gd name="T30" fmla="*/ 18 w 29"/>
                <a:gd name="T31" fmla="*/ 1 h 33"/>
                <a:gd name="T32" fmla="*/ 14 w 29"/>
                <a:gd name="T33" fmla="*/ 0 h 33"/>
                <a:gd name="T34" fmla="*/ 11 w 29"/>
                <a:gd name="T35" fmla="*/ 1 h 33"/>
                <a:gd name="T36" fmla="*/ 8 w 29"/>
                <a:gd name="T37" fmla="*/ 2 h 33"/>
                <a:gd name="T38" fmla="*/ 6 w 29"/>
                <a:gd name="T39" fmla="*/ 3 h 33"/>
                <a:gd name="T40" fmla="*/ 3 w 29"/>
                <a:gd name="T41" fmla="*/ 5 h 33"/>
                <a:gd name="T42" fmla="*/ 2 w 29"/>
                <a:gd name="T43" fmla="*/ 8 h 33"/>
                <a:gd name="T44" fmla="*/ 1 w 29"/>
                <a:gd name="T45" fmla="*/ 10 h 33"/>
                <a:gd name="T46" fmla="*/ 0 w 29"/>
                <a:gd name="T47" fmla="*/ 13 h 33"/>
                <a:gd name="T48" fmla="*/ 0 w 29"/>
                <a:gd name="T49" fmla="*/ 16 h 33"/>
                <a:gd name="T50" fmla="*/ 0 w 29"/>
                <a:gd name="T51" fmla="*/ 19 h 33"/>
                <a:gd name="T52" fmla="*/ 1 w 29"/>
                <a:gd name="T53" fmla="*/ 22 h 33"/>
                <a:gd name="T54" fmla="*/ 2 w 29"/>
                <a:gd name="T55" fmla="*/ 24 h 33"/>
                <a:gd name="T56" fmla="*/ 3 w 29"/>
                <a:gd name="T57" fmla="*/ 27 h 33"/>
                <a:gd name="T58" fmla="*/ 6 w 29"/>
                <a:gd name="T59" fmla="*/ 29 h 33"/>
                <a:gd name="T60" fmla="*/ 8 w 29"/>
                <a:gd name="T61" fmla="*/ 30 h 33"/>
                <a:gd name="T62" fmla="*/ 11 w 29"/>
                <a:gd name="T63" fmla="*/ 31 h 33"/>
                <a:gd name="T64" fmla="*/ 15 w 29"/>
                <a:gd name="T65"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3">
                  <a:moveTo>
                    <a:pt x="15" y="32"/>
                  </a:moveTo>
                  <a:lnTo>
                    <a:pt x="17" y="32"/>
                  </a:lnTo>
                  <a:lnTo>
                    <a:pt x="21" y="31"/>
                  </a:lnTo>
                  <a:lnTo>
                    <a:pt x="23" y="29"/>
                  </a:lnTo>
                  <a:lnTo>
                    <a:pt x="25" y="27"/>
                  </a:lnTo>
                  <a:lnTo>
                    <a:pt x="26" y="24"/>
                  </a:lnTo>
                  <a:lnTo>
                    <a:pt x="27" y="22"/>
                  </a:lnTo>
                  <a:lnTo>
                    <a:pt x="28" y="19"/>
                  </a:lnTo>
                  <a:lnTo>
                    <a:pt x="28" y="15"/>
                  </a:lnTo>
                  <a:lnTo>
                    <a:pt x="28" y="13"/>
                  </a:lnTo>
                  <a:lnTo>
                    <a:pt x="28" y="10"/>
                  </a:lnTo>
                  <a:lnTo>
                    <a:pt x="26" y="8"/>
                  </a:lnTo>
                  <a:lnTo>
                    <a:pt x="26" y="5"/>
                  </a:lnTo>
                  <a:lnTo>
                    <a:pt x="23" y="3"/>
                  </a:lnTo>
                  <a:lnTo>
                    <a:pt x="21" y="2"/>
                  </a:lnTo>
                  <a:lnTo>
                    <a:pt x="18" y="1"/>
                  </a:lnTo>
                  <a:lnTo>
                    <a:pt x="14" y="0"/>
                  </a:lnTo>
                  <a:lnTo>
                    <a:pt x="11" y="1"/>
                  </a:lnTo>
                  <a:lnTo>
                    <a:pt x="8" y="2"/>
                  </a:lnTo>
                  <a:lnTo>
                    <a:pt x="6" y="3"/>
                  </a:lnTo>
                  <a:lnTo>
                    <a:pt x="3" y="5"/>
                  </a:lnTo>
                  <a:lnTo>
                    <a:pt x="2" y="8"/>
                  </a:lnTo>
                  <a:lnTo>
                    <a:pt x="1" y="10"/>
                  </a:lnTo>
                  <a:lnTo>
                    <a:pt x="0" y="13"/>
                  </a:lnTo>
                  <a:lnTo>
                    <a:pt x="0" y="16"/>
                  </a:lnTo>
                  <a:lnTo>
                    <a:pt x="0" y="19"/>
                  </a:lnTo>
                  <a:lnTo>
                    <a:pt x="1" y="22"/>
                  </a:lnTo>
                  <a:lnTo>
                    <a:pt x="2" y="24"/>
                  </a:lnTo>
                  <a:lnTo>
                    <a:pt x="3" y="27"/>
                  </a:lnTo>
                  <a:lnTo>
                    <a:pt x="6" y="29"/>
                  </a:lnTo>
                  <a:lnTo>
                    <a:pt x="8" y="30"/>
                  </a:lnTo>
                  <a:lnTo>
                    <a:pt x="11" y="31"/>
                  </a:lnTo>
                  <a:lnTo>
                    <a:pt x="15"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68" name="Freeform 65">
              <a:extLst>
                <a:ext uri="{FF2B5EF4-FFF2-40B4-BE49-F238E27FC236}">
                  <a16:creationId xmlns:a16="http://schemas.microsoft.com/office/drawing/2014/main" id="{3ED9292B-844C-416C-B69E-B265225E7079}"/>
                </a:ext>
              </a:extLst>
            </p:cNvPr>
            <p:cNvSpPr>
              <a:spLocks/>
            </p:cNvSpPr>
            <p:nvPr/>
          </p:nvSpPr>
          <p:spPr bwMode="auto">
            <a:xfrm>
              <a:off x="5094288" y="4005263"/>
              <a:ext cx="47625" cy="44450"/>
            </a:xfrm>
            <a:custGeom>
              <a:avLst/>
              <a:gdLst>
                <a:gd name="T0" fmla="*/ 0 w 30"/>
                <a:gd name="T1" fmla="*/ 13 h 28"/>
                <a:gd name="T2" fmla="*/ 0 w 30"/>
                <a:gd name="T3" fmla="*/ 15 h 28"/>
                <a:gd name="T4" fmla="*/ 1 w 30"/>
                <a:gd name="T5" fmla="*/ 17 h 28"/>
                <a:gd name="T6" fmla="*/ 2 w 30"/>
                <a:gd name="T7" fmla="*/ 20 h 28"/>
                <a:gd name="T8" fmla="*/ 2 w 30"/>
                <a:gd name="T9" fmla="*/ 22 h 28"/>
                <a:gd name="T10" fmla="*/ 5 w 30"/>
                <a:gd name="T11" fmla="*/ 24 h 28"/>
                <a:gd name="T12" fmla="*/ 7 w 30"/>
                <a:gd name="T13" fmla="*/ 25 h 28"/>
                <a:gd name="T14" fmla="*/ 11 w 30"/>
                <a:gd name="T15" fmla="*/ 26 h 28"/>
                <a:gd name="T16" fmla="*/ 15 w 30"/>
                <a:gd name="T17" fmla="*/ 27 h 28"/>
                <a:gd name="T18" fmla="*/ 17 w 30"/>
                <a:gd name="T19" fmla="*/ 26 h 28"/>
                <a:gd name="T20" fmla="*/ 20 w 30"/>
                <a:gd name="T21" fmla="*/ 26 h 28"/>
                <a:gd name="T22" fmla="*/ 22 w 30"/>
                <a:gd name="T23" fmla="*/ 25 h 28"/>
                <a:gd name="T24" fmla="*/ 24 w 30"/>
                <a:gd name="T25" fmla="*/ 25 h 28"/>
                <a:gd name="T26" fmla="*/ 27 w 30"/>
                <a:gd name="T27" fmla="*/ 22 h 28"/>
                <a:gd name="T28" fmla="*/ 27 w 30"/>
                <a:gd name="T29" fmla="*/ 20 h 28"/>
                <a:gd name="T30" fmla="*/ 28 w 30"/>
                <a:gd name="T31" fmla="*/ 17 h 28"/>
                <a:gd name="T32" fmla="*/ 29 w 30"/>
                <a:gd name="T33" fmla="*/ 14 h 28"/>
                <a:gd name="T34" fmla="*/ 29 w 30"/>
                <a:gd name="T35" fmla="*/ 10 h 28"/>
                <a:gd name="T36" fmla="*/ 28 w 30"/>
                <a:gd name="T37" fmla="*/ 7 h 28"/>
                <a:gd name="T38" fmla="*/ 27 w 30"/>
                <a:gd name="T39" fmla="*/ 5 h 28"/>
                <a:gd name="T40" fmla="*/ 25 w 30"/>
                <a:gd name="T41" fmla="*/ 3 h 28"/>
                <a:gd name="T42" fmla="*/ 22 w 30"/>
                <a:gd name="T43" fmla="*/ 2 h 28"/>
                <a:gd name="T44" fmla="*/ 20 w 30"/>
                <a:gd name="T45" fmla="*/ 1 h 28"/>
                <a:gd name="T46" fmla="*/ 17 w 30"/>
                <a:gd name="T47" fmla="*/ 0 h 28"/>
                <a:gd name="T48" fmla="*/ 14 w 30"/>
                <a:gd name="T49" fmla="*/ 0 h 28"/>
                <a:gd name="T50" fmla="*/ 11 w 30"/>
                <a:gd name="T51" fmla="*/ 0 h 28"/>
                <a:gd name="T52" fmla="*/ 7 w 30"/>
                <a:gd name="T53" fmla="*/ 1 h 28"/>
                <a:gd name="T54" fmla="*/ 5 w 30"/>
                <a:gd name="T55" fmla="*/ 2 h 28"/>
                <a:gd name="T56" fmla="*/ 3 w 30"/>
                <a:gd name="T57" fmla="*/ 4 h 28"/>
                <a:gd name="T58" fmla="*/ 2 w 30"/>
                <a:gd name="T59" fmla="*/ 6 h 28"/>
                <a:gd name="T60" fmla="*/ 1 w 30"/>
                <a:gd name="T61" fmla="*/ 8 h 28"/>
                <a:gd name="T62" fmla="*/ 0 w 30"/>
                <a:gd name="T63" fmla="*/ 11 h 28"/>
                <a:gd name="T64" fmla="*/ 0 w 30"/>
                <a:gd name="T6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8">
                  <a:moveTo>
                    <a:pt x="0" y="13"/>
                  </a:moveTo>
                  <a:lnTo>
                    <a:pt x="0" y="15"/>
                  </a:lnTo>
                  <a:lnTo>
                    <a:pt x="1" y="17"/>
                  </a:lnTo>
                  <a:lnTo>
                    <a:pt x="2" y="20"/>
                  </a:lnTo>
                  <a:lnTo>
                    <a:pt x="2" y="22"/>
                  </a:lnTo>
                  <a:lnTo>
                    <a:pt x="5" y="24"/>
                  </a:lnTo>
                  <a:lnTo>
                    <a:pt x="7" y="25"/>
                  </a:lnTo>
                  <a:lnTo>
                    <a:pt x="11" y="26"/>
                  </a:lnTo>
                  <a:lnTo>
                    <a:pt x="15" y="27"/>
                  </a:lnTo>
                  <a:lnTo>
                    <a:pt x="17" y="26"/>
                  </a:lnTo>
                  <a:lnTo>
                    <a:pt x="20" y="26"/>
                  </a:lnTo>
                  <a:lnTo>
                    <a:pt x="22" y="25"/>
                  </a:lnTo>
                  <a:lnTo>
                    <a:pt x="24" y="25"/>
                  </a:lnTo>
                  <a:lnTo>
                    <a:pt x="27" y="22"/>
                  </a:lnTo>
                  <a:lnTo>
                    <a:pt x="27" y="20"/>
                  </a:lnTo>
                  <a:lnTo>
                    <a:pt x="28" y="17"/>
                  </a:lnTo>
                  <a:lnTo>
                    <a:pt x="29" y="14"/>
                  </a:lnTo>
                  <a:lnTo>
                    <a:pt x="29" y="10"/>
                  </a:lnTo>
                  <a:lnTo>
                    <a:pt x="28" y="7"/>
                  </a:lnTo>
                  <a:lnTo>
                    <a:pt x="27" y="5"/>
                  </a:lnTo>
                  <a:lnTo>
                    <a:pt x="25" y="3"/>
                  </a:lnTo>
                  <a:lnTo>
                    <a:pt x="22" y="2"/>
                  </a:lnTo>
                  <a:lnTo>
                    <a:pt x="20" y="1"/>
                  </a:lnTo>
                  <a:lnTo>
                    <a:pt x="17" y="0"/>
                  </a:lnTo>
                  <a:lnTo>
                    <a:pt x="14" y="0"/>
                  </a:lnTo>
                  <a:lnTo>
                    <a:pt x="11" y="0"/>
                  </a:lnTo>
                  <a:lnTo>
                    <a:pt x="7" y="1"/>
                  </a:lnTo>
                  <a:lnTo>
                    <a:pt x="5" y="2"/>
                  </a:lnTo>
                  <a:lnTo>
                    <a:pt x="3" y="4"/>
                  </a:lnTo>
                  <a:lnTo>
                    <a:pt x="2" y="6"/>
                  </a:lnTo>
                  <a:lnTo>
                    <a:pt x="1" y="8"/>
                  </a:lnTo>
                  <a:lnTo>
                    <a:pt x="0" y="11"/>
                  </a:lnTo>
                  <a:lnTo>
                    <a:pt x="0" y="13"/>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69" name="Freeform 66">
              <a:extLst>
                <a:ext uri="{FF2B5EF4-FFF2-40B4-BE49-F238E27FC236}">
                  <a16:creationId xmlns:a16="http://schemas.microsoft.com/office/drawing/2014/main" id="{D003594B-5A7C-4F0A-869A-010B0E147C53}"/>
                </a:ext>
              </a:extLst>
            </p:cNvPr>
            <p:cNvSpPr>
              <a:spLocks/>
            </p:cNvSpPr>
            <p:nvPr/>
          </p:nvSpPr>
          <p:spPr bwMode="auto">
            <a:xfrm>
              <a:off x="5097463" y="3949700"/>
              <a:ext cx="39687" cy="33338"/>
            </a:xfrm>
            <a:custGeom>
              <a:avLst/>
              <a:gdLst>
                <a:gd name="T0" fmla="*/ 24 w 25"/>
                <a:gd name="T1" fmla="*/ 9 h 21"/>
                <a:gd name="T2" fmla="*/ 24 w 25"/>
                <a:gd name="T3" fmla="*/ 8 h 21"/>
                <a:gd name="T4" fmla="*/ 23 w 25"/>
                <a:gd name="T5" fmla="*/ 6 h 21"/>
                <a:gd name="T6" fmla="*/ 23 w 25"/>
                <a:gd name="T7" fmla="*/ 5 h 21"/>
                <a:gd name="T8" fmla="*/ 22 w 25"/>
                <a:gd name="T9" fmla="*/ 3 h 21"/>
                <a:gd name="T10" fmla="*/ 20 w 25"/>
                <a:gd name="T11" fmla="*/ 2 h 21"/>
                <a:gd name="T12" fmla="*/ 18 w 25"/>
                <a:gd name="T13" fmla="*/ 1 h 21"/>
                <a:gd name="T14" fmla="*/ 15 w 25"/>
                <a:gd name="T15" fmla="*/ 0 h 21"/>
                <a:gd name="T16" fmla="*/ 11 w 25"/>
                <a:gd name="T17" fmla="*/ 0 h 21"/>
                <a:gd name="T18" fmla="*/ 9 w 25"/>
                <a:gd name="T19" fmla="*/ 0 h 21"/>
                <a:gd name="T20" fmla="*/ 6 w 25"/>
                <a:gd name="T21" fmla="*/ 1 h 21"/>
                <a:gd name="T22" fmla="*/ 4 w 25"/>
                <a:gd name="T23" fmla="*/ 2 h 21"/>
                <a:gd name="T24" fmla="*/ 2 w 25"/>
                <a:gd name="T25" fmla="*/ 3 h 21"/>
                <a:gd name="T26" fmla="*/ 2 w 25"/>
                <a:gd name="T27" fmla="*/ 5 h 21"/>
                <a:gd name="T28" fmla="*/ 1 w 25"/>
                <a:gd name="T29" fmla="*/ 7 h 21"/>
                <a:gd name="T30" fmla="*/ 1 w 25"/>
                <a:gd name="T31" fmla="*/ 8 h 21"/>
                <a:gd name="T32" fmla="*/ 0 w 25"/>
                <a:gd name="T33" fmla="*/ 10 h 21"/>
                <a:gd name="T34" fmla="*/ 1 w 25"/>
                <a:gd name="T35" fmla="*/ 12 h 21"/>
                <a:gd name="T36" fmla="*/ 2 w 25"/>
                <a:gd name="T37" fmla="*/ 14 h 21"/>
                <a:gd name="T38" fmla="*/ 2 w 25"/>
                <a:gd name="T39" fmla="*/ 16 h 21"/>
                <a:gd name="T40" fmla="*/ 4 w 25"/>
                <a:gd name="T41" fmla="*/ 17 h 21"/>
                <a:gd name="T42" fmla="*/ 6 w 25"/>
                <a:gd name="T43" fmla="*/ 18 h 21"/>
                <a:gd name="T44" fmla="*/ 8 w 25"/>
                <a:gd name="T45" fmla="*/ 19 h 21"/>
                <a:gd name="T46" fmla="*/ 10 w 25"/>
                <a:gd name="T47" fmla="*/ 20 h 21"/>
                <a:gd name="T48" fmla="*/ 12 w 25"/>
                <a:gd name="T49" fmla="*/ 20 h 21"/>
                <a:gd name="T50" fmla="*/ 15 w 25"/>
                <a:gd name="T51" fmla="*/ 20 h 21"/>
                <a:gd name="T52" fmla="*/ 18 w 25"/>
                <a:gd name="T53" fmla="*/ 19 h 21"/>
                <a:gd name="T54" fmla="*/ 19 w 25"/>
                <a:gd name="T55" fmla="*/ 18 h 21"/>
                <a:gd name="T56" fmla="*/ 21 w 25"/>
                <a:gd name="T57" fmla="*/ 17 h 21"/>
                <a:gd name="T58" fmla="*/ 22 w 25"/>
                <a:gd name="T59" fmla="*/ 15 h 21"/>
                <a:gd name="T60" fmla="*/ 23 w 25"/>
                <a:gd name="T61" fmla="*/ 14 h 21"/>
                <a:gd name="T62" fmla="*/ 24 w 25"/>
                <a:gd name="T63" fmla="*/ 12 h 21"/>
                <a:gd name="T64" fmla="*/ 24 w 25"/>
                <a:gd name="T65"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1">
                  <a:moveTo>
                    <a:pt x="24" y="9"/>
                  </a:moveTo>
                  <a:lnTo>
                    <a:pt x="24" y="8"/>
                  </a:lnTo>
                  <a:lnTo>
                    <a:pt x="23" y="6"/>
                  </a:lnTo>
                  <a:lnTo>
                    <a:pt x="23" y="5"/>
                  </a:lnTo>
                  <a:lnTo>
                    <a:pt x="22" y="3"/>
                  </a:lnTo>
                  <a:lnTo>
                    <a:pt x="20" y="2"/>
                  </a:lnTo>
                  <a:lnTo>
                    <a:pt x="18" y="1"/>
                  </a:lnTo>
                  <a:lnTo>
                    <a:pt x="15" y="0"/>
                  </a:lnTo>
                  <a:lnTo>
                    <a:pt x="11" y="0"/>
                  </a:lnTo>
                  <a:lnTo>
                    <a:pt x="9" y="0"/>
                  </a:lnTo>
                  <a:lnTo>
                    <a:pt x="6" y="1"/>
                  </a:lnTo>
                  <a:lnTo>
                    <a:pt x="4" y="2"/>
                  </a:lnTo>
                  <a:lnTo>
                    <a:pt x="2" y="3"/>
                  </a:lnTo>
                  <a:lnTo>
                    <a:pt x="2" y="5"/>
                  </a:lnTo>
                  <a:lnTo>
                    <a:pt x="1" y="7"/>
                  </a:lnTo>
                  <a:lnTo>
                    <a:pt x="1" y="8"/>
                  </a:lnTo>
                  <a:lnTo>
                    <a:pt x="0" y="10"/>
                  </a:lnTo>
                  <a:lnTo>
                    <a:pt x="1" y="12"/>
                  </a:lnTo>
                  <a:lnTo>
                    <a:pt x="2" y="14"/>
                  </a:lnTo>
                  <a:lnTo>
                    <a:pt x="2" y="16"/>
                  </a:lnTo>
                  <a:lnTo>
                    <a:pt x="4" y="17"/>
                  </a:lnTo>
                  <a:lnTo>
                    <a:pt x="6" y="18"/>
                  </a:lnTo>
                  <a:lnTo>
                    <a:pt x="8" y="19"/>
                  </a:lnTo>
                  <a:lnTo>
                    <a:pt x="10" y="20"/>
                  </a:lnTo>
                  <a:lnTo>
                    <a:pt x="12" y="20"/>
                  </a:lnTo>
                  <a:lnTo>
                    <a:pt x="15" y="20"/>
                  </a:lnTo>
                  <a:lnTo>
                    <a:pt x="18" y="19"/>
                  </a:lnTo>
                  <a:lnTo>
                    <a:pt x="19" y="18"/>
                  </a:lnTo>
                  <a:lnTo>
                    <a:pt x="21" y="17"/>
                  </a:lnTo>
                  <a:lnTo>
                    <a:pt x="22" y="15"/>
                  </a:lnTo>
                  <a:lnTo>
                    <a:pt x="23" y="14"/>
                  </a:lnTo>
                  <a:lnTo>
                    <a:pt x="24" y="12"/>
                  </a:lnTo>
                  <a:lnTo>
                    <a:pt x="24" y="9"/>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70" name="Freeform 67">
              <a:extLst>
                <a:ext uri="{FF2B5EF4-FFF2-40B4-BE49-F238E27FC236}">
                  <a16:creationId xmlns:a16="http://schemas.microsoft.com/office/drawing/2014/main" id="{52E92687-7E87-481A-9EC7-7AE137BB5CC6}"/>
                </a:ext>
              </a:extLst>
            </p:cNvPr>
            <p:cNvSpPr>
              <a:spLocks/>
            </p:cNvSpPr>
            <p:nvPr/>
          </p:nvSpPr>
          <p:spPr bwMode="auto">
            <a:xfrm>
              <a:off x="4995863" y="3636963"/>
              <a:ext cx="44450" cy="50800"/>
            </a:xfrm>
            <a:custGeom>
              <a:avLst/>
              <a:gdLst>
                <a:gd name="T0" fmla="*/ 27 w 28"/>
                <a:gd name="T1" fmla="*/ 15 h 32"/>
                <a:gd name="T2" fmla="*/ 27 w 28"/>
                <a:gd name="T3" fmla="*/ 13 h 32"/>
                <a:gd name="T4" fmla="*/ 26 w 28"/>
                <a:gd name="T5" fmla="*/ 10 h 32"/>
                <a:gd name="T6" fmla="*/ 25 w 28"/>
                <a:gd name="T7" fmla="*/ 7 h 32"/>
                <a:gd name="T8" fmla="*/ 24 w 28"/>
                <a:gd name="T9" fmla="*/ 5 h 32"/>
                <a:gd name="T10" fmla="*/ 22 w 28"/>
                <a:gd name="T11" fmla="*/ 3 h 32"/>
                <a:gd name="T12" fmla="*/ 20 w 28"/>
                <a:gd name="T13" fmla="*/ 2 h 32"/>
                <a:gd name="T14" fmla="*/ 16 w 28"/>
                <a:gd name="T15" fmla="*/ 0 h 32"/>
                <a:gd name="T16" fmla="*/ 13 w 28"/>
                <a:gd name="T17" fmla="*/ 0 h 32"/>
                <a:gd name="T18" fmla="*/ 11 w 28"/>
                <a:gd name="T19" fmla="*/ 0 h 32"/>
                <a:gd name="T20" fmla="*/ 7 w 28"/>
                <a:gd name="T21" fmla="*/ 2 h 32"/>
                <a:gd name="T22" fmla="*/ 6 w 28"/>
                <a:gd name="T23" fmla="*/ 3 h 32"/>
                <a:gd name="T24" fmla="*/ 3 w 28"/>
                <a:gd name="T25" fmla="*/ 5 h 32"/>
                <a:gd name="T26" fmla="*/ 2 w 28"/>
                <a:gd name="T27" fmla="*/ 7 h 32"/>
                <a:gd name="T28" fmla="*/ 1 w 28"/>
                <a:gd name="T29" fmla="*/ 10 h 32"/>
                <a:gd name="T30" fmla="*/ 0 w 28"/>
                <a:gd name="T31" fmla="*/ 13 h 32"/>
                <a:gd name="T32" fmla="*/ 0 w 28"/>
                <a:gd name="T33" fmla="*/ 17 h 32"/>
                <a:gd name="T34" fmla="*/ 0 w 28"/>
                <a:gd name="T35" fmla="*/ 21 h 32"/>
                <a:gd name="T36" fmla="*/ 1 w 28"/>
                <a:gd name="T37" fmla="*/ 24 h 32"/>
                <a:gd name="T38" fmla="*/ 2 w 28"/>
                <a:gd name="T39" fmla="*/ 27 h 32"/>
                <a:gd name="T40" fmla="*/ 5 w 28"/>
                <a:gd name="T41" fmla="*/ 28 h 32"/>
                <a:gd name="T42" fmla="*/ 7 w 28"/>
                <a:gd name="T43" fmla="*/ 30 h 32"/>
                <a:gd name="T44" fmla="*/ 9 w 28"/>
                <a:gd name="T45" fmla="*/ 31 h 32"/>
                <a:gd name="T46" fmla="*/ 11 w 28"/>
                <a:gd name="T47" fmla="*/ 31 h 32"/>
                <a:gd name="T48" fmla="*/ 14 w 28"/>
                <a:gd name="T49" fmla="*/ 31 h 32"/>
                <a:gd name="T50" fmla="*/ 16 w 28"/>
                <a:gd name="T51" fmla="*/ 31 h 32"/>
                <a:gd name="T52" fmla="*/ 18 w 28"/>
                <a:gd name="T53" fmla="*/ 31 h 32"/>
                <a:gd name="T54" fmla="*/ 20 w 28"/>
                <a:gd name="T55" fmla="*/ 30 h 32"/>
                <a:gd name="T56" fmla="*/ 22 w 28"/>
                <a:gd name="T57" fmla="*/ 28 h 32"/>
                <a:gd name="T58" fmla="*/ 25 w 28"/>
                <a:gd name="T59" fmla="*/ 27 h 32"/>
                <a:gd name="T60" fmla="*/ 26 w 28"/>
                <a:gd name="T61" fmla="*/ 23 h 32"/>
                <a:gd name="T62" fmla="*/ 27 w 28"/>
                <a:gd name="T63" fmla="*/ 20 h 32"/>
                <a:gd name="T64" fmla="*/ 27 w 28"/>
                <a:gd name="T6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32">
                  <a:moveTo>
                    <a:pt x="27" y="15"/>
                  </a:moveTo>
                  <a:lnTo>
                    <a:pt x="27" y="13"/>
                  </a:lnTo>
                  <a:lnTo>
                    <a:pt x="26" y="10"/>
                  </a:lnTo>
                  <a:lnTo>
                    <a:pt x="25" y="7"/>
                  </a:lnTo>
                  <a:lnTo>
                    <a:pt x="24" y="5"/>
                  </a:lnTo>
                  <a:lnTo>
                    <a:pt x="22" y="3"/>
                  </a:lnTo>
                  <a:lnTo>
                    <a:pt x="20" y="2"/>
                  </a:lnTo>
                  <a:lnTo>
                    <a:pt x="16" y="0"/>
                  </a:lnTo>
                  <a:lnTo>
                    <a:pt x="13" y="0"/>
                  </a:lnTo>
                  <a:lnTo>
                    <a:pt x="11" y="0"/>
                  </a:lnTo>
                  <a:lnTo>
                    <a:pt x="7" y="2"/>
                  </a:lnTo>
                  <a:lnTo>
                    <a:pt x="6" y="3"/>
                  </a:lnTo>
                  <a:lnTo>
                    <a:pt x="3" y="5"/>
                  </a:lnTo>
                  <a:lnTo>
                    <a:pt x="2" y="7"/>
                  </a:lnTo>
                  <a:lnTo>
                    <a:pt x="1" y="10"/>
                  </a:lnTo>
                  <a:lnTo>
                    <a:pt x="0" y="13"/>
                  </a:lnTo>
                  <a:lnTo>
                    <a:pt x="0" y="17"/>
                  </a:lnTo>
                  <a:lnTo>
                    <a:pt x="0" y="21"/>
                  </a:lnTo>
                  <a:lnTo>
                    <a:pt x="1" y="24"/>
                  </a:lnTo>
                  <a:lnTo>
                    <a:pt x="2" y="27"/>
                  </a:lnTo>
                  <a:lnTo>
                    <a:pt x="5" y="28"/>
                  </a:lnTo>
                  <a:lnTo>
                    <a:pt x="7" y="30"/>
                  </a:lnTo>
                  <a:lnTo>
                    <a:pt x="9" y="31"/>
                  </a:lnTo>
                  <a:lnTo>
                    <a:pt x="11" y="31"/>
                  </a:lnTo>
                  <a:lnTo>
                    <a:pt x="14" y="31"/>
                  </a:lnTo>
                  <a:lnTo>
                    <a:pt x="16" y="31"/>
                  </a:lnTo>
                  <a:lnTo>
                    <a:pt x="18" y="31"/>
                  </a:lnTo>
                  <a:lnTo>
                    <a:pt x="20" y="30"/>
                  </a:lnTo>
                  <a:lnTo>
                    <a:pt x="22" y="28"/>
                  </a:lnTo>
                  <a:lnTo>
                    <a:pt x="25" y="27"/>
                  </a:lnTo>
                  <a:lnTo>
                    <a:pt x="26" y="23"/>
                  </a:lnTo>
                  <a:lnTo>
                    <a:pt x="27" y="20"/>
                  </a:lnTo>
                  <a:lnTo>
                    <a:pt x="27" y="15"/>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71" name="Freeform 68">
              <a:extLst>
                <a:ext uri="{FF2B5EF4-FFF2-40B4-BE49-F238E27FC236}">
                  <a16:creationId xmlns:a16="http://schemas.microsoft.com/office/drawing/2014/main" id="{43B29193-7317-4D16-B9E2-0A6D039AC5B8}"/>
                </a:ext>
              </a:extLst>
            </p:cNvPr>
            <p:cNvSpPr>
              <a:spLocks/>
            </p:cNvSpPr>
            <p:nvPr/>
          </p:nvSpPr>
          <p:spPr bwMode="auto">
            <a:xfrm>
              <a:off x="5173663" y="3289300"/>
              <a:ext cx="49212" cy="100013"/>
            </a:xfrm>
            <a:custGeom>
              <a:avLst/>
              <a:gdLst>
                <a:gd name="T0" fmla="*/ 15 w 31"/>
                <a:gd name="T1" fmla="*/ 0 h 63"/>
                <a:gd name="T2" fmla="*/ 11 w 31"/>
                <a:gd name="T3" fmla="*/ 1 h 63"/>
                <a:gd name="T4" fmla="*/ 8 w 31"/>
                <a:gd name="T5" fmla="*/ 3 h 63"/>
                <a:gd name="T6" fmla="*/ 6 w 31"/>
                <a:gd name="T7" fmla="*/ 5 h 63"/>
                <a:gd name="T8" fmla="*/ 3 w 31"/>
                <a:gd name="T9" fmla="*/ 8 h 63"/>
                <a:gd name="T10" fmla="*/ 2 w 31"/>
                <a:gd name="T11" fmla="*/ 13 h 63"/>
                <a:gd name="T12" fmla="*/ 1 w 31"/>
                <a:gd name="T13" fmla="*/ 18 h 63"/>
                <a:gd name="T14" fmla="*/ 0 w 31"/>
                <a:gd name="T15" fmla="*/ 25 h 63"/>
                <a:gd name="T16" fmla="*/ 0 w 31"/>
                <a:gd name="T17" fmla="*/ 31 h 63"/>
                <a:gd name="T18" fmla="*/ 0 w 31"/>
                <a:gd name="T19" fmla="*/ 38 h 63"/>
                <a:gd name="T20" fmla="*/ 1 w 31"/>
                <a:gd name="T21" fmla="*/ 45 h 63"/>
                <a:gd name="T22" fmla="*/ 2 w 31"/>
                <a:gd name="T23" fmla="*/ 50 h 63"/>
                <a:gd name="T24" fmla="*/ 3 w 31"/>
                <a:gd name="T25" fmla="*/ 55 h 63"/>
                <a:gd name="T26" fmla="*/ 6 w 31"/>
                <a:gd name="T27" fmla="*/ 57 h 63"/>
                <a:gd name="T28" fmla="*/ 8 w 31"/>
                <a:gd name="T29" fmla="*/ 60 h 63"/>
                <a:gd name="T30" fmla="*/ 11 w 31"/>
                <a:gd name="T31" fmla="*/ 62 h 63"/>
                <a:gd name="T32" fmla="*/ 15 w 31"/>
                <a:gd name="T33" fmla="*/ 62 h 63"/>
                <a:gd name="T34" fmla="*/ 18 w 31"/>
                <a:gd name="T35" fmla="*/ 62 h 63"/>
                <a:gd name="T36" fmla="*/ 22 w 31"/>
                <a:gd name="T37" fmla="*/ 60 h 63"/>
                <a:gd name="T38" fmla="*/ 24 w 31"/>
                <a:gd name="T39" fmla="*/ 57 h 63"/>
                <a:gd name="T40" fmla="*/ 26 w 31"/>
                <a:gd name="T41" fmla="*/ 55 h 63"/>
                <a:gd name="T42" fmla="*/ 28 w 31"/>
                <a:gd name="T43" fmla="*/ 50 h 63"/>
                <a:gd name="T44" fmla="*/ 29 w 31"/>
                <a:gd name="T45" fmla="*/ 45 h 63"/>
                <a:gd name="T46" fmla="*/ 29 w 31"/>
                <a:gd name="T47" fmla="*/ 38 h 63"/>
                <a:gd name="T48" fmla="*/ 30 w 31"/>
                <a:gd name="T49" fmla="*/ 31 h 63"/>
                <a:gd name="T50" fmla="*/ 29 w 31"/>
                <a:gd name="T51" fmla="*/ 25 h 63"/>
                <a:gd name="T52" fmla="*/ 29 w 31"/>
                <a:gd name="T53" fmla="*/ 18 h 63"/>
                <a:gd name="T54" fmla="*/ 28 w 31"/>
                <a:gd name="T55" fmla="*/ 13 h 63"/>
                <a:gd name="T56" fmla="*/ 26 w 31"/>
                <a:gd name="T57" fmla="*/ 8 h 63"/>
                <a:gd name="T58" fmla="*/ 24 w 31"/>
                <a:gd name="T59" fmla="*/ 5 h 63"/>
                <a:gd name="T60" fmla="*/ 22 w 31"/>
                <a:gd name="T61" fmla="*/ 3 h 63"/>
                <a:gd name="T62" fmla="*/ 18 w 31"/>
                <a:gd name="T63" fmla="*/ 1 h 63"/>
                <a:gd name="T64" fmla="*/ 15 w 31"/>
                <a:gd name="T6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63">
                  <a:moveTo>
                    <a:pt x="15" y="0"/>
                  </a:moveTo>
                  <a:lnTo>
                    <a:pt x="11" y="1"/>
                  </a:lnTo>
                  <a:lnTo>
                    <a:pt x="8" y="3"/>
                  </a:lnTo>
                  <a:lnTo>
                    <a:pt x="6" y="5"/>
                  </a:lnTo>
                  <a:lnTo>
                    <a:pt x="3" y="8"/>
                  </a:lnTo>
                  <a:lnTo>
                    <a:pt x="2" y="13"/>
                  </a:lnTo>
                  <a:lnTo>
                    <a:pt x="1" y="18"/>
                  </a:lnTo>
                  <a:lnTo>
                    <a:pt x="0" y="25"/>
                  </a:lnTo>
                  <a:lnTo>
                    <a:pt x="0" y="31"/>
                  </a:lnTo>
                  <a:lnTo>
                    <a:pt x="0" y="38"/>
                  </a:lnTo>
                  <a:lnTo>
                    <a:pt x="1" y="45"/>
                  </a:lnTo>
                  <a:lnTo>
                    <a:pt x="2" y="50"/>
                  </a:lnTo>
                  <a:lnTo>
                    <a:pt x="3" y="55"/>
                  </a:lnTo>
                  <a:lnTo>
                    <a:pt x="6" y="57"/>
                  </a:lnTo>
                  <a:lnTo>
                    <a:pt x="8" y="60"/>
                  </a:lnTo>
                  <a:lnTo>
                    <a:pt x="11" y="62"/>
                  </a:lnTo>
                  <a:lnTo>
                    <a:pt x="15" y="62"/>
                  </a:lnTo>
                  <a:lnTo>
                    <a:pt x="18" y="62"/>
                  </a:lnTo>
                  <a:lnTo>
                    <a:pt x="22" y="60"/>
                  </a:lnTo>
                  <a:lnTo>
                    <a:pt x="24" y="57"/>
                  </a:lnTo>
                  <a:lnTo>
                    <a:pt x="26" y="55"/>
                  </a:lnTo>
                  <a:lnTo>
                    <a:pt x="28" y="50"/>
                  </a:lnTo>
                  <a:lnTo>
                    <a:pt x="29" y="45"/>
                  </a:lnTo>
                  <a:lnTo>
                    <a:pt x="29" y="38"/>
                  </a:lnTo>
                  <a:lnTo>
                    <a:pt x="30" y="31"/>
                  </a:lnTo>
                  <a:lnTo>
                    <a:pt x="29" y="25"/>
                  </a:lnTo>
                  <a:lnTo>
                    <a:pt x="29" y="18"/>
                  </a:lnTo>
                  <a:lnTo>
                    <a:pt x="28" y="13"/>
                  </a:lnTo>
                  <a:lnTo>
                    <a:pt x="26" y="8"/>
                  </a:lnTo>
                  <a:lnTo>
                    <a:pt x="24" y="5"/>
                  </a:lnTo>
                  <a:lnTo>
                    <a:pt x="22" y="3"/>
                  </a:lnTo>
                  <a:lnTo>
                    <a:pt x="18" y="1"/>
                  </a:lnTo>
                  <a:lnTo>
                    <a:pt x="15"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72" name="Freeform 69">
              <a:extLst>
                <a:ext uri="{FF2B5EF4-FFF2-40B4-BE49-F238E27FC236}">
                  <a16:creationId xmlns:a16="http://schemas.microsoft.com/office/drawing/2014/main" id="{248C11D0-91E5-4A89-AA9B-0D6DCC55C8A3}"/>
                </a:ext>
              </a:extLst>
            </p:cNvPr>
            <p:cNvSpPr>
              <a:spLocks/>
            </p:cNvSpPr>
            <p:nvPr/>
          </p:nvSpPr>
          <p:spPr bwMode="auto">
            <a:xfrm>
              <a:off x="4800600" y="2763838"/>
              <a:ext cx="1831975" cy="1828800"/>
            </a:xfrm>
            <a:custGeom>
              <a:avLst/>
              <a:gdLst>
                <a:gd name="T0" fmla="*/ 636 w 1154"/>
                <a:gd name="T1" fmla="*/ 1148 h 1152"/>
                <a:gd name="T2" fmla="*/ 720 w 1154"/>
                <a:gd name="T3" fmla="*/ 1133 h 1152"/>
                <a:gd name="T4" fmla="*/ 801 w 1154"/>
                <a:gd name="T5" fmla="*/ 1106 h 1152"/>
                <a:gd name="T6" fmla="*/ 875 w 1154"/>
                <a:gd name="T7" fmla="*/ 1067 h 1152"/>
                <a:gd name="T8" fmla="*/ 943 w 1154"/>
                <a:gd name="T9" fmla="*/ 1020 h 1152"/>
                <a:gd name="T10" fmla="*/ 1003 w 1154"/>
                <a:gd name="T11" fmla="*/ 962 h 1152"/>
                <a:gd name="T12" fmla="*/ 1055 w 1154"/>
                <a:gd name="T13" fmla="*/ 897 h 1152"/>
                <a:gd name="T14" fmla="*/ 1096 w 1154"/>
                <a:gd name="T15" fmla="*/ 825 h 1152"/>
                <a:gd name="T16" fmla="*/ 1127 w 1154"/>
                <a:gd name="T17" fmla="*/ 746 h 1152"/>
                <a:gd name="T18" fmla="*/ 1146 w 1154"/>
                <a:gd name="T19" fmla="*/ 664 h 1152"/>
                <a:gd name="T20" fmla="*/ 1153 w 1154"/>
                <a:gd name="T21" fmla="*/ 576 h 1152"/>
                <a:gd name="T22" fmla="*/ 1146 w 1154"/>
                <a:gd name="T23" fmla="*/ 487 h 1152"/>
                <a:gd name="T24" fmla="*/ 1127 w 1154"/>
                <a:gd name="T25" fmla="*/ 404 h 1152"/>
                <a:gd name="T26" fmla="*/ 1096 w 1154"/>
                <a:gd name="T27" fmla="*/ 326 h 1152"/>
                <a:gd name="T28" fmla="*/ 1055 w 1154"/>
                <a:gd name="T29" fmla="*/ 254 h 1152"/>
                <a:gd name="T30" fmla="*/ 1003 w 1154"/>
                <a:gd name="T31" fmla="*/ 189 h 1152"/>
                <a:gd name="T32" fmla="*/ 943 w 1154"/>
                <a:gd name="T33" fmla="*/ 131 h 1152"/>
                <a:gd name="T34" fmla="*/ 875 w 1154"/>
                <a:gd name="T35" fmla="*/ 84 h 1152"/>
                <a:gd name="T36" fmla="*/ 801 w 1154"/>
                <a:gd name="T37" fmla="*/ 45 h 1152"/>
                <a:gd name="T38" fmla="*/ 720 w 1154"/>
                <a:gd name="T39" fmla="*/ 18 h 1152"/>
                <a:gd name="T40" fmla="*/ 636 w 1154"/>
                <a:gd name="T41" fmla="*/ 3 h 1152"/>
                <a:gd name="T42" fmla="*/ 547 w 1154"/>
                <a:gd name="T43" fmla="*/ 1 h 1152"/>
                <a:gd name="T44" fmla="*/ 461 w 1154"/>
                <a:gd name="T45" fmla="*/ 12 h 1152"/>
                <a:gd name="T46" fmla="*/ 378 w 1154"/>
                <a:gd name="T47" fmla="*/ 35 h 1152"/>
                <a:gd name="T48" fmla="*/ 301 w 1154"/>
                <a:gd name="T49" fmla="*/ 70 h 1152"/>
                <a:gd name="T50" fmla="*/ 232 w 1154"/>
                <a:gd name="T51" fmla="*/ 114 h 1152"/>
                <a:gd name="T52" fmla="*/ 169 w 1154"/>
                <a:gd name="T53" fmla="*/ 168 h 1152"/>
                <a:gd name="T54" fmla="*/ 114 w 1154"/>
                <a:gd name="T55" fmla="*/ 231 h 1152"/>
                <a:gd name="T56" fmla="*/ 70 w 1154"/>
                <a:gd name="T57" fmla="*/ 301 h 1152"/>
                <a:gd name="T58" fmla="*/ 35 w 1154"/>
                <a:gd name="T59" fmla="*/ 378 h 1152"/>
                <a:gd name="T60" fmla="*/ 12 w 1154"/>
                <a:gd name="T61" fmla="*/ 460 h 1152"/>
                <a:gd name="T62" fmla="*/ 1 w 1154"/>
                <a:gd name="T63" fmla="*/ 546 h 1152"/>
                <a:gd name="T64" fmla="*/ 3 w 1154"/>
                <a:gd name="T65" fmla="*/ 635 h 1152"/>
                <a:gd name="T66" fmla="*/ 18 w 1154"/>
                <a:gd name="T67" fmla="*/ 719 h 1152"/>
                <a:gd name="T68" fmla="*/ 45 w 1154"/>
                <a:gd name="T69" fmla="*/ 800 h 1152"/>
                <a:gd name="T70" fmla="*/ 84 w 1154"/>
                <a:gd name="T71" fmla="*/ 874 h 1152"/>
                <a:gd name="T72" fmla="*/ 131 w 1154"/>
                <a:gd name="T73" fmla="*/ 942 h 1152"/>
                <a:gd name="T74" fmla="*/ 189 w 1154"/>
                <a:gd name="T75" fmla="*/ 1002 h 1152"/>
                <a:gd name="T76" fmla="*/ 255 w 1154"/>
                <a:gd name="T77" fmla="*/ 1053 h 1152"/>
                <a:gd name="T78" fmla="*/ 326 w 1154"/>
                <a:gd name="T79" fmla="*/ 1094 h 1152"/>
                <a:gd name="T80" fmla="*/ 405 w 1154"/>
                <a:gd name="T81" fmla="*/ 1125 h 1152"/>
                <a:gd name="T82" fmla="*/ 488 w 1154"/>
                <a:gd name="T83" fmla="*/ 1144 h 1152"/>
                <a:gd name="T84" fmla="*/ 577 w 1154"/>
                <a:gd name="T85" fmla="*/ 1151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4" h="1152">
                  <a:moveTo>
                    <a:pt x="577" y="1151"/>
                  </a:moveTo>
                  <a:lnTo>
                    <a:pt x="606" y="1150"/>
                  </a:lnTo>
                  <a:lnTo>
                    <a:pt x="636" y="1148"/>
                  </a:lnTo>
                  <a:lnTo>
                    <a:pt x="665" y="1144"/>
                  </a:lnTo>
                  <a:lnTo>
                    <a:pt x="692" y="1139"/>
                  </a:lnTo>
                  <a:lnTo>
                    <a:pt x="720" y="1133"/>
                  </a:lnTo>
                  <a:lnTo>
                    <a:pt x="748" y="1125"/>
                  </a:lnTo>
                  <a:lnTo>
                    <a:pt x="775" y="1116"/>
                  </a:lnTo>
                  <a:lnTo>
                    <a:pt x="801" y="1106"/>
                  </a:lnTo>
                  <a:lnTo>
                    <a:pt x="827" y="1094"/>
                  </a:lnTo>
                  <a:lnTo>
                    <a:pt x="852" y="1081"/>
                  </a:lnTo>
                  <a:lnTo>
                    <a:pt x="875" y="1067"/>
                  </a:lnTo>
                  <a:lnTo>
                    <a:pt x="898" y="1053"/>
                  </a:lnTo>
                  <a:lnTo>
                    <a:pt x="921" y="1037"/>
                  </a:lnTo>
                  <a:lnTo>
                    <a:pt x="943" y="1020"/>
                  </a:lnTo>
                  <a:lnTo>
                    <a:pt x="964" y="1002"/>
                  </a:lnTo>
                  <a:lnTo>
                    <a:pt x="984" y="983"/>
                  </a:lnTo>
                  <a:lnTo>
                    <a:pt x="1003" y="962"/>
                  </a:lnTo>
                  <a:lnTo>
                    <a:pt x="1022" y="942"/>
                  </a:lnTo>
                  <a:lnTo>
                    <a:pt x="1039" y="920"/>
                  </a:lnTo>
                  <a:lnTo>
                    <a:pt x="1055" y="897"/>
                  </a:lnTo>
                  <a:lnTo>
                    <a:pt x="1069" y="874"/>
                  </a:lnTo>
                  <a:lnTo>
                    <a:pt x="1083" y="850"/>
                  </a:lnTo>
                  <a:lnTo>
                    <a:pt x="1096" y="825"/>
                  </a:lnTo>
                  <a:lnTo>
                    <a:pt x="1108" y="800"/>
                  </a:lnTo>
                  <a:lnTo>
                    <a:pt x="1118" y="773"/>
                  </a:lnTo>
                  <a:lnTo>
                    <a:pt x="1127" y="746"/>
                  </a:lnTo>
                  <a:lnTo>
                    <a:pt x="1135" y="719"/>
                  </a:lnTo>
                  <a:lnTo>
                    <a:pt x="1141" y="691"/>
                  </a:lnTo>
                  <a:lnTo>
                    <a:pt x="1146" y="664"/>
                  </a:lnTo>
                  <a:lnTo>
                    <a:pt x="1150" y="635"/>
                  </a:lnTo>
                  <a:lnTo>
                    <a:pt x="1152" y="605"/>
                  </a:lnTo>
                  <a:lnTo>
                    <a:pt x="1153" y="576"/>
                  </a:lnTo>
                  <a:lnTo>
                    <a:pt x="1152" y="546"/>
                  </a:lnTo>
                  <a:lnTo>
                    <a:pt x="1150" y="516"/>
                  </a:lnTo>
                  <a:lnTo>
                    <a:pt x="1146" y="487"/>
                  </a:lnTo>
                  <a:lnTo>
                    <a:pt x="1141" y="460"/>
                  </a:lnTo>
                  <a:lnTo>
                    <a:pt x="1135" y="432"/>
                  </a:lnTo>
                  <a:lnTo>
                    <a:pt x="1127" y="404"/>
                  </a:lnTo>
                  <a:lnTo>
                    <a:pt x="1118" y="378"/>
                  </a:lnTo>
                  <a:lnTo>
                    <a:pt x="1108" y="351"/>
                  </a:lnTo>
                  <a:lnTo>
                    <a:pt x="1096" y="326"/>
                  </a:lnTo>
                  <a:lnTo>
                    <a:pt x="1083" y="301"/>
                  </a:lnTo>
                  <a:lnTo>
                    <a:pt x="1069" y="277"/>
                  </a:lnTo>
                  <a:lnTo>
                    <a:pt x="1055" y="254"/>
                  </a:lnTo>
                  <a:lnTo>
                    <a:pt x="1039" y="231"/>
                  </a:lnTo>
                  <a:lnTo>
                    <a:pt x="1022" y="209"/>
                  </a:lnTo>
                  <a:lnTo>
                    <a:pt x="1003" y="189"/>
                  </a:lnTo>
                  <a:lnTo>
                    <a:pt x="984" y="168"/>
                  </a:lnTo>
                  <a:lnTo>
                    <a:pt x="964" y="149"/>
                  </a:lnTo>
                  <a:lnTo>
                    <a:pt x="943" y="131"/>
                  </a:lnTo>
                  <a:lnTo>
                    <a:pt x="921" y="114"/>
                  </a:lnTo>
                  <a:lnTo>
                    <a:pt x="898" y="98"/>
                  </a:lnTo>
                  <a:lnTo>
                    <a:pt x="875" y="84"/>
                  </a:lnTo>
                  <a:lnTo>
                    <a:pt x="852" y="70"/>
                  </a:lnTo>
                  <a:lnTo>
                    <a:pt x="827" y="57"/>
                  </a:lnTo>
                  <a:lnTo>
                    <a:pt x="801" y="45"/>
                  </a:lnTo>
                  <a:lnTo>
                    <a:pt x="775" y="35"/>
                  </a:lnTo>
                  <a:lnTo>
                    <a:pt x="748" y="26"/>
                  </a:lnTo>
                  <a:lnTo>
                    <a:pt x="720" y="18"/>
                  </a:lnTo>
                  <a:lnTo>
                    <a:pt x="692" y="12"/>
                  </a:lnTo>
                  <a:lnTo>
                    <a:pt x="665" y="7"/>
                  </a:lnTo>
                  <a:lnTo>
                    <a:pt x="636" y="3"/>
                  </a:lnTo>
                  <a:lnTo>
                    <a:pt x="606" y="1"/>
                  </a:lnTo>
                  <a:lnTo>
                    <a:pt x="577" y="0"/>
                  </a:lnTo>
                  <a:lnTo>
                    <a:pt x="547" y="1"/>
                  </a:lnTo>
                  <a:lnTo>
                    <a:pt x="517" y="3"/>
                  </a:lnTo>
                  <a:lnTo>
                    <a:pt x="488" y="7"/>
                  </a:lnTo>
                  <a:lnTo>
                    <a:pt x="461" y="12"/>
                  </a:lnTo>
                  <a:lnTo>
                    <a:pt x="433" y="18"/>
                  </a:lnTo>
                  <a:lnTo>
                    <a:pt x="405" y="26"/>
                  </a:lnTo>
                  <a:lnTo>
                    <a:pt x="378" y="35"/>
                  </a:lnTo>
                  <a:lnTo>
                    <a:pt x="352" y="45"/>
                  </a:lnTo>
                  <a:lnTo>
                    <a:pt x="326" y="57"/>
                  </a:lnTo>
                  <a:lnTo>
                    <a:pt x="301" y="70"/>
                  </a:lnTo>
                  <a:lnTo>
                    <a:pt x="278" y="84"/>
                  </a:lnTo>
                  <a:lnTo>
                    <a:pt x="255" y="98"/>
                  </a:lnTo>
                  <a:lnTo>
                    <a:pt x="232" y="114"/>
                  </a:lnTo>
                  <a:lnTo>
                    <a:pt x="210" y="131"/>
                  </a:lnTo>
                  <a:lnTo>
                    <a:pt x="189" y="149"/>
                  </a:lnTo>
                  <a:lnTo>
                    <a:pt x="169" y="168"/>
                  </a:lnTo>
                  <a:lnTo>
                    <a:pt x="149" y="189"/>
                  </a:lnTo>
                  <a:lnTo>
                    <a:pt x="131" y="209"/>
                  </a:lnTo>
                  <a:lnTo>
                    <a:pt x="114" y="231"/>
                  </a:lnTo>
                  <a:lnTo>
                    <a:pt x="98" y="254"/>
                  </a:lnTo>
                  <a:lnTo>
                    <a:pt x="84" y="277"/>
                  </a:lnTo>
                  <a:lnTo>
                    <a:pt x="70" y="301"/>
                  </a:lnTo>
                  <a:lnTo>
                    <a:pt x="57" y="326"/>
                  </a:lnTo>
                  <a:lnTo>
                    <a:pt x="45" y="351"/>
                  </a:lnTo>
                  <a:lnTo>
                    <a:pt x="35" y="378"/>
                  </a:lnTo>
                  <a:lnTo>
                    <a:pt x="26" y="404"/>
                  </a:lnTo>
                  <a:lnTo>
                    <a:pt x="18" y="432"/>
                  </a:lnTo>
                  <a:lnTo>
                    <a:pt x="12" y="460"/>
                  </a:lnTo>
                  <a:lnTo>
                    <a:pt x="7" y="487"/>
                  </a:lnTo>
                  <a:lnTo>
                    <a:pt x="3" y="516"/>
                  </a:lnTo>
                  <a:lnTo>
                    <a:pt x="1" y="546"/>
                  </a:lnTo>
                  <a:lnTo>
                    <a:pt x="0" y="576"/>
                  </a:lnTo>
                  <a:lnTo>
                    <a:pt x="1" y="605"/>
                  </a:lnTo>
                  <a:lnTo>
                    <a:pt x="3" y="635"/>
                  </a:lnTo>
                  <a:lnTo>
                    <a:pt x="7" y="664"/>
                  </a:lnTo>
                  <a:lnTo>
                    <a:pt x="12" y="691"/>
                  </a:lnTo>
                  <a:lnTo>
                    <a:pt x="18" y="719"/>
                  </a:lnTo>
                  <a:lnTo>
                    <a:pt x="26" y="746"/>
                  </a:lnTo>
                  <a:lnTo>
                    <a:pt x="35" y="773"/>
                  </a:lnTo>
                  <a:lnTo>
                    <a:pt x="45" y="800"/>
                  </a:lnTo>
                  <a:lnTo>
                    <a:pt x="57" y="825"/>
                  </a:lnTo>
                  <a:lnTo>
                    <a:pt x="70" y="850"/>
                  </a:lnTo>
                  <a:lnTo>
                    <a:pt x="84" y="874"/>
                  </a:lnTo>
                  <a:lnTo>
                    <a:pt x="98" y="897"/>
                  </a:lnTo>
                  <a:lnTo>
                    <a:pt x="114" y="920"/>
                  </a:lnTo>
                  <a:lnTo>
                    <a:pt x="131" y="942"/>
                  </a:lnTo>
                  <a:lnTo>
                    <a:pt x="149" y="962"/>
                  </a:lnTo>
                  <a:lnTo>
                    <a:pt x="169" y="983"/>
                  </a:lnTo>
                  <a:lnTo>
                    <a:pt x="189" y="1002"/>
                  </a:lnTo>
                  <a:lnTo>
                    <a:pt x="210" y="1020"/>
                  </a:lnTo>
                  <a:lnTo>
                    <a:pt x="232" y="1037"/>
                  </a:lnTo>
                  <a:lnTo>
                    <a:pt x="255" y="1053"/>
                  </a:lnTo>
                  <a:lnTo>
                    <a:pt x="278" y="1067"/>
                  </a:lnTo>
                  <a:lnTo>
                    <a:pt x="301" y="1081"/>
                  </a:lnTo>
                  <a:lnTo>
                    <a:pt x="326" y="1094"/>
                  </a:lnTo>
                  <a:lnTo>
                    <a:pt x="352" y="1106"/>
                  </a:lnTo>
                  <a:lnTo>
                    <a:pt x="378" y="1116"/>
                  </a:lnTo>
                  <a:lnTo>
                    <a:pt x="405" y="1125"/>
                  </a:lnTo>
                  <a:lnTo>
                    <a:pt x="433" y="1133"/>
                  </a:lnTo>
                  <a:lnTo>
                    <a:pt x="461" y="1139"/>
                  </a:lnTo>
                  <a:lnTo>
                    <a:pt x="488" y="1144"/>
                  </a:lnTo>
                  <a:lnTo>
                    <a:pt x="517" y="1148"/>
                  </a:lnTo>
                  <a:lnTo>
                    <a:pt x="547" y="1150"/>
                  </a:lnTo>
                  <a:lnTo>
                    <a:pt x="577" y="115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73" name="Freeform 70">
              <a:extLst>
                <a:ext uri="{FF2B5EF4-FFF2-40B4-BE49-F238E27FC236}">
                  <a16:creationId xmlns:a16="http://schemas.microsoft.com/office/drawing/2014/main" id="{504F77A8-EBE3-423A-B373-EB3B539ECC86}"/>
                </a:ext>
              </a:extLst>
            </p:cNvPr>
            <p:cNvSpPr>
              <a:spLocks/>
            </p:cNvSpPr>
            <p:nvPr/>
          </p:nvSpPr>
          <p:spPr bwMode="auto">
            <a:xfrm>
              <a:off x="4800600" y="2763838"/>
              <a:ext cx="1841500" cy="1838325"/>
            </a:xfrm>
            <a:custGeom>
              <a:avLst/>
              <a:gdLst>
                <a:gd name="T0" fmla="*/ 639 w 1160"/>
                <a:gd name="T1" fmla="*/ 1154 h 1158"/>
                <a:gd name="T2" fmla="*/ 724 w 1160"/>
                <a:gd name="T3" fmla="*/ 1139 h 1158"/>
                <a:gd name="T4" fmla="*/ 805 w 1160"/>
                <a:gd name="T5" fmla="*/ 1112 h 1158"/>
                <a:gd name="T6" fmla="*/ 880 w 1160"/>
                <a:gd name="T7" fmla="*/ 1073 h 1158"/>
                <a:gd name="T8" fmla="*/ 948 w 1160"/>
                <a:gd name="T9" fmla="*/ 1025 h 1158"/>
                <a:gd name="T10" fmla="*/ 1008 w 1160"/>
                <a:gd name="T11" fmla="*/ 967 h 1158"/>
                <a:gd name="T12" fmla="*/ 1060 w 1160"/>
                <a:gd name="T13" fmla="*/ 902 h 1158"/>
                <a:gd name="T14" fmla="*/ 1102 w 1160"/>
                <a:gd name="T15" fmla="*/ 829 h 1158"/>
                <a:gd name="T16" fmla="*/ 1133 w 1160"/>
                <a:gd name="T17" fmla="*/ 750 h 1158"/>
                <a:gd name="T18" fmla="*/ 1152 w 1160"/>
                <a:gd name="T19" fmla="*/ 667 h 1158"/>
                <a:gd name="T20" fmla="*/ 1159 w 1160"/>
                <a:gd name="T21" fmla="*/ 579 h 1158"/>
                <a:gd name="T22" fmla="*/ 1152 w 1160"/>
                <a:gd name="T23" fmla="*/ 490 h 1158"/>
                <a:gd name="T24" fmla="*/ 1133 w 1160"/>
                <a:gd name="T25" fmla="*/ 406 h 1158"/>
                <a:gd name="T26" fmla="*/ 1102 w 1160"/>
                <a:gd name="T27" fmla="*/ 328 h 1158"/>
                <a:gd name="T28" fmla="*/ 1060 w 1160"/>
                <a:gd name="T29" fmla="*/ 255 h 1158"/>
                <a:gd name="T30" fmla="*/ 1008 w 1160"/>
                <a:gd name="T31" fmla="*/ 190 h 1158"/>
                <a:gd name="T32" fmla="*/ 948 w 1160"/>
                <a:gd name="T33" fmla="*/ 132 h 1158"/>
                <a:gd name="T34" fmla="*/ 880 w 1160"/>
                <a:gd name="T35" fmla="*/ 84 h 1158"/>
                <a:gd name="T36" fmla="*/ 805 w 1160"/>
                <a:gd name="T37" fmla="*/ 45 h 1158"/>
                <a:gd name="T38" fmla="*/ 724 w 1160"/>
                <a:gd name="T39" fmla="*/ 18 h 1158"/>
                <a:gd name="T40" fmla="*/ 639 w 1160"/>
                <a:gd name="T41" fmla="*/ 3 h 1158"/>
                <a:gd name="T42" fmla="*/ 550 w 1160"/>
                <a:gd name="T43" fmla="*/ 1 h 1158"/>
                <a:gd name="T44" fmla="*/ 463 w 1160"/>
                <a:gd name="T45" fmla="*/ 12 h 1158"/>
                <a:gd name="T46" fmla="*/ 380 w 1160"/>
                <a:gd name="T47" fmla="*/ 35 h 1158"/>
                <a:gd name="T48" fmla="*/ 303 w 1160"/>
                <a:gd name="T49" fmla="*/ 70 h 1158"/>
                <a:gd name="T50" fmla="*/ 233 w 1160"/>
                <a:gd name="T51" fmla="*/ 115 h 1158"/>
                <a:gd name="T52" fmla="*/ 170 w 1160"/>
                <a:gd name="T53" fmla="*/ 169 h 1158"/>
                <a:gd name="T54" fmla="*/ 115 w 1160"/>
                <a:gd name="T55" fmla="*/ 232 h 1158"/>
                <a:gd name="T56" fmla="*/ 70 w 1160"/>
                <a:gd name="T57" fmla="*/ 303 h 1158"/>
                <a:gd name="T58" fmla="*/ 35 w 1160"/>
                <a:gd name="T59" fmla="*/ 380 h 1158"/>
                <a:gd name="T60" fmla="*/ 12 w 1160"/>
                <a:gd name="T61" fmla="*/ 462 h 1158"/>
                <a:gd name="T62" fmla="*/ 1 w 1160"/>
                <a:gd name="T63" fmla="*/ 549 h 1158"/>
                <a:gd name="T64" fmla="*/ 3 w 1160"/>
                <a:gd name="T65" fmla="*/ 638 h 1158"/>
                <a:gd name="T66" fmla="*/ 18 w 1160"/>
                <a:gd name="T67" fmla="*/ 723 h 1158"/>
                <a:gd name="T68" fmla="*/ 45 w 1160"/>
                <a:gd name="T69" fmla="*/ 804 h 1158"/>
                <a:gd name="T70" fmla="*/ 84 w 1160"/>
                <a:gd name="T71" fmla="*/ 879 h 1158"/>
                <a:gd name="T72" fmla="*/ 132 w 1160"/>
                <a:gd name="T73" fmla="*/ 947 h 1158"/>
                <a:gd name="T74" fmla="*/ 190 w 1160"/>
                <a:gd name="T75" fmla="*/ 1007 h 1158"/>
                <a:gd name="T76" fmla="*/ 256 w 1160"/>
                <a:gd name="T77" fmla="*/ 1058 h 1158"/>
                <a:gd name="T78" fmla="*/ 328 w 1160"/>
                <a:gd name="T79" fmla="*/ 1100 h 1158"/>
                <a:gd name="T80" fmla="*/ 407 w 1160"/>
                <a:gd name="T81" fmla="*/ 1131 h 1158"/>
                <a:gd name="T82" fmla="*/ 491 w 1160"/>
                <a:gd name="T83" fmla="*/ 1150 h 1158"/>
                <a:gd name="T84" fmla="*/ 580 w 1160"/>
                <a:gd name="T85" fmla="*/ 1157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0" h="1158">
                  <a:moveTo>
                    <a:pt x="580" y="1157"/>
                  </a:moveTo>
                  <a:lnTo>
                    <a:pt x="609" y="1156"/>
                  </a:lnTo>
                  <a:lnTo>
                    <a:pt x="639" y="1154"/>
                  </a:lnTo>
                  <a:lnTo>
                    <a:pt x="668" y="1150"/>
                  </a:lnTo>
                  <a:lnTo>
                    <a:pt x="696" y="1145"/>
                  </a:lnTo>
                  <a:lnTo>
                    <a:pt x="724" y="1139"/>
                  </a:lnTo>
                  <a:lnTo>
                    <a:pt x="752" y="1131"/>
                  </a:lnTo>
                  <a:lnTo>
                    <a:pt x="779" y="1122"/>
                  </a:lnTo>
                  <a:lnTo>
                    <a:pt x="805" y="1112"/>
                  </a:lnTo>
                  <a:lnTo>
                    <a:pt x="831" y="1100"/>
                  </a:lnTo>
                  <a:lnTo>
                    <a:pt x="856" y="1087"/>
                  </a:lnTo>
                  <a:lnTo>
                    <a:pt x="880" y="1073"/>
                  </a:lnTo>
                  <a:lnTo>
                    <a:pt x="903" y="1058"/>
                  </a:lnTo>
                  <a:lnTo>
                    <a:pt x="926" y="1042"/>
                  </a:lnTo>
                  <a:lnTo>
                    <a:pt x="948" y="1025"/>
                  </a:lnTo>
                  <a:lnTo>
                    <a:pt x="969" y="1007"/>
                  </a:lnTo>
                  <a:lnTo>
                    <a:pt x="989" y="988"/>
                  </a:lnTo>
                  <a:lnTo>
                    <a:pt x="1008" y="967"/>
                  </a:lnTo>
                  <a:lnTo>
                    <a:pt x="1027" y="947"/>
                  </a:lnTo>
                  <a:lnTo>
                    <a:pt x="1044" y="925"/>
                  </a:lnTo>
                  <a:lnTo>
                    <a:pt x="1060" y="902"/>
                  </a:lnTo>
                  <a:lnTo>
                    <a:pt x="1075" y="879"/>
                  </a:lnTo>
                  <a:lnTo>
                    <a:pt x="1089" y="854"/>
                  </a:lnTo>
                  <a:lnTo>
                    <a:pt x="1102" y="829"/>
                  </a:lnTo>
                  <a:lnTo>
                    <a:pt x="1114" y="804"/>
                  </a:lnTo>
                  <a:lnTo>
                    <a:pt x="1124" y="777"/>
                  </a:lnTo>
                  <a:lnTo>
                    <a:pt x="1133" y="750"/>
                  </a:lnTo>
                  <a:lnTo>
                    <a:pt x="1141" y="723"/>
                  </a:lnTo>
                  <a:lnTo>
                    <a:pt x="1147" y="695"/>
                  </a:lnTo>
                  <a:lnTo>
                    <a:pt x="1152" y="667"/>
                  </a:lnTo>
                  <a:lnTo>
                    <a:pt x="1156" y="638"/>
                  </a:lnTo>
                  <a:lnTo>
                    <a:pt x="1158" y="608"/>
                  </a:lnTo>
                  <a:lnTo>
                    <a:pt x="1159" y="579"/>
                  </a:lnTo>
                  <a:lnTo>
                    <a:pt x="1158" y="549"/>
                  </a:lnTo>
                  <a:lnTo>
                    <a:pt x="1156" y="519"/>
                  </a:lnTo>
                  <a:lnTo>
                    <a:pt x="1152" y="490"/>
                  </a:lnTo>
                  <a:lnTo>
                    <a:pt x="1147" y="462"/>
                  </a:lnTo>
                  <a:lnTo>
                    <a:pt x="1141" y="434"/>
                  </a:lnTo>
                  <a:lnTo>
                    <a:pt x="1133" y="406"/>
                  </a:lnTo>
                  <a:lnTo>
                    <a:pt x="1124" y="380"/>
                  </a:lnTo>
                  <a:lnTo>
                    <a:pt x="1114" y="353"/>
                  </a:lnTo>
                  <a:lnTo>
                    <a:pt x="1102" y="328"/>
                  </a:lnTo>
                  <a:lnTo>
                    <a:pt x="1089" y="303"/>
                  </a:lnTo>
                  <a:lnTo>
                    <a:pt x="1075" y="278"/>
                  </a:lnTo>
                  <a:lnTo>
                    <a:pt x="1060" y="255"/>
                  </a:lnTo>
                  <a:lnTo>
                    <a:pt x="1044" y="232"/>
                  </a:lnTo>
                  <a:lnTo>
                    <a:pt x="1027" y="210"/>
                  </a:lnTo>
                  <a:lnTo>
                    <a:pt x="1008" y="190"/>
                  </a:lnTo>
                  <a:lnTo>
                    <a:pt x="989" y="169"/>
                  </a:lnTo>
                  <a:lnTo>
                    <a:pt x="969" y="150"/>
                  </a:lnTo>
                  <a:lnTo>
                    <a:pt x="948" y="132"/>
                  </a:lnTo>
                  <a:lnTo>
                    <a:pt x="926" y="115"/>
                  </a:lnTo>
                  <a:lnTo>
                    <a:pt x="903" y="99"/>
                  </a:lnTo>
                  <a:lnTo>
                    <a:pt x="880" y="84"/>
                  </a:lnTo>
                  <a:lnTo>
                    <a:pt x="856" y="70"/>
                  </a:lnTo>
                  <a:lnTo>
                    <a:pt x="831" y="57"/>
                  </a:lnTo>
                  <a:lnTo>
                    <a:pt x="805" y="45"/>
                  </a:lnTo>
                  <a:lnTo>
                    <a:pt x="779" y="35"/>
                  </a:lnTo>
                  <a:lnTo>
                    <a:pt x="752" y="26"/>
                  </a:lnTo>
                  <a:lnTo>
                    <a:pt x="724" y="18"/>
                  </a:lnTo>
                  <a:lnTo>
                    <a:pt x="696" y="12"/>
                  </a:lnTo>
                  <a:lnTo>
                    <a:pt x="668" y="7"/>
                  </a:lnTo>
                  <a:lnTo>
                    <a:pt x="639" y="3"/>
                  </a:lnTo>
                  <a:lnTo>
                    <a:pt x="609" y="1"/>
                  </a:lnTo>
                  <a:lnTo>
                    <a:pt x="580" y="0"/>
                  </a:lnTo>
                  <a:lnTo>
                    <a:pt x="550" y="1"/>
                  </a:lnTo>
                  <a:lnTo>
                    <a:pt x="520" y="3"/>
                  </a:lnTo>
                  <a:lnTo>
                    <a:pt x="491" y="7"/>
                  </a:lnTo>
                  <a:lnTo>
                    <a:pt x="463" y="12"/>
                  </a:lnTo>
                  <a:lnTo>
                    <a:pt x="435" y="18"/>
                  </a:lnTo>
                  <a:lnTo>
                    <a:pt x="407" y="26"/>
                  </a:lnTo>
                  <a:lnTo>
                    <a:pt x="380" y="35"/>
                  </a:lnTo>
                  <a:lnTo>
                    <a:pt x="354" y="45"/>
                  </a:lnTo>
                  <a:lnTo>
                    <a:pt x="328" y="57"/>
                  </a:lnTo>
                  <a:lnTo>
                    <a:pt x="303" y="70"/>
                  </a:lnTo>
                  <a:lnTo>
                    <a:pt x="279" y="84"/>
                  </a:lnTo>
                  <a:lnTo>
                    <a:pt x="256" y="99"/>
                  </a:lnTo>
                  <a:lnTo>
                    <a:pt x="233" y="115"/>
                  </a:lnTo>
                  <a:lnTo>
                    <a:pt x="211" y="132"/>
                  </a:lnTo>
                  <a:lnTo>
                    <a:pt x="190" y="150"/>
                  </a:lnTo>
                  <a:lnTo>
                    <a:pt x="170" y="169"/>
                  </a:lnTo>
                  <a:lnTo>
                    <a:pt x="150" y="190"/>
                  </a:lnTo>
                  <a:lnTo>
                    <a:pt x="132" y="210"/>
                  </a:lnTo>
                  <a:lnTo>
                    <a:pt x="115" y="232"/>
                  </a:lnTo>
                  <a:lnTo>
                    <a:pt x="99" y="255"/>
                  </a:lnTo>
                  <a:lnTo>
                    <a:pt x="84" y="278"/>
                  </a:lnTo>
                  <a:lnTo>
                    <a:pt x="70" y="303"/>
                  </a:lnTo>
                  <a:lnTo>
                    <a:pt x="57" y="328"/>
                  </a:lnTo>
                  <a:lnTo>
                    <a:pt x="45" y="353"/>
                  </a:lnTo>
                  <a:lnTo>
                    <a:pt x="35" y="380"/>
                  </a:lnTo>
                  <a:lnTo>
                    <a:pt x="26" y="406"/>
                  </a:lnTo>
                  <a:lnTo>
                    <a:pt x="18" y="434"/>
                  </a:lnTo>
                  <a:lnTo>
                    <a:pt x="12" y="462"/>
                  </a:lnTo>
                  <a:lnTo>
                    <a:pt x="7" y="490"/>
                  </a:lnTo>
                  <a:lnTo>
                    <a:pt x="3" y="519"/>
                  </a:lnTo>
                  <a:lnTo>
                    <a:pt x="1" y="549"/>
                  </a:lnTo>
                  <a:lnTo>
                    <a:pt x="0" y="579"/>
                  </a:lnTo>
                  <a:lnTo>
                    <a:pt x="1" y="608"/>
                  </a:lnTo>
                  <a:lnTo>
                    <a:pt x="3" y="638"/>
                  </a:lnTo>
                  <a:lnTo>
                    <a:pt x="7" y="667"/>
                  </a:lnTo>
                  <a:lnTo>
                    <a:pt x="12" y="695"/>
                  </a:lnTo>
                  <a:lnTo>
                    <a:pt x="18" y="723"/>
                  </a:lnTo>
                  <a:lnTo>
                    <a:pt x="26" y="750"/>
                  </a:lnTo>
                  <a:lnTo>
                    <a:pt x="35" y="777"/>
                  </a:lnTo>
                  <a:lnTo>
                    <a:pt x="45" y="804"/>
                  </a:lnTo>
                  <a:lnTo>
                    <a:pt x="57" y="829"/>
                  </a:lnTo>
                  <a:lnTo>
                    <a:pt x="70" y="854"/>
                  </a:lnTo>
                  <a:lnTo>
                    <a:pt x="84" y="879"/>
                  </a:lnTo>
                  <a:lnTo>
                    <a:pt x="99" y="902"/>
                  </a:lnTo>
                  <a:lnTo>
                    <a:pt x="115" y="925"/>
                  </a:lnTo>
                  <a:lnTo>
                    <a:pt x="132" y="947"/>
                  </a:lnTo>
                  <a:lnTo>
                    <a:pt x="150" y="967"/>
                  </a:lnTo>
                  <a:lnTo>
                    <a:pt x="170" y="988"/>
                  </a:lnTo>
                  <a:lnTo>
                    <a:pt x="190" y="1007"/>
                  </a:lnTo>
                  <a:lnTo>
                    <a:pt x="211" y="1025"/>
                  </a:lnTo>
                  <a:lnTo>
                    <a:pt x="233" y="1042"/>
                  </a:lnTo>
                  <a:lnTo>
                    <a:pt x="256" y="1058"/>
                  </a:lnTo>
                  <a:lnTo>
                    <a:pt x="279" y="1073"/>
                  </a:lnTo>
                  <a:lnTo>
                    <a:pt x="303" y="1087"/>
                  </a:lnTo>
                  <a:lnTo>
                    <a:pt x="328" y="1100"/>
                  </a:lnTo>
                  <a:lnTo>
                    <a:pt x="354" y="1112"/>
                  </a:lnTo>
                  <a:lnTo>
                    <a:pt x="380" y="1122"/>
                  </a:lnTo>
                  <a:lnTo>
                    <a:pt x="407" y="1131"/>
                  </a:lnTo>
                  <a:lnTo>
                    <a:pt x="435" y="1139"/>
                  </a:lnTo>
                  <a:lnTo>
                    <a:pt x="463" y="1145"/>
                  </a:lnTo>
                  <a:lnTo>
                    <a:pt x="491" y="1150"/>
                  </a:lnTo>
                  <a:lnTo>
                    <a:pt x="520" y="1154"/>
                  </a:lnTo>
                  <a:lnTo>
                    <a:pt x="550" y="1156"/>
                  </a:lnTo>
                  <a:lnTo>
                    <a:pt x="580" y="115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74" name="Freeform 71">
              <a:extLst>
                <a:ext uri="{FF2B5EF4-FFF2-40B4-BE49-F238E27FC236}">
                  <a16:creationId xmlns:a16="http://schemas.microsoft.com/office/drawing/2014/main" id="{E0B97085-2634-4BCA-88F2-8522368D6CBD}"/>
                </a:ext>
              </a:extLst>
            </p:cNvPr>
            <p:cNvSpPr>
              <a:spLocks/>
            </p:cNvSpPr>
            <p:nvPr/>
          </p:nvSpPr>
          <p:spPr bwMode="auto">
            <a:xfrm>
              <a:off x="4841875" y="2816225"/>
              <a:ext cx="1747838" cy="1744663"/>
            </a:xfrm>
            <a:custGeom>
              <a:avLst/>
              <a:gdLst>
                <a:gd name="T0" fmla="*/ 607 w 1101"/>
                <a:gd name="T1" fmla="*/ 1096 h 1099"/>
                <a:gd name="T2" fmla="*/ 687 w 1101"/>
                <a:gd name="T3" fmla="*/ 1081 h 1099"/>
                <a:gd name="T4" fmla="*/ 764 w 1101"/>
                <a:gd name="T5" fmla="*/ 1055 h 1099"/>
                <a:gd name="T6" fmla="*/ 835 w 1101"/>
                <a:gd name="T7" fmla="*/ 1018 h 1099"/>
                <a:gd name="T8" fmla="*/ 900 w 1101"/>
                <a:gd name="T9" fmla="*/ 973 h 1099"/>
                <a:gd name="T10" fmla="*/ 958 w 1101"/>
                <a:gd name="T11" fmla="*/ 918 h 1099"/>
                <a:gd name="T12" fmla="*/ 1007 w 1101"/>
                <a:gd name="T13" fmla="*/ 855 h 1099"/>
                <a:gd name="T14" fmla="*/ 1046 w 1101"/>
                <a:gd name="T15" fmla="*/ 787 h 1099"/>
                <a:gd name="T16" fmla="*/ 1076 w 1101"/>
                <a:gd name="T17" fmla="*/ 712 h 1099"/>
                <a:gd name="T18" fmla="*/ 1094 w 1101"/>
                <a:gd name="T19" fmla="*/ 633 h 1099"/>
                <a:gd name="T20" fmla="*/ 1100 w 1101"/>
                <a:gd name="T21" fmla="*/ 549 h 1099"/>
                <a:gd name="T22" fmla="*/ 1094 w 1101"/>
                <a:gd name="T23" fmla="*/ 465 h 1099"/>
                <a:gd name="T24" fmla="*/ 1076 w 1101"/>
                <a:gd name="T25" fmla="*/ 385 h 1099"/>
                <a:gd name="T26" fmla="*/ 1046 w 1101"/>
                <a:gd name="T27" fmla="*/ 310 h 1099"/>
                <a:gd name="T28" fmla="*/ 1007 w 1101"/>
                <a:gd name="T29" fmla="*/ 242 h 1099"/>
                <a:gd name="T30" fmla="*/ 958 w 1101"/>
                <a:gd name="T31" fmla="*/ 179 h 1099"/>
                <a:gd name="T32" fmla="*/ 900 w 1101"/>
                <a:gd name="T33" fmla="*/ 125 h 1099"/>
                <a:gd name="T34" fmla="*/ 835 w 1101"/>
                <a:gd name="T35" fmla="*/ 80 h 1099"/>
                <a:gd name="T36" fmla="*/ 764 w 1101"/>
                <a:gd name="T37" fmla="*/ 43 h 1099"/>
                <a:gd name="T38" fmla="*/ 687 w 1101"/>
                <a:gd name="T39" fmla="*/ 17 h 1099"/>
                <a:gd name="T40" fmla="*/ 607 w 1101"/>
                <a:gd name="T41" fmla="*/ 2 h 1099"/>
                <a:gd name="T42" fmla="*/ 522 w 1101"/>
                <a:gd name="T43" fmla="*/ 0 h 1099"/>
                <a:gd name="T44" fmla="*/ 440 w 1101"/>
                <a:gd name="T45" fmla="*/ 11 h 1099"/>
                <a:gd name="T46" fmla="*/ 361 w 1101"/>
                <a:gd name="T47" fmla="*/ 33 h 1099"/>
                <a:gd name="T48" fmla="*/ 287 w 1101"/>
                <a:gd name="T49" fmla="*/ 66 h 1099"/>
                <a:gd name="T50" fmla="*/ 221 w 1101"/>
                <a:gd name="T51" fmla="*/ 108 h 1099"/>
                <a:gd name="T52" fmla="*/ 161 w 1101"/>
                <a:gd name="T53" fmla="*/ 160 h 1099"/>
                <a:gd name="T54" fmla="*/ 109 w 1101"/>
                <a:gd name="T55" fmla="*/ 220 h 1099"/>
                <a:gd name="T56" fmla="*/ 67 w 1101"/>
                <a:gd name="T57" fmla="*/ 286 h 1099"/>
                <a:gd name="T58" fmla="*/ 33 w 1101"/>
                <a:gd name="T59" fmla="*/ 360 h 1099"/>
                <a:gd name="T60" fmla="*/ 11 w 1101"/>
                <a:gd name="T61" fmla="*/ 439 h 1099"/>
                <a:gd name="T62" fmla="*/ 1 w 1101"/>
                <a:gd name="T63" fmla="*/ 520 h 1099"/>
                <a:gd name="T64" fmla="*/ 3 w 1101"/>
                <a:gd name="T65" fmla="*/ 605 h 1099"/>
                <a:gd name="T66" fmla="*/ 17 w 1101"/>
                <a:gd name="T67" fmla="*/ 686 h 1099"/>
                <a:gd name="T68" fmla="*/ 43 w 1101"/>
                <a:gd name="T69" fmla="*/ 763 h 1099"/>
                <a:gd name="T70" fmla="*/ 80 w 1101"/>
                <a:gd name="T71" fmla="*/ 833 h 1099"/>
                <a:gd name="T72" fmla="*/ 125 w 1101"/>
                <a:gd name="T73" fmla="*/ 898 h 1099"/>
                <a:gd name="T74" fmla="*/ 180 w 1101"/>
                <a:gd name="T75" fmla="*/ 956 h 1099"/>
                <a:gd name="T76" fmla="*/ 243 w 1101"/>
                <a:gd name="T77" fmla="*/ 1005 h 1099"/>
                <a:gd name="T78" fmla="*/ 311 w 1101"/>
                <a:gd name="T79" fmla="*/ 1044 h 1099"/>
                <a:gd name="T80" fmla="*/ 387 w 1101"/>
                <a:gd name="T81" fmla="*/ 1073 h 1099"/>
                <a:gd name="T82" fmla="*/ 466 w 1101"/>
                <a:gd name="T83" fmla="*/ 1092 h 1099"/>
                <a:gd name="T84" fmla="*/ 550 w 1101"/>
                <a:gd name="T85" fmla="*/ 1098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1" h="1099">
                  <a:moveTo>
                    <a:pt x="550" y="1098"/>
                  </a:moveTo>
                  <a:lnTo>
                    <a:pt x="579" y="1097"/>
                  </a:lnTo>
                  <a:lnTo>
                    <a:pt x="607" y="1096"/>
                  </a:lnTo>
                  <a:lnTo>
                    <a:pt x="634" y="1092"/>
                  </a:lnTo>
                  <a:lnTo>
                    <a:pt x="661" y="1087"/>
                  </a:lnTo>
                  <a:lnTo>
                    <a:pt x="687" y="1081"/>
                  </a:lnTo>
                  <a:lnTo>
                    <a:pt x="714" y="1073"/>
                  </a:lnTo>
                  <a:lnTo>
                    <a:pt x="739" y="1065"/>
                  </a:lnTo>
                  <a:lnTo>
                    <a:pt x="764" y="1055"/>
                  </a:lnTo>
                  <a:lnTo>
                    <a:pt x="789" y="1044"/>
                  </a:lnTo>
                  <a:lnTo>
                    <a:pt x="813" y="1032"/>
                  </a:lnTo>
                  <a:lnTo>
                    <a:pt x="835" y="1018"/>
                  </a:lnTo>
                  <a:lnTo>
                    <a:pt x="857" y="1005"/>
                  </a:lnTo>
                  <a:lnTo>
                    <a:pt x="879" y="989"/>
                  </a:lnTo>
                  <a:lnTo>
                    <a:pt x="900" y="973"/>
                  </a:lnTo>
                  <a:lnTo>
                    <a:pt x="920" y="956"/>
                  </a:lnTo>
                  <a:lnTo>
                    <a:pt x="939" y="937"/>
                  </a:lnTo>
                  <a:lnTo>
                    <a:pt x="958" y="918"/>
                  </a:lnTo>
                  <a:lnTo>
                    <a:pt x="975" y="898"/>
                  </a:lnTo>
                  <a:lnTo>
                    <a:pt x="992" y="877"/>
                  </a:lnTo>
                  <a:lnTo>
                    <a:pt x="1007" y="855"/>
                  </a:lnTo>
                  <a:lnTo>
                    <a:pt x="1020" y="833"/>
                  </a:lnTo>
                  <a:lnTo>
                    <a:pt x="1034" y="811"/>
                  </a:lnTo>
                  <a:lnTo>
                    <a:pt x="1046" y="787"/>
                  </a:lnTo>
                  <a:lnTo>
                    <a:pt x="1057" y="763"/>
                  </a:lnTo>
                  <a:lnTo>
                    <a:pt x="1067" y="738"/>
                  </a:lnTo>
                  <a:lnTo>
                    <a:pt x="1076" y="712"/>
                  </a:lnTo>
                  <a:lnTo>
                    <a:pt x="1083" y="686"/>
                  </a:lnTo>
                  <a:lnTo>
                    <a:pt x="1089" y="659"/>
                  </a:lnTo>
                  <a:lnTo>
                    <a:pt x="1094" y="633"/>
                  </a:lnTo>
                  <a:lnTo>
                    <a:pt x="1098" y="605"/>
                  </a:lnTo>
                  <a:lnTo>
                    <a:pt x="1100" y="577"/>
                  </a:lnTo>
                  <a:lnTo>
                    <a:pt x="1100" y="549"/>
                  </a:lnTo>
                  <a:lnTo>
                    <a:pt x="1100" y="520"/>
                  </a:lnTo>
                  <a:lnTo>
                    <a:pt x="1098" y="492"/>
                  </a:lnTo>
                  <a:lnTo>
                    <a:pt x="1094" y="465"/>
                  </a:lnTo>
                  <a:lnTo>
                    <a:pt x="1089" y="439"/>
                  </a:lnTo>
                  <a:lnTo>
                    <a:pt x="1083" y="412"/>
                  </a:lnTo>
                  <a:lnTo>
                    <a:pt x="1076" y="385"/>
                  </a:lnTo>
                  <a:lnTo>
                    <a:pt x="1067" y="360"/>
                  </a:lnTo>
                  <a:lnTo>
                    <a:pt x="1057" y="335"/>
                  </a:lnTo>
                  <a:lnTo>
                    <a:pt x="1046" y="310"/>
                  </a:lnTo>
                  <a:lnTo>
                    <a:pt x="1034" y="286"/>
                  </a:lnTo>
                  <a:lnTo>
                    <a:pt x="1020" y="264"/>
                  </a:lnTo>
                  <a:lnTo>
                    <a:pt x="1007" y="242"/>
                  </a:lnTo>
                  <a:lnTo>
                    <a:pt x="992" y="220"/>
                  </a:lnTo>
                  <a:lnTo>
                    <a:pt x="975" y="200"/>
                  </a:lnTo>
                  <a:lnTo>
                    <a:pt x="958" y="179"/>
                  </a:lnTo>
                  <a:lnTo>
                    <a:pt x="939" y="160"/>
                  </a:lnTo>
                  <a:lnTo>
                    <a:pt x="920" y="142"/>
                  </a:lnTo>
                  <a:lnTo>
                    <a:pt x="900" y="125"/>
                  </a:lnTo>
                  <a:lnTo>
                    <a:pt x="879" y="108"/>
                  </a:lnTo>
                  <a:lnTo>
                    <a:pt x="857" y="93"/>
                  </a:lnTo>
                  <a:lnTo>
                    <a:pt x="835" y="80"/>
                  </a:lnTo>
                  <a:lnTo>
                    <a:pt x="813" y="66"/>
                  </a:lnTo>
                  <a:lnTo>
                    <a:pt x="789" y="54"/>
                  </a:lnTo>
                  <a:lnTo>
                    <a:pt x="764" y="43"/>
                  </a:lnTo>
                  <a:lnTo>
                    <a:pt x="739" y="33"/>
                  </a:lnTo>
                  <a:lnTo>
                    <a:pt x="714" y="24"/>
                  </a:lnTo>
                  <a:lnTo>
                    <a:pt x="687" y="17"/>
                  </a:lnTo>
                  <a:lnTo>
                    <a:pt x="661" y="11"/>
                  </a:lnTo>
                  <a:lnTo>
                    <a:pt x="634" y="6"/>
                  </a:lnTo>
                  <a:lnTo>
                    <a:pt x="607" y="2"/>
                  </a:lnTo>
                  <a:lnTo>
                    <a:pt x="579" y="0"/>
                  </a:lnTo>
                  <a:lnTo>
                    <a:pt x="550" y="0"/>
                  </a:lnTo>
                  <a:lnTo>
                    <a:pt x="522" y="0"/>
                  </a:lnTo>
                  <a:lnTo>
                    <a:pt x="494" y="2"/>
                  </a:lnTo>
                  <a:lnTo>
                    <a:pt x="466" y="6"/>
                  </a:lnTo>
                  <a:lnTo>
                    <a:pt x="440" y="11"/>
                  </a:lnTo>
                  <a:lnTo>
                    <a:pt x="413" y="17"/>
                  </a:lnTo>
                  <a:lnTo>
                    <a:pt x="387" y="24"/>
                  </a:lnTo>
                  <a:lnTo>
                    <a:pt x="361" y="33"/>
                  </a:lnTo>
                  <a:lnTo>
                    <a:pt x="336" y="43"/>
                  </a:lnTo>
                  <a:lnTo>
                    <a:pt x="311" y="54"/>
                  </a:lnTo>
                  <a:lnTo>
                    <a:pt x="287" y="66"/>
                  </a:lnTo>
                  <a:lnTo>
                    <a:pt x="265" y="80"/>
                  </a:lnTo>
                  <a:lnTo>
                    <a:pt x="243" y="93"/>
                  </a:lnTo>
                  <a:lnTo>
                    <a:pt x="221" y="108"/>
                  </a:lnTo>
                  <a:lnTo>
                    <a:pt x="200" y="125"/>
                  </a:lnTo>
                  <a:lnTo>
                    <a:pt x="180" y="142"/>
                  </a:lnTo>
                  <a:lnTo>
                    <a:pt x="161" y="160"/>
                  </a:lnTo>
                  <a:lnTo>
                    <a:pt x="143" y="179"/>
                  </a:lnTo>
                  <a:lnTo>
                    <a:pt x="125" y="200"/>
                  </a:lnTo>
                  <a:lnTo>
                    <a:pt x="109" y="220"/>
                  </a:lnTo>
                  <a:lnTo>
                    <a:pt x="93" y="242"/>
                  </a:lnTo>
                  <a:lnTo>
                    <a:pt x="80" y="264"/>
                  </a:lnTo>
                  <a:lnTo>
                    <a:pt x="67" y="286"/>
                  </a:lnTo>
                  <a:lnTo>
                    <a:pt x="54" y="310"/>
                  </a:lnTo>
                  <a:lnTo>
                    <a:pt x="43" y="335"/>
                  </a:lnTo>
                  <a:lnTo>
                    <a:pt x="33" y="360"/>
                  </a:lnTo>
                  <a:lnTo>
                    <a:pt x="25" y="385"/>
                  </a:lnTo>
                  <a:lnTo>
                    <a:pt x="17" y="412"/>
                  </a:lnTo>
                  <a:lnTo>
                    <a:pt x="11" y="439"/>
                  </a:lnTo>
                  <a:lnTo>
                    <a:pt x="6" y="465"/>
                  </a:lnTo>
                  <a:lnTo>
                    <a:pt x="3" y="492"/>
                  </a:lnTo>
                  <a:lnTo>
                    <a:pt x="1" y="520"/>
                  </a:lnTo>
                  <a:lnTo>
                    <a:pt x="0" y="549"/>
                  </a:lnTo>
                  <a:lnTo>
                    <a:pt x="1" y="577"/>
                  </a:lnTo>
                  <a:lnTo>
                    <a:pt x="3" y="605"/>
                  </a:lnTo>
                  <a:lnTo>
                    <a:pt x="6" y="633"/>
                  </a:lnTo>
                  <a:lnTo>
                    <a:pt x="11" y="659"/>
                  </a:lnTo>
                  <a:lnTo>
                    <a:pt x="17" y="686"/>
                  </a:lnTo>
                  <a:lnTo>
                    <a:pt x="25" y="712"/>
                  </a:lnTo>
                  <a:lnTo>
                    <a:pt x="33" y="738"/>
                  </a:lnTo>
                  <a:lnTo>
                    <a:pt x="43" y="763"/>
                  </a:lnTo>
                  <a:lnTo>
                    <a:pt x="54" y="787"/>
                  </a:lnTo>
                  <a:lnTo>
                    <a:pt x="67" y="811"/>
                  </a:lnTo>
                  <a:lnTo>
                    <a:pt x="80" y="833"/>
                  </a:lnTo>
                  <a:lnTo>
                    <a:pt x="93" y="855"/>
                  </a:lnTo>
                  <a:lnTo>
                    <a:pt x="109" y="877"/>
                  </a:lnTo>
                  <a:lnTo>
                    <a:pt x="125" y="898"/>
                  </a:lnTo>
                  <a:lnTo>
                    <a:pt x="143" y="918"/>
                  </a:lnTo>
                  <a:lnTo>
                    <a:pt x="161" y="937"/>
                  </a:lnTo>
                  <a:lnTo>
                    <a:pt x="180" y="956"/>
                  </a:lnTo>
                  <a:lnTo>
                    <a:pt x="200" y="973"/>
                  </a:lnTo>
                  <a:lnTo>
                    <a:pt x="221" y="989"/>
                  </a:lnTo>
                  <a:lnTo>
                    <a:pt x="243" y="1005"/>
                  </a:lnTo>
                  <a:lnTo>
                    <a:pt x="265" y="1018"/>
                  </a:lnTo>
                  <a:lnTo>
                    <a:pt x="287" y="1032"/>
                  </a:lnTo>
                  <a:lnTo>
                    <a:pt x="311" y="1044"/>
                  </a:lnTo>
                  <a:lnTo>
                    <a:pt x="336" y="1055"/>
                  </a:lnTo>
                  <a:lnTo>
                    <a:pt x="361" y="1065"/>
                  </a:lnTo>
                  <a:lnTo>
                    <a:pt x="387" y="1073"/>
                  </a:lnTo>
                  <a:lnTo>
                    <a:pt x="413" y="1081"/>
                  </a:lnTo>
                  <a:lnTo>
                    <a:pt x="440" y="1087"/>
                  </a:lnTo>
                  <a:lnTo>
                    <a:pt x="466" y="1092"/>
                  </a:lnTo>
                  <a:lnTo>
                    <a:pt x="494" y="1096"/>
                  </a:lnTo>
                  <a:lnTo>
                    <a:pt x="522" y="1097"/>
                  </a:lnTo>
                  <a:lnTo>
                    <a:pt x="550" y="1098"/>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75" name="Freeform 72">
              <a:extLst>
                <a:ext uri="{FF2B5EF4-FFF2-40B4-BE49-F238E27FC236}">
                  <a16:creationId xmlns:a16="http://schemas.microsoft.com/office/drawing/2014/main" id="{5CD2E88E-0E70-4530-BF19-17D98F5E2DEC}"/>
                </a:ext>
              </a:extLst>
            </p:cNvPr>
            <p:cNvSpPr>
              <a:spLocks/>
            </p:cNvSpPr>
            <p:nvPr/>
          </p:nvSpPr>
          <p:spPr bwMode="auto">
            <a:xfrm>
              <a:off x="4841875" y="2816225"/>
              <a:ext cx="1757363" cy="1754188"/>
            </a:xfrm>
            <a:custGeom>
              <a:avLst/>
              <a:gdLst>
                <a:gd name="T0" fmla="*/ 610 w 1107"/>
                <a:gd name="T1" fmla="*/ 1102 h 1105"/>
                <a:gd name="T2" fmla="*/ 691 w 1107"/>
                <a:gd name="T3" fmla="*/ 1087 h 1105"/>
                <a:gd name="T4" fmla="*/ 768 w 1107"/>
                <a:gd name="T5" fmla="*/ 1061 h 1105"/>
                <a:gd name="T6" fmla="*/ 840 w 1107"/>
                <a:gd name="T7" fmla="*/ 1024 h 1105"/>
                <a:gd name="T8" fmla="*/ 905 w 1107"/>
                <a:gd name="T9" fmla="*/ 978 h 1105"/>
                <a:gd name="T10" fmla="*/ 963 w 1107"/>
                <a:gd name="T11" fmla="*/ 923 h 1105"/>
                <a:gd name="T12" fmla="*/ 1012 w 1107"/>
                <a:gd name="T13" fmla="*/ 860 h 1105"/>
                <a:gd name="T14" fmla="*/ 1052 w 1107"/>
                <a:gd name="T15" fmla="*/ 791 h 1105"/>
                <a:gd name="T16" fmla="*/ 1082 w 1107"/>
                <a:gd name="T17" fmla="*/ 716 h 1105"/>
                <a:gd name="T18" fmla="*/ 1100 w 1107"/>
                <a:gd name="T19" fmla="*/ 636 h 1105"/>
                <a:gd name="T20" fmla="*/ 1106 w 1107"/>
                <a:gd name="T21" fmla="*/ 552 h 1105"/>
                <a:gd name="T22" fmla="*/ 1100 w 1107"/>
                <a:gd name="T23" fmla="*/ 468 h 1105"/>
                <a:gd name="T24" fmla="*/ 1082 w 1107"/>
                <a:gd name="T25" fmla="*/ 387 h 1105"/>
                <a:gd name="T26" fmla="*/ 1052 w 1107"/>
                <a:gd name="T27" fmla="*/ 312 h 1105"/>
                <a:gd name="T28" fmla="*/ 1012 w 1107"/>
                <a:gd name="T29" fmla="*/ 243 h 1105"/>
                <a:gd name="T30" fmla="*/ 963 w 1107"/>
                <a:gd name="T31" fmla="*/ 180 h 1105"/>
                <a:gd name="T32" fmla="*/ 905 w 1107"/>
                <a:gd name="T33" fmla="*/ 126 h 1105"/>
                <a:gd name="T34" fmla="*/ 840 w 1107"/>
                <a:gd name="T35" fmla="*/ 80 h 1105"/>
                <a:gd name="T36" fmla="*/ 768 w 1107"/>
                <a:gd name="T37" fmla="*/ 43 h 1105"/>
                <a:gd name="T38" fmla="*/ 691 w 1107"/>
                <a:gd name="T39" fmla="*/ 17 h 1105"/>
                <a:gd name="T40" fmla="*/ 610 w 1107"/>
                <a:gd name="T41" fmla="*/ 2 h 1105"/>
                <a:gd name="T42" fmla="*/ 525 w 1107"/>
                <a:gd name="T43" fmla="*/ 0 h 1105"/>
                <a:gd name="T44" fmla="*/ 442 w 1107"/>
                <a:gd name="T45" fmla="*/ 11 h 1105"/>
                <a:gd name="T46" fmla="*/ 363 w 1107"/>
                <a:gd name="T47" fmla="*/ 33 h 1105"/>
                <a:gd name="T48" fmla="*/ 289 w 1107"/>
                <a:gd name="T49" fmla="*/ 66 h 1105"/>
                <a:gd name="T50" fmla="*/ 222 w 1107"/>
                <a:gd name="T51" fmla="*/ 109 h 1105"/>
                <a:gd name="T52" fmla="*/ 162 w 1107"/>
                <a:gd name="T53" fmla="*/ 161 h 1105"/>
                <a:gd name="T54" fmla="*/ 110 w 1107"/>
                <a:gd name="T55" fmla="*/ 221 h 1105"/>
                <a:gd name="T56" fmla="*/ 67 w 1107"/>
                <a:gd name="T57" fmla="*/ 288 h 1105"/>
                <a:gd name="T58" fmla="*/ 33 w 1107"/>
                <a:gd name="T59" fmla="*/ 362 h 1105"/>
                <a:gd name="T60" fmla="*/ 11 w 1107"/>
                <a:gd name="T61" fmla="*/ 441 h 1105"/>
                <a:gd name="T62" fmla="*/ 1 w 1107"/>
                <a:gd name="T63" fmla="*/ 523 h 1105"/>
                <a:gd name="T64" fmla="*/ 3 w 1107"/>
                <a:gd name="T65" fmla="*/ 608 h 1105"/>
                <a:gd name="T66" fmla="*/ 17 w 1107"/>
                <a:gd name="T67" fmla="*/ 690 h 1105"/>
                <a:gd name="T68" fmla="*/ 43 w 1107"/>
                <a:gd name="T69" fmla="*/ 767 h 1105"/>
                <a:gd name="T70" fmla="*/ 80 w 1107"/>
                <a:gd name="T71" fmla="*/ 838 h 1105"/>
                <a:gd name="T72" fmla="*/ 126 w 1107"/>
                <a:gd name="T73" fmla="*/ 903 h 1105"/>
                <a:gd name="T74" fmla="*/ 181 w 1107"/>
                <a:gd name="T75" fmla="*/ 961 h 1105"/>
                <a:gd name="T76" fmla="*/ 244 w 1107"/>
                <a:gd name="T77" fmla="*/ 1010 h 1105"/>
                <a:gd name="T78" fmla="*/ 313 w 1107"/>
                <a:gd name="T79" fmla="*/ 1050 h 1105"/>
                <a:gd name="T80" fmla="*/ 389 w 1107"/>
                <a:gd name="T81" fmla="*/ 1079 h 1105"/>
                <a:gd name="T82" fmla="*/ 469 w 1107"/>
                <a:gd name="T83" fmla="*/ 1098 h 1105"/>
                <a:gd name="T84" fmla="*/ 553 w 1107"/>
                <a:gd name="T85" fmla="*/ 1104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7" h="1105">
                  <a:moveTo>
                    <a:pt x="553" y="1104"/>
                  </a:moveTo>
                  <a:lnTo>
                    <a:pt x="582" y="1103"/>
                  </a:lnTo>
                  <a:lnTo>
                    <a:pt x="610" y="1102"/>
                  </a:lnTo>
                  <a:lnTo>
                    <a:pt x="637" y="1098"/>
                  </a:lnTo>
                  <a:lnTo>
                    <a:pt x="665" y="1093"/>
                  </a:lnTo>
                  <a:lnTo>
                    <a:pt x="691" y="1087"/>
                  </a:lnTo>
                  <a:lnTo>
                    <a:pt x="718" y="1079"/>
                  </a:lnTo>
                  <a:lnTo>
                    <a:pt x="743" y="1071"/>
                  </a:lnTo>
                  <a:lnTo>
                    <a:pt x="768" y="1061"/>
                  </a:lnTo>
                  <a:lnTo>
                    <a:pt x="793" y="1050"/>
                  </a:lnTo>
                  <a:lnTo>
                    <a:pt x="817" y="1038"/>
                  </a:lnTo>
                  <a:lnTo>
                    <a:pt x="840" y="1024"/>
                  </a:lnTo>
                  <a:lnTo>
                    <a:pt x="862" y="1010"/>
                  </a:lnTo>
                  <a:lnTo>
                    <a:pt x="884" y="994"/>
                  </a:lnTo>
                  <a:lnTo>
                    <a:pt x="905" y="978"/>
                  </a:lnTo>
                  <a:lnTo>
                    <a:pt x="925" y="961"/>
                  </a:lnTo>
                  <a:lnTo>
                    <a:pt x="944" y="942"/>
                  </a:lnTo>
                  <a:lnTo>
                    <a:pt x="963" y="923"/>
                  </a:lnTo>
                  <a:lnTo>
                    <a:pt x="980" y="903"/>
                  </a:lnTo>
                  <a:lnTo>
                    <a:pt x="997" y="882"/>
                  </a:lnTo>
                  <a:lnTo>
                    <a:pt x="1012" y="860"/>
                  </a:lnTo>
                  <a:lnTo>
                    <a:pt x="1026" y="838"/>
                  </a:lnTo>
                  <a:lnTo>
                    <a:pt x="1040" y="815"/>
                  </a:lnTo>
                  <a:lnTo>
                    <a:pt x="1052" y="791"/>
                  </a:lnTo>
                  <a:lnTo>
                    <a:pt x="1063" y="767"/>
                  </a:lnTo>
                  <a:lnTo>
                    <a:pt x="1073" y="742"/>
                  </a:lnTo>
                  <a:lnTo>
                    <a:pt x="1082" y="716"/>
                  </a:lnTo>
                  <a:lnTo>
                    <a:pt x="1089" y="690"/>
                  </a:lnTo>
                  <a:lnTo>
                    <a:pt x="1095" y="663"/>
                  </a:lnTo>
                  <a:lnTo>
                    <a:pt x="1100" y="636"/>
                  </a:lnTo>
                  <a:lnTo>
                    <a:pt x="1104" y="608"/>
                  </a:lnTo>
                  <a:lnTo>
                    <a:pt x="1106" y="580"/>
                  </a:lnTo>
                  <a:lnTo>
                    <a:pt x="1106" y="552"/>
                  </a:lnTo>
                  <a:lnTo>
                    <a:pt x="1106" y="523"/>
                  </a:lnTo>
                  <a:lnTo>
                    <a:pt x="1104" y="495"/>
                  </a:lnTo>
                  <a:lnTo>
                    <a:pt x="1100" y="468"/>
                  </a:lnTo>
                  <a:lnTo>
                    <a:pt x="1095" y="441"/>
                  </a:lnTo>
                  <a:lnTo>
                    <a:pt x="1089" y="414"/>
                  </a:lnTo>
                  <a:lnTo>
                    <a:pt x="1082" y="387"/>
                  </a:lnTo>
                  <a:lnTo>
                    <a:pt x="1073" y="362"/>
                  </a:lnTo>
                  <a:lnTo>
                    <a:pt x="1063" y="337"/>
                  </a:lnTo>
                  <a:lnTo>
                    <a:pt x="1052" y="312"/>
                  </a:lnTo>
                  <a:lnTo>
                    <a:pt x="1040" y="288"/>
                  </a:lnTo>
                  <a:lnTo>
                    <a:pt x="1026" y="265"/>
                  </a:lnTo>
                  <a:lnTo>
                    <a:pt x="1012" y="243"/>
                  </a:lnTo>
                  <a:lnTo>
                    <a:pt x="997" y="221"/>
                  </a:lnTo>
                  <a:lnTo>
                    <a:pt x="980" y="201"/>
                  </a:lnTo>
                  <a:lnTo>
                    <a:pt x="963" y="180"/>
                  </a:lnTo>
                  <a:lnTo>
                    <a:pt x="944" y="161"/>
                  </a:lnTo>
                  <a:lnTo>
                    <a:pt x="925" y="143"/>
                  </a:lnTo>
                  <a:lnTo>
                    <a:pt x="905" y="126"/>
                  </a:lnTo>
                  <a:lnTo>
                    <a:pt x="884" y="109"/>
                  </a:lnTo>
                  <a:lnTo>
                    <a:pt x="862" y="94"/>
                  </a:lnTo>
                  <a:lnTo>
                    <a:pt x="840" y="80"/>
                  </a:lnTo>
                  <a:lnTo>
                    <a:pt x="817" y="66"/>
                  </a:lnTo>
                  <a:lnTo>
                    <a:pt x="793" y="54"/>
                  </a:lnTo>
                  <a:lnTo>
                    <a:pt x="768" y="43"/>
                  </a:lnTo>
                  <a:lnTo>
                    <a:pt x="743" y="33"/>
                  </a:lnTo>
                  <a:lnTo>
                    <a:pt x="718" y="24"/>
                  </a:lnTo>
                  <a:lnTo>
                    <a:pt x="691" y="17"/>
                  </a:lnTo>
                  <a:lnTo>
                    <a:pt x="665" y="11"/>
                  </a:lnTo>
                  <a:lnTo>
                    <a:pt x="637" y="6"/>
                  </a:lnTo>
                  <a:lnTo>
                    <a:pt x="610" y="2"/>
                  </a:lnTo>
                  <a:lnTo>
                    <a:pt x="582" y="0"/>
                  </a:lnTo>
                  <a:lnTo>
                    <a:pt x="553" y="0"/>
                  </a:lnTo>
                  <a:lnTo>
                    <a:pt x="525" y="0"/>
                  </a:lnTo>
                  <a:lnTo>
                    <a:pt x="497" y="2"/>
                  </a:lnTo>
                  <a:lnTo>
                    <a:pt x="469" y="6"/>
                  </a:lnTo>
                  <a:lnTo>
                    <a:pt x="442" y="11"/>
                  </a:lnTo>
                  <a:lnTo>
                    <a:pt x="415" y="17"/>
                  </a:lnTo>
                  <a:lnTo>
                    <a:pt x="389" y="24"/>
                  </a:lnTo>
                  <a:lnTo>
                    <a:pt x="363" y="33"/>
                  </a:lnTo>
                  <a:lnTo>
                    <a:pt x="338" y="43"/>
                  </a:lnTo>
                  <a:lnTo>
                    <a:pt x="313" y="54"/>
                  </a:lnTo>
                  <a:lnTo>
                    <a:pt x="289" y="66"/>
                  </a:lnTo>
                  <a:lnTo>
                    <a:pt x="266" y="80"/>
                  </a:lnTo>
                  <a:lnTo>
                    <a:pt x="244" y="94"/>
                  </a:lnTo>
                  <a:lnTo>
                    <a:pt x="222" y="109"/>
                  </a:lnTo>
                  <a:lnTo>
                    <a:pt x="201" y="126"/>
                  </a:lnTo>
                  <a:lnTo>
                    <a:pt x="181" y="143"/>
                  </a:lnTo>
                  <a:lnTo>
                    <a:pt x="162" y="161"/>
                  </a:lnTo>
                  <a:lnTo>
                    <a:pt x="144" y="180"/>
                  </a:lnTo>
                  <a:lnTo>
                    <a:pt x="126" y="201"/>
                  </a:lnTo>
                  <a:lnTo>
                    <a:pt x="110" y="221"/>
                  </a:lnTo>
                  <a:lnTo>
                    <a:pt x="94" y="243"/>
                  </a:lnTo>
                  <a:lnTo>
                    <a:pt x="80" y="265"/>
                  </a:lnTo>
                  <a:lnTo>
                    <a:pt x="67" y="288"/>
                  </a:lnTo>
                  <a:lnTo>
                    <a:pt x="54" y="312"/>
                  </a:lnTo>
                  <a:lnTo>
                    <a:pt x="43" y="337"/>
                  </a:lnTo>
                  <a:lnTo>
                    <a:pt x="33" y="362"/>
                  </a:lnTo>
                  <a:lnTo>
                    <a:pt x="25" y="387"/>
                  </a:lnTo>
                  <a:lnTo>
                    <a:pt x="17" y="414"/>
                  </a:lnTo>
                  <a:lnTo>
                    <a:pt x="11" y="441"/>
                  </a:lnTo>
                  <a:lnTo>
                    <a:pt x="6" y="468"/>
                  </a:lnTo>
                  <a:lnTo>
                    <a:pt x="3" y="495"/>
                  </a:lnTo>
                  <a:lnTo>
                    <a:pt x="1" y="523"/>
                  </a:lnTo>
                  <a:lnTo>
                    <a:pt x="0" y="552"/>
                  </a:lnTo>
                  <a:lnTo>
                    <a:pt x="1" y="580"/>
                  </a:lnTo>
                  <a:lnTo>
                    <a:pt x="3" y="608"/>
                  </a:lnTo>
                  <a:lnTo>
                    <a:pt x="6" y="636"/>
                  </a:lnTo>
                  <a:lnTo>
                    <a:pt x="11" y="663"/>
                  </a:lnTo>
                  <a:lnTo>
                    <a:pt x="17" y="690"/>
                  </a:lnTo>
                  <a:lnTo>
                    <a:pt x="25" y="716"/>
                  </a:lnTo>
                  <a:lnTo>
                    <a:pt x="33" y="742"/>
                  </a:lnTo>
                  <a:lnTo>
                    <a:pt x="43" y="767"/>
                  </a:lnTo>
                  <a:lnTo>
                    <a:pt x="54" y="791"/>
                  </a:lnTo>
                  <a:lnTo>
                    <a:pt x="67" y="815"/>
                  </a:lnTo>
                  <a:lnTo>
                    <a:pt x="80" y="838"/>
                  </a:lnTo>
                  <a:lnTo>
                    <a:pt x="94" y="860"/>
                  </a:lnTo>
                  <a:lnTo>
                    <a:pt x="110" y="882"/>
                  </a:lnTo>
                  <a:lnTo>
                    <a:pt x="126" y="903"/>
                  </a:lnTo>
                  <a:lnTo>
                    <a:pt x="144" y="923"/>
                  </a:lnTo>
                  <a:lnTo>
                    <a:pt x="162" y="942"/>
                  </a:lnTo>
                  <a:lnTo>
                    <a:pt x="181" y="961"/>
                  </a:lnTo>
                  <a:lnTo>
                    <a:pt x="201" y="978"/>
                  </a:lnTo>
                  <a:lnTo>
                    <a:pt x="222" y="994"/>
                  </a:lnTo>
                  <a:lnTo>
                    <a:pt x="244" y="1010"/>
                  </a:lnTo>
                  <a:lnTo>
                    <a:pt x="266" y="1024"/>
                  </a:lnTo>
                  <a:lnTo>
                    <a:pt x="289" y="1038"/>
                  </a:lnTo>
                  <a:lnTo>
                    <a:pt x="313" y="1050"/>
                  </a:lnTo>
                  <a:lnTo>
                    <a:pt x="338" y="1061"/>
                  </a:lnTo>
                  <a:lnTo>
                    <a:pt x="363" y="1071"/>
                  </a:lnTo>
                  <a:lnTo>
                    <a:pt x="389" y="1079"/>
                  </a:lnTo>
                  <a:lnTo>
                    <a:pt x="415" y="1087"/>
                  </a:lnTo>
                  <a:lnTo>
                    <a:pt x="442" y="1093"/>
                  </a:lnTo>
                  <a:lnTo>
                    <a:pt x="469" y="1098"/>
                  </a:lnTo>
                  <a:lnTo>
                    <a:pt x="497" y="1102"/>
                  </a:lnTo>
                  <a:lnTo>
                    <a:pt x="525" y="1103"/>
                  </a:lnTo>
                  <a:lnTo>
                    <a:pt x="553" y="1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76" name="Freeform 73">
              <a:extLst>
                <a:ext uri="{FF2B5EF4-FFF2-40B4-BE49-F238E27FC236}">
                  <a16:creationId xmlns:a16="http://schemas.microsoft.com/office/drawing/2014/main" id="{FEB8E00C-6C7E-49F5-8A65-8159DF60D690}"/>
                </a:ext>
              </a:extLst>
            </p:cNvPr>
            <p:cNvSpPr>
              <a:spLocks/>
            </p:cNvSpPr>
            <p:nvPr/>
          </p:nvSpPr>
          <p:spPr bwMode="auto">
            <a:xfrm>
              <a:off x="4924425" y="2903538"/>
              <a:ext cx="1589088" cy="1585912"/>
            </a:xfrm>
            <a:custGeom>
              <a:avLst/>
              <a:gdLst>
                <a:gd name="T0" fmla="*/ 552 w 1001"/>
                <a:gd name="T1" fmla="*/ 996 h 999"/>
                <a:gd name="T2" fmla="*/ 625 w 1001"/>
                <a:gd name="T3" fmla="*/ 983 h 999"/>
                <a:gd name="T4" fmla="*/ 695 w 1001"/>
                <a:gd name="T5" fmla="*/ 959 h 999"/>
                <a:gd name="T6" fmla="*/ 759 w 1001"/>
                <a:gd name="T7" fmla="*/ 926 h 999"/>
                <a:gd name="T8" fmla="*/ 818 w 1001"/>
                <a:gd name="T9" fmla="*/ 885 h 999"/>
                <a:gd name="T10" fmla="*/ 871 w 1001"/>
                <a:gd name="T11" fmla="*/ 835 h 999"/>
                <a:gd name="T12" fmla="*/ 916 w 1001"/>
                <a:gd name="T13" fmla="*/ 778 h 999"/>
                <a:gd name="T14" fmla="*/ 951 w 1001"/>
                <a:gd name="T15" fmla="*/ 716 h 999"/>
                <a:gd name="T16" fmla="*/ 978 w 1001"/>
                <a:gd name="T17" fmla="*/ 647 h 999"/>
                <a:gd name="T18" fmla="*/ 995 w 1001"/>
                <a:gd name="T19" fmla="*/ 575 h 999"/>
                <a:gd name="T20" fmla="*/ 1000 w 1001"/>
                <a:gd name="T21" fmla="*/ 499 h 999"/>
                <a:gd name="T22" fmla="*/ 995 w 1001"/>
                <a:gd name="T23" fmla="*/ 422 h 999"/>
                <a:gd name="T24" fmla="*/ 978 w 1001"/>
                <a:gd name="T25" fmla="*/ 351 h 999"/>
                <a:gd name="T26" fmla="*/ 951 w 1001"/>
                <a:gd name="T27" fmla="*/ 282 h 999"/>
                <a:gd name="T28" fmla="*/ 916 w 1001"/>
                <a:gd name="T29" fmla="*/ 220 h 999"/>
                <a:gd name="T30" fmla="*/ 871 w 1001"/>
                <a:gd name="T31" fmla="*/ 163 h 999"/>
                <a:gd name="T32" fmla="*/ 818 w 1001"/>
                <a:gd name="T33" fmla="*/ 114 h 999"/>
                <a:gd name="T34" fmla="*/ 759 w 1001"/>
                <a:gd name="T35" fmla="*/ 73 h 999"/>
                <a:gd name="T36" fmla="*/ 695 w 1001"/>
                <a:gd name="T37" fmla="*/ 39 h 999"/>
                <a:gd name="T38" fmla="*/ 625 w 1001"/>
                <a:gd name="T39" fmla="*/ 16 h 999"/>
                <a:gd name="T40" fmla="*/ 552 w 1001"/>
                <a:gd name="T41" fmla="*/ 3 h 999"/>
                <a:gd name="T42" fmla="*/ 474 w 1001"/>
                <a:gd name="T43" fmla="*/ 1 h 999"/>
                <a:gd name="T44" fmla="*/ 400 w 1001"/>
                <a:gd name="T45" fmla="*/ 10 h 999"/>
                <a:gd name="T46" fmla="*/ 328 w 1001"/>
                <a:gd name="T47" fmla="*/ 31 h 999"/>
                <a:gd name="T48" fmla="*/ 262 w 1001"/>
                <a:gd name="T49" fmla="*/ 61 h 999"/>
                <a:gd name="T50" fmla="*/ 202 w 1001"/>
                <a:gd name="T51" fmla="*/ 99 h 999"/>
                <a:gd name="T52" fmla="*/ 147 w 1001"/>
                <a:gd name="T53" fmla="*/ 146 h 999"/>
                <a:gd name="T54" fmla="*/ 99 w 1001"/>
                <a:gd name="T55" fmla="*/ 201 h 999"/>
                <a:gd name="T56" fmla="*/ 61 w 1001"/>
                <a:gd name="T57" fmla="*/ 261 h 999"/>
                <a:gd name="T58" fmla="*/ 31 w 1001"/>
                <a:gd name="T59" fmla="*/ 327 h 999"/>
                <a:gd name="T60" fmla="*/ 11 w 1001"/>
                <a:gd name="T61" fmla="*/ 399 h 999"/>
                <a:gd name="T62" fmla="*/ 1 w 1001"/>
                <a:gd name="T63" fmla="*/ 473 h 999"/>
                <a:gd name="T64" fmla="*/ 3 w 1001"/>
                <a:gd name="T65" fmla="*/ 550 h 999"/>
                <a:gd name="T66" fmla="*/ 16 w 1001"/>
                <a:gd name="T67" fmla="*/ 624 h 999"/>
                <a:gd name="T68" fmla="*/ 40 w 1001"/>
                <a:gd name="T69" fmla="*/ 694 h 999"/>
                <a:gd name="T70" fmla="*/ 73 w 1001"/>
                <a:gd name="T71" fmla="*/ 758 h 999"/>
                <a:gd name="T72" fmla="*/ 114 w 1001"/>
                <a:gd name="T73" fmla="*/ 817 h 999"/>
                <a:gd name="T74" fmla="*/ 164 w 1001"/>
                <a:gd name="T75" fmla="*/ 869 h 999"/>
                <a:gd name="T76" fmla="*/ 221 w 1001"/>
                <a:gd name="T77" fmla="*/ 914 h 999"/>
                <a:gd name="T78" fmla="*/ 283 w 1001"/>
                <a:gd name="T79" fmla="*/ 949 h 999"/>
                <a:gd name="T80" fmla="*/ 352 w 1001"/>
                <a:gd name="T81" fmla="*/ 976 h 999"/>
                <a:gd name="T82" fmla="*/ 424 w 1001"/>
                <a:gd name="T83" fmla="*/ 993 h 999"/>
                <a:gd name="T84" fmla="*/ 500 w 1001"/>
                <a:gd name="T85" fmla="*/ 998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1" h="999">
                  <a:moveTo>
                    <a:pt x="500" y="998"/>
                  </a:moveTo>
                  <a:lnTo>
                    <a:pt x="526" y="998"/>
                  </a:lnTo>
                  <a:lnTo>
                    <a:pt x="552" y="996"/>
                  </a:lnTo>
                  <a:lnTo>
                    <a:pt x="577" y="993"/>
                  </a:lnTo>
                  <a:lnTo>
                    <a:pt x="600" y="988"/>
                  </a:lnTo>
                  <a:lnTo>
                    <a:pt x="625" y="983"/>
                  </a:lnTo>
                  <a:lnTo>
                    <a:pt x="649" y="976"/>
                  </a:lnTo>
                  <a:lnTo>
                    <a:pt x="672" y="968"/>
                  </a:lnTo>
                  <a:lnTo>
                    <a:pt x="695" y="959"/>
                  </a:lnTo>
                  <a:lnTo>
                    <a:pt x="717" y="949"/>
                  </a:lnTo>
                  <a:lnTo>
                    <a:pt x="739" y="938"/>
                  </a:lnTo>
                  <a:lnTo>
                    <a:pt x="759" y="926"/>
                  </a:lnTo>
                  <a:lnTo>
                    <a:pt x="780" y="914"/>
                  </a:lnTo>
                  <a:lnTo>
                    <a:pt x="799" y="900"/>
                  </a:lnTo>
                  <a:lnTo>
                    <a:pt x="818" y="885"/>
                  </a:lnTo>
                  <a:lnTo>
                    <a:pt x="837" y="869"/>
                  </a:lnTo>
                  <a:lnTo>
                    <a:pt x="854" y="852"/>
                  </a:lnTo>
                  <a:lnTo>
                    <a:pt x="871" y="835"/>
                  </a:lnTo>
                  <a:lnTo>
                    <a:pt x="886" y="817"/>
                  </a:lnTo>
                  <a:lnTo>
                    <a:pt x="901" y="798"/>
                  </a:lnTo>
                  <a:lnTo>
                    <a:pt x="916" y="778"/>
                  </a:lnTo>
                  <a:lnTo>
                    <a:pt x="928" y="758"/>
                  </a:lnTo>
                  <a:lnTo>
                    <a:pt x="940" y="737"/>
                  </a:lnTo>
                  <a:lnTo>
                    <a:pt x="951" y="716"/>
                  </a:lnTo>
                  <a:lnTo>
                    <a:pt x="961" y="694"/>
                  </a:lnTo>
                  <a:lnTo>
                    <a:pt x="970" y="671"/>
                  </a:lnTo>
                  <a:lnTo>
                    <a:pt x="978" y="647"/>
                  </a:lnTo>
                  <a:lnTo>
                    <a:pt x="985" y="624"/>
                  </a:lnTo>
                  <a:lnTo>
                    <a:pt x="990" y="599"/>
                  </a:lnTo>
                  <a:lnTo>
                    <a:pt x="995" y="575"/>
                  </a:lnTo>
                  <a:lnTo>
                    <a:pt x="998" y="550"/>
                  </a:lnTo>
                  <a:lnTo>
                    <a:pt x="1000" y="525"/>
                  </a:lnTo>
                  <a:lnTo>
                    <a:pt x="1000" y="499"/>
                  </a:lnTo>
                  <a:lnTo>
                    <a:pt x="1000" y="473"/>
                  </a:lnTo>
                  <a:lnTo>
                    <a:pt x="998" y="448"/>
                  </a:lnTo>
                  <a:lnTo>
                    <a:pt x="995" y="422"/>
                  </a:lnTo>
                  <a:lnTo>
                    <a:pt x="990" y="399"/>
                  </a:lnTo>
                  <a:lnTo>
                    <a:pt x="985" y="375"/>
                  </a:lnTo>
                  <a:lnTo>
                    <a:pt x="978" y="351"/>
                  </a:lnTo>
                  <a:lnTo>
                    <a:pt x="970" y="327"/>
                  </a:lnTo>
                  <a:lnTo>
                    <a:pt x="961" y="305"/>
                  </a:lnTo>
                  <a:lnTo>
                    <a:pt x="951" y="282"/>
                  </a:lnTo>
                  <a:lnTo>
                    <a:pt x="940" y="261"/>
                  </a:lnTo>
                  <a:lnTo>
                    <a:pt x="928" y="241"/>
                  </a:lnTo>
                  <a:lnTo>
                    <a:pt x="916" y="220"/>
                  </a:lnTo>
                  <a:lnTo>
                    <a:pt x="901" y="201"/>
                  </a:lnTo>
                  <a:lnTo>
                    <a:pt x="886" y="182"/>
                  </a:lnTo>
                  <a:lnTo>
                    <a:pt x="871" y="163"/>
                  </a:lnTo>
                  <a:lnTo>
                    <a:pt x="854" y="146"/>
                  </a:lnTo>
                  <a:lnTo>
                    <a:pt x="837" y="129"/>
                  </a:lnTo>
                  <a:lnTo>
                    <a:pt x="818" y="114"/>
                  </a:lnTo>
                  <a:lnTo>
                    <a:pt x="799" y="99"/>
                  </a:lnTo>
                  <a:lnTo>
                    <a:pt x="780" y="85"/>
                  </a:lnTo>
                  <a:lnTo>
                    <a:pt x="759" y="73"/>
                  </a:lnTo>
                  <a:lnTo>
                    <a:pt x="739" y="61"/>
                  </a:lnTo>
                  <a:lnTo>
                    <a:pt x="717" y="50"/>
                  </a:lnTo>
                  <a:lnTo>
                    <a:pt x="695" y="39"/>
                  </a:lnTo>
                  <a:lnTo>
                    <a:pt x="672" y="31"/>
                  </a:lnTo>
                  <a:lnTo>
                    <a:pt x="649" y="23"/>
                  </a:lnTo>
                  <a:lnTo>
                    <a:pt x="625" y="16"/>
                  </a:lnTo>
                  <a:lnTo>
                    <a:pt x="600" y="10"/>
                  </a:lnTo>
                  <a:lnTo>
                    <a:pt x="577" y="6"/>
                  </a:lnTo>
                  <a:lnTo>
                    <a:pt x="552" y="3"/>
                  </a:lnTo>
                  <a:lnTo>
                    <a:pt x="526" y="1"/>
                  </a:lnTo>
                  <a:lnTo>
                    <a:pt x="500" y="0"/>
                  </a:lnTo>
                  <a:lnTo>
                    <a:pt x="474" y="1"/>
                  </a:lnTo>
                  <a:lnTo>
                    <a:pt x="449" y="3"/>
                  </a:lnTo>
                  <a:lnTo>
                    <a:pt x="424" y="6"/>
                  </a:lnTo>
                  <a:lnTo>
                    <a:pt x="400" y="10"/>
                  </a:lnTo>
                  <a:lnTo>
                    <a:pt x="376" y="16"/>
                  </a:lnTo>
                  <a:lnTo>
                    <a:pt x="352" y="23"/>
                  </a:lnTo>
                  <a:lnTo>
                    <a:pt x="328" y="31"/>
                  </a:lnTo>
                  <a:lnTo>
                    <a:pt x="306" y="39"/>
                  </a:lnTo>
                  <a:lnTo>
                    <a:pt x="283" y="50"/>
                  </a:lnTo>
                  <a:lnTo>
                    <a:pt x="262" y="61"/>
                  </a:lnTo>
                  <a:lnTo>
                    <a:pt x="242" y="73"/>
                  </a:lnTo>
                  <a:lnTo>
                    <a:pt x="221" y="85"/>
                  </a:lnTo>
                  <a:lnTo>
                    <a:pt x="202" y="99"/>
                  </a:lnTo>
                  <a:lnTo>
                    <a:pt x="183" y="114"/>
                  </a:lnTo>
                  <a:lnTo>
                    <a:pt x="164" y="129"/>
                  </a:lnTo>
                  <a:lnTo>
                    <a:pt x="147" y="146"/>
                  </a:lnTo>
                  <a:lnTo>
                    <a:pt x="130" y="163"/>
                  </a:lnTo>
                  <a:lnTo>
                    <a:pt x="114" y="182"/>
                  </a:lnTo>
                  <a:lnTo>
                    <a:pt x="99" y="201"/>
                  </a:lnTo>
                  <a:lnTo>
                    <a:pt x="85" y="220"/>
                  </a:lnTo>
                  <a:lnTo>
                    <a:pt x="73" y="241"/>
                  </a:lnTo>
                  <a:lnTo>
                    <a:pt x="61" y="261"/>
                  </a:lnTo>
                  <a:lnTo>
                    <a:pt x="50" y="282"/>
                  </a:lnTo>
                  <a:lnTo>
                    <a:pt x="40" y="305"/>
                  </a:lnTo>
                  <a:lnTo>
                    <a:pt x="31" y="327"/>
                  </a:lnTo>
                  <a:lnTo>
                    <a:pt x="23" y="351"/>
                  </a:lnTo>
                  <a:lnTo>
                    <a:pt x="16" y="375"/>
                  </a:lnTo>
                  <a:lnTo>
                    <a:pt x="11" y="399"/>
                  </a:lnTo>
                  <a:lnTo>
                    <a:pt x="6" y="422"/>
                  </a:lnTo>
                  <a:lnTo>
                    <a:pt x="3" y="448"/>
                  </a:lnTo>
                  <a:lnTo>
                    <a:pt x="1" y="473"/>
                  </a:lnTo>
                  <a:lnTo>
                    <a:pt x="0" y="499"/>
                  </a:lnTo>
                  <a:lnTo>
                    <a:pt x="1" y="525"/>
                  </a:lnTo>
                  <a:lnTo>
                    <a:pt x="3" y="550"/>
                  </a:lnTo>
                  <a:lnTo>
                    <a:pt x="6" y="575"/>
                  </a:lnTo>
                  <a:lnTo>
                    <a:pt x="11" y="599"/>
                  </a:lnTo>
                  <a:lnTo>
                    <a:pt x="16" y="624"/>
                  </a:lnTo>
                  <a:lnTo>
                    <a:pt x="23" y="647"/>
                  </a:lnTo>
                  <a:lnTo>
                    <a:pt x="31" y="671"/>
                  </a:lnTo>
                  <a:lnTo>
                    <a:pt x="40" y="694"/>
                  </a:lnTo>
                  <a:lnTo>
                    <a:pt x="50" y="716"/>
                  </a:lnTo>
                  <a:lnTo>
                    <a:pt x="61" y="737"/>
                  </a:lnTo>
                  <a:lnTo>
                    <a:pt x="73" y="758"/>
                  </a:lnTo>
                  <a:lnTo>
                    <a:pt x="85" y="778"/>
                  </a:lnTo>
                  <a:lnTo>
                    <a:pt x="99" y="798"/>
                  </a:lnTo>
                  <a:lnTo>
                    <a:pt x="114" y="817"/>
                  </a:lnTo>
                  <a:lnTo>
                    <a:pt x="130" y="835"/>
                  </a:lnTo>
                  <a:lnTo>
                    <a:pt x="147" y="852"/>
                  </a:lnTo>
                  <a:lnTo>
                    <a:pt x="164" y="869"/>
                  </a:lnTo>
                  <a:lnTo>
                    <a:pt x="183" y="885"/>
                  </a:lnTo>
                  <a:lnTo>
                    <a:pt x="202" y="900"/>
                  </a:lnTo>
                  <a:lnTo>
                    <a:pt x="221" y="914"/>
                  </a:lnTo>
                  <a:lnTo>
                    <a:pt x="242" y="926"/>
                  </a:lnTo>
                  <a:lnTo>
                    <a:pt x="262" y="938"/>
                  </a:lnTo>
                  <a:lnTo>
                    <a:pt x="283" y="949"/>
                  </a:lnTo>
                  <a:lnTo>
                    <a:pt x="306" y="959"/>
                  </a:lnTo>
                  <a:lnTo>
                    <a:pt x="328" y="968"/>
                  </a:lnTo>
                  <a:lnTo>
                    <a:pt x="352" y="976"/>
                  </a:lnTo>
                  <a:lnTo>
                    <a:pt x="376" y="983"/>
                  </a:lnTo>
                  <a:lnTo>
                    <a:pt x="400" y="988"/>
                  </a:lnTo>
                  <a:lnTo>
                    <a:pt x="424" y="993"/>
                  </a:lnTo>
                  <a:lnTo>
                    <a:pt x="449" y="996"/>
                  </a:lnTo>
                  <a:lnTo>
                    <a:pt x="474" y="998"/>
                  </a:lnTo>
                  <a:lnTo>
                    <a:pt x="500" y="998"/>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77" name="Freeform 74">
              <a:extLst>
                <a:ext uri="{FF2B5EF4-FFF2-40B4-BE49-F238E27FC236}">
                  <a16:creationId xmlns:a16="http://schemas.microsoft.com/office/drawing/2014/main" id="{70BE4361-7733-497C-B07E-E2AE2224C12A}"/>
                </a:ext>
              </a:extLst>
            </p:cNvPr>
            <p:cNvSpPr>
              <a:spLocks/>
            </p:cNvSpPr>
            <p:nvPr/>
          </p:nvSpPr>
          <p:spPr bwMode="auto">
            <a:xfrm>
              <a:off x="4924425" y="2903538"/>
              <a:ext cx="1598613" cy="1595437"/>
            </a:xfrm>
            <a:custGeom>
              <a:avLst/>
              <a:gdLst>
                <a:gd name="T0" fmla="*/ 555 w 1007"/>
                <a:gd name="T1" fmla="*/ 1002 h 1005"/>
                <a:gd name="T2" fmla="*/ 629 w 1007"/>
                <a:gd name="T3" fmla="*/ 989 h 1005"/>
                <a:gd name="T4" fmla="*/ 699 w 1007"/>
                <a:gd name="T5" fmla="*/ 965 h 1005"/>
                <a:gd name="T6" fmla="*/ 764 w 1007"/>
                <a:gd name="T7" fmla="*/ 932 h 1005"/>
                <a:gd name="T8" fmla="*/ 823 w 1007"/>
                <a:gd name="T9" fmla="*/ 890 h 1005"/>
                <a:gd name="T10" fmla="*/ 876 w 1007"/>
                <a:gd name="T11" fmla="*/ 840 h 1005"/>
                <a:gd name="T12" fmla="*/ 921 w 1007"/>
                <a:gd name="T13" fmla="*/ 783 h 1005"/>
                <a:gd name="T14" fmla="*/ 957 w 1007"/>
                <a:gd name="T15" fmla="*/ 720 h 1005"/>
                <a:gd name="T16" fmla="*/ 984 w 1007"/>
                <a:gd name="T17" fmla="*/ 651 h 1005"/>
                <a:gd name="T18" fmla="*/ 1001 w 1007"/>
                <a:gd name="T19" fmla="*/ 578 h 1005"/>
                <a:gd name="T20" fmla="*/ 1006 w 1007"/>
                <a:gd name="T21" fmla="*/ 502 h 1005"/>
                <a:gd name="T22" fmla="*/ 1001 w 1007"/>
                <a:gd name="T23" fmla="*/ 425 h 1005"/>
                <a:gd name="T24" fmla="*/ 984 w 1007"/>
                <a:gd name="T25" fmla="*/ 353 h 1005"/>
                <a:gd name="T26" fmla="*/ 957 w 1007"/>
                <a:gd name="T27" fmla="*/ 284 h 1005"/>
                <a:gd name="T28" fmla="*/ 921 w 1007"/>
                <a:gd name="T29" fmla="*/ 221 h 1005"/>
                <a:gd name="T30" fmla="*/ 876 w 1007"/>
                <a:gd name="T31" fmla="*/ 164 h 1005"/>
                <a:gd name="T32" fmla="*/ 823 w 1007"/>
                <a:gd name="T33" fmla="*/ 115 h 1005"/>
                <a:gd name="T34" fmla="*/ 764 w 1007"/>
                <a:gd name="T35" fmla="*/ 73 h 1005"/>
                <a:gd name="T36" fmla="*/ 699 w 1007"/>
                <a:gd name="T37" fmla="*/ 39 h 1005"/>
                <a:gd name="T38" fmla="*/ 629 w 1007"/>
                <a:gd name="T39" fmla="*/ 16 h 1005"/>
                <a:gd name="T40" fmla="*/ 555 w 1007"/>
                <a:gd name="T41" fmla="*/ 3 h 1005"/>
                <a:gd name="T42" fmla="*/ 477 w 1007"/>
                <a:gd name="T43" fmla="*/ 1 h 1005"/>
                <a:gd name="T44" fmla="*/ 402 w 1007"/>
                <a:gd name="T45" fmla="*/ 10 h 1005"/>
                <a:gd name="T46" fmla="*/ 330 w 1007"/>
                <a:gd name="T47" fmla="*/ 31 h 1005"/>
                <a:gd name="T48" fmla="*/ 264 w 1007"/>
                <a:gd name="T49" fmla="*/ 61 h 1005"/>
                <a:gd name="T50" fmla="*/ 203 w 1007"/>
                <a:gd name="T51" fmla="*/ 100 h 1005"/>
                <a:gd name="T52" fmla="*/ 148 w 1007"/>
                <a:gd name="T53" fmla="*/ 147 h 1005"/>
                <a:gd name="T54" fmla="*/ 100 w 1007"/>
                <a:gd name="T55" fmla="*/ 202 h 1005"/>
                <a:gd name="T56" fmla="*/ 61 w 1007"/>
                <a:gd name="T57" fmla="*/ 263 h 1005"/>
                <a:gd name="T58" fmla="*/ 31 w 1007"/>
                <a:gd name="T59" fmla="*/ 329 h 1005"/>
                <a:gd name="T60" fmla="*/ 11 w 1007"/>
                <a:gd name="T61" fmla="*/ 401 h 1005"/>
                <a:gd name="T62" fmla="*/ 1 w 1007"/>
                <a:gd name="T63" fmla="*/ 476 h 1005"/>
                <a:gd name="T64" fmla="*/ 3 w 1007"/>
                <a:gd name="T65" fmla="*/ 553 h 1005"/>
                <a:gd name="T66" fmla="*/ 16 w 1007"/>
                <a:gd name="T67" fmla="*/ 628 h 1005"/>
                <a:gd name="T68" fmla="*/ 40 w 1007"/>
                <a:gd name="T69" fmla="*/ 698 h 1005"/>
                <a:gd name="T70" fmla="*/ 73 w 1007"/>
                <a:gd name="T71" fmla="*/ 763 h 1005"/>
                <a:gd name="T72" fmla="*/ 115 w 1007"/>
                <a:gd name="T73" fmla="*/ 822 h 1005"/>
                <a:gd name="T74" fmla="*/ 165 w 1007"/>
                <a:gd name="T75" fmla="*/ 874 h 1005"/>
                <a:gd name="T76" fmla="*/ 222 w 1007"/>
                <a:gd name="T77" fmla="*/ 919 h 1005"/>
                <a:gd name="T78" fmla="*/ 285 w 1007"/>
                <a:gd name="T79" fmla="*/ 955 h 1005"/>
                <a:gd name="T80" fmla="*/ 354 w 1007"/>
                <a:gd name="T81" fmla="*/ 982 h 1005"/>
                <a:gd name="T82" fmla="*/ 427 w 1007"/>
                <a:gd name="T83" fmla="*/ 999 h 1005"/>
                <a:gd name="T84" fmla="*/ 503 w 1007"/>
                <a:gd name="T85" fmla="*/ 1004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7" h="1005">
                  <a:moveTo>
                    <a:pt x="503" y="1004"/>
                  </a:moveTo>
                  <a:lnTo>
                    <a:pt x="529" y="1004"/>
                  </a:lnTo>
                  <a:lnTo>
                    <a:pt x="555" y="1002"/>
                  </a:lnTo>
                  <a:lnTo>
                    <a:pt x="580" y="999"/>
                  </a:lnTo>
                  <a:lnTo>
                    <a:pt x="604" y="994"/>
                  </a:lnTo>
                  <a:lnTo>
                    <a:pt x="629" y="989"/>
                  </a:lnTo>
                  <a:lnTo>
                    <a:pt x="653" y="982"/>
                  </a:lnTo>
                  <a:lnTo>
                    <a:pt x="676" y="974"/>
                  </a:lnTo>
                  <a:lnTo>
                    <a:pt x="699" y="965"/>
                  </a:lnTo>
                  <a:lnTo>
                    <a:pt x="721" y="955"/>
                  </a:lnTo>
                  <a:lnTo>
                    <a:pt x="743" y="944"/>
                  </a:lnTo>
                  <a:lnTo>
                    <a:pt x="764" y="932"/>
                  </a:lnTo>
                  <a:lnTo>
                    <a:pt x="785" y="919"/>
                  </a:lnTo>
                  <a:lnTo>
                    <a:pt x="804" y="905"/>
                  </a:lnTo>
                  <a:lnTo>
                    <a:pt x="823" y="890"/>
                  </a:lnTo>
                  <a:lnTo>
                    <a:pt x="842" y="874"/>
                  </a:lnTo>
                  <a:lnTo>
                    <a:pt x="859" y="857"/>
                  </a:lnTo>
                  <a:lnTo>
                    <a:pt x="876" y="840"/>
                  </a:lnTo>
                  <a:lnTo>
                    <a:pt x="891" y="822"/>
                  </a:lnTo>
                  <a:lnTo>
                    <a:pt x="906" y="803"/>
                  </a:lnTo>
                  <a:lnTo>
                    <a:pt x="921" y="783"/>
                  </a:lnTo>
                  <a:lnTo>
                    <a:pt x="934" y="763"/>
                  </a:lnTo>
                  <a:lnTo>
                    <a:pt x="946" y="741"/>
                  </a:lnTo>
                  <a:lnTo>
                    <a:pt x="957" y="720"/>
                  </a:lnTo>
                  <a:lnTo>
                    <a:pt x="967" y="698"/>
                  </a:lnTo>
                  <a:lnTo>
                    <a:pt x="976" y="675"/>
                  </a:lnTo>
                  <a:lnTo>
                    <a:pt x="984" y="651"/>
                  </a:lnTo>
                  <a:lnTo>
                    <a:pt x="991" y="628"/>
                  </a:lnTo>
                  <a:lnTo>
                    <a:pt x="996" y="603"/>
                  </a:lnTo>
                  <a:lnTo>
                    <a:pt x="1001" y="578"/>
                  </a:lnTo>
                  <a:lnTo>
                    <a:pt x="1004" y="553"/>
                  </a:lnTo>
                  <a:lnTo>
                    <a:pt x="1006" y="528"/>
                  </a:lnTo>
                  <a:lnTo>
                    <a:pt x="1006" y="502"/>
                  </a:lnTo>
                  <a:lnTo>
                    <a:pt x="1006" y="476"/>
                  </a:lnTo>
                  <a:lnTo>
                    <a:pt x="1004" y="451"/>
                  </a:lnTo>
                  <a:lnTo>
                    <a:pt x="1001" y="425"/>
                  </a:lnTo>
                  <a:lnTo>
                    <a:pt x="996" y="401"/>
                  </a:lnTo>
                  <a:lnTo>
                    <a:pt x="991" y="377"/>
                  </a:lnTo>
                  <a:lnTo>
                    <a:pt x="984" y="353"/>
                  </a:lnTo>
                  <a:lnTo>
                    <a:pt x="976" y="329"/>
                  </a:lnTo>
                  <a:lnTo>
                    <a:pt x="967" y="307"/>
                  </a:lnTo>
                  <a:lnTo>
                    <a:pt x="957" y="284"/>
                  </a:lnTo>
                  <a:lnTo>
                    <a:pt x="946" y="263"/>
                  </a:lnTo>
                  <a:lnTo>
                    <a:pt x="934" y="242"/>
                  </a:lnTo>
                  <a:lnTo>
                    <a:pt x="921" y="221"/>
                  </a:lnTo>
                  <a:lnTo>
                    <a:pt x="906" y="202"/>
                  </a:lnTo>
                  <a:lnTo>
                    <a:pt x="891" y="183"/>
                  </a:lnTo>
                  <a:lnTo>
                    <a:pt x="876" y="164"/>
                  </a:lnTo>
                  <a:lnTo>
                    <a:pt x="859" y="147"/>
                  </a:lnTo>
                  <a:lnTo>
                    <a:pt x="842" y="130"/>
                  </a:lnTo>
                  <a:lnTo>
                    <a:pt x="823" y="115"/>
                  </a:lnTo>
                  <a:lnTo>
                    <a:pt x="804" y="100"/>
                  </a:lnTo>
                  <a:lnTo>
                    <a:pt x="785" y="86"/>
                  </a:lnTo>
                  <a:lnTo>
                    <a:pt x="764" y="73"/>
                  </a:lnTo>
                  <a:lnTo>
                    <a:pt x="743" y="61"/>
                  </a:lnTo>
                  <a:lnTo>
                    <a:pt x="721" y="50"/>
                  </a:lnTo>
                  <a:lnTo>
                    <a:pt x="699" y="39"/>
                  </a:lnTo>
                  <a:lnTo>
                    <a:pt x="676" y="31"/>
                  </a:lnTo>
                  <a:lnTo>
                    <a:pt x="653" y="23"/>
                  </a:lnTo>
                  <a:lnTo>
                    <a:pt x="629" y="16"/>
                  </a:lnTo>
                  <a:lnTo>
                    <a:pt x="604" y="10"/>
                  </a:lnTo>
                  <a:lnTo>
                    <a:pt x="580" y="6"/>
                  </a:lnTo>
                  <a:lnTo>
                    <a:pt x="555" y="3"/>
                  </a:lnTo>
                  <a:lnTo>
                    <a:pt x="529" y="1"/>
                  </a:lnTo>
                  <a:lnTo>
                    <a:pt x="503" y="0"/>
                  </a:lnTo>
                  <a:lnTo>
                    <a:pt x="477" y="1"/>
                  </a:lnTo>
                  <a:lnTo>
                    <a:pt x="452" y="3"/>
                  </a:lnTo>
                  <a:lnTo>
                    <a:pt x="427" y="6"/>
                  </a:lnTo>
                  <a:lnTo>
                    <a:pt x="402" y="10"/>
                  </a:lnTo>
                  <a:lnTo>
                    <a:pt x="378" y="16"/>
                  </a:lnTo>
                  <a:lnTo>
                    <a:pt x="354" y="23"/>
                  </a:lnTo>
                  <a:lnTo>
                    <a:pt x="330" y="31"/>
                  </a:lnTo>
                  <a:lnTo>
                    <a:pt x="308" y="39"/>
                  </a:lnTo>
                  <a:lnTo>
                    <a:pt x="285" y="50"/>
                  </a:lnTo>
                  <a:lnTo>
                    <a:pt x="264" y="61"/>
                  </a:lnTo>
                  <a:lnTo>
                    <a:pt x="243" y="73"/>
                  </a:lnTo>
                  <a:lnTo>
                    <a:pt x="222" y="86"/>
                  </a:lnTo>
                  <a:lnTo>
                    <a:pt x="203" y="100"/>
                  </a:lnTo>
                  <a:lnTo>
                    <a:pt x="184" y="115"/>
                  </a:lnTo>
                  <a:lnTo>
                    <a:pt x="165" y="130"/>
                  </a:lnTo>
                  <a:lnTo>
                    <a:pt x="148" y="147"/>
                  </a:lnTo>
                  <a:lnTo>
                    <a:pt x="131" y="164"/>
                  </a:lnTo>
                  <a:lnTo>
                    <a:pt x="115" y="183"/>
                  </a:lnTo>
                  <a:lnTo>
                    <a:pt x="100" y="202"/>
                  </a:lnTo>
                  <a:lnTo>
                    <a:pt x="86" y="221"/>
                  </a:lnTo>
                  <a:lnTo>
                    <a:pt x="73" y="242"/>
                  </a:lnTo>
                  <a:lnTo>
                    <a:pt x="61" y="263"/>
                  </a:lnTo>
                  <a:lnTo>
                    <a:pt x="50" y="284"/>
                  </a:lnTo>
                  <a:lnTo>
                    <a:pt x="40" y="307"/>
                  </a:lnTo>
                  <a:lnTo>
                    <a:pt x="31" y="329"/>
                  </a:lnTo>
                  <a:lnTo>
                    <a:pt x="23" y="353"/>
                  </a:lnTo>
                  <a:lnTo>
                    <a:pt x="16" y="377"/>
                  </a:lnTo>
                  <a:lnTo>
                    <a:pt x="11" y="401"/>
                  </a:lnTo>
                  <a:lnTo>
                    <a:pt x="6" y="425"/>
                  </a:lnTo>
                  <a:lnTo>
                    <a:pt x="3" y="451"/>
                  </a:lnTo>
                  <a:lnTo>
                    <a:pt x="1" y="476"/>
                  </a:lnTo>
                  <a:lnTo>
                    <a:pt x="0" y="502"/>
                  </a:lnTo>
                  <a:lnTo>
                    <a:pt x="1" y="528"/>
                  </a:lnTo>
                  <a:lnTo>
                    <a:pt x="3" y="553"/>
                  </a:lnTo>
                  <a:lnTo>
                    <a:pt x="6" y="578"/>
                  </a:lnTo>
                  <a:lnTo>
                    <a:pt x="11" y="603"/>
                  </a:lnTo>
                  <a:lnTo>
                    <a:pt x="16" y="628"/>
                  </a:lnTo>
                  <a:lnTo>
                    <a:pt x="23" y="651"/>
                  </a:lnTo>
                  <a:lnTo>
                    <a:pt x="31" y="675"/>
                  </a:lnTo>
                  <a:lnTo>
                    <a:pt x="40" y="698"/>
                  </a:lnTo>
                  <a:lnTo>
                    <a:pt x="50" y="720"/>
                  </a:lnTo>
                  <a:lnTo>
                    <a:pt x="61" y="741"/>
                  </a:lnTo>
                  <a:lnTo>
                    <a:pt x="73" y="763"/>
                  </a:lnTo>
                  <a:lnTo>
                    <a:pt x="86" y="783"/>
                  </a:lnTo>
                  <a:lnTo>
                    <a:pt x="100" y="803"/>
                  </a:lnTo>
                  <a:lnTo>
                    <a:pt x="115" y="822"/>
                  </a:lnTo>
                  <a:lnTo>
                    <a:pt x="131" y="840"/>
                  </a:lnTo>
                  <a:lnTo>
                    <a:pt x="148" y="857"/>
                  </a:lnTo>
                  <a:lnTo>
                    <a:pt x="165" y="874"/>
                  </a:lnTo>
                  <a:lnTo>
                    <a:pt x="184" y="890"/>
                  </a:lnTo>
                  <a:lnTo>
                    <a:pt x="203" y="905"/>
                  </a:lnTo>
                  <a:lnTo>
                    <a:pt x="222" y="919"/>
                  </a:lnTo>
                  <a:lnTo>
                    <a:pt x="243" y="932"/>
                  </a:lnTo>
                  <a:lnTo>
                    <a:pt x="264" y="944"/>
                  </a:lnTo>
                  <a:lnTo>
                    <a:pt x="285" y="955"/>
                  </a:lnTo>
                  <a:lnTo>
                    <a:pt x="308" y="965"/>
                  </a:lnTo>
                  <a:lnTo>
                    <a:pt x="330" y="974"/>
                  </a:lnTo>
                  <a:lnTo>
                    <a:pt x="354" y="982"/>
                  </a:lnTo>
                  <a:lnTo>
                    <a:pt x="378" y="989"/>
                  </a:lnTo>
                  <a:lnTo>
                    <a:pt x="402" y="994"/>
                  </a:lnTo>
                  <a:lnTo>
                    <a:pt x="427" y="999"/>
                  </a:lnTo>
                  <a:lnTo>
                    <a:pt x="452" y="1002"/>
                  </a:lnTo>
                  <a:lnTo>
                    <a:pt x="477" y="1004"/>
                  </a:lnTo>
                  <a:lnTo>
                    <a:pt x="503" y="10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78" name="Freeform 75">
              <a:extLst>
                <a:ext uri="{FF2B5EF4-FFF2-40B4-BE49-F238E27FC236}">
                  <a16:creationId xmlns:a16="http://schemas.microsoft.com/office/drawing/2014/main" id="{974A500D-174C-4D87-8F7A-34C72B650DDD}"/>
                </a:ext>
              </a:extLst>
            </p:cNvPr>
            <p:cNvSpPr>
              <a:spLocks/>
            </p:cNvSpPr>
            <p:nvPr/>
          </p:nvSpPr>
          <p:spPr bwMode="auto">
            <a:xfrm>
              <a:off x="5014913" y="3632200"/>
              <a:ext cx="82550" cy="130175"/>
            </a:xfrm>
            <a:custGeom>
              <a:avLst/>
              <a:gdLst>
                <a:gd name="T0" fmla="*/ 0 w 52"/>
                <a:gd name="T1" fmla="*/ 21 h 82"/>
                <a:gd name="T2" fmla="*/ 4 w 52"/>
                <a:gd name="T3" fmla="*/ 12 h 82"/>
                <a:gd name="T4" fmla="*/ 9 w 52"/>
                <a:gd name="T5" fmla="*/ 5 h 82"/>
                <a:gd name="T6" fmla="*/ 19 w 52"/>
                <a:gd name="T7" fmla="*/ 0 h 82"/>
                <a:gd name="T8" fmla="*/ 32 w 52"/>
                <a:gd name="T9" fmla="*/ 1 h 82"/>
                <a:gd name="T10" fmla="*/ 43 w 52"/>
                <a:gd name="T11" fmla="*/ 8 h 82"/>
                <a:gd name="T12" fmla="*/ 49 w 52"/>
                <a:gd name="T13" fmla="*/ 20 h 82"/>
                <a:gd name="T14" fmla="*/ 51 w 52"/>
                <a:gd name="T15" fmla="*/ 31 h 82"/>
                <a:gd name="T16" fmla="*/ 51 w 52"/>
                <a:gd name="T17" fmla="*/ 40 h 82"/>
                <a:gd name="T18" fmla="*/ 49 w 52"/>
                <a:gd name="T19" fmla="*/ 54 h 82"/>
                <a:gd name="T20" fmla="*/ 44 w 52"/>
                <a:gd name="T21" fmla="*/ 69 h 82"/>
                <a:gd name="T22" fmla="*/ 32 w 52"/>
                <a:gd name="T23" fmla="*/ 79 h 82"/>
                <a:gd name="T24" fmla="*/ 17 w 52"/>
                <a:gd name="T25" fmla="*/ 80 h 82"/>
                <a:gd name="T26" fmla="*/ 8 w 52"/>
                <a:gd name="T27" fmla="*/ 76 h 82"/>
                <a:gd name="T28" fmla="*/ 3 w 52"/>
                <a:gd name="T29" fmla="*/ 70 h 82"/>
                <a:gd name="T30" fmla="*/ 1 w 52"/>
                <a:gd name="T31" fmla="*/ 62 h 82"/>
                <a:gd name="T32" fmla="*/ 10 w 52"/>
                <a:gd name="T33" fmla="*/ 60 h 82"/>
                <a:gd name="T34" fmla="*/ 12 w 52"/>
                <a:gd name="T35" fmla="*/ 65 h 82"/>
                <a:gd name="T36" fmla="*/ 13 w 52"/>
                <a:gd name="T37" fmla="*/ 69 h 82"/>
                <a:gd name="T38" fmla="*/ 18 w 52"/>
                <a:gd name="T39" fmla="*/ 72 h 82"/>
                <a:gd name="T40" fmla="*/ 23 w 52"/>
                <a:gd name="T41" fmla="*/ 73 h 82"/>
                <a:gd name="T42" fmla="*/ 30 w 52"/>
                <a:gd name="T43" fmla="*/ 71 h 82"/>
                <a:gd name="T44" fmla="*/ 35 w 52"/>
                <a:gd name="T45" fmla="*/ 65 h 82"/>
                <a:gd name="T46" fmla="*/ 38 w 52"/>
                <a:gd name="T47" fmla="*/ 56 h 82"/>
                <a:gd name="T48" fmla="*/ 41 w 52"/>
                <a:gd name="T49" fmla="*/ 43 h 82"/>
                <a:gd name="T50" fmla="*/ 38 w 52"/>
                <a:gd name="T51" fmla="*/ 47 h 82"/>
                <a:gd name="T52" fmla="*/ 34 w 52"/>
                <a:gd name="T53" fmla="*/ 49 h 82"/>
                <a:gd name="T54" fmla="*/ 29 w 52"/>
                <a:gd name="T55" fmla="*/ 51 h 82"/>
                <a:gd name="T56" fmla="*/ 24 w 52"/>
                <a:gd name="T57" fmla="*/ 52 h 82"/>
                <a:gd name="T58" fmla="*/ 14 w 52"/>
                <a:gd name="T59" fmla="*/ 50 h 82"/>
                <a:gd name="T60" fmla="*/ 6 w 52"/>
                <a:gd name="T61" fmla="*/ 46 h 82"/>
                <a:gd name="T62" fmla="*/ 1 w 52"/>
                <a:gd name="T63" fmla="*/ 37 h 82"/>
                <a:gd name="T64" fmla="*/ 0 w 52"/>
                <a:gd name="T65"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82">
                  <a:moveTo>
                    <a:pt x="0" y="27"/>
                  </a:moveTo>
                  <a:lnTo>
                    <a:pt x="0" y="21"/>
                  </a:lnTo>
                  <a:lnTo>
                    <a:pt x="1" y="17"/>
                  </a:lnTo>
                  <a:lnTo>
                    <a:pt x="4" y="12"/>
                  </a:lnTo>
                  <a:lnTo>
                    <a:pt x="6" y="8"/>
                  </a:lnTo>
                  <a:lnTo>
                    <a:pt x="9" y="5"/>
                  </a:lnTo>
                  <a:lnTo>
                    <a:pt x="13" y="2"/>
                  </a:lnTo>
                  <a:lnTo>
                    <a:pt x="19" y="0"/>
                  </a:lnTo>
                  <a:lnTo>
                    <a:pt x="24" y="0"/>
                  </a:lnTo>
                  <a:lnTo>
                    <a:pt x="32" y="1"/>
                  </a:lnTo>
                  <a:lnTo>
                    <a:pt x="38" y="4"/>
                  </a:lnTo>
                  <a:lnTo>
                    <a:pt x="43" y="8"/>
                  </a:lnTo>
                  <a:lnTo>
                    <a:pt x="47" y="13"/>
                  </a:lnTo>
                  <a:lnTo>
                    <a:pt x="49" y="20"/>
                  </a:lnTo>
                  <a:lnTo>
                    <a:pt x="50" y="25"/>
                  </a:lnTo>
                  <a:lnTo>
                    <a:pt x="51" y="31"/>
                  </a:lnTo>
                  <a:lnTo>
                    <a:pt x="51" y="36"/>
                  </a:lnTo>
                  <a:lnTo>
                    <a:pt x="51" y="40"/>
                  </a:lnTo>
                  <a:lnTo>
                    <a:pt x="50" y="47"/>
                  </a:lnTo>
                  <a:lnTo>
                    <a:pt x="49" y="54"/>
                  </a:lnTo>
                  <a:lnTo>
                    <a:pt x="47" y="61"/>
                  </a:lnTo>
                  <a:lnTo>
                    <a:pt x="44" y="69"/>
                  </a:lnTo>
                  <a:lnTo>
                    <a:pt x="38" y="74"/>
                  </a:lnTo>
                  <a:lnTo>
                    <a:pt x="32" y="79"/>
                  </a:lnTo>
                  <a:lnTo>
                    <a:pt x="23" y="81"/>
                  </a:lnTo>
                  <a:lnTo>
                    <a:pt x="17" y="80"/>
                  </a:lnTo>
                  <a:lnTo>
                    <a:pt x="12" y="78"/>
                  </a:lnTo>
                  <a:lnTo>
                    <a:pt x="8" y="76"/>
                  </a:lnTo>
                  <a:lnTo>
                    <a:pt x="5" y="74"/>
                  </a:lnTo>
                  <a:lnTo>
                    <a:pt x="3" y="70"/>
                  </a:lnTo>
                  <a:lnTo>
                    <a:pt x="2" y="66"/>
                  </a:lnTo>
                  <a:lnTo>
                    <a:pt x="1" y="62"/>
                  </a:lnTo>
                  <a:lnTo>
                    <a:pt x="1" y="60"/>
                  </a:lnTo>
                  <a:lnTo>
                    <a:pt x="10" y="60"/>
                  </a:lnTo>
                  <a:lnTo>
                    <a:pt x="11" y="62"/>
                  </a:lnTo>
                  <a:lnTo>
                    <a:pt x="12" y="65"/>
                  </a:lnTo>
                  <a:lnTo>
                    <a:pt x="13" y="67"/>
                  </a:lnTo>
                  <a:lnTo>
                    <a:pt x="13" y="69"/>
                  </a:lnTo>
                  <a:lnTo>
                    <a:pt x="16" y="71"/>
                  </a:lnTo>
                  <a:lnTo>
                    <a:pt x="18" y="72"/>
                  </a:lnTo>
                  <a:lnTo>
                    <a:pt x="21" y="73"/>
                  </a:lnTo>
                  <a:lnTo>
                    <a:pt x="23" y="73"/>
                  </a:lnTo>
                  <a:lnTo>
                    <a:pt x="27" y="72"/>
                  </a:lnTo>
                  <a:lnTo>
                    <a:pt x="30" y="71"/>
                  </a:lnTo>
                  <a:lnTo>
                    <a:pt x="33" y="69"/>
                  </a:lnTo>
                  <a:lnTo>
                    <a:pt x="35" y="65"/>
                  </a:lnTo>
                  <a:lnTo>
                    <a:pt x="38" y="61"/>
                  </a:lnTo>
                  <a:lnTo>
                    <a:pt x="38" y="56"/>
                  </a:lnTo>
                  <a:lnTo>
                    <a:pt x="40" y="50"/>
                  </a:lnTo>
                  <a:lnTo>
                    <a:pt x="41" y="43"/>
                  </a:lnTo>
                  <a:lnTo>
                    <a:pt x="40" y="45"/>
                  </a:lnTo>
                  <a:lnTo>
                    <a:pt x="38" y="47"/>
                  </a:lnTo>
                  <a:lnTo>
                    <a:pt x="36" y="48"/>
                  </a:lnTo>
                  <a:lnTo>
                    <a:pt x="34" y="49"/>
                  </a:lnTo>
                  <a:lnTo>
                    <a:pt x="31" y="51"/>
                  </a:lnTo>
                  <a:lnTo>
                    <a:pt x="29" y="51"/>
                  </a:lnTo>
                  <a:lnTo>
                    <a:pt x="27" y="52"/>
                  </a:lnTo>
                  <a:lnTo>
                    <a:pt x="24" y="52"/>
                  </a:lnTo>
                  <a:lnTo>
                    <a:pt x="19" y="51"/>
                  </a:lnTo>
                  <a:lnTo>
                    <a:pt x="14" y="50"/>
                  </a:lnTo>
                  <a:lnTo>
                    <a:pt x="10" y="48"/>
                  </a:lnTo>
                  <a:lnTo>
                    <a:pt x="6" y="46"/>
                  </a:lnTo>
                  <a:lnTo>
                    <a:pt x="4" y="42"/>
                  </a:lnTo>
                  <a:lnTo>
                    <a:pt x="1" y="37"/>
                  </a:lnTo>
                  <a:lnTo>
                    <a:pt x="0" y="33"/>
                  </a:lnTo>
                  <a:lnTo>
                    <a:pt x="0" y="2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79" name="Freeform 76">
              <a:extLst>
                <a:ext uri="{FF2B5EF4-FFF2-40B4-BE49-F238E27FC236}">
                  <a16:creationId xmlns:a16="http://schemas.microsoft.com/office/drawing/2014/main" id="{F0D9DAD4-F798-42FA-9349-CA4E885BC5FF}"/>
                </a:ext>
              </a:extLst>
            </p:cNvPr>
            <p:cNvSpPr>
              <a:spLocks/>
            </p:cNvSpPr>
            <p:nvPr/>
          </p:nvSpPr>
          <p:spPr bwMode="auto">
            <a:xfrm>
              <a:off x="5113338" y="3284538"/>
              <a:ext cx="41275" cy="127000"/>
            </a:xfrm>
            <a:custGeom>
              <a:avLst/>
              <a:gdLst>
                <a:gd name="T0" fmla="*/ 25 w 26"/>
                <a:gd name="T1" fmla="*/ 79 h 80"/>
                <a:gd name="T2" fmla="*/ 16 w 26"/>
                <a:gd name="T3" fmla="*/ 79 h 80"/>
                <a:gd name="T4" fmla="*/ 16 w 26"/>
                <a:gd name="T5" fmla="*/ 22 h 80"/>
                <a:gd name="T6" fmla="*/ 0 w 26"/>
                <a:gd name="T7" fmla="*/ 22 h 80"/>
                <a:gd name="T8" fmla="*/ 0 w 26"/>
                <a:gd name="T9" fmla="*/ 15 h 80"/>
                <a:gd name="T10" fmla="*/ 4 w 26"/>
                <a:gd name="T11" fmla="*/ 14 h 80"/>
                <a:gd name="T12" fmla="*/ 7 w 26"/>
                <a:gd name="T13" fmla="*/ 14 h 80"/>
                <a:gd name="T14" fmla="*/ 10 w 26"/>
                <a:gd name="T15" fmla="*/ 13 h 80"/>
                <a:gd name="T16" fmla="*/ 12 w 26"/>
                <a:gd name="T17" fmla="*/ 11 h 80"/>
                <a:gd name="T18" fmla="*/ 15 w 26"/>
                <a:gd name="T19" fmla="*/ 10 h 80"/>
                <a:gd name="T20" fmla="*/ 16 w 26"/>
                <a:gd name="T21" fmla="*/ 7 h 80"/>
                <a:gd name="T22" fmla="*/ 17 w 26"/>
                <a:gd name="T23" fmla="*/ 4 h 80"/>
                <a:gd name="T24" fmla="*/ 19 w 26"/>
                <a:gd name="T25" fmla="*/ 0 h 80"/>
                <a:gd name="T26" fmla="*/ 25 w 26"/>
                <a:gd name="T27" fmla="*/ 0 h 80"/>
                <a:gd name="T28" fmla="*/ 25 w 26"/>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80">
                  <a:moveTo>
                    <a:pt x="25" y="79"/>
                  </a:moveTo>
                  <a:lnTo>
                    <a:pt x="16" y="79"/>
                  </a:lnTo>
                  <a:lnTo>
                    <a:pt x="16" y="22"/>
                  </a:lnTo>
                  <a:lnTo>
                    <a:pt x="0" y="22"/>
                  </a:lnTo>
                  <a:lnTo>
                    <a:pt x="0" y="15"/>
                  </a:lnTo>
                  <a:lnTo>
                    <a:pt x="4" y="14"/>
                  </a:lnTo>
                  <a:lnTo>
                    <a:pt x="7" y="14"/>
                  </a:lnTo>
                  <a:lnTo>
                    <a:pt x="10" y="13"/>
                  </a:lnTo>
                  <a:lnTo>
                    <a:pt x="12" y="11"/>
                  </a:lnTo>
                  <a:lnTo>
                    <a:pt x="15" y="10"/>
                  </a:lnTo>
                  <a:lnTo>
                    <a:pt x="16" y="7"/>
                  </a:lnTo>
                  <a:lnTo>
                    <a:pt x="17" y="4"/>
                  </a:lnTo>
                  <a:lnTo>
                    <a:pt x="19" y="0"/>
                  </a:lnTo>
                  <a:lnTo>
                    <a:pt x="25" y="0"/>
                  </a:lnTo>
                  <a:lnTo>
                    <a:pt x="25"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80" name="Freeform 77">
              <a:extLst>
                <a:ext uri="{FF2B5EF4-FFF2-40B4-BE49-F238E27FC236}">
                  <a16:creationId xmlns:a16="http://schemas.microsoft.com/office/drawing/2014/main" id="{D9571383-37D3-4FE0-B212-D45FFA169EF4}"/>
                </a:ext>
              </a:extLst>
            </p:cNvPr>
            <p:cNvSpPr>
              <a:spLocks/>
            </p:cNvSpPr>
            <p:nvPr/>
          </p:nvSpPr>
          <p:spPr bwMode="auto">
            <a:xfrm>
              <a:off x="5192713" y="3284538"/>
              <a:ext cx="84137" cy="130175"/>
            </a:xfrm>
            <a:custGeom>
              <a:avLst/>
              <a:gdLst>
                <a:gd name="T0" fmla="*/ 26 w 53"/>
                <a:gd name="T1" fmla="*/ 81 h 82"/>
                <a:gd name="T2" fmla="*/ 19 w 53"/>
                <a:gd name="T3" fmla="*/ 80 h 82"/>
                <a:gd name="T4" fmla="*/ 13 w 53"/>
                <a:gd name="T5" fmla="*/ 77 h 82"/>
                <a:gd name="T6" fmla="*/ 8 w 53"/>
                <a:gd name="T7" fmla="*/ 73 h 82"/>
                <a:gd name="T8" fmla="*/ 4 w 53"/>
                <a:gd name="T9" fmla="*/ 67 h 82"/>
                <a:gd name="T10" fmla="*/ 2 w 53"/>
                <a:gd name="T11" fmla="*/ 61 h 82"/>
                <a:gd name="T12" fmla="*/ 1 w 53"/>
                <a:gd name="T13" fmla="*/ 54 h 82"/>
                <a:gd name="T14" fmla="*/ 0 w 53"/>
                <a:gd name="T15" fmla="*/ 47 h 82"/>
                <a:gd name="T16" fmla="*/ 0 w 53"/>
                <a:gd name="T17" fmla="*/ 40 h 82"/>
                <a:gd name="T18" fmla="*/ 0 w 53"/>
                <a:gd name="T19" fmla="*/ 34 h 82"/>
                <a:gd name="T20" fmla="*/ 1 w 53"/>
                <a:gd name="T21" fmla="*/ 27 h 82"/>
                <a:gd name="T22" fmla="*/ 2 w 53"/>
                <a:gd name="T23" fmla="*/ 20 h 82"/>
                <a:gd name="T24" fmla="*/ 4 w 53"/>
                <a:gd name="T25" fmla="*/ 14 h 82"/>
                <a:gd name="T26" fmla="*/ 8 w 53"/>
                <a:gd name="T27" fmla="*/ 8 h 82"/>
                <a:gd name="T28" fmla="*/ 13 w 53"/>
                <a:gd name="T29" fmla="*/ 4 h 82"/>
                <a:gd name="T30" fmla="*/ 19 w 53"/>
                <a:gd name="T31" fmla="*/ 1 h 82"/>
                <a:gd name="T32" fmla="*/ 26 w 53"/>
                <a:gd name="T33" fmla="*/ 0 h 82"/>
                <a:gd name="T34" fmla="*/ 33 w 53"/>
                <a:gd name="T35" fmla="*/ 1 h 82"/>
                <a:gd name="T36" fmla="*/ 39 w 53"/>
                <a:gd name="T37" fmla="*/ 4 h 82"/>
                <a:gd name="T38" fmla="*/ 44 w 53"/>
                <a:gd name="T39" fmla="*/ 8 h 82"/>
                <a:gd name="T40" fmla="*/ 48 w 53"/>
                <a:gd name="T41" fmla="*/ 14 h 82"/>
                <a:gd name="T42" fmla="*/ 49 w 53"/>
                <a:gd name="T43" fmla="*/ 20 h 82"/>
                <a:gd name="T44" fmla="*/ 51 w 53"/>
                <a:gd name="T45" fmla="*/ 27 h 82"/>
                <a:gd name="T46" fmla="*/ 52 w 53"/>
                <a:gd name="T47" fmla="*/ 34 h 82"/>
                <a:gd name="T48" fmla="*/ 52 w 53"/>
                <a:gd name="T49" fmla="*/ 40 h 82"/>
                <a:gd name="T50" fmla="*/ 52 w 53"/>
                <a:gd name="T51" fmla="*/ 47 h 82"/>
                <a:gd name="T52" fmla="*/ 51 w 53"/>
                <a:gd name="T53" fmla="*/ 54 h 82"/>
                <a:gd name="T54" fmla="*/ 49 w 53"/>
                <a:gd name="T55" fmla="*/ 61 h 82"/>
                <a:gd name="T56" fmla="*/ 48 w 53"/>
                <a:gd name="T57" fmla="*/ 67 h 82"/>
                <a:gd name="T58" fmla="*/ 44 w 53"/>
                <a:gd name="T59" fmla="*/ 73 h 82"/>
                <a:gd name="T60" fmla="*/ 39 w 53"/>
                <a:gd name="T61" fmla="*/ 77 h 82"/>
                <a:gd name="T62" fmla="*/ 33 w 53"/>
                <a:gd name="T63" fmla="*/ 80 h 82"/>
                <a:gd name="T64" fmla="*/ 26 w 53"/>
                <a:gd name="T6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82">
                  <a:moveTo>
                    <a:pt x="26" y="81"/>
                  </a:moveTo>
                  <a:lnTo>
                    <a:pt x="19" y="80"/>
                  </a:lnTo>
                  <a:lnTo>
                    <a:pt x="13" y="77"/>
                  </a:lnTo>
                  <a:lnTo>
                    <a:pt x="8" y="73"/>
                  </a:lnTo>
                  <a:lnTo>
                    <a:pt x="4" y="67"/>
                  </a:lnTo>
                  <a:lnTo>
                    <a:pt x="2" y="61"/>
                  </a:lnTo>
                  <a:lnTo>
                    <a:pt x="1" y="54"/>
                  </a:lnTo>
                  <a:lnTo>
                    <a:pt x="0" y="47"/>
                  </a:lnTo>
                  <a:lnTo>
                    <a:pt x="0" y="40"/>
                  </a:lnTo>
                  <a:lnTo>
                    <a:pt x="0" y="34"/>
                  </a:lnTo>
                  <a:lnTo>
                    <a:pt x="1" y="27"/>
                  </a:lnTo>
                  <a:lnTo>
                    <a:pt x="2" y="20"/>
                  </a:lnTo>
                  <a:lnTo>
                    <a:pt x="4" y="14"/>
                  </a:lnTo>
                  <a:lnTo>
                    <a:pt x="8" y="8"/>
                  </a:lnTo>
                  <a:lnTo>
                    <a:pt x="13" y="4"/>
                  </a:lnTo>
                  <a:lnTo>
                    <a:pt x="19" y="1"/>
                  </a:lnTo>
                  <a:lnTo>
                    <a:pt x="26" y="0"/>
                  </a:lnTo>
                  <a:lnTo>
                    <a:pt x="33" y="1"/>
                  </a:lnTo>
                  <a:lnTo>
                    <a:pt x="39" y="4"/>
                  </a:lnTo>
                  <a:lnTo>
                    <a:pt x="44" y="8"/>
                  </a:lnTo>
                  <a:lnTo>
                    <a:pt x="48" y="14"/>
                  </a:lnTo>
                  <a:lnTo>
                    <a:pt x="49" y="20"/>
                  </a:lnTo>
                  <a:lnTo>
                    <a:pt x="51" y="27"/>
                  </a:lnTo>
                  <a:lnTo>
                    <a:pt x="52" y="34"/>
                  </a:lnTo>
                  <a:lnTo>
                    <a:pt x="52" y="40"/>
                  </a:lnTo>
                  <a:lnTo>
                    <a:pt x="52" y="47"/>
                  </a:lnTo>
                  <a:lnTo>
                    <a:pt x="51" y="54"/>
                  </a:lnTo>
                  <a:lnTo>
                    <a:pt x="49" y="61"/>
                  </a:lnTo>
                  <a:lnTo>
                    <a:pt x="48" y="67"/>
                  </a:lnTo>
                  <a:lnTo>
                    <a:pt x="44" y="73"/>
                  </a:lnTo>
                  <a:lnTo>
                    <a:pt x="39" y="77"/>
                  </a:lnTo>
                  <a:lnTo>
                    <a:pt x="33" y="80"/>
                  </a:lnTo>
                  <a:lnTo>
                    <a:pt x="26" y="8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81" name="Freeform 78">
              <a:extLst>
                <a:ext uri="{FF2B5EF4-FFF2-40B4-BE49-F238E27FC236}">
                  <a16:creationId xmlns:a16="http://schemas.microsoft.com/office/drawing/2014/main" id="{81F109BA-D74B-4EDF-80C6-4C799FF2FEAA}"/>
                </a:ext>
              </a:extLst>
            </p:cNvPr>
            <p:cNvSpPr>
              <a:spLocks/>
            </p:cNvSpPr>
            <p:nvPr/>
          </p:nvSpPr>
          <p:spPr bwMode="auto">
            <a:xfrm>
              <a:off x="5337175" y="3074988"/>
              <a:ext cx="41275" cy="125412"/>
            </a:xfrm>
            <a:custGeom>
              <a:avLst/>
              <a:gdLst>
                <a:gd name="T0" fmla="*/ 25 w 26"/>
                <a:gd name="T1" fmla="*/ 78 h 79"/>
                <a:gd name="T2" fmla="*/ 16 w 26"/>
                <a:gd name="T3" fmla="*/ 78 h 79"/>
                <a:gd name="T4" fmla="*/ 16 w 26"/>
                <a:gd name="T5" fmla="*/ 22 h 79"/>
                <a:gd name="T6" fmla="*/ 0 w 26"/>
                <a:gd name="T7" fmla="*/ 22 h 79"/>
                <a:gd name="T8" fmla="*/ 0 w 26"/>
                <a:gd name="T9" fmla="*/ 15 h 79"/>
                <a:gd name="T10" fmla="*/ 4 w 26"/>
                <a:gd name="T11" fmla="*/ 14 h 79"/>
                <a:gd name="T12" fmla="*/ 7 w 26"/>
                <a:gd name="T13" fmla="*/ 14 h 79"/>
                <a:gd name="T14" fmla="*/ 10 w 26"/>
                <a:gd name="T15" fmla="*/ 13 h 79"/>
                <a:gd name="T16" fmla="*/ 12 w 26"/>
                <a:gd name="T17" fmla="*/ 11 h 79"/>
                <a:gd name="T18" fmla="*/ 15 w 26"/>
                <a:gd name="T19" fmla="*/ 9 h 79"/>
                <a:gd name="T20" fmla="*/ 16 w 26"/>
                <a:gd name="T21" fmla="*/ 7 h 79"/>
                <a:gd name="T22" fmla="*/ 17 w 26"/>
                <a:gd name="T23" fmla="*/ 4 h 79"/>
                <a:gd name="T24" fmla="*/ 19 w 26"/>
                <a:gd name="T25" fmla="*/ 0 h 79"/>
                <a:gd name="T26" fmla="*/ 25 w 26"/>
                <a:gd name="T27" fmla="*/ 0 h 79"/>
                <a:gd name="T28" fmla="*/ 25 w 26"/>
                <a:gd name="T2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9">
                  <a:moveTo>
                    <a:pt x="25" y="78"/>
                  </a:moveTo>
                  <a:lnTo>
                    <a:pt x="16" y="78"/>
                  </a:lnTo>
                  <a:lnTo>
                    <a:pt x="16" y="22"/>
                  </a:lnTo>
                  <a:lnTo>
                    <a:pt x="0" y="22"/>
                  </a:lnTo>
                  <a:lnTo>
                    <a:pt x="0" y="15"/>
                  </a:lnTo>
                  <a:lnTo>
                    <a:pt x="4" y="14"/>
                  </a:lnTo>
                  <a:lnTo>
                    <a:pt x="7" y="14"/>
                  </a:lnTo>
                  <a:lnTo>
                    <a:pt x="10" y="13"/>
                  </a:lnTo>
                  <a:lnTo>
                    <a:pt x="12" y="11"/>
                  </a:lnTo>
                  <a:lnTo>
                    <a:pt x="15" y="9"/>
                  </a:lnTo>
                  <a:lnTo>
                    <a:pt x="16" y="7"/>
                  </a:lnTo>
                  <a:lnTo>
                    <a:pt x="17" y="4"/>
                  </a:lnTo>
                  <a:lnTo>
                    <a:pt x="19" y="0"/>
                  </a:lnTo>
                  <a:lnTo>
                    <a:pt x="25" y="0"/>
                  </a:lnTo>
                  <a:lnTo>
                    <a:pt x="25" y="7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82" name="Freeform 79">
              <a:extLst>
                <a:ext uri="{FF2B5EF4-FFF2-40B4-BE49-F238E27FC236}">
                  <a16:creationId xmlns:a16="http://schemas.microsoft.com/office/drawing/2014/main" id="{56BE0E68-B880-4BFA-9CD4-F5A74AC0AED9}"/>
                </a:ext>
              </a:extLst>
            </p:cNvPr>
            <p:cNvSpPr>
              <a:spLocks/>
            </p:cNvSpPr>
            <p:nvPr/>
          </p:nvSpPr>
          <p:spPr bwMode="auto">
            <a:xfrm>
              <a:off x="5411788" y="3074988"/>
              <a:ext cx="41275" cy="125412"/>
            </a:xfrm>
            <a:custGeom>
              <a:avLst/>
              <a:gdLst>
                <a:gd name="T0" fmla="*/ 25 w 26"/>
                <a:gd name="T1" fmla="*/ 78 h 79"/>
                <a:gd name="T2" fmla="*/ 16 w 26"/>
                <a:gd name="T3" fmla="*/ 78 h 79"/>
                <a:gd name="T4" fmla="*/ 16 w 26"/>
                <a:gd name="T5" fmla="*/ 22 h 79"/>
                <a:gd name="T6" fmla="*/ 0 w 26"/>
                <a:gd name="T7" fmla="*/ 22 h 79"/>
                <a:gd name="T8" fmla="*/ 0 w 26"/>
                <a:gd name="T9" fmla="*/ 15 h 79"/>
                <a:gd name="T10" fmla="*/ 4 w 26"/>
                <a:gd name="T11" fmla="*/ 14 h 79"/>
                <a:gd name="T12" fmla="*/ 7 w 26"/>
                <a:gd name="T13" fmla="*/ 14 h 79"/>
                <a:gd name="T14" fmla="*/ 10 w 26"/>
                <a:gd name="T15" fmla="*/ 13 h 79"/>
                <a:gd name="T16" fmla="*/ 12 w 26"/>
                <a:gd name="T17" fmla="*/ 11 h 79"/>
                <a:gd name="T18" fmla="*/ 15 w 26"/>
                <a:gd name="T19" fmla="*/ 9 h 79"/>
                <a:gd name="T20" fmla="*/ 16 w 26"/>
                <a:gd name="T21" fmla="*/ 7 h 79"/>
                <a:gd name="T22" fmla="*/ 17 w 26"/>
                <a:gd name="T23" fmla="*/ 4 h 79"/>
                <a:gd name="T24" fmla="*/ 19 w 26"/>
                <a:gd name="T25" fmla="*/ 0 h 79"/>
                <a:gd name="T26" fmla="*/ 25 w 26"/>
                <a:gd name="T27" fmla="*/ 0 h 79"/>
                <a:gd name="T28" fmla="*/ 25 w 26"/>
                <a:gd name="T2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9">
                  <a:moveTo>
                    <a:pt x="25" y="78"/>
                  </a:moveTo>
                  <a:lnTo>
                    <a:pt x="16" y="78"/>
                  </a:lnTo>
                  <a:lnTo>
                    <a:pt x="16" y="22"/>
                  </a:lnTo>
                  <a:lnTo>
                    <a:pt x="0" y="22"/>
                  </a:lnTo>
                  <a:lnTo>
                    <a:pt x="0" y="15"/>
                  </a:lnTo>
                  <a:lnTo>
                    <a:pt x="4" y="14"/>
                  </a:lnTo>
                  <a:lnTo>
                    <a:pt x="7" y="14"/>
                  </a:lnTo>
                  <a:lnTo>
                    <a:pt x="10" y="13"/>
                  </a:lnTo>
                  <a:lnTo>
                    <a:pt x="12" y="11"/>
                  </a:lnTo>
                  <a:lnTo>
                    <a:pt x="15" y="9"/>
                  </a:lnTo>
                  <a:lnTo>
                    <a:pt x="16" y="7"/>
                  </a:lnTo>
                  <a:lnTo>
                    <a:pt x="17" y="4"/>
                  </a:lnTo>
                  <a:lnTo>
                    <a:pt x="19" y="0"/>
                  </a:lnTo>
                  <a:lnTo>
                    <a:pt x="25" y="0"/>
                  </a:lnTo>
                  <a:lnTo>
                    <a:pt x="25" y="7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83" name="Freeform 80">
              <a:extLst>
                <a:ext uri="{FF2B5EF4-FFF2-40B4-BE49-F238E27FC236}">
                  <a16:creationId xmlns:a16="http://schemas.microsoft.com/office/drawing/2014/main" id="{8128490F-1BE3-47F7-AD29-DE3727C465BE}"/>
                </a:ext>
              </a:extLst>
            </p:cNvPr>
            <p:cNvSpPr>
              <a:spLocks/>
            </p:cNvSpPr>
            <p:nvPr/>
          </p:nvSpPr>
          <p:spPr bwMode="auto">
            <a:xfrm>
              <a:off x="6292850" y="3921125"/>
              <a:ext cx="34925" cy="52388"/>
            </a:xfrm>
            <a:custGeom>
              <a:avLst/>
              <a:gdLst>
                <a:gd name="T0" fmla="*/ 0 w 22"/>
                <a:gd name="T1" fmla="*/ 32 h 33"/>
                <a:gd name="T2" fmla="*/ 21 w 22"/>
                <a:gd name="T3" fmla="*/ 32 h 33"/>
                <a:gd name="T4" fmla="*/ 21 w 22"/>
                <a:gd name="T5" fmla="*/ 0 h 33"/>
                <a:gd name="T6" fmla="*/ 0 w 22"/>
                <a:gd name="T7" fmla="*/ 32 h 33"/>
              </a:gdLst>
              <a:ahLst/>
              <a:cxnLst>
                <a:cxn ang="0">
                  <a:pos x="T0" y="T1"/>
                </a:cxn>
                <a:cxn ang="0">
                  <a:pos x="T2" y="T3"/>
                </a:cxn>
                <a:cxn ang="0">
                  <a:pos x="T4" y="T5"/>
                </a:cxn>
                <a:cxn ang="0">
                  <a:pos x="T6" y="T7"/>
                </a:cxn>
              </a:cxnLst>
              <a:rect l="0" t="0" r="r" b="b"/>
              <a:pathLst>
                <a:path w="22" h="33">
                  <a:moveTo>
                    <a:pt x="0" y="32"/>
                  </a:moveTo>
                  <a:lnTo>
                    <a:pt x="21" y="32"/>
                  </a:lnTo>
                  <a:lnTo>
                    <a:pt x="21" y="0"/>
                  </a:lnTo>
                  <a:lnTo>
                    <a:pt x="0"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84" name="Freeform 81">
              <a:extLst>
                <a:ext uri="{FF2B5EF4-FFF2-40B4-BE49-F238E27FC236}">
                  <a16:creationId xmlns:a16="http://schemas.microsoft.com/office/drawing/2014/main" id="{D16844E6-2624-47E1-B7E2-AB9ACB454663}"/>
                </a:ext>
              </a:extLst>
            </p:cNvPr>
            <p:cNvSpPr>
              <a:spLocks/>
            </p:cNvSpPr>
            <p:nvPr/>
          </p:nvSpPr>
          <p:spPr bwMode="auto">
            <a:xfrm>
              <a:off x="5697538" y="4330700"/>
              <a:ext cx="46037" cy="52388"/>
            </a:xfrm>
            <a:custGeom>
              <a:avLst/>
              <a:gdLst>
                <a:gd name="T0" fmla="*/ 15 w 29"/>
                <a:gd name="T1" fmla="*/ 32 h 33"/>
                <a:gd name="T2" fmla="*/ 17 w 29"/>
                <a:gd name="T3" fmla="*/ 32 h 33"/>
                <a:gd name="T4" fmla="*/ 21 w 29"/>
                <a:gd name="T5" fmla="*/ 31 h 33"/>
                <a:gd name="T6" fmla="*/ 23 w 29"/>
                <a:gd name="T7" fmla="*/ 29 h 33"/>
                <a:gd name="T8" fmla="*/ 25 w 29"/>
                <a:gd name="T9" fmla="*/ 27 h 33"/>
                <a:gd name="T10" fmla="*/ 26 w 29"/>
                <a:gd name="T11" fmla="*/ 24 h 33"/>
                <a:gd name="T12" fmla="*/ 27 w 29"/>
                <a:gd name="T13" fmla="*/ 22 h 33"/>
                <a:gd name="T14" fmla="*/ 28 w 29"/>
                <a:gd name="T15" fmla="*/ 19 h 33"/>
                <a:gd name="T16" fmla="*/ 28 w 29"/>
                <a:gd name="T17" fmla="*/ 15 h 33"/>
                <a:gd name="T18" fmla="*/ 28 w 29"/>
                <a:gd name="T19" fmla="*/ 13 h 33"/>
                <a:gd name="T20" fmla="*/ 28 w 29"/>
                <a:gd name="T21" fmla="*/ 10 h 33"/>
                <a:gd name="T22" fmla="*/ 26 w 29"/>
                <a:gd name="T23" fmla="*/ 8 h 33"/>
                <a:gd name="T24" fmla="*/ 26 w 29"/>
                <a:gd name="T25" fmla="*/ 5 h 33"/>
                <a:gd name="T26" fmla="*/ 23 w 29"/>
                <a:gd name="T27" fmla="*/ 3 h 33"/>
                <a:gd name="T28" fmla="*/ 21 w 29"/>
                <a:gd name="T29" fmla="*/ 2 h 33"/>
                <a:gd name="T30" fmla="*/ 18 w 29"/>
                <a:gd name="T31" fmla="*/ 1 h 33"/>
                <a:gd name="T32" fmla="*/ 14 w 29"/>
                <a:gd name="T33" fmla="*/ 0 h 33"/>
                <a:gd name="T34" fmla="*/ 11 w 29"/>
                <a:gd name="T35" fmla="*/ 1 h 33"/>
                <a:gd name="T36" fmla="*/ 8 w 29"/>
                <a:gd name="T37" fmla="*/ 2 h 33"/>
                <a:gd name="T38" fmla="*/ 6 w 29"/>
                <a:gd name="T39" fmla="*/ 3 h 33"/>
                <a:gd name="T40" fmla="*/ 3 w 29"/>
                <a:gd name="T41" fmla="*/ 5 h 33"/>
                <a:gd name="T42" fmla="*/ 2 w 29"/>
                <a:gd name="T43" fmla="*/ 8 h 33"/>
                <a:gd name="T44" fmla="*/ 1 w 29"/>
                <a:gd name="T45" fmla="*/ 10 h 33"/>
                <a:gd name="T46" fmla="*/ 0 w 29"/>
                <a:gd name="T47" fmla="*/ 13 h 33"/>
                <a:gd name="T48" fmla="*/ 0 w 29"/>
                <a:gd name="T49" fmla="*/ 16 h 33"/>
                <a:gd name="T50" fmla="*/ 0 w 29"/>
                <a:gd name="T51" fmla="*/ 19 h 33"/>
                <a:gd name="T52" fmla="*/ 1 w 29"/>
                <a:gd name="T53" fmla="*/ 22 h 33"/>
                <a:gd name="T54" fmla="*/ 2 w 29"/>
                <a:gd name="T55" fmla="*/ 24 h 33"/>
                <a:gd name="T56" fmla="*/ 3 w 29"/>
                <a:gd name="T57" fmla="*/ 27 h 33"/>
                <a:gd name="T58" fmla="*/ 6 w 29"/>
                <a:gd name="T59" fmla="*/ 29 h 33"/>
                <a:gd name="T60" fmla="*/ 8 w 29"/>
                <a:gd name="T61" fmla="*/ 30 h 33"/>
                <a:gd name="T62" fmla="*/ 11 w 29"/>
                <a:gd name="T63" fmla="*/ 31 h 33"/>
                <a:gd name="T64" fmla="*/ 15 w 29"/>
                <a:gd name="T65"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3">
                  <a:moveTo>
                    <a:pt x="15" y="32"/>
                  </a:moveTo>
                  <a:lnTo>
                    <a:pt x="17" y="32"/>
                  </a:lnTo>
                  <a:lnTo>
                    <a:pt x="21" y="31"/>
                  </a:lnTo>
                  <a:lnTo>
                    <a:pt x="23" y="29"/>
                  </a:lnTo>
                  <a:lnTo>
                    <a:pt x="25" y="27"/>
                  </a:lnTo>
                  <a:lnTo>
                    <a:pt x="26" y="24"/>
                  </a:lnTo>
                  <a:lnTo>
                    <a:pt x="27" y="22"/>
                  </a:lnTo>
                  <a:lnTo>
                    <a:pt x="28" y="19"/>
                  </a:lnTo>
                  <a:lnTo>
                    <a:pt x="28" y="15"/>
                  </a:lnTo>
                  <a:lnTo>
                    <a:pt x="28" y="13"/>
                  </a:lnTo>
                  <a:lnTo>
                    <a:pt x="28" y="10"/>
                  </a:lnTo>
                  <a:lnTo>
                    <a:pt x="26" y="8"/>
                  </a:lnTo>
                  <a:lnTo>
                    <a:pt x="26" y="5"/>
                  </a:lnTo>
                  <a:lnTo>
                    <a:pt x="23" y="3"/>
                  </a:lnTo>
                  <a:lnTo>
                    <a:pt x="21" y="2"/>
                  </a:lnTo>
                  <a:lnTo>
                    <a:pt x="18" y="1"/>
                  </a:lnTo>
                  <a:lnTo>
                    <a:pt x="14" y="0"/>
                  </a:lnTo>
                  <a:lnTo>
                    <a:pt x="11" y="1"/>
                  </a:lnTo>
                  <a:lnTo>
                    <a:pt x="8" y="2"/>
                  </a:lnTo>
                  <a:lnTo>
                    <a:pt x="6" y="3"/>
                  </a:lnTo>
                  <a:lnTo>
                    <a:pt x="3" y="5"/>
                  </a:lnTo>
                  <a:lnTo>
                    <a:pt x="2" y="8"/>
                  </a:lnTo>
                  <a:lnTo>
                    <a:pt x="1" y="10"/>
                  </a:lnTo>
                  <a:lnTo>
                    <a:pt x="0" y="13"/>
                  </a:lnTo>
                  <a:lnTo>
                    <a:pt x="0" y="16"/>
                  </a:lnTo>
                  <a:lnTo>
                    <a:pt x="0" y="19"/>
                  </a:lnTo>
                  <a:lnTo>
                    <a:pt x="1" y="22"/>
                  </a:lnTo>
                  <a:lnTo>
                    <a:pt x="2" y="24"/>
                  </a:lnTo>
                  <a:lnTo>
                    <a:pt x="3" y="27"/>
                  </a:lnTo>
                  <a:lnTo>
                    <a:pt x="6" y="29"/>
                  </a:lnTo>
                  <a:lnTo>
                    <a:pt x="8" y="30"/>
                  </a:lnTo>
                  <a:lnTo>
                    <a:pt x="11" y="31"/>
                  </a:lnTo>
                  <a:lnTo>
                    <a:pt x="15" y="3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85" name="Freeform 82">
              <a:extLst>
                <a:ext uri="{FF2B5EF4-FFF2-40B4-BE49-F238E27FC236}">
                  <a16:creationId xmlns:a16="http://schemas.microsoft.com/office/drawing/2014/main" id="{6AA77FD2-A656-4F8E-B5CF-061544816DEC}"/>
                </a:ext>
              </a:extLst>
            </p:cNvPr>
            <p:cNvSpPr>
              <a:spLocks/>
            </p:cNvSpPr>
            <p:nvPr/>
          </p:nvSpPr>
          <p:spPr bwMode="auto">
            <a:xfrm>
              <a:off x="5130800" y="4014788"/>
              <a:ext cx="47625" cy="44450"/>
            </a:xfrm>
            <a:custGeom>
              <a:avLst/>
              <a:gdLst>
                <a:gd name="T0" fmla="*/ 0 w 30"/>
                <a:gd name="T1" fmla="*/ 13 h 28"/>
                <a:gd name="T2" fmla="*/ 0 w 30"/>
                <a:gd name="T3" fmla="*/ 15 h 28"/>
                <a:gd name="T4" fmla="*/ 1 w 30"/>
                <a:gd name="T5" fmla="*/ 17 h 28"/>
                <a:gd name="T6" fmla="*/ 2 w 30"/>
                <a:gd name="T7" fmla="*/ 20 h 28"/>
                <a:gd name="T8" fmla="*/ 2 w 30"/>
                <a:gd name="T9" fmla="*/ 22 h 28"/>
                <a:gd name="T10" fmla="*/ 5 w 30"/>
                <a:gd name="T11" fmla="*/ 24 h 28"/>
                <a:gd name="T12" fmla="*/ 7 w 30"/>
                <a:gd name="T13" fmla="*/ 25 h 28"/>
                <a:gd name="T14" fmla="*/ 11 w 30"/>
                <a:gd name="T15" fmla="*/ 26 h 28"/>
                <a:gd name="T16" fmla="*/ 15 w 30"/>
                <a:gd name="T17" fmla="*/ 27 h 28"/>
                <a:gd name="T18" fmla="*/ 17 w 30"/>
                <a:gd name="T19" fmla="*/ 26 h 28"/>
                <a:gd name="T20" fmla="*/ 20 w 30"/>
                <a:gd name="T21" fmla="*/ 26 h 28"/>
                <a:gd name="T22" fmla="*/ 22 w 30"/>
                <a:gd name="T23" fmla="*/ 25 h 28"/>
                <a:gd name="T24" fmla="*/ 24 w 30"/>
                <a:gd name="T25" fmla="*/ 25 h 28"/>
                <a:gd name="T26" fmla="*/ 27 w 30"/>
                <a:gd name="T27" fmla="*/ 22 h 28"/>
                <a:gd name="T28" fmla="*/ 27 w 30"/>
                <a:gd name="T29" fmla="*/ 20 h 28"/>
                <a:gd name="T30" fmla="*/ 28 w 30"/>
                <a:gd name="T31" fmla="*/ 17 h 28"/>
                <a:gd name="T32" fmla="*/ 29 w 30"/>
                <a:gd name="T33" fmla="*/ 14 h 28"/>
                <a:gd name="T34" fmla="*/ 29 w 30"/>
                <a:gd name="T35" fmla="*/ 10 h 28"/>
                <a:gd name="T36" fmla="*/ 28 w 30"/>
                <a:gd name="T37" fmla="*/ 7 h 28"/>
                <a:gd name="T38" fmla="*/ 27 w 30"/>
                <a:gd name="T39" fmla="*/ 5 h 28"/>
                <a:gd name="T40" fmla="*/ 25 w 30"/>
                <a:gd name="T41" fmla="*/ 3 h 28"/>
                <a:gd name="T42" fmla="*/ 22 w 30"/>
                <a:gd name="T43" fmla="*/ 2 h 28"/>
                <a:gd name="T44" fmla="*/ 20 w 30"/>
                <a:gd name="T45" fmla="*/ 1 h 28"/>
                <a:gd name="T46" fmla="*/ 17 w 30"/>
                <a:gd name="T47" fmla="*/ 0 h 28"/>
                <a:gd name="T48" fmla="*/ 14 w 30"/>
                <a:gd name="T49" fmla="*/ 0 h 28"/>
                <a:gd name="T50" fmla="*/ 11 w 30"/>
                <a:gd name="T51" fmla="*/ 0 h 28"/>
                <a:gd name="T52" fmla="*/ 7 w 30"/>
                <a:gd name="T53" fmla="*/ 1 h 28"/>
                <a:gd name="T54" fmla="*/ 5 w 30"/>
                <a:gd name="T55" fmla="*/ 2 h 28"/>
                <a:gd name="T56" fmla="*/ 3 w 30"/>
                <a:gd name="T57" fmla="*/ 4 h 28"/>
                <a:gd name="T58" fmla="*/ 2 w 30"/>
                <a:gd name="T59" fmla="*/ 6 h 28"/>
                <a:gd name="T60" fmla="*/ 1 w 30"/>
                <a:gd name="T61" fmla="*/ 8 h 28"/>
                <a:gd name="T62" fmla="*/ 0 w 30"/>
                <a:gd name="T63" fmla="*/ 11 h 28"/>
                <a:gd name="T64" fmla="*/ 0 w 30"/>
                <a:gd name="T6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8">
                  <a:moveTo>
                    <a:pt x="0" y="13"/>
                  </a:moveTo>
                  <a:lnTo>
                    <a:pt x="0" y="15"/>
                  </a:lnTo>
                  <a:lnTo>
                    <a:pt x="1" y="17"/>
                  </a:lnTo>
                  <a:lnTo>
                    <a:pt x="2" y="20"/>
                  </a:lnTo>
                  <a:lnTo>
                    <a:pt x="2" y="22"/>
                  </a:lnTo>
                  <a:lnTo>
                    <a:pt x="5" y="24"/>
                  </a:lnTo>
                  <a:lnTo>
                    <a:pt x="7" y="25"/>
                  </a:lnTo>
                  <a:lnTo>
                    <a:pt x="11" y="26"/>
                  </a:lnTo>
                  <a:lnTo>
                    <a:pt x="15" y="27"/>
                  </a:lnTo>
                  <a:lnTo>
                    <a:pt x="17" y="26"/>
                  </a:lnTo>
                  <a:lnTo>
                    <a:pt x="20" y="26"/>
                  </a:lnTo>
                  <a:lnTo>
                    <a:pt x="22" y="25"/>
                  </a:lnTo>
                  <a:lnTo>
                    <a:pt x="24" y="25"/>
                  </a:lnTo>
                  <a:lnTo>
                    <a:pt x="27" y="22"/>
                  </a:lnTo>
                  <a:lnTo>
                    <a:pt x="27" y="20"/>
                  </a:lnTo>
                  <a:lnTo>
                    <a:pt x="28" y="17"/>
                  </a:lnTo>
                  <a:lnTo>
                    <a:pt x="29" y="14"/>
                  </a:lnTo>
                  <a:lnTo>
                    <a:pt x="29" y="10"/>
                  </a:lnTo>
                  <a:lnTo>
                    <a:pt x="28" y="7"/>
                  </a:lnTo>
                  <a:lnTo>
                    <a:pt x="27" y="5"/>
                  </a:lnTo>
                  <a:lnTo>
                    <a:pt x="25" y="3"/>
                  </a:lnTo>
                  <a:lnTo>
                    <a:pt x="22" y="2"/>
                  </a:lnTo>
                  <a:lnTo>
                    <a:pt x="20" y="1"/>
                  </a:lnTo>
                  <a:lnTo>
                    <a:pt x="17" y="0"/>
                  </a:lnTo>
                  <a:lnTo>
                    <a:pt x="14" y="0"/>
                  </a:lnTo>
                  <a:lnTo>
                    <a:pt x="11" y="0"/>
                  </a:lnTo>
                  <a:lnTo>
                    <a:pt x="7" y="1"/>
                  </a:lnTo>
                  <a:lnTo>
                    <a:pt x="5" y="2"/>
                  </a:lnTo>
                  <a:lnTo>
                    <a:pt x="3" y="4"/>
                  </a:lnTo>
                  <a:lnTo>
                    <a:pt x="2" y="6"/>
                  </a:lnTo>
                  <a:lnTo>
                    <a:pt x="1" y="8"/>
                  </a:lnTo>
                  <a:lnTo>
                    <a:pt x="0" y="11"/>
                  </a:lnTo>
                  <a:lnTo>
                    <a:pt x="0" y="13"/>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86" name="Freeform 83">
              <a:extLst>
                <a:ext uri="{FF2B5EF4-FFF2-40B4-BE49-F238E27FC236}">
                  <a16:creationId xmlns:a16="http://schemas.microsoft.com/office/drawing/2014/main" id="{38541CC9-15AF-48F5-8864-B53FAFF9171E}"/>
                </a:ext>
              </a:extLst>
            </p:cNvPr>
            <p:cNvSpPr>
              <a:spLocks/>
            </p:cNvSpPr>
            <p:nvPr/>
          </p:nvSpPr>
          <p:spPr bwMode="auto">
            <a:xfrm>
              <a:off x="5133975" y="3959225"/>
              <a:ext cx="39688" cy="33338"/>
            </a:xfrm>
            <a:custGeom>
              <a:avLst/>
              <a:gdLst>
                <a:gd name="T0" fmla="*/ 24 w 25"/>
                <a:gd name="T1" fmla="*/ 9 h 21"/>
                <a:gd name="T2" fmla="*/ 24 w 25"/>
                <a:gd name="T3" fmla="*/ 8 h 21"/>
                <a:gd name="T4" fmla="*/ 23 w 25"/>
                <a:gd name="T5" fmla="*/ 6 h 21"/>
                <a:gd name="T6" fmla="*/ 23 w 25"/>
                <a:gd name="T7" fmla="*/ 5 h 21"/>
                <a:gd name="T8" fmla="*/ 22 w 25"/>
                <a:gd name="T9" fmla="*/ 3 h 21"/>
                <a:gd name="T10" fmla="*/ 20 w 25"/>
                <a:gd name="T11" fmla="*/ 2 h 21"/>
                <a:gd name="T12" fmla="*/ 18 w 25"/>
                <a:gd name="T13" fmla="*/ 1 h 21"/>
                <a:gd name="T14" fmla="*/ 15 w 25"/>
                <a:gd name="T15" fmla="*/ 0 h 21"/>
                <a:gd name="T16" fmla="*/ 11 w 25"/>
                <a:gd name="T17" fmla="*/ 0 h 21"/>
                <a:gd name="T18" fmla="*/ 9 w 25"/>
                <a:gd name="T19" fmla="*/ 0 h 21"/>
                <a:gd name="T20" fmla="*/ 6 w 25"/>
                <a:gd name="T21" fmla="*/ 1 h 21"/>
                <a:gd name="T22" fmla="*/ 4 w 25"/>
                <a:gd name="T23" fmla="*/ 2 h 21"/>
                <a:gd name="T24" fmla="*/ 2 w 25"/>
                <a:gd name="T25" fmla="*/ 3 h 21"/>
                <a:gd name="T26" fmla="*/ 2 w 25"/>
                <a:gd name="T27" fmla="*/ 5 h 21"/>
                <a:gd name="T28" fmla="*/ 1 w 25"/>
                <a:gd name="T29" fmla="*/ 7 h 21"/>
                <a:gd name="T30" fmla="*/ 1 w 25"/>
                <a:gd name="T31" fmla="*/ 8 h 21"/>
                <a:gd name="T32" fmla="*/ 0 w 25"/>
                <a:gd name="T33" fmla="*/ 10 h 21"/>
                <a:gd name="T34" fmla="*/ 1 w 25"/>
                <a:gd name="T35" fmla="*/ 12 h 21"/>
                <a:gd name="T36" fmla="*/ 2 w 25"/>
                <a:gd name="T37" fmla="*/ 14 h 21"/>
                <a:gd name="T38" fmla="*/ 2 w 25"/>
                <a:gd name="T39" fmla="*/ 16 h 21"/>
                <a:gd name="T40" fmla="*/ 4 w 25"/>
                <a:gd name="T41" fmla="*/ 17 h 21"/>
                <a:gd name="T42" fmla="*/ 6 w 25"/>
                <a:gd name="T43" fmla="*/ 18 h 21"/>
                <a:gd name="T44" fmla="*/ 8 w 25"/>
                <a:gd name="T45" fmla="*/ 19 h 21"/>
                <a:gd name="T46" fmla="*/ 10 w 25"/>
                <a:gd name="T47" fmla="*/ 20 h 21"/>
                <a:gd name="T48" fmla="*/ 12 w 25"/>
                <a:gd name="T49" fmla="*/ 20 h 21"/>
                <a:gd name="T50" fmla="*/ 15 w 25"/>
                <a:gd name="T51" fmla="*/ 20 h 21"/>
                <a:gd name="T52" fmla="*/ 18 w 25"/>
                <a:gd name="T53" fmla="*/ 19 h 21"/>
                <a:gd name="T54" fmla="*/ 19 w 25"/>
                <a:gd name="T55" fmla="*/ 18 h 21"/>
                <a:gd name="T56" fmla="*/ 21 w 25"/>
                <a:gd name="T57" fmla="*/ 17 h 21"/>
                <a:gd name="T58" fmla="*/ 22 w 25"/>
                <a:gd name="T59" fmla="*/ 15 h 21"/>
                <a:gd name="T60" fmla="*/ 23 w 25"/>
                <a:gd name="T61" fmla="*/ 14 h 21"/>
                <a:gd name="T62" fmla="*/ 24 w 25"/>
                <a:gd name="T63" fmla="*/ 12 h 21"/>
                <a:gd name="T64" fmla="*/ 24 w 25"/>
                <a:gd name="T65"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1">
                  <a:moveTo>
                    <a:pt x="24" y="9"/>
                  </a:moveTo>
                  <a:lnTo>
                    <a:pt x="24" y="8"/>
                  </a:lnTo>
                  <a:lnTo>
                    <a:pt x="23" y="6"/>
                  </a:lnTo>
                  <a:lnTo>
                    <a:pt x="23" y="5"/>
                  </a:lnTo>
                  <a:lnTo>
                    <a:pt x="22" y="3"/>
                  </a:lnTo>
                  <a:lnTo>
                    <a:pt x="20" y="2"/>
                  </a:lnTo>
                  <a:lnTo>
                    <a:pt x="18" y="1"/>
                  </a:lnTo>
                  <a:lnTo>
                    <a:pt x="15" y="0"/>
                  </a:lnTo>
                  <a:lnTo>
                    <a:pt x="11" y="0"/>
                  </a:lnTo>
                  <a:lnTo>
                    <a:pt x="9" y="0"/>
                  </a:lnTo>
                  <a:lnTo>
                    <a:pt x="6" y="1"/>
                  </a:lnTo>
                  <a:lnTo>
                    <a:pt x="4" y="2"/>
                  </a:lnTo>
                  <a:lnTo>
                    <a:pt x="2" y="3"/>
                  </a:lnTo>
                  <a:lnTo>
                    <a:pt x="2" y="5"/>
                  </a:lnTo>
                  <a:lnTo>
                    <a:pt x="1" y="7"/>
                  </a:lnTo>
                  <a:lnTo>
                    <a:pt x="1" y="8"/>
                  </a:lnTo>
                  <a:lnTo>
                    <a:pt x="0" y="10"/>
                  </a:lnTo>
                  <a:lnTo>
                    <a:pt x="1" y="12"/>
                  </a:lnTo>
                  <a:lnTo>
                    <a:pt x="2" y="14"/>
                  </a:lnTo>
                  <a:lnTo>
                    <a:pt x="2" y="16"/>
                  </a:lnTo>
                  <a:lnTo>
                    <a:pt x="4" y="17"/>
                  </a:lnTo>
                  <a:lnTo>
                    <a:pt x="6" y="18"/>
                  </a:lnTo>
                  <a:lnTo>
                    <a:pt x="8" y="19"/>
                  </a:lnTo>
                  <a:lnTo>
                    <a:pt x="10" y="20"/>
                  </a:lnTo>
                  <a:lnTo>
                    <a:pt x="12" y="20"/>
                  </a:lnTo>
                  <a:lnTo>
                    <a:pt x="15" y="20"/>
                  </a:lnTo>
                  <a:lnTo>
                    <a:pt x="18" y="19"/>
                  </a:lnTo>
                  <a:lnTo>
                    <a:pt x="19" y="18"/>
                  </a:lnTo>
                  <a:lnTo>
                    <a:pt x="21" y="17"/>
                  </a:lnTo>
                  <a:lnTo>
                    <a:pt x="22" y="15"/>
                  </a:lnTo>
                  <a:lnTo>
                    <a:pt x="23" y="14"/>
                  </a:lnTo>
                  <a:lnTo>
                    <a:pt x="24" y="12"/>
                  </a:lnTo>
                  <a:lnTo>
                    <a:pt x="24" y="9"/>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87" name="Freeform 84">
              <a:extLst>
                <a:ext uri="{FF2B5EF4-FFF2-40B4-BE49-F238E27FC236}">
                  <a16:creationId xmlns:a16="http://schemas.microsoft.com/office/drawing/2014/main" id="{87988EBA-C8A1-4379-A2B1-4E502C7CFE84}"/>
                </a:ext>
              </a:extLst>
            </p:cNvPr>
            <p:cNvSpPr>
              <a:spLocks/>
            </p:cNvSpPr>
            <p:nvPr/>
          </p:nvSpPr>
          <p:spPr bwMode="auto">
            <a:xfrm>
              <a:off x="5032375" y="3646488"/>
              <a:ext cx="44450" cy="50800"/>
            </a:xfrm>
            <a:custGeom>
              <a:avLst/>
              <a:gdLst>
                <a:gd name="T0" fmla="*/ 27 w 28"/>
                <a:gd name="T1" fmla="*/ 15 h 32"/>
                <a:gd name="T2" fmla="*/ 27 w 28"/>
                <a:gd name="T3" fmla="*/ 13 h 32"/>
                <a:gd name="T4" fmla="*/ 26 w 28"/>
                <a:gd name="T5" fmla="*/ 10 h 32"/>
                <a:gd name="T6" fmla="*/ 25 w 28"/>
                <a:gd name="T7" fmla="*/ 7 h 32"/>
                <a:gd name="T8" fmla="*/ 24 w 28"/>
                <a:gd name="T9" fmla="*/ 5 h 32"/>
                <a:gd name="T10" fmla="*/ 22 w 28"/>
                <a:gd name="T11" fmla="*/ 3 h 32"/>
                <a:gd name="T12" fmla="*/ 20 w 28"/>
                <a:gd name="T13" fmla="*/ 2 h 32"/>
                <a:gd name="T14" fmla="*/ 16 w 28"/>
                <a:gd name="T15" fmla="*/ 0 h 32"/>
                <a:gd name="T16" fmla="*/ 13 w 28"/>
                <a:gd name="T17" fmla="*/ 0 h 32"/>
                <a:gd name="T18" fmla="*/ 11 w 28"/>
                <a:gd name="T19" fmla="*/ 0 h 32"/>
                <a:gd name="T20" fmla="*/ 7 w 28"/>
                <a:gd name="T21" fmla="*/ 2 h 32"/>
                <a:gd name="T22" fmla="*/ 6 w 28"/>
                <a:gd name="T23" fmla="*/ 3 h 32"/>
                <a:gd name="T24" fmla="*/ 3 w 28"/>
                <a:gd name="T25" fmla="*/ 5 h 32"/>
                <a:gd name="T26" fmla="*/ 2 w 28"/>
                <a:gd name="T27" fmla="*/ 7 h 32"/>
                <a:gd name="T28" fmla="*/ 1 w 28"/>
                <a:gd name="T29" fmla="*/ 10 h 32"/>
                <a:gd name="T30" fmla="*/ 0 w 28"/>
                <a:gd name="T31" fmla="*/ 13 h 32"/>
                <a:gd name="T32" fmla="*/ 0 w 28"/>
                <a:gd name="T33" fmla="*/ 17 h 32"/>
                <a:gd name="T34" fmla="*/ 0 w 28"/>
                <a:gd name="T35" fmla="*/ 21 h 32"/>
                <a:gd name="T36" fmla="*/ 1 w 28"/>
                <a:gd name="T37" fmla="*/ 24 h 32"/>
                <a:gd name="T38" fmla="*/ 2 w 28"/>
                <a:gd name="T39" fmla="*/ 27 h 32"/>
                <a:gd name="T40" fmla="*/ 5 w 28"/>
                <a:gd name="T41" fmla="*/ 28 h 32"/>
                <a:gd name="T42" fmla="*/ 7 w 28"/>
                <a:gd name="T43" fmla="*/ 30 h 32"/>
                <a:gd name="T44" fmla="*/ 9 w 28"/>
                <a:gd name="T45" fmla="*/ 31 h 32"/>
                <a:gd name="T46" fmla="*/ 11 w 28"/>
                <a:gd name="T47" fmla="*/ 31 h 32"/>
                <a:gd name="T48" fmla="*/ 14 w 28"/>
                <a:gd name="T49" fmla="*/ 31 h 32"/>
                <a:gd name="T50" fmla="*/ 16 w 28"/>
                <a:gd name="T51" fmla="*/ 31 h 32"/>
                <a:gd name="T52" fmla="*/ 18 w 28"/>
                <a:gd name="T53" fmla="*/ 31 h 32"/>
                <a:gd name="T54" fmla="*/ 20 w 28"/>
                <a:gd name="T55" fmla="*/ 30 h 32"/>
                <a:gd name="T56" fmla="*/ 22 w 28"/>
                <a:gd name="T57" fmla="*/ 28 h 32"/>
                <a:gd name="T58" fmla="*/ 25 w 28"/>
                <a:gd name="T59" fmla="*/ 27 h 32"/>
                <a:gd name="T60" fmla="*/ 26 w 28"/>
                <a:gd name="T61" fmla="*/ 23 h 32"/>
                <a:gd name="T62" fmla="*/ 27 w 28"/>
                <a:gd name="T63" fmla="*/ 20 h 32"/>
                <a:gd name="T64" fmla="*/ 27 w 28"/>
                <a:gd name="T6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32">
                  <a:moveTo>
                    <a:pt x="27" y="15"/>
                  </a:moveTo>
                  <a:lnTo>
                    <a:pt x="27" y="13"/>
                  </a:lnTo>
                  <a:lnTo>
                    <a:pt x="26" y="10"/>
                  </a:lnTo>
                  <a:lnTo>
                    <a:pt x="25" y="7"/>
                  </a:lnTo>
                  <a:lnTo>
                    <a:pt x="24" y="5"/>
                  </a:lnTo>
                  <a:lnTo>
                    <a:pt x="22" y="3"/>
                  </a:lnTo>
                  <a:lnTo>
                    <a:pt x="20" y="2"/>
                  </a:lnTo>
                  <a:lnTo>
                    <a:pt x="16" y="0"/>
                  </a:lnTo>
                  <a:lnTo>
                    <a:pt x="13" y="0"/>
                  </a:lnTo>
                  <a:lnTo>
                    <a:pt x="11" y="0"/>
                  </a:lnTo>
                  <a:lnTo>
                    <a:pt x="7" y="2"/>
                  </a:lnTo>
                  <a:lnTo>
                    <a:pt x="6" y="3"/>
                  </a:lnTo>
                  <a:lnTo>
                    <a:pt x="3" y="5"/>
                  </a:lnTo>
                  <a:lnTo>
                    <a:pt x="2" y="7"/>
                  </a:lnTo>
                  <a:lnTo>
                    <a:pt x="1" y="10"/>
                  </a:lnTo>
                  <a:lnTo>
                    <a:pt x="0" y="13"/>
                  </a:lnTo>
                  <a:lnTo>
                    <a:pt x="0" y="17"/>
                  </a:lnTo>
                  <a:lnTo>
                    <a:pt x="0" y="21"/>
                  </a:lnTo>
                  <a:lnTo>
                    <a:pt x="1" y="24"/>
                  </a:lnTo>
                  <a:lnTo>
                    <a:pt x="2" y="27"/>
                  </a:lnTo>
                  <a:lnTo>
                    <a:pt x="5" y="28"/>
                  </a:lnTo>
                  <a:lnTo>
                    <a:pt x="7" y="30"/>
                  </a:lnTo>
                  <a:lnTo>
                    <a:pt x="9" y="31"/>
                  </a:lnTo>
                  <a:lnTo>
                    <a:pt x="11" y="31"/>
                  </a:lnTo>
                  <a:lnTo>
                    <a:pt x="14" y="31"/>
                  </a:lnTo>
                  <a:lnTo>
                    <a:pt x="16" y="31"/>
                  </a:lnTo>
                  <a:lnTo>
                    <a:pt x="18" y="31"/>
                  </a:lnTo>
                  <a:lnTo>
                    <a:pt x="20" y="30"/>
                  </a:lnTo>
                  <a:lnTo>
                    <a:pt x="22" y="28"/>
                  </a:lnTo>
                  <a:lnTo>
                    <a:pt x="25" y="27"/>
                  </a:lnTo>
                  <a:lnTo>
                    <a:pt x="26" y="23"/>
                  </a:lnTo>
                  <a:lnTo>
                    <a:pt x="27" y="20"/>
                  </a:lnTo>
                  <a:lnTo>
                    <a:pt x="27" y="15"/>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88" name="Freeform 85">
              <a:extLst>
                <a:ext uri="{FF2B5EF4-FFF2-40B4-BE49-F238E27FC236}">
                  <a16:creationId xmlns:a16="http://schemas.microsoft.com/office/drawing/2014/main" id="{F33348B1-71AC-4211-B8E8-2F5839093538}"/>
                </a:ext>
              </a:extLst>
            </p:cNvPr>
            <p:cNvSpPr>
              <a:spLocks/>
            </p:cNvSpPr>
            <p:nvPr/>
          </p:nvSpPr>
          <p:spPr bwMode="auto">
            <a:xfrm>
              <a:off x="5210175" y="3298825"/>
              <a:ext cx="49213" cy="100013"/>
            </a:xfrm>
            <a:custGeom>
              <a:avLst/>
              <a:gdLst>
                <a:gd name="T0" fmla="*/ 15 w 31"/>
                <a:gd name="T1" fmla="*/ 0 h 63"/>
                <a:gd name="T2" fmla="*/ 11 w 31"/>
                <a:gd name="T3" fmla="*/ 1 h 63"/>
                <a:gd name="T4" fmla="*/ 8 w 31"/>
                <a:gd name="T5" fmla="*/ 3 h 63"/>
                <a:gd name="T6" fmla="*/ 6 w 31"/>
                <a:gd name="T7" fmla="*/ 5 h 63"/>
                <a:gd name="T8" fmla="*/ 3 w 31"/>
                <a:gd name="T9" fmla="*/ 8 h 63"/>
                <a:gd name="T10" fmla="*/ 2 w 31"/>
                <a:gd name="T11" fmla="*/ 13 h 63"/>
                <a:gd name="T12" fmla="*/ 1 w 31"/>
                <a:gd name="T13" fmla="*/ 18 h 63"/>
                <a:gd name="T14" fmla="*/ 0 w 31"/>
                <a:gd name="T15" fmla="*/ 25 h 63"/>
                <a:gd name="T16" fmla="*/ 0 w 31"/>
                <a:gd name="T17" fmla="*/ 31 h 63"/>
                <a:gd name="T18" fmla="*/ 0 w 31"/>
                <a:gd name="T19" fmla="*/ 38 h 63"/>
                <a:gd name="T20" fmla="*/ 1 w 31"/>
                <a:gd name="T21" fmla="*/ 45 h 63"/>
                <a:gd name="T22" fmla="*/ 2 w 31"/>
                <a:gd name="T23" fmla="*/ 50 h 63"/>
                <a:gd name="T24" fmla="*/ 3 w 31"/>
                <a:gd name="T25" fmla="*/ 55 h 63"/>
                <a:gd name="T26" fmla="*/ 6 w 31"/>
                <a:gd name="T27" fmla="*/ 57 h 63"/>
                <a:gd name="T28" fmla="*/ 8 w 31"/>
                <a:gd name="T29" fmla="*/ 60 h 63"/>
                <a:gd name="T30" fmla="*/ 11 w 31"/>
                <a:gd name="T31" fmla="*/ 62 h 63"/>
                <a:gd name="T32" fmla="*/ 15 w 31"/>
                <a:gd name="T33" fmla="*/ 62 h 63"/>
                <a:gd name="T34" fmla="*/ 18 w 31"/>
                <a:gd name="T35" fmla="*/ 62 h 63"/>
                <a:gd name="T36" fmla="*/ 22 w 31"/>
                <a:gd name="T37" fmla="*/ 60 h 63"/>
                <a:gd name="T38" fmla="*/ 24 w 31"/>
                <a:gd name="T39" fmla="*/ 57 h 63"/>
                <a:gd name="T40" fmla="*/ 26 w 31"/>
                <a:gd name="T41" fmla="*/ 55 h 63"/>
                <a:gd name="T42" fmla="*/ 28 w 31"/>
                <a:gd name="T43" fmla="*/ 50 h 63"/>
                <a:gd name="T44" fmla="*/ 29 w 31"/>
                <a:gd name="T45" fmla="*/ 45 h 63"/>
                <a:gd name="T46" fmla="*/ 29 w 31"/>
                <a:gd name="T47" fmla="*/ 38 h 63"/>
                <a:gd name="T48" fmla="*/ 30 w 31"/>
                <a:gd name="T49" fmla="*/ 31 h 63"/>
                <a:gd name="T50" fmla="*/ 29 w 31"/>
                <a:gd name="T51" fmla="*/ 25 h 63"/>
                <a:gd name="T52" fmla="*/ 29 w 31"/>
                <a:gd name="T53" fmla="*/ 18 h 63"/>
                <a:gd name="T54" fmla="*/ 28 w 31"/>
                <a:gd name="T55" fmla="*/ 13 h 63"/>
                <a:gd name="T56" fmla="*/ 26 w 31"/>
                <a:gd name="T57" fmla="*/ 8 h 63"/>
                <a:gd name="T58" fmla="*/ 24 w 31"/>
                <a:gd name="T59" fmla="*/ 5 h 63"/>
                <a:gd name="T60" fmla="*/ 22 w 31"/>
                <a:gd name="T61" fmla="*/ 3 h 63"/>
                <a:gd name="T62" fmla="*/ 18 w 31"/>
                <a:gd name="T63" fmla="*/ 1 h 63"/>
                <a:gd name="T64" fmla="*/ 15 w 31"/>
                <a:gd name="T6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63">
                  <a:moveTo>
                    <a:pt x="15" y="0"/>
                  </a:moveTo>
                  <a:lnTo>
                    <a:pt x="11" y="1"/>
                  </a:lnTo>
                  <a:lnTo>
                    <a:pt x="8" y="3"/>
                  </a:lnTo>
                  <a:lnTo>
                    <a:pt x="6" y="5"/>
                  </a:lnTo>
                  <a:lnTo>
                    <a:pt x="3" y="8"/>
                  </a:lnTo>
                  <a:lnTo>
                    <a:pt x="2" y="13"/>
                  </a:lnTo>
                  <a:lnTo>
                    <a:pt x="1" y="18"/>
                  </a:lnTo>
                  <a:lnTo>
                    <a:pt x="0" y="25"/>
                  </a:lnTo>
                  <a:lnTo>
                    <a:pt x="0" y="31"/>
                  </a:lnTo>
                  <a:lnTo>
                    <a:pt x="0" y="38"/>
                  </a:lnTo>
                  <a:lnTo>
                    <a:pt x="1" y="45"/>
                  </a:lnTo>
                  <a:lnTo>
                    <a:pt x="2" y="50"/>
                  </a:lnTo>
                  <a:lnTo>
                    <a:pt x="3" y="55"/>
                  </a:lnTo>
                  <a:lnTo>
                    <a:pt x="6" y="57"/>
                  </a:lnTo>
                  <a:lnTo>
                    <a:pt x="8" y="60"/>
                  </a:lnTo>
                  <a:lnTo>
                    <a:pt x="11" y="62"/>
                  </a:lnTo>
                  <a:lnTo>
                    <a:pt x="15" y="62"/>
                  </a:lnTo>
                  <a:lnTo>
                    <a:pt x="18" y="62"/>
                  </a:lnTo>
                  <a:lnTo>
                    <a:pt x="22" y="60"/>
                  </a:lnTo>
                  <a:lnTo>
                    <a:pt x="24" y="57"/>
                  </a:lnTo>
                  <a:lnTo>
                    <a:pt x="26" y="55"/>
                  </a:lnTo>
                  <a:lnTo>
                    <a:pt x="28" y="50"/>
                  </a:lnTo>
                  <a:lnTo>
                    <a:pt x="29" y="45"/>
                  </a:lnTo>
                  <a:lnTo>
                    <a:pt x="29" y="38"/>
                  </a:lnTo>
                  <a:lnTo>
                    <a:pt x="30" y="31"/>
                  </a:lnTo>
                  <a:lnTo>
                    <a:pt x="29" y="25"/>
                  </a:lnTo>
                  <a:lnTo>
                    <a:pt x="29" y="18"/>
                  </a:lnTo>
                  <a:lnTo>
                    <a:pt x="28" y="13"/>
                  </a:lnTo>
                  <a:lnTo>
                    <a:pt x="26" y="8"/>
                  </a:lnTo>
                  <a:lnTo>
                    <a:pt x="24" y="5"/>
                  </a:lnTo>
                  <a:lnTo>
                    <a:pt x="22" y="3"/>
                  </a:lnTo>
                  <a:lnTo>
                    <a:pt x="18" y="1"/>
                  </a:lnTo>
                  <a:lnTo>
                    <a:pt x="15"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89" name="Freeform 86">
              <a:extLst>
                <a:ext uri="{FF2B5EF4-FFF2-40B4-BE49-F238E27FC236}">
                  <a16:creationId xmlns:a16="http://schemas.microsoft.com/office/drawing/2014/main" id="{9AEEB15D-E0DF-43BD-9C20-0302F7816B4C}"/>
                </a:ext>
              </a:extLst>
            </p:cNvPr>
            <p:cNvSpPr>
              <a:spLocks/>
            </p:cNvSpPr>
            <p:nvPr/>
          </p:nvSpPr>
          <p:spPr bwMode="auto">
            <a:xfrm>
              <a:off x="1501775" y="2974975"/>
              <a:ext cx="84138" cy="127000"/>
            </a:xfrm>
            <a:custGeom>
              <a:avLst/>
              <a:gdLst>
                <a:gd name="T0" fmla="*/ 3 w 53"/>
                <a:gd name="T1" fmla="*/ 20 h 80"/>
                <a:gd name="T2" fmla="*/ 8 w 53"/>
                <a:gd name="T3" fmla="*/ 8 h 80"/>
                <a:gd name="T4" fmla="*/ 16 w 53"/>
                <a:gd name="T5" fmla="*/ 2 h 80"/>
                <a:gd name="T6" fmla="*/ 25 w 53"/>
                <a:gd name="T7" fmla="*/ 0 h 80"/>
                <a:gd name="T8" fmla="*/ 33 w 53"/>
                <a:gd name="T9" fmla="*/ 0 h 80"/>
                <a:gd name="T10" fmla="*/ 41 w 53"/>
                <a:gd name="T11" fmla="*/ 4 h 80"/>
                <a:gd name="T12" fmla="*/ 48 w 53"/>
                <a:gd name="T13" fmla="*/ 10 h 80"/>
                <a:gd name="T14" fmla="*/ 51 w 53"/>
                <a:gd name="T15" fmla="*/ 19 h 80"/>
                <a:gd name="T16" fmla="*/ 51 w 53"/>
                <a:gd name="T17" fmla="*/ 29 h 80"/>
                <a:gd name="T18" fmla="*/ 48 w 53"/>
                <a:gd name="T19" fmla="*/ 36 h 80"/>
                <a:gd name="T20" fmla="*/ 43 w 53"/>
                <a:gd name="T21" fmla="*/ 43 h 80"/>
                <a:gd name="T22" fmla="*/ 36 w 53"/>
                <a:gd name="T23" fmla="*/ 47 h 80"/>
                <a:gd name="T24" fmla="*/ 23 w 53"/>
                <a:gd name="T25" fmla="*/ 55 h 80"/>
                <a:gd name="T26" fmla="*/ 17 w 53"/>
                <a:gd name="T27" fmla="*/ 59 h 80"/>
                <a:gd name="T28" fmla="*/ 13 w 53"/>
                <a:gd name="T29" fmla="*/ 63 h 80"/>
                <a:gd name="T30" fmla="*/ 12 w 53"/>
                <a:gd name="T31" fmla="*/ 67 h 80"/>
                <a:gd name="T32" fmla="*/ 11 w 53"/>
                <a:gd name="T33" fmla="*/ 70 h 80"/>
                <a:gd name="T34" fmla="*/ 52 w 53"/>
                <a:gd name="T35" fmla="*/ 79 h 80"/>
                <a:gd name="T36" fmla="*/ 1 w 53"/>
                <a:gd name="T37" fmla="*/ 73 h 80"/>
                <a:gd name="T38" fmla="*/ 4 w 53"/>
                <a:gd name="T39" fmla="*/ 63 h 80"/>
                <a:gd name="T40" fmla="*/ 8 w 53"/>
                <a:gd name="T41" fmla="*/ 56 h 80"/>
                <a:gd name="T42" fmla="*/ 14 w 53"/>
                <a:gd name="T43" fmla="*/ 50 h 80"/>
                <a:gd name="T44" fmla="*/ 28 w 53"/>
                <a:gd name="T45" fmla="*/ 42 h 80"/>
                <a:gd name="T46" fmla="*/ 33 w 53"/>
                <a:gd name="T47" fmla="*/ 38 h 80"/>
                <a:gd name="T48" fmla="*/ 38 w 53"/>
                <a:gd name="T49" fmla="*/ 34 h 80"/>
                <a:gd name="T50" fmla="*/ 41 w 53"/>
                <a:gd name="T51" fmla="*/ 30 h 80"/>
                <a:gd name="T52" fmla="*/ 42 w 53"/>
                <a:gd name="T53" fmla="*/ 23 h 80"/>
                <a:gd name="T54" fmla="*/ 41 w 53"/>
                <a:gd name="T55" fmla="*/ 19 h 80"/>
                <a:gd name="T56" fmla="*/ 39 w 53"/>
                <a:gd name="T57" fmla="*/ 14 h 80"/>
                <a:gd name="T58" fmla="*/ 34 w 53"/>
                <a:gd name="T59" fmla="*/ 10 h 80"/>
                <a:gd name="T60" fmla="*/ 27 w 53"/>
                <a:gd name="T61" fmla="*/ 9 h 80"/>
                <a:gd name="T62" fmla="*/ 18 w 53"/>
                <a:gd name="T63" fmla="*/ 11 h 80"/>
                <a:gd name="T64" fmla="*/ 13 w 53"/>
                <a:gd name="T65" fmla="*/ 17 h 80"/>
                <a:gd name="T66" fmla="*/ 12 w 53"/>
                <a:gd name="T67" fmla="*/ 23 h 80"/>
                <a:gd name="T68" fmla="*/ 12 w 53"/>
                <a:gd name="T69" fmla="*/ 2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 h="80">
                  <a:moveTo>
                    <a:pt x="2" y="28"/>
                  </a:moveTo>
                  <a:lnTo>
                    <a:pt x="3" y="20"/>
                  </a:lnTo>
                  <a:lnTo>
                    <a:pt x="5" y="13"/>
                  </a:lnTo>
                  <a:lnTo>
                    <a:pt x="8" y="8"/>
                  </a:lnTo>
                  <a:lnTo>
                    <a:pt x="12" y="5"/>
                  </a:lnTo>
                  <a:lnTo>
                    <a:pt x="16" y="2"/>
                  </a:lnTo>
                  <a:lnTo>
                    <a:pt x="21" y="1"/>
                  </a:lnTo>
                  <a:lnTo>
                    <a:pt x="25" y="0"/>
                  </a:lnTo>
                  <a:lnTo>
                    <a:pt x="28" y="0"/>
                  </a:lnTo>
                  <a:lnTo>
                    <a:pt x="33" y="0"/>
                  </a:lnTo>
                  <a:lnTo>
                    <a:pt x="38" y="2"/>
                  </a:lnTo>
                  <a:lnTo>
                    <a:pt x="41" y="4"/>
                  </a:lnTo>
                  <a:lnTo>
                    <a:pt x="45" y="7"/>
                  </a:lnTo>
                  <a:lnTo>
                    <a:pt x="48" y="10"/>
                  </a:lnTo>
                  <a:lnTo>
                    <a:pt x="50" y="14"/>
                  </a:lnTo>
                  <a:lnTo>
                    <a:pt x="51" y="19"/>
                  </a:lnTo>
                  <a:lnTo>
                    <a:pt x="52" y="23"/>
                  </a:lnTo>
                  <a:lnTo>
                    <a:pt x="51" y="29"/>
                  </a:lnTo>
                  <a:lnTo>
                    <a:pt x="50" y="33"/>
                  </a:lnTo>
                  <a:lnTo>
                    <a:pt x="48" y="36"/>
                  </a:lnTo>
                  <a:lnTo>
                    <a:pt x="46" y="40"/>
                  </a:lnTo>
                  <a:lnTo>
                    <a:pt x="43" y="43"/>
                  </a:lnTo>
                  <a:lnTo>
                    <a:pt x="39" y="46"/>
                  </a:lnTo>
                  <a:lnTo>
                    <a:pt x="36" y="47"/>
                  </a:lnTo>
                  <a:lnTo>
                    <a:pt x="31" y="50"/>
                  </a:lnTo>
                  <a:lnTo>
                    <a:pt x="23" y="55"/>
                  </a:lnTo>
                  <a:lnTo>
                    <a:pt x="20" y="57"/>
                  </a:lnTo>
                  <a:lnTo>
                    <a:pt x="17" y="59"/>
                  </a:lnTo>
                  <a:lnTo>
                    <a:pt x="15" y="61"/>
                  </a:lnTo>
                  <a:lnTo>
                    <a:pt x="13" y="63"/>
                  </a:lnTo>
                  <a:lnTo>
                    <a:pt x="12" y="65"/>
                  </a:lnTo>
                  <a:lnTo>
                    <a:pt x="12" y="67"/>
                  </a:lnTo>
                  <a:lnTo>
                    <a:pt x="11" y="69"/>
                  </a:lnTo>
                  <a:lnTo>
                    <a:pt x="11" y="70"/>
                  </a:lnTo>
                  <a:lnTo>
                    <a:pt x="52" y="70"/>
                  </a:lnTo>
                  <a:lnTo>
                    <a:pt x="52" y="79"/>
                  </a:lnTo>
                  <a:lnTo>
                    <a:pt x="0" y="79"/>
                  </a:lnTo>
                  <a:lnTo>
                    <a:pt x="1" y="73"/>
                  </a:lnTo>
                  <a:lnTo>
                    <a:pt x="2" y="68"/>
                  </a:lnTo>
                  <a:lnTo>
                    <a:pt x="4" y="63"/>
                  </a:lnTo>
                  <a:lnTo>
                    <a:pt x="5" y="59"/>
                  </a:lnTo>
                  <a:lnTo>
                    <a:pt x="8" y="56"/>
                  </a:lnTo>
                  <a:lnTo>
                    <a:pt x="11" y="53"/>
                  </a:lnTo>
                  <a:lnTo>
                    <a:pt x="14" y="50"/>
                  </a:lnTo>
                  <a:lnTo>
                    <a:pt x="18" y="47"/>
                  </a:lnTo>
                  <a:lnTo>
                    <a:pt x="28" y="42"/>
                  </a:lnTo>
                  <a:lnTo>
                    <a:pt x="30" y="40"/>
                  </a:lnTo>
                  <a:lnTo>
                    <a:pt x="33" y="38"/>
                  </a:lnTo>
                  <a:lnTo>
                    <a:pt x="36" y="36"/>
                  </a:lnTo>
                  <a:lnTo>
                    <a:pt x="38" y="34"/>
                  </a:lnTo>
                  <a:lnTo>
                    <a:pt x="39" y="33"/>
                  </a:lnTo>
                  <a:lnTo>
                    <a:pt x="41" y="30"/>
                  </a:lnTo>
                  <a:lnTo>
                    <a:pt x="41" y="27"/>
                  </a:lnTo>
                  <a:lnTo>
                    <a:pt x="42" y="23"/>
                  </a:lnTo>
                  <a:lnTo>
                    <a:pt x="41" y="20"/>
                  </a:lnTo>
                  <a:lnTo>
                    <a:pt x="41" y="19"/>
                  </a:lnTo>
                  <a:lnTo>
                    <a:pt x="40" y="16"/>
                  </a:lnTo>
                  <a:lnTo>
                    <a:pt x="39" y="14"/>
                  </a:lnTo>
                  <a:lnTo>
                    <a:pt x="37" y="12"/>
                  </a:lnTo>
                  <a:lnTo>
                    <a:pt x="34" y="10"/>
                  </a:lnTo>
                  <a:lnTo>
                    <a:pt x="30" y="9"/>
                  </a:lnTo>
                  <a:lnTo>
                    <a:pt x="27" y="9"/>
                  </a:lnTo>
                  <a:lnTo>
                    <a:pt x="22" y="9"/>
                  </a:lnTo>
                  <a:lnTo>
                    <a:pt x="18" y="11"/>
                  </a:lnTo>
                  <a:lnTo>
                    <a:pt x="15" y="14"/>
                  </a:lnTo>
                  <a:lnTo>
                    <a:pt x="13" y="17"/>
                  </a:lnTo>
                  <a:lnTo>
                    <a:pt x="13" y="20"/>
                  </a:lnTo>
                  <a:lnTo>
                    <a:pt x="12" y="23"/>
                  </a:lnTo>
                  <a:lnTo>
                    <a:pt x="12" y="26"/>
                  </a:lnTo>
                  <a:lnTo>
                    <a:pt x="12" y="28"/>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90" name="Freeform 87">
              <a:extLst>
                <a:ext uri="{FF2B5EF4-FFF2-40B4-BE49-F238E27FC236}">
                  <a16:creationId xmlns:a16="http://schemas.microsoft.com/office/drawing/2014/main" id="{72B02131-C45F-4FFD-BAC6-6BCC405B72B2}"/>
                </a:ext>
              </a:extLst>
            </p:cNvPr>
            <p:cNvSpPr>
              <a:spLocks/>
            </p:cNvSpPr>
            <p:nvPr/>
          </p:nvSpPr>
          <p:spPr bwMode="auto">
            <a:xfrm>
              <a:off x="5070475" y="2943225"/>
              <a:ext cx="1403350" cy="1500188"/>
            </a:xfrm>
            <a:custGeom>
              <a:avLst/>
              <a:gdLst>
                <a:gd name="T0" fmla="*/ 402 w 884"/>
                <a:gd name="T1" fmla="*/ 0 h 945"/>
                <a:gd name="T2" fmla="*/ 403 w 884"/>
                <a:gd name="T3" fmla="*/ 479 h 945"/>
                <a:gd name="T4" fmla="*/ 0 w 884"/>
                <a:gd name="T5" fmla="*/ 714 h 945"/>
                <a:gd name="T6" fmla="*/ 2 w 884"/>
                <a:gd name="T7" fmla="*/ 714 h 945"/>
                <a:gd name="T8" fmla="*/ 58 w 884"/>
                <a:gd name="T9" fmla="*/ 788 h 945"/>
                <a:gd name="T10" fmla="*/ 136 w 884"/>
                <a:gd name="T11" fmla="*/ 860 h 945"/>
                <a:gd name="T12" fmla="*/ 232 w 884"/>
                <a:gd name="T13" fmla="*/ 911 h 945"/>
                <a:gd name="T14" fmla="*/ 328 w 884"/>
                <a:gd name="T15" fmla="*/ 938 h 945"/>
                <a:gd name="T16" fmla="*/ 448 w 884"/>
                <a:gd name="T17" fmla="*/ 944 h 945"/>
                <a:gd name="T18" fmla="*/ 517 w 884"/>
                <a:gd name="T19" fmla="*/ 932 h 945"/>
                <a:gd name="T20" fmla="*/ 598 w 884"/>
                <a:gd name="T21" fmla="*/ 908 h 945"/>
                <a:gd name="T22" fmla="*/ 691 w 884"/>
                <a:gd name="T23" fmla="*/ 851 h 945"/>
                <a:gd name="T24" fmla="*/ 772 w 884"/>
                <a:gd name="T25" fmla="*/ 776 h 945"/>
                <a:gd name="T26" fmla="*/ 826 w 884"/>
                <a:gd name="T27" fmla="*/ 710 h 945"/>
                <a:gd name="T28" fmla="*/ 865 w 884"/>
                <a:gd name="T29" fmla="*/ 608 h 945"/>
                <a:gd name="T30" fmla="*/ 883 w 884"/>
                <a:gd name="T31" fmla="*/ 518 h 945"/>
                <a:gd name="T32" fmla="*/ 880 w 884"/>
                <a:gd name="T33" fmla="*/ 419 h 945"/>
                <a:gd name="T34" fmla="*/ 859 w 884"/>
                <a:gd name="T35" fmla="*/ 314 h 945"/>
                <a:gd name="T36" fmla="*/ 811 w 884"/>
                <a:gd name="T37" fmla="*/ 221 h 945"/>
                <a:gd name="T38" fmla="*/ 751 w 884"/>
                <a:gd name="T39" fmla="*/ 140 h 945"/>
                <a:gd name="T40" fmla="*/ 670 w 884"/>
                <a:gd name="T41" fmla="*/ 74 h 945"/>
                <a:gd name="T42" fmla="*/ 571 w 884"/>
                <a:gd name="T43" fmla="*/ 23 h 945"/>
                <a:gd name="T44" fmla="*/ 490 w 884"/>
                <a:gd name="T45" fmla="*/ 10 h 945"/>
                <a:gd name="T46" fmla="*/ 402 w 884"/>
                <a:gd name="T47"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4" h="945">
                  <a:moveTo>
                    <a:pt x="402" y="0"/>
                  </a:moveTo>
                  <a:lnTo>
                    <a:pt x="403" y="479"/>
                  </a:lnTo>
                  <a:lnTo>
                    <a:pt x="0" y="714"/>
                  </a:lnTo>
                  <a:lnTo>
                    <a:pt x="2" y="714"/>
                  </a:lnTo>
                  <a:lnTo>
                    <a:pt x="58" y="788"/>
                  </a:lnTo>
                  <a:lnTo>
                    <a:pt x="136" y="860"/>
                  </a:lnTo>
                  <a:lnTo>
                    <a:pt x="232" y="911"/>
                  </a:lnTo>
                  <a:lnTo>
                    <a:pt x="328" y="938"/>
                  </a:lnTo>
                  <a:lnTo>
                    <a:pt x="448" y="944"/>
                  </a:lnTo>
                  <a:lnTo>
                    <a:pt x="517" y="932"/>
                  </a:lnTo>
                  <a:lnTo>
                    <a:pt x="598" y="908"/>
                  </a:lnTo>
                  <a:lnTo>
                    <a:pt x="691" y="851"/>
                  </a:lnTo>
                  <a:lnTo>
                    <a:pt x="772" y="776"/>
                  </a:lnTo>
                  <a:lnTo>
                    <a:pt x="826" y="710"/>
                  </a:lnTo>
                  <a:lnTo>
                    <a:pt x="865" y="608"/>
                  </a:lnTo>
                  <a:lnTo>
                    <a:pt x="883" y="518"/>
                  </a:lnTo>
                  <a:lnTo>
                    <a:pt x="880" y="419"/>
                  </a:lnTo>
                  <a:lnTo>
                    <a:pt x="859" y="314"/>
                  </a:lnTo>
                  <a:lnTo>
                    <a:pt x="811" y="221"/>
                  </a:lnTo>
                  <a:lnTo>
                    <a:pt x="751" y="140"/>
                  </a:lnTo>
                  <a:lnTo>
                    <a:pt x="670" y="74"/>
                  </a:lnTo>
                  <a:lnTo>
                    <a:pt x="571" y="23"/>
                  </a:lnTo>
                  <a:lnTo>
                    <a:pt x="490" y="10"/>
                  </a:lnTo>
                  <a:lnTo>
                    <a:pt x="402" y="0"/>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91" name="Freeform 88">
              <a:extLst>
                <a:ext uri="{FF2B5EF4-FFF2-40B4-BE49-F238E27FC236}">
                  <a16:creationId xmlns:a16="http://schemas.microsoft.com/office/drawing/2014/main" id="{357C9495-DC74-4B30-9C74-4A035CB6FE48}"/>
                </a:ext>
              </a:extLst>
            </p:cNvPr>
            <p:cNvSpPr>
              <a:spLocks/>
            </p:cNvSpPr>
            <p:nvPr/>
          </p:nvSpPr>
          <p:spPr bwMode="auto">
            <a:xfrm>
              <a:off x="6018213" y="3062288"/>
              <a:ext cx="42862" cy="127000"/>
            </a:xfrm>
            <a:custGeom>
              <a:avLst/>
              <a:gdLst>
                <a:gd name="T0" fmla="*/ 26 w 27"/>
                <a:gd name="T1" fmla="*/ 79 h 80"/>
                <a:gd name="T2" fmla="*/ 16 w 27"/>
                <a:gd name="T3" fmla="*/ 79 h 80"/>
                <a:gd name="T4" fmla="*/ 16 w 27"/>
                <a:gd name="T5" fmla="*/ 23 h 80"/>
                <a:gd name="T6" fmla="*/ 0 w 27"/>
                <a:gd name="T7" fmla="*/ 23 h 80"/>
                <a:gd name="T8" fmla="*/ 0 w 27"/>
                <a:gd name="T9" fmla="*/ 15 h 80"/>
                <a:gd name="T10" fmla="*/ 4 w 27"/>
                <a:gd name="T11" fmla="*/ 15 h 80"/>
                <a:gd name="T12" fmla="*/ 7 w 27"/>
                <a:gd name="T13" fmla="*/ 14 h 80"/>
                <a:gd name="T14" fmla="*/ 11 w 27"/>
                <a:gd name="T15" fmla="*/ 13 h 80"/>
                <a:gd name="T16" fmla="*/ 13 w 27"/>
                <a:gd name="T17" fmla="*/ 12 h 80"/>
                <a:gd name="T18" fmla="*/ 15 w 27"/>
                <a:gd name="T19" fmla="*/ 10 h 80"/>
                <a:gd name="T20" fmla="*/ 16 w 27"/>
                <a:gd name="T21" fmla="*/ 7 h 80"/>
                <a:gd name="T22" fmla="*/ 18 w 27"/>
                <a:gd name="T23" fmla="*/ 5 h 80"/>
                <a:gd name="T24" fmla="*/ 19 w 27"/>
                <a:gd name="T25" fmla="*/ 0 h 80"/>
                <a:gd name="T26" fmla="*/ 26 w 27"/>
                <a:gd name="T27" fmla="*/ 0 h 80"/>
                <a:gd name="T28" fmla="*/ 26 w 27"/>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80">
                  <a:moveTo>
                    <a:pt x="26" y="79"/>
                  </a:moveTo>
                  <a:lnTo>
                    <a:pt x="16" y="79"/>
                  </a:lnTo>
                  <a:lnTo>
                    <a:pt x="16" y="23"/>
                  </a:lnTo>
                  <a:lnTo>
                    <a:pt x="0" y="23"/>
                  </a:lnTo>
                  <a:lnTo>
                    <a:pt x="0" y="15"/>
                  </a:lnTo>
                  <a:lnTo>
                    <a:pt x="4" y="15"/>
                  </a:lnTo>
                  <a:lnTo>
                    <a:pt x="7" y="14"/>
                  </a:lnTo>
                  <a:lnTo>
                    <a:pt x="11" y="13"/>
                  </a:lnTo>
                  <a:lnTo>
                    <a:pt x="13" y="12"/>
                  </a:lnTo>
                  <a:lnTo>
                    <a:pt x="15" y="10"/>
                  </a:lnTo>
                  <a:lnTo>
                    <a:pt x="16" y="7"/>
                  </a:lnTo>
                  <a:lnTo>
                    <a:pt x="18" y="5"/>
                  </a:lnTo>
                  <a:lnTo>
                    <a:pt x="19" y="0"/>
                  </a:lnTo>
                  <a:lnTo>
                    <a:pt x="26" y="0"/>
                  </a:lnTo>
                  <a:lnTo>
                    <a:pt x="26"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92" name="Freeform 89">
              <a:extLst>
                <a:ext uri="{FF2B5EF4-FFF2-40B4-BE49-F238E27FC236}">
                  <a16:creationId xmlns:a16="http://schemas.microsoft.com/office/drawing/2014/main" id="{862216F0-792A-41C6-8240-8EA9374F4D86}"/>
                </a:ext>
              </a:extLst>
            </p:cNvPr>
            <p:cNvSpPr>
              <a:spLocks/>
            </p:cNvSpPr>
            <p:nvPr/>
          </p:nvSpPr>
          <p:spPr bwMode="auto">
            <a:xfrm>
              <a:off x="6230938" y="3290888"/>
              <a:ext cx="84137" cy="125412"/>
            </a:xfrm>
            <a:custGeom>
              <a:avLst/>
              <a:gdLst>
                <a:gd name="T0" fmla="*/ 3 w 53"/>
                <a:gd name="T1" fmla="*/ 20 h 79"/>
                <a:gd name="T2" fmla="*/ 8 w 53"/>
                <a:gd name="T3" fmla="*/ 7 h 79"/>
                <a:gd name="T4" fmla="*/ 16 w 53"/>
                <a:gd name="T5" fmla="*/ 2 h 79"/>
                <a:gd name="T6" fmla="*/ 25 w 53"/>
                <a:gd name="T7" fmla="*/ 0 h 79"/>
                <a:gd name="T8" fmla="*/ 33 w 53"/>
                <a:gd name="T9" fmla="*/ 0 h 79"/>
                <a:gd name="T10" fmla="*/ 41 w 53"/>
                <a:gd name="T11" fmla="*/ 3 h 79"/>
                <a:gd name="T12" fmla="*/ 48 w 53"/>
                <a:gd name="T13" fmla="*/ 9 h 79"/>
                <a:gd name="T14" fmla="*/ 51 w 53"/>
                <a:gd name="T15" fmla="*/ 18 h 79"/>
                <a:gd name="T16" fmla="*/ 51 w 53"/>
                <a:gd name="T17" fmla="*/ 28 h 79"/>
                <a:gd name="T18" fmla="*/ 48 w 53"/>
                <a:gd name="T19" fmla="*/ 36 h 79"/>
                <a:gd name="T20" fmla="*/ 43 w 53"/>
                <a:gd name="T21" fmla="*/ 42 h 79"/>
                <a:gd name="T22" fmla="*/ 36 w 53"/>
                <a:gd name="T23" fmla="*/ 47 h 79"/>
                <a:gd name="T24" fmla="*/ 23 w 53"/>
                <a:gd name="T25" fmla="*/ 54 h 79"/>
                <a:gd name="T26" fmla="*/ 17 w 53"/>
                <a:gd name="T27" fmla="*/ 59 h 79"/>
                <a:gd name="T28" fmla="*/ 13 w 53"/>
                <a:gd name="T29" fmla="*/ 62 h 79"/>
                <a:gd name="T30" fmla="*/ 12 w 53"/>
                <a:gd name="T31" fmla="*/ 66 h 79"/>
                <a:gd name="T32" fmla="*/ 11 w 53"/>
                <a:gd name="T33" fmla="*/ 69 h 79"/>
                <a:gd name="T34" fmla="*/ 52 w 53"/>
                <a:gd name="T35" fmla="*/ 78 h 79"/>
                <a:gd name="T36" fmla="*/ 0 w 53"/>
                <a:gd name="T37" fmla="*/ 72 h 79"/>
                <a:gd name="T38" fmla="*/ 3 w 53"/>
                <a:gd name="T39" fmla="*/ 63 h 79"/>
                <a:gd name="T40" fmla="*/ 7 w 53"/>
                <a:gd name="T41" fmla="*/ 56 h 79"/>
                <a:gd name="T42" fmla="*/ 14 w 53"/>
                <a:gd name="T43" fmla="*/ 49 h 79"/>
                <a:gd name="T44" fmla="*/ 28 w 53"/>
                <a:gd name="T45" fmla="*/ 41 h 79"/>
                <a:gd name="T46" fmla="*/ 33 w 53"/>
                <a:gd name="T47" fmla="*/ 37 h 79"/>
                <a:gd name="T48" fmla="*/ 38 w 53"/>
                <a:gd name="T49" fmla="*/ 34 h 79"/>
                <a:gd name="T50" fmla="*/ 41 w 53"/>
                <a:gd name="T51" fmla="*/ 29 h 79"/>
                <a:gd name="T52" fmla="*/ 42 w 53"/>
                <a:gd name="T53" fmla="*/ 22 h 79"/>
                <a:gd name="T54" fmla="*/ 41 w 53"/>
                <a:gd name="T55" fmla="*/ 18 h 79"/>
                <a:gd name="T56" fmla="*/ 39 w 53"/>
                <a:gd name="T57" fmla="*/ 13 h 79"/>
                <a:gd name="T58" fmla="*/ 34 w 53"/>
                <a:gd name="T59" fmla="*/ 9 h 79"/>
                <a:gd name="T60" fmla="*/ 27 w 53"/>
                <a:gd name="T61" fmla="*/ 8 h 79"/>
                <a:gd name="T62" fmla="*/ 18 w 53"/>
                <a:gd name="T63" fmla="*/ 10 h 79"/>
                <a:gd name="T64" fmla="*/ 13 w 53"/>
                <a:gd name="T65" fmla="*/ 16 h 79"/>
                <a:gd name="T66" fmla="*/ 12 w 53"/>
                <a:gd name="T67" fmla="*/ 22 h 79"/>
                <a:gd name="T68" fmla="*/ 12 w 53"/>
                <a:gd name="T69" fmla="*/ 2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 h="79">
                  <a:moveTo>
                    <a:pt x="2" y="28"/>
                  </a:moveTo>
                  <a:lnTo>
                    <a:pt x="3" y="20"/>
                  </a:lnTo>
                  <a:lnTo>
                    <a:pt x="4" y="12"/>
                  </a:lnTo>
                  <a:lnTo>
                    <a:pt x="8" y="7"/>
                  </a:lnTo>
                  <a:lnTo>
                    <a:pt x="12" y="4"/>
                  </a:lnTo>
                  <a:lnTo>
                    <a:pt x="16" y="2"/>
                  </a:lnTo>
                  <a:lnTo>
                    <a:pt x="21" y="0"/>
                  </a:lnTo>
                  <a:lnTo>
                    <a:pt x="25" y="0"/>
                  </a:lnTo>
                  <a:lnTo>
                    <a:pt x="28" y="0"/>
                  </a:lnTo>
                  <a:lnTo>
                    <a:pt x="33" y="0"/>
                  </a:lnTo>
                  <a:lnTo>
                    <a:pt x="38" y="1"/>
                  </a:lnTo>
                  <a:lnTo>
                    <a:pt x="41" y="3"/>
                  </a:lnTo>
                  <a:lnTo>
                    <a:pt x="45" y="6"/>
                  </a:lnTo>
                  <a:lnTo>
                    <a:pt x="48" y="9"/>
                  </a:lnTo>
                  <a:lnTo>
                    <a:pt x="50" y="13"/>
                  </a:lnTo>
                  <a:lnTo>
                    <a:pt x="51" y="18"/>
                  </a:lnTo>
                  <a:lnTo>
                    <a:pt x="52" y="23"/>
                  </a:lnTo>
                  <a:lnTo>
                    <a:pt x="51" y="28"/>
                  </a:lnTo>
                  <a:lnTo>
                    <a:pt x="50" y="33"/>
                  </a:lnTo>
                  <a:lnTo>
                    <a:pt x="48" y="36"/>
                  </a:lnTo>
                  <a:lnTo>
                    <a:pt x="47" y="39"/>
                  </a:lnTo>
                  <a:lnTo>
                    <a:pt x="43" y="42"/>
                  </a:lnTo>
                  <a:lnTo>
                    <a:pt x="39" y="45"/>
                  </a:lnTo>
                  <a:lnTo>
                    <a:pt x="36" y="47"/>
                  </a:lnTo>
                  <a:lnTo>
                    <a:pt x="31" y="49"/>
                  </a:lnTo>
                  <a:lnTo>
                    <a:pt x="23" y="54"/>
                  </a:lnTo>
                  <a:lnTo>
                    <a:pt x="20" y="56"/>
                  </a:lnTo>
                  <a:lnTo>
                    <a:pt x="17" y="59"/>
                  </a:lnTo>
                  <a:lnTo>
                    <a:pt x="15" y="60"/>
                  </a:lnTo>
                  <a:lnTo>
                    <a:pt x="13" y="62"/>
                  </a:lnTo>
                  <a:lnTo>
                    <a:pt x="13" y="64"/>
                  </a:lnTo>
                  <a:lnTo>
                    <a:pt x="12" y="66"/>
                  </a:lnTo>
                  <a:lnTo>
                    <a:pt x="11" y="68"/>
                  </a:lnTo>
                  <a:lnTo>
                    <a:pt x="11" y="69"/>
                  </a:lnTo>
                  <a:lnTo>
                    <a:pt x="52" y="69"/>
                  </a:lnTo>
                  <a:lnTo>
                    <a:pt x="52" y="78"/>
                  </a:lnTo>
                  <a:lnTo>
                    <a:pt x="0" y="78"/>
                  </a:lnTo>
                  <a:lnTo>
                    <a:pt x="0" y="72"/>
                  </a:lnTo>
                  <a:lnTo>
                    <a:pt x="1" y="68"/>
                  </a:lnTo>
                  <a:lnTo>
                    <a:pt x="3" y="63"/>
                  </a:lnTo>
                  <a:lnTo>
                    <a:pt x="5" y="59"/>
                  </a:lnTo>
                  <a:lnTo>
                    <a:pt x="7" y="56"/>
                  </a:lnTo>
                  <a:lnTo>
                    <a:pt x="11" y="52"/>
                  </a:lnTo>
                  <a:lnTo>
                    <a:pt x="14" y="49"/>
                  </a:lnTo>
                  <a:lnTo>
                    <a:pt x="18" y="47"/>
                  </a:lnTo>
                  <a:lnTo>
                    <a:pt x="28" y="41"/>
                  </a:lnTo>
                  <a:lnTo>
                    <a:pt x="30" y="39"/>
                  </a:lnTo>
                  <a:lnTo>
                    <a:pt x="33" y="37"/>
                  </a:lnTo>
                  <a:lnTo>
                    <a:pt x="36" y="35"/>
                  </a:lnTo>
                  <a:lnTo>
                    <a:pt x="38" y="34"/>
                  </a:lnTo>
                  <a:lnTo>
                    <a:pt x="39" y="32"/>
                  </a:lnTo>
                  <a:lnTo>
                    <a:pt x="41" y="29"/>
                  </a:lnTo>
                  <a:lnTo>
                    <a:pt x="41" y="26"/>
                  </a:lnTo>
                  <a:lnTo>
                    <a:pt x="42" y="22"/>
                  </a:lnTo>
                  <a:lnTo>
                    <a:pt x="41" y="20"/>
                  </a:lnTo>
                  <a:lnTo>
                    <a:pt x="41" y="18"/>
                  </a:lnTo>
                  <a:lnTo>
                    <a:pt x="40" y="15"/>
                  </a:lnTo>
                  <a:lnTo>
                    <a:pt x="39" y="13"/>
                  </a:lnTo>
                  <a:lnTo>
                    <a:pt x="37" y="11"/>
                  </a:lnTo>
                  <a:lnTo>
                    <a:pt x="34" y="9"/>
                  </a:lnTo>
                  <a:lnTo>
                    <a:pt x="30" y="8"/>
                  </a:lnTo>
                  <a:lnTo>
                    <a:pt x="27" y="8"/>
                  </a:lnTo>
                  <a:lnTo>
                    <a:pt x="22" y="9"/>
                  </a:lnTo>
                  <a:lnTo>
                    <a:pt x="18" y="10"/>
                  </a:lnTo>
                  <a:lnTo>
                    <a:pt x="15" y="13"/>
                  </a:lnTo>
                  <a:lnTo>
                    <a:pt x="13" y="16"/>
                  </a:lnTo>
                  <a:lnTo>
                    <a:pt x="13" y="20"/>
                  </a:lnTo>
                  <a:lnTo>
                    <a:pt x="12" y="22"/>
                  </a:lnTo>
                  <a:lnTo>
                    <a:pt x="12" y="25"/>
                  </a:lnTo>
                  <a:lnTo>
                    <a:pt x="12" y="28"/>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93" name="Freeform 90">
              <a:extLst>
                <a:ext uri="{FF2B5EF4-FFF2-40B4-BE49-F238E27FC236}">
                  <a16:creationId xmlns:a16="http://schemas.microsoft.com/office/drawing/2014/main" id="{065AD25E-573D-4D01-B864-8BB5207F0F94}"/>
                </a:ext>
              </a:extLst>
            </p:cNvPr>
            <p:cNvSpPr>
              <a:spLocks/>
            </p:cNvSpPr>
            <p:nvPr/>
          </p:nvSpPr>
          <p:spPr bwMode="auto">
            <a:xfrm>
              <a:off x="6330950" y="3602038"/>
              <a:ext cx="87313" cy="130175"/>
            </a:xfrm>
            <a:custGeom>
              <a:avLst/>
              <a:gdLst>
                <a:gd name="T0" fmla="*/ 23 w 55"/>
                <a:gd name="T1" fmla="*/ 34 h 82"/>
                <a:gd name="T2" fmla="*/ 26 w 55"/>
                <a:gd name="T3" fmla="*/ 34 h 82"/>
                <a:gd name="T4" fmla="*/ 32 w 55"/>
                <a:gd name="T5" fmla="*/ 34 h 82"/>
                <a:gd name="T6" fmla="*/ 36 w 55"/>
                <a:gd name="T7" fmla="*/ 32 h 82"/>
                <a:gd name="T8" fmla="*/ 40 w 55"/>
                <a:gd name="T9" fmla="*/ 28 h 82"/>
                <a:gd name="T10" fmla="*/ 41 w 55"/>
                <a:gd name="T11" fmla="*/ 21 h 82"/>
                <a:gd name="T12" fmla="*/ 41 w 55"/>
                <a:gd name="T13" fmla="*/ 18 h 82"/>
                <a:gd name="T14" fmla="*/ 38 w 55"/>
                <a:gd name="T15" fmla="*/ 13 h 82"/>
                <a:gd name="T16" fmla="*/ 33 w 55"/>
                <a:gd name="T17" fmla="*/ 10 h 82"/>
                <a:gd name="T18" fmla="*/ 26 w 55"/>
                <a:gd name="T19" fmla="*/ 8 h 82"/>
                <a:gd name="T20" fmla="*/ 19 w 55"/>
                <a:gd name="T21" fmla="*/ 10 h 82"/>
                <a:gd name="T22" fmla="*/ 14 w 55"/>
                <a:gd name="T23" fmla="*/ 15 h 82"/>
                <a:gd name="T24" fmla="*/ 13 w 55"/>
                <a:gd name="T25" fmla="*/ 20 h 82"/>
                <a:gd name="T26" fmla="*/ 12 w 55"/>
                <a:gd name="T27" fmla="*/ 26 h 82"/>
                <a:gd name="T28" fmla="*/ 3 w 55"/>
                <a:gd name="T29" fmla="*/ 21 h 82"/>
                <a:gd name="T30" fmla="*/ 5 w 55"/>
                <a:gd name="T31" fmla="*/ 13 h 82"/>
                <a:gd name="T32" fmla="*/ 10 w 55"/>
                <a:gd name="T33" fmla="*/ 5 h 82"/>
                <a:gd name="T34" fmla="*/ 20 w 55"/>
                <a:gd name="T35" fmla="*/ 0 h 82"/>
                <a:gd name="T36" fmla="*/ 32 w 55"/>
                <a:gd name="T37" fmla="*/ 0 h 82"/>
                <a:gd name="T38" fmla="*/ 41 w 55"/>
                <a:gd name="T39" fmla="*/ 4 h 82"/>
                <a:gd name="T40" fmla="*/ 47 w 55"/>
                <a:gd name="T41" fmla="*/ 8 h 82"/>
                <a:gd name="T42" fmla="*/ 50 w 55"/>
                <a:gd name="T43" fmla="*/ 17 h 82"/>
                <a:gd name="T44" fmla="*/ 50 w 55"/>
                <a:gd name="T45" fmla="*/ 24 h 82"/>
                <a:gd name="T46" fmla="*/ 49 w 55"/>
                <a:gd name="T47" fmla="*/ 30 h 82"/>
                <a:gd name="T48" fmla="*/ 46 w 55"/>
                <a:gd name="T49" fmla="*/ 34 h 82"/>
                <a:gd name="T50" fmla="*/ 42 w 55"/>
                <a:gd name="T51" fmla="*/ 36 h 82"/>
                <a:gd name="T52" fmla="*/ 43 w 55"/>
                <a:gd name="T53" fmla="*/ 38 h 82"/>
                <a:gd name="T54" fmla="*/ 49 w 55"/>
                <a:gd name="T55" fmla="*/ 42 h 82"/>
                <a:gd name="T56" fmla="*/ 51 w 55"/>
                <a:gd name="T57" fmla="*/ 46 h 82"/>
                <a:gd name="T58" fmla="*/ 53 w 55"/>
                <a:gd name="T59" fmla="*/ 52 h 82"/>
                <a:gd name="T60" fmla="*/ 53 w 55"/>
                <a:gd name="T61" fmla="*/ 61 h 82"/>
                <a:gd name="T62" fmla="*/ 50 w 55"/>
                <a:gd name="T63" fmla="*/ 69 h 82"/>
                <a:gd name="T64" fmla="*/ 43 w 55"/>
                <a:gd name="T65" fmla="*/ 76 h 82"/>
                <a:gd name="T66" fmla="*/ 32 w 55"/>
                <a:gd name="T67" fmla="*/ 80 h 82"/>
                <a:gd name="T68" fmla="*/ 24 w 55"/>
                <a:gd name="T69" fmla="*/ 81 h 82"/>
                <a:gd name="T70" fmla="*/ 20 w 55"/>
                <a:gd name="T71" fmla="*/ 80 h 82"/>
                <a:gd name="T72" fmla="*/ 16 w 55"/>
                <a:gd name="T73" fmla="*/ 79 h 82"/>
                <a:gd name="T74" fmla="*/ 14 w 55"/>
                <a:gd name="T75" fmla="*/ 78 h 82"/>
                <a:gd name="T76" fmla="*/ 9 w 55"/>
                <a:gd name="T77" fmla="*/ 75 h 82"/>
                <a:gd name="T78" fmla="*/ 5 w 55"/>
                <a:gd name="T79" fmla="*/ 71 h 82"/>
                <a:gd name="T80" fmla="*/ 2 w 55"/>
                <a:gd name="T81" fmla="*/ 65 h 82"/>
                <a:gd name="T82" fmla="*/ 1 w 55"/>
                <a:gd name="T83" fmla="*/ 58 h 82"/>
                <a:gd name="T84" fmla="*/ 10 w 55"/>
                <a:gd name="T85" fmla="*/ 55 h 82"/>
                <a:gd name="T86" fmla="*/ 11 w 55"/>
                <a:gd name="T87" fmla="*/ 61 h 82"/>
                <a:gd name="T88" fmla="*/ 14 w 55"/>
                <a:gd name="T89" fmla="*/ 66 h 82"/>
                <a:gd name="T90" fmla="*/ 18 w 55"/>
                <a:gd name="T91" fmla="*/ 71 h 82"/>
                <a:gd name="T92" fmla="*/ 27 w 55"/>
                <a:gd name="T93" fmla="*/ 72 h 82"/>
                <a:gd name="T94" fmla="*/ 33 w 55"/>
                <a:gd name="T95" fmla="*/ 71 h 82"/>
                <a:gd name="T96" fmla="*/ 39 w 55"/>
                <a:gd name="T97" fmla="*/ 68 h 82"/>
                <a:gd name="T98" fmla="*/ 42 w 55"/>
                <a:gd name="T99" fmla="*/ 63 h 82"/>
                <a:gd name="T100" fmla="*/ 43 w 55"/>
                <a:gd name="T101" fmla="*/ 57 h 82"/>
                <a:gd name="T102" fmla="*/ 41 w 55"/>
                <a:gd name="T103" fmla="*/ 49 h 82"/>
                <a:gd name="T104" fmla="*/ 37 w 55"/>
                <a:gd name="T105" fmla="*/ 45 h 82"/>
                <a:gd name="T106" fmla="*/ 32 w 55"/>
                <a:gd name="T107" fmla="*/ 43 h 82"/>
                <a:gd name="T108" fmla="*/ 25 w 55"/>
                <a:gd name="T109" fmla="*/ 43 h 82"/>
                <a:gd name="T110" fmla="*/ 23 w 55"/>
                <a:gd name="T111" fmla="*/ 43 h 82"/>
                <a:gd name="T112" fmla="*/ 21 w 55"/>
                <a:gd name="T113" fmla="*/ 3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82">
                  <a:moveTo>
                    <a:pt x="21" y="34"/>
                  </a:moveTo>
                  <a:lnTo>
                    <a:pt x="23" y="34"/>
                  </a:lnTo>
                  <a:lnTo>
                    <a:pt x="25" y="34"/>
                  </a:lnTo>
                  <a:lnTo>
                    <a:pt x="26" y="34"/>
                  </a:lnTo>
                  <a:lnTo>
                    <a:pt x="29" y="34"/>
                  </a:lnTo>
                  <a:lnTo>
                    <a:pt x="32" y="34"/>
                  </a:lnTo>
                  <a:lnTo>
                    <a:pt x="34" y="33"/>
                  </a:lnTo>
                  <a:lnTo>
                    <a:pt x="36" y="32"/>
                  </a:lnTo>
                  <a:lnTo>
                    <a:pt x="38" y="30"/>
                  </a:lnTo>
                  <a:lnTo>
                    <a:pt x="40" y="28"/>
                  </a:lnTo>
                  <a:lnTo>
                    <a:pt x="41" y="25"/>
                  </a:lnTo>
                  <a:lnTo>
                    <a:pt x="41" y="21"/>
                  </a:lnTo>
                  <a:lnTo>
                    <a:pt x="41" y="20"/>
                  </a:lnTo>
                  <a:lnTo>
                    <a:pt x="41" y="18"/>
                  </a:lnTo>
                  <a:lnTo>
                    <a:pt x="40" y="15"/>
                  </a:lnTo>
                  <a:lnTo>
                    <a:pt x="38" y="13"/>
                  </a:lnTo>
                  <a:lnTo>
                    <a:pt x="36" y="11"/>
                  </a:lnTo>
                  <a:lnTo>
                    <a:pt x="33" y="10"/>
                  </a:lnTo>
                  <a:lnTo>
                    <a:pt x="31" y="9"/>
                  </a:lnTo>
                  <a:lnTo>
                    <a:pt x="26" y="8"/>
                  </a:lnTo>
                  <a:lnTo>
                    <a:pt x="22" y="9"/>
                  </a:lnTo>
                  <a:lnTo>
                    <a:pt x="19" y="10"/>
                  </a:lnTo>
                  <a:lnTo>
                    <a:pt x="16" y="13"/>
                  </a:lnTo>
                  <a:lnTo>
                    <a:pt x="14" y="15"/>
                  </a:lnTo>
                  <a:lnTo>
                    <a:pt x="13" y="18"/>
                  </a:lnTo>
                  <a:lnTo>
                    <a:pt x="13" y="20"/>
                  </a:lnTo>
                  <a:lnTo>
                    <a:pt x="12" y="23"/>
                  </a:lnTo>
                  <a:lnTo>
                    <a:pt x="12" y="26"/>
                  </a:lnTo>
                  <a:lnTo>
                    <a:pt x="2" y="26"/>
                  </a:lnTo>
                  <a:lnTo>
                    <a:pt x="3" y="21"/>
                  </a:lnTo>
                  <a:lnTo>
                    <a:pt x="3" y="17"/>
                  </a:lnTo>
                  <a:lnTo>
                    <a:pt x="5" y="13"/>
                  </a:lnTo>
                  <a:lnTo>
                    <a:pt x="7" y="8"/>
                  </a:lnTo>
                  <a:lnTo>
                    <a:pt x="10" y="5"/>
                  </a:lnTo>
                  <a:lnTo>
                    <a:pt x="14" y="2"/>
                  </a:lnTo>
                  <a:lnTo>
                    <a:pt x="20" y="0"/>
                  </a:lnTo>
                  <a:lnTo>
                    <a:pt x="27" y="0"/>
                  </a:lnTo>
                  <a:lnTo>
                    <a:pt x="32" y="0"/>
                  </a:lnTo>
                  <a:lnTo>
                    <a:pt x="37" y="2"/>
                  </a:lnTo>
                  <a:lnTo>
                    <a:pt x="41" y="4"/>
                  </a:lnTo>
                  <a:lnTo>
                    <a:pt x="44" y="6"/>
                  </a:lnTo>
                  <a:lnTo>
                    <a:pt x="47" y="8"/>
                  </a:lnTo>
                  <a:lnTo>
                    <a:pt x="49" y="12"/>
                  </a:lnTo>
                  <a:lnTo>
                    <a:pt x="50" y="17"/>
                  </a:lnTo>
                  <a:lnTo>
                    <a:pt x="50" y="20"/>
                  </a:lnTo>
                  <a:lnTo>
                    <a:pt x="50" y="24"/>
                  </a:lnTo>
                  <a:lnTo>
                    <a:pt x="50" y="27"/>
                  </a:lnTo>
                  <a:lnTo>
                    <a:pt x="49" y="30"/>
                  </a:lnTo>
                  <a:lnTo>
                    <a:pt x="48" y="32"/>
                  </a:lnTo>
                  <a:lnTo>
                    <a:pt x="46" y="34"/>
                  </a:lnTo>
                  <a:lnTo>
                    <a:pt x="44" y="35"/>
                  </a:lnTo>
                  <a:lnTo>
                    <a:pt x="42" y="36"/>
                  </a:lnTo>
                  <a:lnTo>
                    <a:pt x="41" y="37"/>
                  </a:lnTo>
                  <a:lnTo>
                    <a:pt x="43" y="38"/>
                  </a:lnTo>
                  <a:lnTo>
                    <a:pt x="46" y="40"/>
                  </a:lnTo>
                  <a:lnTo>
                    <a:pt x="49" y="42"/>
                  </a:lnTo>
                  <a:lnTo>
                    <a:pt x="50" y="44"/>
                  </a:lnTo>
                  <a:lnTo>
                    <a:pt x="51" y="46"/>
                  </a:lnTo>
                  <a:lnTo>
                    <a:pt x="53" y="48"/>
                  </a:lnTo>
                  <a:lnTo>
                    <a:pt x="53" y="52"/>
                  </a:lnTo>
                  <a:lnTo>
                    <a:pt x="54" y="55"/>
                  </a:lnTo>
                  <a:lnTo>
                    <a:pt x="53" y="61"/>
                  </a:lnTo>
                  <a:lnTo>
                    <a:pt x="52" y="65"/>
                  </a:lnTo>
                  <a:lnTo>
                    <a:pt x="50" y="69"/>
                  </a:lnTo>
                  <a:lnTo>
                    <a:pt x="48" y="74"/>
                  </a:lnTo>
                  <a:lnTo>
                    <a:pt x="43" y="76"/>
                  </a:lnTo>
                  <a:lnTo>
                    <a:pt x="39" y="79"/>
                  </a:lnTo>
                  <a:lnTo>
                    <a:pt x="32" y="80"/>
                  </a:lnTo>
                  <a:lnTo>
                    <a:pt x="26" y="81"/>
                  </a:lnTo>
                  <a:lnTo>
                    <a:pt x="24" y="81"/>
                  </a:lnTo>
                  <a:lnTo>
                    <a:pt x="22" y="81"/>
                  </a:lnTo>
                  <a:lnTo>
                    <a:pt x="20" y="80"/>
                  </a:lnTo>
                  <a:lnTo>
                    <a:pt x="18" y="80"/>
                  </a:lnTo>
                  <a:lnTo>
                    <a:pt x="16" y="79"/>
                  </a:lnTo>
                  <a:lnTo>
                    <a:pt x="14" y="79"/>
                  </a:lnTo>
                  <a:lnTo>
                    <a:pt x="14" y="78"/>
                  </a:lnTo>
                  <a:lnTo>
                    <a:pt x="12" y="77"/>
                  </a:lnTo>
                  <a:lnTo>
                    <a:pt x="9" y="75"/>
                  </a:lnTo>
                  <a:lnTo>
                    <a:pt x="6" y="74"/>
                  </a:lnTo>
                  <a:lnTo>
                    <a:pt x="5" y="71"/>
                  </a:lnTo>
                  <a:lnTo>
                    <a:pt x="3" y="68"/>
                  </a:lnTo>
                  <a:lnTo>
                    <a:pt x="2" y="65"/>
                  </a:lnTo>
                  <a:lnTo>
                    <a:pt x="1" y="61"/>
                  </a:lnTo>
                  <a:lnTo>
                    <a:pt x="1" y="58"/>
                  </a:lnTo>
                  <a:lnTo>
                    <a:pt x="0" y="55"/>
                  </a:lnTo>
                  <a:lnTo>
                    <a:pt x="10" y="55"/>
                  </a:lnTo>
                  <a:lnTo>
                    <a:pt x="11" y="58"/>
                  </a:lnTo>
                  <a:lnTo>
                    <a:pt x="11" y="61"/>
                  </a:lnTo>
                  <a:lnTo>
                    <a:pt x="12" y="63"/>
                  </a:lnTo>
                  <a:lnTo>
                    <a:pt x="14" y="66"/>
                  </a:lnTo>
                  <a:lnTo>
                    <a:pt x="15" y="69"/>
                  </a:lnTo>
                  <a:lnTo>
                    <a:pt x="18" y="71"/>
                  </a:lnTo>
                  <a:lnTo>
                    <a:pt x="22" y="72"/>
                  </a:lnTo>
                  <a:lnTo>
                    <a:pt x="27" y="72"/>
                  </a:lnTo>
                  <a:lnTo>
                    <a:pt x="30" y="72"/>
                  </a:lnTo>
                  <a:lnTo>
                    <a:pt x="33" y="71"/>
                  </a:lnTo>
                  <a:lnTo>
                    <a:pt x="36" y="70"/>
                  </a:lnTo>
                  <a:lnTo>
                    <a:pt x="39" y="68"/>
                  </a:lnTo>
                  <a:lnTo>
                    <a:pt x="41" y="65"/>
                  </a:lnTo>
                  <a:lnTo>
                    <a:pt x="42" y="63"/>
                  </a:lnTo>
                  <a:lnTo>
                    <a:pt x="43" y="60"/>
                  </a:lnTo>
                  <a:lnTo>
                    <a:pt x="43" y="57"/>
                  </a:lnTo>
                  <a:lnTo>
                    <a:pt x="43" y="52"/>
                  </a:lnTo>
                  <a:lnTo>
                    <a:pt x="41" y="49"/>
                  </a:lnTo>
                  <a:lnTo>
                    <a:pt x="40" y="47"/>
                  </a:lnTo>
                  <a:lnTo>
                    <a:pt x="37" y="45"/>
                  </a:lnTo>
                  <a:lnTo>
                    <a:pt x="34" y="44"/>
                  </a:lnTo>
                  <a:lnTo>
                    <a:pt x="32" y="43"/>
                  </a:lnTo>
                  <a:lnTo>
                    <a:pt x="28" y="43"/>
                  </a:lnTo>
                  <a:lnTo>
                    <a:pt x="25" y="43"/>
                  </a:lnTo>
                  <a:lnTo>
                    <a:pt x="24" y="43"/>
                  </a:lnTo>
                  <a:lnTo>
                    <a:pt x="23" y="43"/>
                  </a:lnTo>
                  <a:lnTo>
                    <a:pt x="21" y="43"/>
                  </a:lnTo>
                  <a:lnTo>
                    <a:pt x="21" y="3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94" name="Freeform 91">
              <a:extLst>
                <a:ext uri="{FF2B5EF4-FFF2-40B4-BE49-F238E27FC236}">
                  <a16:creationId xmlns:a16="http://schemas.microsoft.com/office/drawing/2014/main" id="{378FEEF8-84A6-4B8D-A8D6-DA5A79A96EA7}"/>
                </a:ext>
              </a:extLst>
            </p:cNvPr>
            <p:cNvSpPr>
              <a:spLocks/>
            </p:cNvSpPr>
            <p:nvPr/>
          </p:nvSpPr>
          <p:spPr bwMode="auto">
            <a:xfrm>
              <a:off x="6276975" y="3894138"/>
              <a:ext cx="87313" cy="127000"/>
            </a:xfrm>
            <a:custGeom>
              <a:avLst/>
              <a:gdLst>
                <a:gd name="T0" fmla="*/ 43 w 55"/>
                <a:gd name="T1" fmla="*/ 60 h 80"/>
                <a:gd name="T2" fmla="*/ 43 w 55"/>
                <a:gd name="T3" fmla="*/ 79 h 80"/>
                <a:gd name="T4" fmla="*/ 33 w 55"/>
                <a:gd name="T5" fmla="*/ 79 h 80"/>
                <a:gd name="T6" fmla="*/ 33 w 55"/>
                <a:gd name="T7" fmla="*/ 60 h 80"/>
                <a:gd name="T8" fmla="*/ 0 w 55"/>
                <a:gd name="T9" fmla="*/ 60 h 80"/>
                <a:gd name="T10" fmla="*/ 0 w 55"/>
                <a:gd name="T11" fmla="*/ 50 h 80"/>
                <a:gd name="T12" fmla="*/ 35 w 55"/>
                <a:gd name="T13" fmla="*/ 0 h 80"/>
                <a:gd name="T14" fmla="*/ 43 w 55"/>
                <a:gd name="T15" fmla="*/ 0 h 80"/>
                <a:gd name="T16" fmla="*/ 43 w 55"/>
                <a:gd name="T17" fmla="*/ 51 h 80"/>
                <a:gd name="T18" fmla="*/ 54 w 55"/>
                <a:gd name="T19" fmla="*/ 51 h 80"/>
                <a:gd name="T20" fmla="*/ 54 w 55"/>
                <a:gd name="T21" fmla="*/ 60 h 80"/>
                <a:gd name="T22" fmla="*/ 43 w 55"/>
                <a:gd name="T23" fmla="*/ 6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80">
                  <a:moveTo>
                    <a:pt x="43" y="60"/>
                  </a:moveTo>
                  <a:lnTo>
                    <a:pt x="43" y="79"/>
                  </a:lnTo>
                  <a:lnTo>
                    <a:pt x="33" y="79"/>
                  </a:lnTo>
                  <a:lnTo>
                    <a:pt x="33" y="60"/>
                  </a:lnTo>
                  <a:lnTo>
                    <a:pt x="0" y="60"/>
                  </a:lnTo>
                  <a:lnTo>
                    <a:pt x="0" y="50"/>
                  </a:lnTo>
                  <a:lnTo>
                    <a:pt x="35" y="0"/>
                  </a:lnTo>
                  <a:lnTo>
                    <a:pt x="43" y="0"/>
                  </a:lnTo>
                  <a:lnTo>
                    <a:pt x="43" y="51"/>
                  </a:lnTo>
                  <a:lnTo>
                    <a:pt x="54" y="51"/>
                  </a:lnTo>
                  <a:lnTo>
                    <a:pt x="54" y="60"/>
                  </a:lnTo>
                  <a:lnTo>
                    <a:pt x="43" y="6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95" name="Freeform 92">
              <a:extLst>
                <a:ext uri="{FF2B5EF4-FFF2-40B4-BE49-F238E27FC236}">
                  <a16:creationId xmlns:a16="http://schemas.microsoft.com/office/drawing/2014/main" id="{2B12C58E-72E2-4078-B060-98FC892CA9C4}"/>
                </a:ext>
              </a:extLst>
            </p:cNvPr>
            <p:cNvSpPr>
              <a:spLocks/>
            </p:cNvSpPr>
            <p:nvPr/>
          </p:nvSpPr>
          <p:spPr bwMode="auto">
            <a:xfrm>
              <a:off x="6042025" y="4146550"/>
              <a:ext cx="84138" cy="128588"/>
            </a:xfrm>
            <a:custGeom>
              <a:avLst/>
              <a:gdLst>
                <a:gd name="T0" fmla="*/ 13 w 53"/>
                <a:gd name="T1" fmla="*/ 31 h 81"/>
                <a:gd name="T2" fmla="*/ 16 w 53"/>
                <a:gd name="T3" fmla="*/ 29 h 81"/>
                <a:gd name="T4" fmla="*/ 20 w 53"/>
                <a:gd name="T5" fmla="*/ 28 h 81"/>
                <a:gd name="T6" fmla="*/ 24 w 53"/>
                <a:gd name="T7" fmla="*/ 27 h 81"/>
                <a:gd name="T8" fmla="*/ 31 w 53"/>
                <a:gd name="T9" fmla="*/ 27 h 81"/>
                <a:gd name="T10" fmla="*/ 40 w 53"/>
                <a:gd name="T11" fmla="*/ 31 h 81"/>
                <a:gd name="T12" fmla="*/ 48 w 53"/>
                <a:gd name="T13" fmla="*/ 37 h 81"/>
                <a:gd name="T14" fmla="*/ 51 w 53"/>
                <a:gd name="T15" fmla="*/ 47 h 81"/>
                <a:gd name="T16" fmla="*/ 52 w 53"/>
                <a:gd name="T17" fmla="*/ 56 h 81"/>
                <a:gd name="T18" fmla="*/ 49 w 53"/>
                <a:gd name="T19" fmla="*/ 65 h 81"/>
                <a:gd name="T20" fmla="*/ 43 w 53"/>
                <a:gd name="T21" fmla="*/ 73 h 81"/>
                <a:gd name="T22" fmla="*/ 32 w 53"/>
                <a:gd name="T23" fmla="*/ 79 h 81"/>
                <a:gd name="T24" fmla="*/ 21 w 53"/>
                <a:gd name="T25" fmla="*/ 80 h 81"/>
                <a:gd name="T26" fmla="*/ 13 w 53"/>
                <a:gd name="T27" fmla="*/ 77 h 81"/>
                <a:gd name="T28" fmla="*/ 5 w 53"/>
                <a:gd name="T29" fmla="*/ 73 h 81"/>
                <a:gd name="T30" fmla="*/ 1 w 53"/>
                <a:gd name="T31" fmla="*/ 64 h 81"/>
                <a:gd name="T32" fmla="*/ 10 w 53"/>
                <a:gd name="T33" fmla="*/ 58 h 81"/>
                <a:gd name="T34" fmla="*/ 11 w 53"/>
                <a:gd name="T35" fmla="*/ 64 h 81"/>
                <a:gd name="T36" fmla="*/ 14 w 53"/>
                <a:gd name="T37" fmla="*/ 68 h 81"/>
                <a:gd name="T38" fmla="*/ 20 w 53"/>
                <a:gd name="T39" fmla="*/ 71 h 81"/>
                <a:gd name="T40" fmla="*/ 26 w 53"/>
                <a:gd name="T41" fmla="*/ 72 h 81"/>
                <a:gd name="T42" fmla="*/ 32 w 53"/>
                <a:gd name="T43" fmla="*/ 70 h 81"/>
                <a:gd name="T44" fmla="*/ 38 w 53"/>
                <a:gd name="T45" fmla="*/ 66 h 81"/>
                <a:gd name="T46" fmla="*/ 40 w 53"/>
                <a:gd name="T47" fmla="*/ 60 h 81"/>
                <a:gd name="T48" fmla="*/ 42 w 53"/>
                <a:gd name="T49" fmla="*/ 53 h 81"/>
                <a:gd name="T50" fmla="*/ 40 w 53"/>
                <a:gd name="T51" fmla="*/ 46 h 81"/>
                <a:gd name="T52" fmla="*/ 37 w 53"/>
                <a:gd name="T53" fmla="*/ 40 h 81"/>
                <a:gd name="T54" fmla="*/ 31 w 53"/>
                <a:gd name="T55" fmla="*/ 36 h 81"/>
                <a:gd name="T56" fmla="*/ 25 w 53"/>
                <a:gd name="T57" fmla="*/ 35 h 81"/>
                <a:gd name="T58" fmla="*/ 21 w 53"/>
                <a:gd name="T59" fmla="*/ 36 h 81"/>
                <a:gd name="T60" fmla="*/ 17 w 53"/>
                <a:gd name="T61" fmla="*/ 37 h 81"/>
                <a:gd name="T62" fmla="*/ 13 w 53"/>
                <a:gd name="T63" fmla="*/ 40 h 81"/>
                <a:gd name="T64" fmla="*/ 11 w 53"/>
                <a:gd name="T65" fmla="*/ 43 h 81"/>
                <a:gd name="T66" fmla="*/ 8 w 53"/>
                <a:gd name="T67" fmla="*/ 0 h 81"/>
                <a:gd name="T68" fmla="*/ 48 w 53"/>
                <a:gd name="T69" fmla="*/ 10 h 81"/>
                <a:gd name="T70" fmla="*/ 13 w 53"/>
                <a:gd name="T71" fmla="*/ 3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81">
                  <a:moveTo>
                    <a:pt x="13" y="32"/>
                  </a:moveTo>
                  <a:lnTo>
                    <a:pt x="13" y="31"/>
                  </a:lnTo>
                  <a:lnTo>
                    <a:pt x="15" y="30"/>
                  </a:lnTo>
                  <a:lnTo>
                    <a:pt x="16" y="29"/>
                  </a:lnTo>
                  <a:lnTo>
                    <a:pt x="18" y="28"/>
                  </a:lnTo>
                  <a:lnTo>
                    <a:pt x="20" y="28"/>
                  </a:lnTo>
                  <a:lnTo>
                    <a:pt x="22" y="27"/>
                  </a:lnTo>
                  <a:lnTo>
                    <a:pt x="24" y="27"/>
                  </a:lnTo>
                  <a:lnTo>
                    <a:pt x="27" y="27"/>
                  </a:lnTo>
                  <a:lnTo>
                    <a:pt x="31" y="27"/>
                  </a:lnTo>
                  <a:lnTo>
                    <a:pt x="36" y="28"/>
                  </a:lnTo>
                  <a:lnTo>
                    <a:pt x="40" y="31"/>
                  </a:lnTo>
                  <a:lnTo>
                    <a:pt x="44" y="33"/>
                  </a:lnTo>
                  <a:lnTo>
                    <a:pt x="48" y="37"/>
                  </a:lnTo>
                  <a:lnTo>
                    <a:pt x="50" y="41"/>
                  </a:lnTo>
                  <a:lnTo>
                    <a:pt x="51" y="47"/>
                  </a:lnTo>
                  <a:lnTo>
                    <a:pt x="52" y="52"/>
                  </a:lnTo>
                  <a:lnTo>
                    <a:pt x="52" y="56"/>
                  </a:lnTo>
                  <a:lnTo>
                    <a:pt x="51" y="60"/>
                  </a:lnTo>
                  <a:lnTo>
                    <a:pt x="49" y="65"/>
                  </a:lnTo>
                  <a:lnTo>
                    <a:pt x="48" y="69"/>
                  </a:lnTo>
                  <a:lnTo>
                    <a:pt x="43" y="73"/>
                  </a:lnTo>
                  <a:lnTo>
                    <a:pt x="39" y="77"/>
                  </a:lnTo>
                  <a:lnTo>
                    <a:pt x="32" y="79"/>
                  </a:lnTo>
                  <a:lnTo>
                    <a:pt x="24" y="80"/>
                  </a:lnTo>
                  <a:lnTo>
                    <a:pt x="21" y="80"/>
                  </a:lnTo>
                  <a:lnTo>
                    <a:pt x="16" y="79"/>
                  </a:lnTo>
                  <a:lnTo>
                    <a:pt x="13" y="77"/>
                  </a:lnTo>
                  <a:lnTo>
                    <a:pt x="9" y="75"/>
                  </a:lnTo>
                  <a:lnTo>
                    <a:pt x="5" y="73"/>
                  </a:lnTo>
                  <a:lnTo>
                    <a:pt x="3" y="69"/>
                  </a:lnTo>
                  <a:lnTo>
                    <a:pt x="1" y="64"/>
                  </a:lnTo>
                  <a:lnTo>
                    <a:pt x="0" y="58"/>
                  </a:lnTo>
                  <a:lnTo>
                    <a:pt x="10" y="58"/>
                  </a:lnTo>
                  <a:lnTo>
                    <a:pt x="10" y="61"/>
                  </a:lnTo>
                  <a:lnTo>
                    <a:pt x="11" y="64"/>
                  </a:lnTo>
                  <a:lnTo>
                    <a:pt x="13" y="66"/>
                  </a:lnTo>
                  <a:lnTo>
                    <a:pt x="14" y="68"/>
                  </a:lnTo>
                  <a:lnTo>
                    <a:pt x="17" y="70"/>
                  </a:lnTo>
                  <a:lnTo>
                    <a:pt x="20" y="71"/>
                  </a:lnTo>
                  <a:lnTo>
                    <a:pt x="22" y="71"/>
                  </a:lnTo>
                  <a:lnTo>
                    <a:pt x="26" y="72"/>
                  </a:lnTo>
                  <a:lnTo>
                    <a:pt x="30" y="71"/>
                  </a:lnTo>
                  <a:lnTo>
                    <a:pt x="32" y="70"/>
                  </a:lnTo>
                  <a:lnTo>
                    <a:pt x="35" y="68"/>
                  </a:lnTo>
                  <a:lnTo>
                    <a:pt x="38" y="66"/>
                  </a:lnTo>
                  <a:lnTo>
                    <a:pt x="39" y="63"/>
                  </a:lnTo>
                  <a:lnTo>
                    <a:pt x="40" y="60"/>
                  </a:lnTo>
                  <a:lnTo>
                    <a:pt x="41" y="57"/>
                  </a:lnTo>
                  <a:lnTo>
                    <a:pt x="42" y="53"/>
                  </a:lnTo>
                  <a:lnTo>
                    <a:pt x="41" y="49"/>
                  </a:lnTo>
                  <a:lnTo>
                    <a:pt x="40" y="46"/>
                  </a:lnTo>
                  <a:lnTo>
                    <a:pt x="39" y="43"/>
                  </a:lnTo>
                  <a:lnTo>
                    <a:pt x="37" y="40"/>
                  </a:lnTo>
                  <a:lnTo>
                    <a:pt x="34" y="38"/>
                  </a:lnTo>
                  <a:lnTo>
                    <a:pt x="31" y="36"/>
                  </a:lnTo>
                  <a:lnTo>
                    <a:pt x="29" y="36"/>
                  </a:lnTo>
                  <a:lnTo>
                    <a:pt x="25" y="35"/>
                  </a:lnTo>
                  <a:lnTo>
                    <a:pt x="23" y="36"/>
                  </a:lnTo>
                  <a:lnTo>
                    <a:pt x="21" y="36"/>
                  </a:lnTo>
                  <a:lnTo>
                    <a:pt x="19" y="36"/>
                  </a:lnTo>
                  <a:lnTo>
                    <a:pt x="17" y="37"/>
                  </a:lnTo>
                  <a:lnTo>
                    <a:pt x="15" y="39"/>
                  </a:lnTo>
                  <a:lnTo>
                    <a:pt x="13" y="40"/>
                  </a:lnTo>
                  <a:lnTo>
                    <a:pt x="13" y="42"/>
                  </a:lnTo>
                  <a:lnTo>
                    <a:pt x="11" y="43"/>
                  </a:lnTo>
                  <a:lnTo>
                    <a:pt x="3" y="43"/>
                  </a:lnTo>
                  <a:lnTo>
                    <a:pt x="8" y="0"/>
                  </a:lnTo>
                  <a:lnTo>
                    <a:pt x="48" y="0"/>
                  </a:lnTo>
                  <a:lnTo>
                    <a:pt x="48" y="10"/>
                  </a:lnTo>
                  <a:lnTo>
                    <a:pt x="15" y="10"/>
                  </a:lnTo>
                  <a:lnTo>
                    <a:pt x="13" y="3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96" name="Freeform 93">
              <a:extLst>
                <a:ext uri="{FF2B5EF4-FFF2-40B4-BE49-F238E27FC236}">
                  <a16:creationId xmlns:a16="http://schemas.microsoft.com/office/drawing/2014/main" id="{6D561C6D-B2A8-4CEC-931F-C5A86A2AB4A4}"/>
                </a:ext>
              </a:extLst>
            </p:cNvPr>
            <p:cNvSpPr>
              <a:spLocks/>
            </p:cNvSpPr>
            <p:nvPr/>
          </p:nvSpPr>
          <p:spPr bwMode="auto">
            <a:xfrm>
              <a:off x="5678488" y="4267200"/>
              <a:ext cx="82550" cy="130175"/>
            </a:xfrm>
            <a:custGeom>
              <a:avLst/>
              <a:gdLst>
                <a:gd name="T0" fmla="*/ 40 w 52"/>
                <a:gd name="T1" fmla="*/ 19 h 82"/>
                <a:gd name="T2" fmla="*/ 38 w 52"/>
                <a:gd name="T3" fmla="*/ 14 h 82"/>
                <a:gd name="T4" fmla="*/ 35 w 52"/>
                <a:gd name="T5" fmla="*/ 11 h 82"/>
                <a:gd name="T6" fmla="*/ 30 w 52"/>
                <a:gd name="T7" fmla="*/ 9 h 82"/>
                <a:gd name="T8" fmla="*/ 22 w 52"/>
                <a:gd name="T9" fmla="*/ 10 h 82"/>
                <a:gd name="T10" fmla="*/ 15 w 52"/>
                <a:gd name="T11" fmla="*/ 16 h 82"/>
                <a:gd name="T12" fmla="*/ 11 w 52"/>
                <a:gd name="T13" fmla="*/ 25 h 82"/>
                <a:gd name="T14" fmla="*/ 10 w 52"/>
                <a:gd name="T15" fmla="*/ 34 h 82"/>
                <a:gd name="T16" fmla="*/ 10 w 52"/>
                <a:gd name="T17" fmla="*/ 38 h 82"/>
                <a:gd name="T18" fmla="*/ 12 w 52"/>
                <a:gd name="T19" fmla="*/ 35 h 82"/>
                <a:gd name="T20" fmla="*/ 16 w 52"/>
                <a:gd name="T21" fmla="*/ 32 h 82"/>
                <a:gd name="T22" fmla="*/ 21 w 52"/>
                <a:gd name="T23" fmla="*/ 30 h 82"/>
                <a:gd name="T24" fmla="*/ 28 w 52"/>
                <a:gd name="T25" fmla="*/ 29 h 82"/>
                <a:gd name="T26" fmla="*/ 35 w 52"/>
                <a:gd name="T27" fmla="*/ 30 h 82"/>
                <a:gd name="T28" fmla="*/ 43 w 52"/>
                <a:gd name="T29" fmla="*/ 34 h 82"/>
                <a:gd name="T30" fmla="*/ 49 w 52"/>
                <a:gd name="T31" fmla="*/ 42 h 82"/>
                <a:gd name="T32" fmla="*/ 51 w 52"/>
                <a:gd name="T33" fmla="*/ 54 h 82"/>
                <a:gd name="T34" fmla="*/ 49 w 52"/>
                <a:gd name="T35" fmla="*/ 64 h 82"/>
                <a:gd name="T36" fmla="*/ 44 w 52"/>
                <a:gd name="T37" fmla="*/ 74 h 82"/>
                <a:gd name="T38" fmla="*/ 41 w 52"/>
                <a:gd name="T39" fmla="*/ 77 h 82"/>
                <a:gd name="T40" fmla="*/ 37 w 52"/>
                <a:gd name="T41" fmla="*/ 79 h 82"/>
                <a:gd name="T42" fmla="*/ 32 w 52"/>
                <a:gd name="T43" fmla="*/ 81 h 82"/>
                <a:gd name="T44" fmla="*/ 25 w 52"/>
                <a:gd name="T45" fmla="*/ 81 h 82"/>
                <a:gd name="T46" fmla="*/ 21 w 52"/>
                <a:gd name="T47" fmla="*/ 81 h 82"/>
                <a:gd name="T48" fmla="*/ 15 w 52"/>
                <a:gd name="T49" fmla="*/ 79 h 82"/>
                <a:gd name="T50" fmla="*/ 10 w 52"/>
                <a:gd name="T51" fmla="*/ 75 h 82"/>
                <a:gd name="T52" fmla="*/ 5 w 52"/>
                <a:gd name="T53" fmla="*/ 70 h 82"/>
                <a:gd name="T54" fmla="*/ 1 w 52"/>
                <a:gd name="T55" fmla="*/ 57 h 82"/>
                <a:gd name="T56" fmla="*/ 0 w 52"/>
                <a:gd name="T57" fmla="*/ 43 h 82"/>
                <a:gd name="T58" fmla="*/ 1 w 52"/>
                <a:gd name="T59" fmla="*/ 29 h 82"/>
                <a:gd name="T60" fmla="*/ 5 w 52"/>
                <a:gd name="T61" fmla="*/ 15 h 82"/>
                <a:gd name="T62" fmla="*/ 13 w 52"/>
                <a:gd name="T63" fmla="*/ 4 h 82"/>
                <a:gd name="T64" fmla="*/ 28 w 52"/>
                <a:gd name="T65" fmla="*/ 0 h 82"/>
                <a:gd name="T66" fmla="*/ 35 w 52"/>
                <a:gd name="T67" fmla="*/ 1 h 82"/>
                <a:gd name="T68" fmla="*/ 42 w 52"/>
                <a:gd name="T69" fmla="*/ 5 h 82"/>
                <a:gd name="T70" fmla="*/ 47 w 52"/>
                <a:gd name="T71" fmla="*/ 11 h 82"/>
                <a:gd name="T72" fmla="*/ 50 w 52"/>
                <a:gd name="T73" fmla="*/ 2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82">
                  <a:moveTo>
                    <a:pt x="40" y="21"/>
                  </a:moveTo>
                  <a:lnTo>
                    <a:pt x="40" y="19"/>
                  </a:lnTo>
                  <a:lnTo>
                    <a:pt x="39" y="16"/>
                  </a:lnTo>
                  <a:lnTo>
                    <a:pt x="38" y="14"/>
                  </a:lnTo>
                  <a:lnTo>
                    <a:pt x="37" y="12"/>
                  </a:lnTo>
                  <a:lnTo>
                    <a:pt x="35" y="11"/>
                  </a:lnTo>
                  <a:lnTo>
                    <a:pt x="33" y="10"/>
                  </a:lnTo>
                  <a:lnTo>
                    <a:pt x="30" y="9"/>
                  </a:lnTo>
                  <a:lnTo>
                    <a:pt x="28" y="9"/>
                  </a:lnTo>
                  <a:lnTo>
                    <a:pt x="22" y="10"/>
                  </a:lnTo>
                  <a:lnTo>
                    <a:pt x="19" y="12"/>
                  </a:lnTo>
                  <a:lnTo>
                    <a:pt x="15" y="16"/>
                  </a:lnTo>
                  <a:lnTo>
                    <a:pt x="13" y="20"/>
                  </a:lnTo>
                  <a:lnTo>
                    <a:pt x="11" y="25"/>
                  </a:lnTo>
                  <a:lnTo>
                    <a:pt x="10" y="30"/>
                  </a:lnTo>
                  <a:lnTo>
                    <a:pt x="10" y="34"/>
                  </a:lnTo>
                  <a:lnTo>
                    <a:pt x="9" y="38"/>
                  </a:lnTo>
                  <a:lnTo>
                    <a:pt x="10" y="38"/>
                  </a:lnTo>
                  <a:lnTo>
                    <a:pt x="11" y="36"/>
                  </a:lnTo>
                  <a:lnTo>
                    <a:pt x="12" y="35"/>
                  </a:lnTo>
                  <a:lnTo>
                    <a:pt x="13" y="34"/>
                  </a:lnTo>
                  <a:lnTo>
                    <a:pt x="16" y="32"/>
                  </a:lnTo>
                  <a:lnTo>
                    <a:pt x="18" y="31"/>
                  </a:lnTo>
                  <a:lnTo>
                    <a:pt x="21" y="30"/>
                  </a:lnTo>
                  <a:lnTo>
                    <a:pt x="24" y="29"/>
                  </a:lnTo>
                  <a:lnTo>
                    <a:pt x="28" y="29"/>
                  </a:lnTo>
                  <a:lnTo>
                    <a:pt x="31" y="29"/>
                  </a:lnTo>
                  <a:lnTo>
                    <a:pt x="35" y="30"/>
                  </a:lnTo>
                  <a:lnTo>
                    <a:pt x="39" y="32"/>
                  </a:lnTo>
                  <a:lnTo>
                    <a:pt x="43" y="34"/>
                  </a:lnTo>
                  <a:lnTo>
                    <a:pt x="47" y="37"/>
                  </a:lnTo>
                  <a:lnTo>
                    <a:pt x="49" y="42"/>
                  </a:lnTo>
                  <a:lnTo>
                    <a:pt x="50" y="47"/>
                  </a:lnTo>
                  <a:lnTo>
                    <a:pt x="51" y="54"/>
                  </a:lnTo>
                  <a:lnTo>
                    <a:pt x="51" y="60"/>
                  </a:lnTo>
                  <a:lnTo>
                    <a:pt x="49" y="64"/>
                  </a:lnTo>
                  <a:lnTo>
                    <a:pt x="47" y="69"/>
                  </a:lnTo>
                  <a:lnTo>
                    <a:pt x="44" y="74"/>
                  </a:lnTo>
                  <a:lnTo>
                    <a:pt x="43" y="75"/>
                  </a:lnTo>
                  <a:lnTo>
                    <a:pt x="41" y="77"/>
                  </a:lnTo>
                  <a:lnTo>
                    <a:pt x="39" y="78"/>
                  </a:lnTo>
                  <a:lnTo>
                    <a:pt x="37" y="79"/>
                  </a:lnTo>
                  <a:lnTo>
                    <a:pt x="35" y="80"/>
                  </a:lnTo>
                  <a:lnTo>
                    <a:pt x="32" y="81"/>
                  </a:lnTo>
                  <a:lnTo>
                    <a:pt x="29" y="81"/>
                  </a:lnTo>
                  <a:lnTo>
                    <a:pt x="25" y="81"/>
                  </a:lnTo>
                  <a:lnTo>
                    <a:pt x="22" y="81"/>
                  </a:lnTo>
                  <a:lnTo>
                    <a:pt x="21" y="81"/>
                  </a:lnTo>
                  <a:lnTo>
                    <a:pt x="18" y="80"/>
                  </a:lnTo>
                  <a:lnTo>
                    <a:pt x="15" y="79"/>
                  </a:lnTo>
                  <a:lnTo>
                    <a:pt x="13" y="77"/>
                  </a:lnTo>
                  <a:lnTo>
                    <a:pt x="10" y="75"/>
                  </a:lnTo>
                  <a:lnTo>
                    <a:pt x="8" y="73"/>
                  </a:lnTo>
                  <a:lnTo>
                    <a:pt x="5" y="70"/>
                  </a:lnTo>
                  <a:lnTo>
                    <a:pt x="3" y="64"/>
                  </a:lnTo>
                  <a:lnTo>
                    <a:pt x="1" y="57"/>
                  </a:lnTo>
                  <a:lnTo>
                    <a:pt x="0" y="50"/>
                  </a:lnTo>
                  <a:lnTo>
                    <a:pt x="0" y="43"/>
                  </a:lnTo>
                  <a:lnTo>
                    <a:pt x="0" y="35"/>
                  </a:lnTo>
                  <a:lnTo>
                    <a:pt x="1" y="29"/>
                  </a:lnTo>
                  <a:lnTo>
                    <a:pt x="3" y="21"/>
                  </a:lnTo>
                  <a:lnTo>
                    <a:pt x="5" y="15"/>
                  </a:lnTo>
                  <a:lnTo>
                    <a:pt x="9" y="9"/>
                  </a:lnTo>
                  <a:lnTo>
                    <a:pt x="13" y="4"/>
                  </a:lnTo>
                  <a:lnTo>
                    <a:pt x="20" y="1"/>
                  </a:lnTo>
                  <a:lnTo>
                    <a:pt x="28" y="0"/>
                  </a:lnTo>
                  <a:lnTo>
                    <a:pt x="31" y="0"/>
                  </a:lnTo>
                  <a:lnTo>
                    <a:pt x="35" y="1"/>
                  </a:lnTo>
                  <a:lnTo>
                    <a:pt x="38" y="3"/>
                  </a:lnTo>
                  <a:lnTo>
                    <a:pt x="42" y="5"/>
                  </a:lnTo>
                  <a:lnTo>
                    <a:pt x="45" y="7"/>
                  </a:lnTo>
                  <a:lnTo>
                    <a:pt x="47" y="11"/>
                  </a:lnTo>
                  <a:lnTo>
                    <a:pt x="49" y="16"/>
                  </a:lnTo>
                  <a:lnTo>
                    <a:pt x="50" y="21"/>
                  </a:lnTo>
                  <a:lnTo>
                    <a:pt x="40"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97" name="Freeform 94">
              <a:extLst>
                <a:ext uri="{FF2B5EF4-FFF2-40B4-BE49-F238E27FC236}">
                  <a16:creationId xmlns:a16="http://schemas.microsoft.com/office/drawing/2014/main" id="{0FD2B59A-63E3-43BC-8518-5D14D91E7AE1}"/>
                </a:ext>
              </a:extLst>
            </p:cNvPr>
            <p:cNvSpPr>
              <a:spLocks/>
            </p:cNvSpPr>
            <p:nvPr/>
          </p:nvSpPr>
          <p:spPr bwMode="auto">
            <a:xfrm>
              <a:off x="5373688" y="4173538"/>
              <a:ext cx="85725" cy="125412"/>
            </a:xfrm>
            <a:custGeom>
              <a:avLst/>
              <a:gdLst>
                <a:gd name="T0" fmla="*/ 0 w 54"/>
                <a:gd name="T1" fmla="*/ 0 h 79"/>
                <a:gd name="T2" fmla="*/ 53 w 54"/>
                <a:gd name="T3" fmla="*/ 0 h 79"/>
                <a:gd name="T4" fmla="*/ 53 w 54"/>
                <a:gd name="T5" fmla="*/ 9 h 79"/>
                <a:gd name="T6" fmla="*/ 49 w 54"/>
                <a:gd name="T7" fmla="*/ 13 h 79"/>
                <a:gd name="T8" fmla="*/ 45 w 54"/>
                <a:gd name="T9" fmla="*/ 19 h 79"/>
                <a:gd name="T10" fmla="*/ 40 w 54"/>
                <a:gd name="T11" fmla="*/ 25 h 79"/>
                <a:gd name="T12" fmla="*/ 36 w 54"/>
                <a:gd name="T13" fmla="*/ 33 h 79"/>
                <a:gd name="T14" fmla="*/ 31 w 54"/>
                <a:gd name="T15" fmla="*/ 43 h 79"/>
                <a:gd name="T16" fmla="*/ 27 w 54"/>
                <a:gd name="T17" fmla="*/ 53 h 79"/>
                <a:gd name="T18" fmla="*/ 23 w 54"/>
                <a:gd name="T19" fmla="*/ 65 h 79"/>
                <a:gd name="T20" fmla="*/ 21 w 54"/>
                <a:gd name="T21" fmla="*/ 78 h 79"/>
                <a:gd name="T22" fmla="*/ 11 w 54"/>
                <a:gd name="T23" fmla="*/ 78 h 79"/>
                <a:gd name="T24" fmla="*/ 12 w 54"/>
                <a:gd name="T25" fmla="*/ 70 h 79"/>
                <a:gd name="T26" fmla="*/ 14 w 54"/>
                <a:gd name="T27" fmla="*/ 60 h 79"/>
                <a:gd name="T28" fmla="*/ 18 w 54"/>
                <a:gd name="T29" fmla="*/ 51 h 79"/>
                <a:gd name="T30" fmla="*/ 22 w 54"/>
                <a:gd name="T31" fmla="*/ 42 h 79"/>
                <a:gd name="T32" fmla="*/ 26 w 54"/>
                <a:gd name="T33" fmla="*/ 33 h 79"/>
                <a:gd name="T34" fmla="*/ 31 w 54"/>
                <a:gd name="T35" fmla="*/ 25 h 79"/>
                <a:gd name="T36" fmla="*/ 37 w 54"/>
                <a:gd name="T37" fmla="*/ 17 h 79"/>
                <a:gd name="T38" fmla="*/ 42 w 54"/>
                <a:gd name="T39" fmla="*/ 10 h 79"/>
                <a:gd name="T40" fmla="*/ 0 w 54"/>
                <a:gd name="T41" fmla="*/ 10 h 79"/>
                <a:gd name="T42" fmla="*/ 0 w 54"/>
                <a:gd name="T4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79">
                  <a:moveTo>
                    <a:pt x="0" y="0"/>
                  </a:moveTo>
                  <a:lnTo>
                    <a:pt x="53" y="0"/>
                  </a:lnTo>
                  <a:lnTo>
                    <a:pt x="53" y="9"/>
                  </a:lnTo>
                  <a:lnTo>
                    <a:pt x="49" y="13"/>
                  </a:lnTo>
                  <a:lnTo>
                    <a:pt x="45" y="19"/>
                  </a:lnTo>
                  <a:lnTo>
                    <a:pt x="40" y="25"/>
                  </a:lnTo>
                  <a:lnTo>
                    <a:pt x="36" y="33"/>
                  </a:lnTo>
                  <a:lnTo>
                    <a:pt x="31" y="43"/>
                  </a:lnTo>
                  <a:lnTo>
                    <a:pt x="27" y="53"/>
                  </a:lnTo>
                  <a:lnTo>
                    <a:pt x="23" y="65"/>
                  </a:lnTo>
                  <a:lnTo>
                    <a:pt x="21" y="78"/>
                  </a:lnTo>
                  <a:lnTo>
                    <a:pt x="11" y="78"/>
                  </a:lnTo>
                  <a:lnTo>
                    <a:pt x="12" y="70"/>
                  </a:lnTo>
                  <a:lnTo>
                    <a:pt x="14" y="60"/>
                  </a:lnTo>
                  <a:lnTo>
                    <a:pt x="18" y="51"/>
                  </a:lnTo>
                  <a:lnTo>
                    <a:pt x="22" y="42"/>
                  </a:lnTo>
                  <a:lnTo>
                    <a:pt x="26" y="33"/>
                  </a:lnTo>
                  <a:lnTo>
                    <a:pt x="31" y="25"/>
                  </a:lnTo>
                  <a:lnTo>
                    <a:pt x="37" y="17"/>
                  </a:lnTo>
                  <a:lnTo>
                    <a:pt x="42" y="10"/>
                  </a:lnTo>
                  <a:lnTo>
                    <a:pt x="0" y="10"/>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98" name="Freeform 95">
              <a:extLst>
                <a:ext uri="{FF2B5EF4-FFF2-40B4-BE49-F238E27FC236}">
                  <a16:creationId xmlns:a16="http://schemas.microsoft.com/office/drawing/2014/main" id="{67107EF5-99AF-43D1-8180-938C75771C76}"/>
                </a:ext>
              </a:extLst>
            </p:cNvPr>
            <p:cNvSpPr>
              <a:spLocks/>
            </p:cNvSpPr>
            <p:nvPr/>
          </p:nvSpPr>
          <p:spPr bwMode="auto">
            <a:xfrm>
              <a:off x="5627688" y="2994025"/>
              <a:ext cx="41275" cy="127000"/>
            </a:xfrm>
            <a:custGeom>
              <a:avLst/>
              <a:gdLst>
                <a:gd name="T0" fmla="*/ 25 w 26"/>
                <a:gd name="T1" fmla="*/ 79 h 80"/>
                <a:gd name="T2" fmla="*/ 16 w 26"/>
                <a:gd name="T3" fmla="*/ 79 h 80"/>
                <a:gd name="T4" fmla="*/ 16 w 26"/>
                <a:gd name="T5" fmla="*/ 23 h 80"/>
                <a:gd name="T6" fmla="*/ 0 w 26"/>
                <a:gd name="T7" fmla="*/ 23 h 80"/>
                <a:gd name="T8" fmla="*/ 0 w 26"/>
                <a:gd name="T9" fmla="*/ 15 h 80"/>
                <a:gd name="T10" fmla="*/ 4 w 26"/>
                <a:gd name="T11" fmla="*/ 15 h 80"/>
                <a:gd name="T12" fmla="*/ 7 w 26"/>
                <a:gd name="T13" fmla="*/ 14 h 80"/>
                <a:gd name="T14" fmla="*/ 10 w 26"/>
                <a:gd name="T15" fmla="*/ 13 h 80"/>
                <a:gd name="T16" fmla="*/ 12 w 26"/>
                <a:gd name="T17" fmla="*/ 12 h 80"/>
                <a:gd name="T18" fmla="*/ 15 w 26"/>
                <a:gd name="T19" fmla="*/ 10 h 80"/>
                <a:gd name="T20" fmla="*/ 16 w 26"/>
                <a:gd name="T21" fmla="*/ 7 h 80"/>
                <a:gd name="T22" fmla="*/ 17 w 26"/>
                <a:gd name="T23" fmla="*/ 5 h 80"/>
                <a:gd name="T24" fmla="*/ 19 w 26"/>
                <a:gd name="T25" fmla="*/ 0 h 80"/>
                <a:gd name="T26" fmla="*/ 25 w 26"/>
                <a:gd name="T27" fmla="*/ 0 h 80"/>
                <a:gd name="T28" fmla="*/ 25 w 26"/>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80">
                  <a:moveTo>
                    <a:pt x="25" y="79"/>
                  </a:moveTo>
                  <a:lnTo>
                    <a:pt x="16" y="79"/>
                  </a:lnTo>
                  <a:lnTo>
                    <a:pt x="16" y="23"/>
                  </a:lnTo>
                  <a:lnTo>
                    <a:pt x="0" y="23"/>
                  </a:lnTo>
                  <a:lnTo>
                    <a:pt x="0" y="15"/>
                  </a:lnTo>
                  <a:lnTo>
                    <a:pt x="4" y="15"/>
                  </a:lnTo>
                  <a:lnTo>
                    <a:pt x="7" y="14"/>
                  </a:lnTo>
                  <a:lnTo>
                    <a:pt x="10" y="13"/>
                  </a:lnTo>
                  <a:lnTo>
                    <a:pt x="12" y="12"/>
                  </a:lnTo>
                  <a:lnTo>
                    <a:pt x="15" y="10"/>
                  </a:lnTo>
                  <a:lnTo>
                    <a:pt x="16" y="7"/>
                  </a:lnTo>
                  <a:lnTo>
                    <a:pt x="17" y="5"/>
                  </a:lnTo>
                  <a:lnTo>
                    <a:pt x="19" y="0"/>
                  </a:lnTo>
                  <a:lnTo>
                    <a:pt x="25" y="0"/>
                  </a:lnTo>
                  <a:lnTo>
                    <a:pt x="25"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99" name="Freeform 96">
              <a:extLst>
                <a:ext uri="{FF2B5EF4-FFF2-40B4-BE49-F238E27FC236}">
                  <a16:creationId xmlns:a16="http://schemas.microsoft.com/office/drawing/2014/main" id="{DAA314D5-6C03-43DB-AE4A-2BE5C0351676}"/>
                </a:ext>
              </a:extLst>
            </p:cNvPr>
            <p:cNvSpPr>
              <a:spLocks/>
            </p:cNvSpPr>
            <p:nvPr/>
          </p:nvSpPr>
          <p:spPr bwMode="auto">
            <a:xfrm>
              <a:off x="5708650" y="2994025"/>
              <a:ext cx="84138" cy="127000"/>
            </a:xfrm>
            <a:custGeom>
              <a:avLst/>
              <a:gdLst>
                <a:gd name="T0" fmla="*/ 3 w 53"/>
                <a:gd name="T1" fmla="*/ 20 h 80"/>
                <a:gd name="T2" fmla="*/ 8 w 53"/>
                <a:gd name="T3" fmla="*/ 8 h 80"/>
                <a:gd name="T4" fmla="*/ 16 w 53"/>
                <a:gd name="T5" fmla="*/ 2 h 80"/>
                <a:gd name="T6" fmla="*/ 25 w 53"/>
                <a:gd name="T7" fmla="*/ 0 h 80"/>
                <a:gd name="T8" fmla="*/ 33 w 53"/>
                <a:gd name="T9" fmla="*/ 0 h 80"/>
                <a:gd name="T10" fmla="*/ 41 w 53"/>
                <a:gd name="T11" fmla="*/ 4 h 80"/>
                <a:gd name="T12" fmla="*/ 48 w 53"/>
                <a:gd name="T13" fmla="*/ 10 h 80"/>
                <a:gd name="T14" fmla="*/ 51 w 53"/>
                <a:gd name="T15" fmla="*/ 19 h 80"/>
                <a:gd name="T16" fmla="*/ 51 w 53"/>
                <a:gd name="T17" fmla="*/ 29 h 80"/>
                <a:gd name="T18" fmla="*/ 48 w 53"/>
                <a:gd name="T19" fmla="*/ 36 h 80"/>
                <a:gd name="T20" fmla="*/ 43 w 53"/>
                <a:gd name="T21" fmla="*/ 43 h 80"/>
                <a:gd name="T22" fmla="*/ 36 w 53"/>
                <a:gd name="T23" fmla="*/ 47 h 80"/>
                <a:gd name="T24" fmla="*/ 23 w 53"/>
                <a:gd name="T25" fmla="*/ 55 h 80"/>
                <a:gd name="T26" fmla="*/ 17 w 53"/>
                <a:gd name="T27" fmla="*/ 59 h 80"/>
                <a:gd name="T28" fmla="*/ 13 w 53"/>
                <a:gd name="T29" fmla="*/ 63 h 80"/>
                <a:gd name="T30" fmla="*/ 12 w 53"/>
                <a:gd name="T31" fmla="*/ 67 h 80"/>
                <a:gd name="T32" fmla="*/ 11 w 53"/>
                <a:gd name="T33" fmla="*/ 70 h 80"/>
                <a:gd name="T34" fmla="*/ 52 w 53"/>
                <a:gd name="T35" fmla="*/ 79 h 80"/>
                <a:gd name="T36" fmla="*/ 1 w 53"/>
                <a:gd name="T37" fmla="*/ 73 h 80"/>
                <a:gd name="T38" fmla="*/ 4 w 53"/>
                <a:gd name="T39" fmla="*/ 63 h 80"/>
                <a:gd name="T40" fmla="*/ 8 w 53"/>
                <a:gd name="T41" fmla="*/ 56 h 80"/>
                <a:gd name="T42" fmla="*/ 14 w 53"/>
                <a:gd name="T43" fmla="*/ 50 h 80"/>
                <a:gd name="T44" fmla="*/ 28 w 53"/>
                <a:gd name="T45" fmla="*/ 42 h 80"/>
                <a:gd name="T46" fmla="*/ 33 w 53"/>
                <a:gd name="T47" fmla="*/ 38 h 80"/>
                <a:gd name="T48" fmla="*/ 38 w 53"/>
                <a:gd name="T49" fmla="*/ 34 h 80"/>
                <a:gd name="T50" fmla="*/ 41 w 53"/>
                <a:gd name="T51" fmla="*/ 30 h 80"/>
                <a:gd name="T52" fmla="*/ 42 w 53"/>
                <a:gd name="T53" fmla="*/ 23 h 80"/>
                <a:gd name="T54" fmla="*/ 41 w 53"/>
                <a:gd name="T55" fmla="*/ 19 h 80"/>
                <a:gd name="T56" fmla="*/ 39 w 53"/>
                <a:gd name="T57" fmla="*/ 14 h 80"/>
                <a:gd name="T58" fmla="*/ 34 w 53"/>
                <a:gd name="T59" fmla="*/ 10 h 80"/>
                <a:gd name="T60" fmla="*/ 27 w 53"/>
                <a:gd name="T61" fmla="*/ 9 h 80"/>
                <a:gd name="T62" fmla="*/ 18 w 53"/>
                <a:gd name="T63" fmla="*/ 11 h 80"/>
                <a:gd name="T64" fmla="*/ 13 w 53"/>
                <a:gd name="T65" fmla="*/ 17 h 80"/>
                <a:gd name="T66" fmla="*/ 12 w 53"/>
                <a:gd name="T67" fmla="*/ 23 h 80"/>
                <a:gd name="T68" fmla="*/ 12 w 53"/>
                <a:gd name="T69" fmla="*/ 2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 h="80">
                  <a:moveTo>
                    <a:pt x="2" y="28"/>
                  </a:moveTo>
                  <a:lnTo>
                    <a:pt x="3" y="20"/>
                  </a:lnTo>
                  <a:lnTo>
                    <a:pt x="5" y="13"/>
                  </a:lnTo>
                  <a:lnTo>
                    <a:pt x="8" y="8"/>
                  </a:lnTo>
                  <a:lnTo>
                    <a:pt x="12" y="5"/>
                  </a:lnTo>
                  <a:lnTo>
                    <a:pt x="16" y="2"/>
                  </a:lnTo>
                  <a:lnTo>
                    <a:pt x="21" y="1"/>
                  </a:lnTo>
                  <a:lnTo>
                    <a:pt x="25" y="0"/>
                  </a:lnTo>
                  <a:lnTo>
                    <a:pt x="28" y="0"/>
                  </a:lnTo>
                  <a:lnTo>
                    <a:pt x="33" y="0"/>
                  </a:lnTo>
                  <a:lnTo>
                    <a:pt x="38" y="2"/>
                  </a:lnTo>
                  <a:lnTo>
                    <a:pt x="41" y="4"/>
                  </a:lnTo>
                  <a:lnTo>
                    <a:pt x="45" y="7"/>
                  </a:lnTo>
                  <a:lnTo>
                    <a:pt x="48" y="10"/>
                  </a:lnTo>
                  <a:lnTo>
                    <a:pt x="50" y="14"/>
                  </a:lnTo>
                  <a:lnTo>
                    <a:pt x="51" y="19"/>
                  </a:lnTo>
                  <a:lnTo>
                    <a:pt x="52" y="23"/>
                  </a:lnTo>
                  <a:lnTo>
                    <a:pt x="51" y="29"/>
                  </a:lnTo>
                  <a:lnTo>
                    <a:pt x="50" y="33"/>
                  </a:lnTo>
                  <a:lnTo>
                    <a:pt x="48" y="36"/>
                  </a:lnTo>
                  <a:lnTo>
                    <a:pt x="46" y="40"/>
                  </a:lnTo>
                  <a:lnTo>
                    <a:pt x="43" y="43"/>
                  </a:lnTo>
                  <a:lnTo>
                    <a:pt x="39" y="46"/>
                  </a:lnTo>
                  <a:lnTo>
                    <a:pt x="36" y="47"/>
                  </a:lnTo>
                  <a:lnTo>
                    <a:pt x="31" y="50"/>
                  </a:lnTo>
                  <a:lnTo>
                    <a:pt x="23" y="55"/>
                  </a:lnTo>
                  <a:lnTo>
                    <a:pt x="20" y="57"/>
                  </a:lnTo>
                  <a:lnTo>
                    <a:pt x="17" y="59"/>
                  </a:lnTo>
                  <a:lnTo>
                    <a:pt x="15" y="61"/>
                  </a:lnTo>
                  <a:lnTo>
                    <a:pt x="13" y="63"/>
                  </a:lnTo>
                  <a:lnTo>
                    <a:pt x="12" y="65"/>
                  </a:lnTo>
                  <a:lnTo>
                    <a:pt x="12" y="67"/>
                  </a:lnTo>
                  <a:lnTo>
                    <a:pt x="11" y="69"/>
                  </a:lnTo>
                  <a:lnTo>
                    <a:pt x="11" y="70"/>
                  </a:lnTo>
                  <a:lnTo>
                    <a:pt x="52" y="70"/>
                  </a:lnTo>
                  <a:lnTo>
                    <a:pt x="52" y="79"/>
                  </a:lnTo>
                  <a:lnTo>
                    <a:pt x="0" y="79"/>
                  </a:lnTo>
                  <a:lnTo>
                    <a:pt x="1" y="73"/>
                  </a:lnTo>
                  <a:lnTo>
                    <a:pt x="2" y="68"/>
                  </a:lnTo>
                  <a:lnTo>
                    <a:pt x="4" y="63"/>
                  </a:lnTo>
                  <a:lnTo>
                    <a:pt x="5" y="59"/>
                  </a:lnTo>
                  <a:lnTo>
                    <a:pt x="8" y="56"/>
                  </a:lnTo>
                  <a:lnTo>
                    <a:pt x="11" y="53"/>
                  </a:lnTo>
                  <a:lnTo>
                    <a:pt x="14" y="50"/>
                  </a:lnTo>
                  <a:lnTo>
                    <a:pt x="18" y="47"/>
                  </a:lnTo>
                  <a:lnTo>
                    <a:pt x="28" y="42"/>
                  </a:lnTo>
                  <a:lnTo>
                    <a:pt x="30" y="40"/>
                  </a:lnTo>
                  <a:lnTo>
                    <a:pt x="33" y="38"/>
                  </a:lnTo>
                  <a:lnTo>
                    <a:pt x="36" y="36"/>
                  </a:lnTo>
                  <a:lnTo>
                    <a:pt x="38" y="34"/>
                  </a:lnTo>
                  <a:lnTo>
                    <a:pt x="39" y="33"/>
                  </a:lnTo>
                  <a:lnTo>
                    <a:pt x="41" y="30"/>
                  </a:lnTo>
                  <a:lnTo>
                    <a:pt x="41" y="27"/>
                  </a:lnTo>
                  <a:lnTo>
                    <a:pt x="42" y="23"/>
                  </a:lnTo>
                  <a:lnTo>
                    <a:pt x="41" y="20"/>
                  </a:lnTo>
                  <a:lnTo>
                    <a:pt x="41" y="19"/>
                  </a:lnTo>
                  <a:lnTo>
                    <a:pt x="40" y="16"/>
                  </a:lnTo>
                  <a:lnTo>
                    <a:pt x="39" y="14"/>
                  </a:lnTo>
                  <a:lnTo>
                    <a:pt x="37" y="12"/>
                  </a:lnTo>
                  <a:lnTo>
                    <a:pt x="34" y="10"/>
                  </a:lnTo>
                  <a:lnTo>
                    <a:pt x="30" y="9"/>
                  </a:lnTo>
                  <a:lnTo>
                    <a:pt x="27" y="9"/>
                  </a:lnTo>
                  <a:lnTo>
                    <a:pt x="22" y="9"/>
                  </a:lnTo>
                  <a:lnTo>
                    <a:pt x="18" y="11"/>
                  </a:lnTo>
                  <a:lnTo>
                    <a:pt x="15" y="14"/>
                  </a:lnTo>
                  <a:lnTo>
                    <a:pt x="13" y="17"/>
                  </a:lnTo>
                  <a:lnTo>
                    <a:pt x="13" y="20"/>
                  </a:lnTo>
                  <a:lnTo>
                    <a:pt x="12" y="23"/>
                  </a:lnTo>
                  <a:lnTo>
                    <a:pt x="12" y="26"/>
                  </a:lnTo>
                  <a:lnTo>
                    <a:pt x="12" y="28"/>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00" name="Freeform 97">
              <a:extLst>
                <a:ext uri="{FF2B5EF4-FFF2-40B4-BE49-F238E27FC236}">
                  <a16:creationId xmlns:a16="http://schemas.microsoft.com/office/drawing/2014/main" id="{AFECEC7F-78EA-4FF2-8CC3-4B54F8BF37BB}"/>
                </a:ext>
              </a:extLst>
            </p:cNvPr>
            <p:cNvSpPr>
              <a:spLocks/>
            </p:cNvSpPr>
            <p:nvPr/>
          </p:nvSpPr>
          <p:spPr bwMode="auto">
            <a:xfrm>
              <a:off x="6297613" y="3921125"/>
              <a:ext cx="34925" cy="52388"/>
            </a:xfrm>
            <a:custGeom>
              <a:avLst/>
              <a:gdLst>
                <a:gd name="T0" fmla="*/ 0 w 22"/>
                <a:gd name="T1" fmla="*/ 32 h 33"/>
                <a:gd name="T2" fmla="*/ 21 w 22"/>
                <a:gd name="T3" fmla="*/ 32 h 33"/>
                <a:gd name="T4" fmla="*/ 21 w 22"/>
                <a:gd name="T5" fmla="*/ 0 h 33"/>
                <a:gd name="T6" fmla="*/ 0 w 22"/>
                <a:gd name="T7" fmla="*/ 32 h 33"/>
              </a:gdLst>
              <a:ahLst/>
              <a:cxnLst>
                <a:cxn ang="0">
                  <a:pos x="T0" y="T1"/>
                </a:cxn>
                <a:cxn ang="0">
                  <a:pos x="T2" y="T3"/>
                </a:cxn>
                <a:cxn ang="0">
                  <a:pos x="T4" y="T5"/>
                </a:cxn>
                <a:cxn ang="0">
                  <a:pos x="T6" y="T7"/>
                </a:cxn>
              </a:cxnLst>
              <a:rect l="0" t="0" r="r" b="b"/>
              <a:pathLst>
                <a:path w="22" h="33">
                  <a:moveTo>
                    <a:pt x="0" y="32"/>
                  </a:moveTo>
                  <a:lnTo>
                    <a:pt x="21" y="32"/>
                  </a:lnTo>
                  <a:lnTo>
                    <a:pt x="21" y="0"/>
                  </a:lnTo>
                  <a:lnTo>
                    <a:pt x="0" y="32"/>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01" name="Freeform 98">
              <a:extLst>
                <a:ext uri="{FF2B5EF4-FFF2-40B4-BE49-F238E27FC236}">
                  <a16:creationId xmlns:a16="http://schemas.microsoft.com/office/drawing/2014/main" id="{F2D895C4-3AAB-4084-A1C1-E1E8C0CB2A74}"/>
                </a:ext>
              </a:extLst>
            </p:cNvPr>
            <p:cNvSpPr>
              <a:spLocks/>
            </p:cNvSpPr>
            <p:nvPr/>
          </p:nvSpPr>
          <p:spPr bwMode="auto">
            <a:xfrm>
              <a:off x="5697538" y="4335463"/>
              <a:ext cx="46037" cy="52387"/>
            </a:xfrm>
            <a:custGeom>
              <a:avLst/>
              <a:gdLst>
                <a:gd name="T0" fmla="*/ 15 w 29"/>
                <a:gd name="T1" fmla="*/ 32 h 33"/>
                <a:gd name="T2" fmla="*/ 17 w 29"/>
                <a:gd name="T3" fmla="*/ 32 h 33"/>
                <a:gd name="T4" fmla="*/ 21 w 29"/>
                <a:gd name="T5" fmla="*/ 31 h 33"/>
                <a:gd name="T6" fmla="*/ 23 w 29"/>
                <a:gd name="T7" fmla="*/ 29 h 33"/>
                <a:gd name="T8" fmla="*/ 25 w 29"/>
                <a:gd name="T9" fmla="*/ 27 h 33"/>
                <a:gd name="T10" fmla="*/ 26 w 29"/>
                <a:gd name="T11" fmla="*/ 24 h 33"/>
                <a:gd name="T12" fmla="*/ 27 w 29"/>
                <a:gd name="T13" fmla="*/ 22 h 33"/>
                <a:gd name="T14" fmla="*/ 28 w 29"/>
                <a:gd name="T15" fmla="*/ 19 h 33"/>
                <a:gd name="T16" fmla="*/ 28 w 29"/>
                <a:gd name="T17" fmla="*/ 15 h 33"/>
                <a:gd name="T18" fmla="*/ 28 w 29"/>
                <a:gd name="T19" fmla="*/ 13 h 33"/>
                <a:gd name="T20" fmla="*/ 28 w 29"/>
                <a:gd name="T21" fmla="*/ 10 h 33"/>
                <a:gd name="T22" fmla="*/ 26 w 29"/>
                <a:gd name="T23" fmla="*/ 8 h 33"/>
                <a:gd name="T24" fmla="*/ 26 w 29"/>
                <a:gd name="T25" fmla="*/ 5 h 33"/>
                <a:gd name="T26" fmla="*/ 23 w 29"/>
                <a:gd name="T27" fmla="*/ 3 h 33"/>
                <a:gd name="T28" fmla="*/ 21 w 29"/>
                <a:gd name="T29" fmla="*/ 2 h 33"/>
                <a:gd name="T30" fmla="*/ 18 w 29"/>
                <a:gd name="T31" fmla="*/ 1 h 33"/>
                <a:gd name="T32" fmla="*/ 14 w 29"/>
                <a:gd name="T33" fmla="*/ 0 h 33"/>
                <a:gd name="T34" fmla="*/ 11 w 29"/>
                <a:gd name="T35" fmla="*/ 1 h 33"/>
                <a:gd name="T36" fmla="*/ 8 w 29"/>
                <a:gd name="T37" fmla="*/ 2 h 33"/>
                <a:gd name="T38" fmla="*/ 6 w 29"/>
                <a:gd name="T39" fmla="*/ 3 h 33"/>
                <a:gd name="T40" fmla="*/ 3 w 29"/>
                <a:gd name="T41" fmla="*/ 5 h 33"/>
                <a:gd name="T42" fmla="*/ 2 w 29"/>
                <a:gd name="T43" fmla="*/ 8 h 33"/>
                <a:gd name="T44" fmla="*/ 1 w 29"/>
                <a:gd name="T45" fmla="*/ 10 h 33"/>
                <a:gd name="T46" fmla="*/ 0 w 29"/>
                <a:gd name="T47" fmla="*/ 13 h 33"/>
                <a:gd name="T48" fmla="*/ 0 w 29"/>
                <a:gd name="T49" fmla="*/ 16 h 33"/>
                <a:gd name="T50" fmla="*/ 0 w 29"/>
                <a:gd name="T51" fmla="*/ 19 h 33"/>
                <a:gd name="T52" fmla="*/ 1 w 29"/>
                <a:gd name="T53" fmla="*/ 22 h 33"/>
                <a:gd name="T54" fmla="*/ 2 w 29"/>
                <a:gd name="T55" fmla="*/ 24 h 33"/>
                <a:gd name="T56" fmla="*/ 3 w 29"/>
                <a:gd name="T57" fmla="*/ 27 h 33"/>
                <a:gd name="T58" fmla="*/ 6 w 29"/>
                <a:gd name="T59" fmla="*/ 29 h 33"/>
                <a:gd name="T60" fmla="*/ 8 w 29"/>
                <a:gd name="T61" fmla="*/ 30 h 33"/>
                <a:gd name="T62" fmla="*/ 11 w 29"/>
                <a:gd name="T63" fmla="*/ 31 h 33"/>
                <a:gd name="T64" fmla="*/ 15 w 29"/>
                <a:gd name="T65"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3">
                  <a:moveTo>
                    <a:pt x="15" y="32"/>
                  </a:moveTo>
                  <a:lnTo>
                    <a:pt x="17" y="32"/>
                  </a:lnTo>
                  <a:lnTo>
                    <a:pt x="21" y="31"/>
                  </a:lnTo>
                  <a:lnTo>
                    <a:pt x="23" y="29"/>
                  </a:lnTo>
                  <a:lnTo>
                    <a:pt x="25" y="27"/>
                  </a:lnTo>
                  <a:lnTo>
                    <a:pt x="26" y="24"/>
                  </a:lnTo>
                  <a:lnTo>
                    <a:pt x="27" y="22"/>
                  </a:lnTo>
                  <a:lnTo>
                    <a:pt x="28" y="19"/>
                  </a:lnTo>
                  <a:lnTo>
                    <a:pt x="28" y="15"/>
                  </a:lnTo>
                  <a:lnTo>
                    <a:pt x="28" y="13"/>
                  </a:lnTo>
                  <a:lnTo>
                    <a:pt x="28" y="10"/>
                  </a:lnTo>
                  <a:lnTo>
                    <a:pt x="26" y="8"/>
                  </a:lnTo>
                  <a:lnTo>
                    <a:pt x="26" y="5"/>
                  </a:lnTo>
                  <a:lnTo>
                    <a:pt x="23" y="3"/>
                  </a:lnTo>
                  <a:lnTo>
                    <a:pt x="21" y="2"/>
                  </a:lnTo>
                  <a:lnTo>
                    <a:pt x="18" y="1"/>
                  </a:lnTo>
                  <a:lnTo>
                    <a:pt x="14" y="0"/>
                  </a:lnTo>
                  <a:lnTo>
                    <a:pt x="11" y="1"/>
                  </a:lnTo>
                  <a:lnTo>
                    <a:pt x="8" y="2"/>
                  </a:lnTo>
                  <a:lnTo>
                    <a:pt x="6" y="3"/>
                  </a:lnTo>
                  <a:lnTo>
                    <a:pt x="3" y="5"/>
                  </a:lnTo>
                  <a:lnTo>
                    <a:pt x="2" y="8"/>
                  </a:lnTo>
                  <a:lnTo>
                    <a:pt x="1" y="10"/>
                  </a:lnTo>
                  <a:lnTo>
                    <a:pt x="0" y="13"/>
                  </a:lnTo>
                  <a:lnTo>
                    <a:pt x="0" y="16"/>
                  </a:lnTo>
                  <a:lnTo>
                    <a:pt x="0" y="19"/>
                  </a:lnTo>
                  <a:lnTo>
                    <a:pt x="1" y="22"/>
                  </a:lnTo>
                  <a:lnTo>
                    <a:pt x="2" y="24"/>
                  </a:lnTo>
                  <a:lnTo>
                    <a:pt x="3" y="27"/>
                  </a:lnTo>
                  <a:lnTo>
                    <a:pt x="6" y="29"/>
                  </a:lnTo>
                  <a:lnTo>
                    <a:pt x="8" y="30"/>
                  </a:lnTo>
                  <a:lnTo>
                    <a:pt x="11" y="31"/>
                  </a:lnTo>
                  <a:lnTo>
                    <a:pt x="15" y="32"/>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02" name="Freeform 99">
              <a:extLst>
                <a:ext uri="{FF2B5EF4-FFF2-40B4-BE49-F238E27FC236}">
                  <a16:creationId xmlns:a16="http://schemas.microsoft.com/office/drawing/2014/main" id="{51DD4844-68C7-402C-BED3-4E61B5FAD586}"/>
                </a:ext>
              </a:extLst>
            </p:cNvPr>
            <p:cNvSpPr>
              <a:spLocks/>
            </p:cNvSpPr>
            <p:nvPr/>
          </p:nvSpPr>
          <p:spPr bwMode="auto">
            <a:xfrm>
              <a:off x="7000875" y="2908300"/>
              <a:ext cx="1598613" cy="1595438"/>
            </a:xfrm>
            <a:custGeom>
              <a:avLst/>
              <a:gdLst>
                <a:gd name="T0" fmla="*/ 555 w 1007"/>
                <a:gd name="T1" fmla="*/ 1002 h 1005"/>
                <a:gd name="T2" fmla="*/ 629 w 1007"/>
                <a:gd name="T3" fmla="*/ 989 h 1005"/>
                <a:gd name="T4" fmla="*/ 699 w 1007"/>
                <a:gd name="T5" fmla="*/ 965 h 1005"/>
                <a:gd name="T6" fmla="*/ 764 w 1007"/>
                <a:gd name="T7" fmla="*/ 932 h 1005"/>
                <a:gd name="T8" fmla="*/ 823 w 1007"/>
                <a:gd name="T9" fmla="*/ 890 h 1005"/>
                <a:gd name="T10" fmla="*/ 876 w 1007"/>
                <a:gd name="T11" fmla="*/ 840 h 1005"/>
                <a:gd name="T12" fmla="*/ 921 w 1007"/>
                <a:gd name="T13" fmla="*/ 783 h 1005"/>
                <a:gd name="T14" fmla="*/ 957 w 1007"/>
                <a:gd name="T15" fmla="*/ 720 h 1005"/>
                <a:gd name="T16" fmla="*/ 984 w 1007"/>
                <a:gd name="T17" fmla="*/ 651 h 1005"/>
                <a:gd name="T18" fmla="*/ 1001 w 1007"/>
                <a:gd name="T19" fmla="*/ 578 h 1005"/>
                <a:gd name="T20" fmla="*/ 1006 w 1007"/>
                <a:gd name="T21" fmla="*/ 502 h 1005"/>
                <a:gd name="T22" fmla="*/ 1001 w 1007"/>
                <a:gd name="T23" fmla="*/ 425 h 1005"/>
                <a:gd name="T24" fmla="*/ 984 w 1007"/>
                <a:gd name="T25" fmla="*/ 353 h 1005"/>
                <a:gd name="T26" fmla="*/ 957 w 1007"/>
                <a:gd name="T27" fmla="*/ 284 h 1005"/>
                <a:gd name="T28" fmla="*/ 921 w 1007"/>
                <a:gd name="T29" fmla="*/ 221 h 1005"/>
                <a:gd name="T30" fmla="*/ 876 w 1007"/>
                <a:gd name="T31" fmla="*/ 164 h 1005"/>
                <a:gd name="T32" fmla="*/ 823 w 1007"/>
                <a:gd name="T33" fmla="*/ 115 h 1005"/>
                <a:gd name="T34" fmla="*/ 764 w 1007"/>
                <a:gd name="T35" fmla="*/ 73 h 1005"/>
                <a:gd name="T36" fmla="*/ 699 w 1007"/>
                <a:gd name="T37" fmla="*/ 39 h 1005"/>
                <a:gd name="T38" fmla="*/ 629 w 1007"/>
                <a:gd name="T39" fmla="*/ 16 h 1005"/>
                <a:gd name="T40" fmla="*/ 555 w 1007"/>
                <a:gd name="T41" fmla="*/ 3 h 1005"/>
                <a:gd name="T42" fmla="*/ 477 w 1007"/>
                <a:gd name="T43" fmla="*/ 1 h 1005"/>
                <a:gd name="T44" fmla="*/ 402 w 1007"/>
                <a:gd name="T45" fmla="*/ 10 h 1005"/>
                <a:gd name="T46" fmla="*/ 330 w 1007"/>
                <a:gd name="T47" fmla="*/ 31 h 1005"/>
                <a:gd name="T48" fmla="*/ 264 w 1007"/>
                <a:gd name="T49" fmla="*/ 61 h 1005"/>
                <a:gd name="T50" fmla="*/ 203 w 1007"/>
                <a:gd name="T51" fmla="*/ 100 h 1005"/>
                <a:gd name="T52" fmla="*/ 148 w 1007"/>
                <a:gd name="T53" fmla="*/ 147 h 1005"/>
                <a:gd name="T54" fmla="*/ 100 w 1007"/>
                <a:gd name="T55" fmla="*/ 202 h 1005"/>
                <a:gd name="T56" fmla="*/ 61 w 1007"/>
                <a:gd name="T57" fmla="*/ 263 h 1005"/>
                <a:gd name="T58" fmla="*/ 31 w 1007"/>
                <a:gd name="T59" fmla="*/ 329 h 1005"/>
                <a:gd name="T60" fmla="*/ 11 w 1007"/>
                <a:gd name="T61" fmla="*/ 401 h 1005"/>
                <a:gd name="T62" fmla="*/ 1 w 1007"/>
                <a:gd name="T63" fmla="*/ 476 h 1005"/>
                <a:gd name="T64" fmla="*/ 3 w 1007"/>
                <a:gd name="T65" fmla="*/ 553 h 1005"/>
                <a:gd name="T66" fmla="*/ 16 w 1007"/>
                <a:gd name="T67" fmla="*/ 628 h 1005"/>
                <a:gd name="T68" fmla="*/ 40 w 1007"/>
                <a:gd name="T69" fmla="*/ 698 h 1005"/>
                <a:gd name="T70" fmla="*/ 73 w 1007"/>
                <a:gd name="T71" fmla="*/ 763 h 1005"/>
                <a:gd name="T72" fmla="*/ 115 w 1007"/>
                <a:gd name="T73" fmla="*/ 822 h 1005"/>
                <a:gd name="T74" fmla="*/ 165 w 1007"/>
                <a:gd name="T75" fmla="*/ 874 h 1005"/>
                <a:gd name="T76" fmla="*/ 222 w 1007"/>
                <a:gd name="T77" fmla="*/ 919 h 1005"/>
                <a:gd name="T78" fmla="*/ 285 w 1007"/>
                <a:gd name="T79" fmla="*/ 955 h 1005"/>
                <a:gd name="T80" fmla="*/ 354 w 1007"/>
                <a:gd name="T81" fmla="*/ 982 h 1005"/>
                <a:gd name="T82" fmla="*/ 427 w 1007"/>
                <a:gd name="T83" fmla="*/ 999 h 1005"/>
                <a:gd name="T84" fmla="*/ 503 w 1007"/>
                <a:gd name="T85" fmla="*/ 1004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7" h="1005">
                  <a:moveTo>
                    <a:pt x="503" y="1004"/>
                  </a:moveTo>
                  <a:lnTo>
                    <a:pt x="529" y="1004"/>
                  </a:lnTo>
                  <a:lnTo>
                    <a:pt x="555" y="1002"/>
                  </a:lnTo>
                  <a:lnTo>
                    <a:pt x="580" y="999"/>
                  </a:lnTo>
                  <a:lnTo>
                    <a:pt x="604" y="994"/>
                  </a:lnTo>
                  <a:lnTo>
                    <a:pt x="629" y="989"/>
                  </a:lnTo>
                  <a:lnTo>
                    <a:pt x="653" y="982"/>
                  </a:lnTo>
                  <a:lnTo>
                    <a:pt x="676" y="974"/>
                  </a:lnTo>
                  <a:lnTo>
                    <a:pt x="699" y="965"/>
                  </a:lnTo>
                  <a:lnTo>
                    <a:pt x="721" y="955"/>
                  </a:lnTo>
                  <a:lnTo>
                    <a:pt x="743" y="944"/>
                  </a:lnTo>
                  <a:lnTo>
                    <a:pt x="764" y="932"/>
                  </a:lnTo>
                  <a:lnTo>
                    <a:pt x="785" y="919"/>
                  </a:lnTo>
                  <a:lnTo>
                    <a:pt x="804" y="905"/>
                  </a:lnTo>
                  <a:lnTo>
                    <a:pt x="823" y="890"/>
                  </a:lnTo>
                  <a:lnTo>
                    <a:pt x="842" y="874"/>
                  </a:lnTo>
                  <a:lnTo>
                    <a:pt x="859" y="857"/>
                  </a:lnTo>
                  <a:lnTo>
                    <a:pt x="876" y="840"/>
                  </a:lnTo>
                  <a:lnTo>
                    <a:pt x="891" y="822"/>
                  </a:lnTo>
                  <a:lnTo>
                    <a:pt x="906" y="803"/>
                  </a:lnTo>
                  <a:lnTo>
                    <a:pt x="921" y="783"/>
                  </a:lnTo>
                  <a:lnTo>
                    <a:pt x="934" y="763"/>
                  </a:lnTo>
                  <a:lnTo>
                    <a:pt x="946" y="741"/>
                  </a:lnTo>
                  <a:lnTo>
                    <a:pt x="957" y="720"/>
                  </a:lnTo>
                  <a:lnTo>
                    <a:pt x="967" y="698"/>
                  </a:lnTo>
                  <a:lnTo>
                    <a:pt x="976" y="675"/>
                  </a:lnTo>
                  <a:lnTo>
                    <a:pt x="984" y="651"/>
                  </a:lnTo>
                  <a:lnTo>
                    <a:pt x="991" y="628"/>
                  </a:lnTo>
                  <a:lnTo>
                    <a:pt x="996" y="603"/>
                  </a:lnTo>
                  <a:lnTo>
                    <a:pt x="1001" y="578"/>
                  </a:lnTo>
                  <a:lnTo>
                    <a:pt x="1004" y="553"/>
                  </a:lnTo>
                  <a:lnTo>
                    <a:pt x="1006" y="528"/>
                  </a:lnTo>
                  <a:lnTo>
                    <a:pt x="1006" y="502"/>
                  </a:lnTo>
                  <a:lnTo>
                    <a:pt x="1006" y="476"/>
                  </a:lnTo>
                  <a:lnTo>
                    <a:pt x="1004" y="451"/>
                  </a:lnTo>
                  <a:lnTo>
                    <a:pt x="1001" y="425"/>
                  </a:lnTo>
                  <a:lnTo>
                    <a:pt x="996" y="401"/>
                  </a:lnTo>
                  <a:lnTo>
                    <a:pt x="991" y="377"/>
                  </a:lnTo>
                  <a:lnTo>
                    <a:pt x="984" y="353"/>
                  </a:lnTo>
                  <a:lnTo>
                    <a:pt x="976" y="329"/>
                  </a:lnTo>
                  <a:lnTo>
                    <a:pt x="967" y="307"/>
                  </a:lnTo>
                  <a:lnTo>
                    <a:pt x="957" y="284"/>
                  </a:lnTo>
                  <a:lnTo>
                    <a:pt x="946" y="263"/>
                  </a:lnTo>
                  <a:lnTo>
                    <a:pt x="934" y="242"/>
                  </a:lnTo>
                  <a:lnTo>
                    <a:pt x="921" y="221"/>
                  </a:lnTo>
                  <a:lnTo>
                    <a:pt x="906" y="202"/>
                  </a:lnTo>
                  <a:lnTo>
                    <a:pt x="891" y="183"/>
                  </a:lnTo>
                  <a:lnTo>
                    <a:pt x="876" y="164"/>
                  </a:lnTo>
                  <a:lnTo>
                    <a:pt x="859" y="147"/>
                  </a:lnTo>
                  <a:lnTo>
                    <a:pt x="842" y="130"/>
                  </a:lnTo>
                  <a:lnTo>
                    <a:pt x="823" y="115"/>
                  </a:lnTo>
                  <a:lnTo>
                    <a:pt x="804" y="100"/>
                  </a:lnTo>
                  <a:lnTo>
                    <a:pt x="785" y="86"/>
                  </a:lnTo>
                  <a:lnTo>
                    <a:pt x="764" y="73"/>
                  </a:lnTo>
                  <a:lnTo>
                    <a:pt x="743" y="61"/>
                  </a:lnTo>
                  <a:lnTo>
                    <a:pt x="721" y="50"/>
                  </a:lnTo>
                  <a:lnTo>
                    <a:pt x="699" y="39"/>
                  </a:lnTo>
                  <a:lnTo>
                    <a:pt x="676" y="31"/>
                  </a:lnTo>
                  <a:lnTo>
                    <a:pt x="653" y="23"/>
                  </a:lnTo>
                  <a:lnTo>
                    <a:pt x="629" y="16"/>
                  </a:lnTo>
                  <a:lnTo>
                    <a:pt x="604" y="10"/>
                  </a:lnTo>
                  <a:lnTo>
                    <a:pt x="580" y="6"/>
                  </a:lnTo>
                  <a:lnTo>
                    <a:pt x="555" y="3"/>
                  </a:lnTo>
                  <a:lnTo>
                    <a:pt x="529" y="1"/>
                  </a:lnTo>
                  <a:lnTo>
                    <a:pt x="503" y="0"/>
                  </a:lnTo>
                  <a:lnTo>
                    <a:pt x="477" y="1"/>
                  </a:lnTo>
                  <a:lnTo>
                    <a:pt x="452" y="3"/>
                  </a:lnTo>
                  <a:lnTo>
                    <a:pt x="427" y="6"/>
                  </a:lnTo>
                  <a:lnTo>
                    <a:pt x="402" y="10"/>
                  </a:lnTo>
                  <a:lnTo>
                    <a:pt x="378" y="16"/>
                  </a:lnTo>
                  <a:lnTo>
                    <a:pt x="354" y="23"/>
                  </a:lnTo>
                  <a:lnTo>
                    <a:pt x="330" y="31"/>
                  </a:lnTo>
                  <a:lnTo>
                    <a:pt x="308" y="39"/>
                  </a:lnTo>
                  <a:lnTo>
                    <a:pt x="285" y="50"/>
                  </a:lnTo>
                  <a:lnTo>
                    <a:pt x="264" y="61"/>
                  </a:lnTo>
                  <a:lnTo>
                    <a:pt x="243" y="73"/>
                  </a:lnTo>
                  <a:lnTo>
                    <a:pt x="222" y="86"/>
                  </a:lnTo>
                  <a:lnTo>
                    <a:pt x="203" y="100"/>
                  </a:lnTo>
                  <a:lnTo>
                    <a:pt x="184" y="115"/>
                  </a:lnTo>
                  <a:lnTo>
                    <a:pt x="165" y="130"/>
                  </a:lnTo>
                  <a:lnTo>
                    <a:pt x="148" y="147"/>
                  </a:lnTo>
                  <a:lnTo>
                    <a:pt x="131" y="164"/>
                  </a:lnTo>
                  <a:lnTo>
                    <a:pt x="115" y="183"/>
                  </a:lnTo>
                  <a:lnTo>
                    <a:pt x="100" y="202"/>
                  </a:lnTo>
                  <a:lnTo>
                    <a:pt x="86" y="221"/>
                  </a:lnTo>
                  <a:lnTo>
                    <a:pt x="73" y="242"/>
                  </a:lnTo>
                  <a:lnTo>
                    <a:pt x="61" y="263"/>
                  </a:lnTo>
                  <a:lnTo>
                    <a:pt x="50" y="284"/>
                  </a:lnTo>
                  <a:lnTo>
                    <a:pt x="40" y="307"/>
                  </a:lnTo>
                  <a:lnTo>
                    <a:pt x="31" y="329"/>
                  </a:lnTo>
                  <a:lnTo>
                    <a:pt x="23" y="353"/>
                  </a:lnTo>
                  <a:lnTo>
                    <a:pt x="16" y="377"/>
                  </a:lnTo>
                  <a:lnTo>
                    <a:pt x="11" y="401"/>
                  </a:lnTo>
                  <a:lnTo>
                    <a:pt x="6" y="425"/>
                  </a:lnTo>
                  <a:lnTo>
                    <a:pt x="3" y="451"/>
                  </a:lnTo>
                  <a:lnTo>
                    <a:pt x="1" y="476"/>
                  </a:lnTo>
                  <a:lnTo>
                    <a:pt x="0" y="502"/>
                  </a:lnTo>
                  <a:lnTo>
                    <a:pt x="1" y="528"/>
                  </a:lnTo>
                  <a:lnTo>
                    <a:pt x="3" y="553"/>
                  </a:lnTo>
                  <a:lnTo>
                    <a:pt x="6" y="578"/>
                  </a:lnTo>
                  <a:lnTo>
                    <a:pt x="11" y="603"/>
                  </a:lnTo>
                  <a:lnTo>
                    <a:pt x="16" y="628"/>
                  </a:lnTo>
                  <a:lnTo>
                    <a:pt x="23" y="651"/>
                  </a:lnTo>
                  <a:lnTo>
                    <a:pt x="31" y="675"/>
                  </a:lnTo>
                  <a:lnTo>
                    <a:pt x="40" y="698"/>
                  </a:lnTo>
                  <a:lnTo>
                    <a:pt x="50" y="720"/>
                  </a:lnTo>
                  <a:lnTo>
                    <a:pt x="61" y="741"/>
                  </a:lnTo>
                  <a:lnTo>
                    <a:pt x="73" y="763"/>
                  </a:lnTo>
                  <a:lnTo>
                    <a:pt x="86" y="783"/>
                  </a:lnTo>
                  <a:lnTo>
                    <a:pt x="100" y="803"/>
                  </a:lnTo>
                  <a:lnTo>
                    <a:pt x="115" y="822"/>
                  </a:lnTo>
                  <a:lnTo>
                    <a:pt x="131" y="840"/>
                  </a:lnTo>
                  <a:lnTo>
                    <a:pt x="148" y="857"/>
                  </a:lnTo>
                  <a:lnTo>
                    <a:pt x="165" y="874"/>
                  </a:lnTo>
                  <a:lnTo>
                    <a:pt x="184" y="890"/>
                  </a:lnTo>
                  <a:lnTo>
                    <a:pt x="203" y="905"/>
                  </a:lnTo>
                  <a:lnTo>
                    <a:pt x="222" y="919"/>
                  </a:lnTo>
                  <a:lnTo>
                    <a:pt x="243" y="932"/>
                  </a:lnTo>
                  <a:lnTo>
                    <a:pt x="264" y="944"/>
                  </a:lnTo>
                  <a:lnTo>
                    <a:pt x="285" y="955"/>
                  </a:lnTo>
                  <a:lnTo>
                    <a:pt x="308" y="965"/>
                  </a:lnTo>
                  <a:lnTo>
                    <a:pt x="330" y="974"/>
                  </a:lnTo>
                  <a:lnTo>
                    <a:pt x="354" y="982"/>
                  </a:lnTo>
                  <a:lnTo>
                    <a:pt x="378" y="989"/>
                  </a:lnTo>
                  <a:lnTo>
                    <a:pt x="402" y="994"/>
                  </a:lnTo>
                  <a:lnTo>
                    <a:pt x="427" y="999"/>
                  </a:lnTo>
                  <a:lnTo>
                    <a:pt x="452" y="1002"/>
                  </a:lnTo>
                  <a:lnTo>
                    <a:pt x="477" y="1004"/>
                  </a:lnTo>
                  <a:lnTo>
                    <a:pt x="503" y="10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03" name="Freeform 100">
              <a:extLst>
                <a:ext uri="{FF2B5EF4-FFF2-40B4-BE49-F238E27FC236}">
                  <a16:creationId xmlns:a16="http://schemas.microsoft.com/office/drawing/2014/main" id="{7764F49A-009A-4138-AA0E-E4C07E7BEEBC}"/>
                </a:ext>
              </a:extLst>
            </p:cNvPr>
            <p:cNvSpPr>
              <a:spLocks/>
            </p:cNvSpPr>
            <p:nvPr/>
          </p:nvSpPr>
          <p:spPr bwMode="auto">
            <a:xfrm>
              <a:off x="7043738" y="2957513"/>
              <a:ext cx="1506537" cy="1506537"/>
            </a:xfrm>
            <a:custGeom>
              <a:avLst/>
              <a:gdLst>
                <a:gd name="T0" fmla="*/ 471 w 949"/>
                <a:gd name="T1" fmla="*/ 0 h 949"/>
                <a:gd name="T2" fmla="*/ 471 w 949"/>
                <a:gd name="T3" fmla="*/ 477 h 949"/>
                <a:gd name="T4" fmla="*/ 253 w 949"/>
                <a:gd name="T5" fmla="*/ 57 h 949"/>
                <a:gd name="T6" fmla="*/ 135 w 949"/>
                <a:gd name="T7" fmla="*/ 138 h 949"/>
                <a:gd name="T8" fmla="*/ 63 w 949"/>
                <a:gd name="T9" fmla="*/ 231 h 949"/>
                <a:gd name="T10" fmla="*/ 27 w 949"/>
                <a:gd name="T11" fmla="*/ 309 h 949"/>
                <a:gd name="T12" fmla="*/ 0 w 949"/>
                <a:gd name="T13" fmla="*/ 411 h 949"/>
                <a:gd name="T14" fmla="*/ 1 w 949"/>
                <a:gd name="T15" fmla="*/ 533 h 949"/>
                <a:gd name="T16" fmla="*/ 24 w 949"/>
                <a:gd name="T17" fmla="*/ 615 h 949"/>
                <a:gd name="T18" fmla="*/ 36 w 949"/>
                <a:gd name="T19" fmla="*/ 657 h 949"/>
                <a:gd name="T20" fmla="*/ 78 w 949"/>
                <a:gd name="T21" fmla="*/ 732 h 949"/>
                <a:gd name="T22" fmla="*/ 126 w 949"/>
                <a:gd name="T23" fmla="*/ 798 h 949"/>
                <a:gd name="T24" fmla="*/ 195 w 949"/>
                <a:gd name="T25" fmla="*/ 858 h 949"/>
                <a:gd name="T26" fmla="*/ 276 w 949"/>
                <a:gd name="T27" fmla="*/ 903 h 949"/>
                <a:gd name="T28" fmla="*/ 351 w 949"/>
                <a:gd name="T29" fmla="*/ 930 h 949"/>
                <a:gd name="T30" fmla="*/ 456 w 949"/>
                <a:gd name="T31" fmla="*/ 948 h 949"/>
                <a:gd name="T32" fmla="*/ 570 w 949"/>
                <a:gd name="T33" fmla="*/ 936 h 949"/>
                <a:gd name="T34" fmla="*/ 675 w 949"/>
                <a:gd name="T35" fmla="*/ 903 h 949"/>
                <a:gd name="T36" fmla="*/ 773 w 949"/>
                <a:gd name="T37" fmla="*/ 847 h 949"/>
                <a:gd name="T38" fmla="*/ 855 w 949"/>
                <a:gd name="T39" fmla="*/ 750 h 949"/>
                <a:gd name="T40" fmla="*/ 909 w 949"/>
                <a:gd name="T41" fmla="*/ 666 h 949"/>
                <a:gd name="T42" fmla="*/ 936 w 949"/>
                <a:gd name="T43" fmla="*/ 573 h 949"/>
                <a:gd name="T44" fmla="*/ 948 w 949"/>
                <a:gd name="T45" fmla="*/ 489 h 949"/>
                <a:gd name="T46" fmla="*/ 945 w 949"/>
                <a:gd name="T47" fmla="*/ 414 h 949"/>
                <a:gd name="T48" fmla="*/ 921 w 949"/>
                <a:gd name="T49" fmla="*/ 321 h 949"/>
                <a:gd name="T50" fmla="*/ 894 w 949"/>
                <a:gd name="T51" fmla="*/ 246 h 949"/>
                <a:gd name="T52" fmla="*/ 840 w 949"/>
                <a:gd name="T53" fmla="*/ 171 h 949"/>
                <a:gd name="T54" fmla="*/ 771 w 949"/>
                <a:gd name="T55" fmla="*/ 99 h 949"/>
                <a:gd name="T56" fmla="*/ 681 w 949"/>
                <a:gd name="T57" fmla="*/ 45 h 949"/>
                <a:gd name="T58" fmla="*/ 575 w 949"/>
                <a:gd name="T59" fmla="*/ 9 h 949"/>
                <a:gd name="T60" fmla="*/ 471 w 949"/>
                <a:gd name="T61" fmla="*/ 0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9" h="949">
                  <a:moveTo>
                    <a:pt x="471" y="0"/>
                  </a:moveTo>
                  <a:lnTo>
                    <a:pt x="471" y="477"/>
                  </a:lnTo>
                  <a:lnTo>
                    <a:pt x="253" y="57"/>
                  </a:lnTo>
                  <a:lnTo>
                    <a:pt x="135" y="138"/>
                  </a:lnTo>
                  <a:lnTo>
                    <a:pt x="63" y="231"/>
                  </a:lnTo>
                  <a:lnTo>
                    <a:pt x="27" y="309"/>
                  </a:lnTo>
                  <a:lnTo>
                    <a:pt x="0" y="411"/>
                  </a:lnTo>
                  <a:lnTo>
                    <a:pt x="1" y="533"/>
                  </a:lnTo>
                  <a:lnTo>
                    <a:pt x="24" y="615"/>
                  </a:lnTo>
                  <a:lnTo>
                    <a:pt x="36" y="657"/>
                  </a:lnTo>
                  <a:lnTo>
                    <a:pt x="78" y="732"/>
                  </a:lnTo>
                  <a:lnTo>
                    <a:pt x="126" y="798"/>
                  </a:lnTo>
                  <a:lnTo>
                    <a:pt x="195" y="858"/>
                  </a:lnTo>
                  <a:lnTo>
                    <a:pt x="276" y="903"/>
                  </a:lnTo>
                  <a:lnTo>
                    <a:pt x="351" y="930"/>
                  </a:lnTo>
                  <a:lnTo>
                    <a:pt x="456" y="948"/>
                  </a:lnTo>
                  <a:lnTo>
                    <a:pt x="570" y="936"/>
                  </a:lnTo>
                  <a:lnTo>
                    <a:pt x="675" y="903"/>
                  </a:lnTo>
                  <a:lnTo>
                    <a:pt x="773" y="847"/>
                  </a:lnTo>
                  <a:lnTo>
                    <a:pt x="855" y="750"/>
                  </a:lnTo>
                  <a:lnTo>
                    <a:pt x="909" y="666"/>
                  </a:lnTo>
                  <a:lnTo>
                    <a:pt x="936" y="573"/>
                  </a:lnTo>
                  <a:lnTo>
                    <a:pt x="948" y="489"/>
                  </a:lnTo>
                  <a:lnTo>
                    <a:pt x="945" y="414"/>
                  </a:lnTo>
                  <a:lnTo>
                    <a:pt x="921" y="321"/>
                  </a:lnTo>
                  <a:lnTo>
                    <a:pt x="894" y="246"/>
                  </a:lnTo>
                  <a:lnTo>
                    <a:pt x="840" y="171"/>
                  </a:lnTo>
                  <a:lnTo>
                    <a:pt x="771" y="99"/>
                  </a:lnTo>
                  <a:lnTo>
                    <a:pt x="681" y="45"/>
                  </a:lnTo>
                  <a:lnTo>
                    <a:pt x="575" y="9"/>
                  </a:lnTo>
                  <a:lnTo>
                    <a:pt x="471" y="0"/>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04" name="Freeform 101">
              <a:extLst>
                <a:ext uri="{FF2B5EF4-FFF2-40B4-BE49-F238E27FC236}">
                  <a16:creationId xmlns:a16="http://schemas.microsoft.com/office/drawing/2014/main" id="{AC1D8C5A-DEE1-49AE-85EA-B36A8D2BB815}"/>
                </a:ext>
              </a:extLst>
            </p:cNvPr>
            <p:cNvSpPr>
              <a:spLocks/>
            </p:cNvSpPr>
            <p:nvPr/>
          </p:nvSpPr>
          <p:spPr bwMode="auto">
            <a:xfrm>
              <a:off x="6916738" y="2825750"/>
              <a:ext cx="1757362" cy="1754188"/>
            </a:xfrm>
            <a:custGeom>
              <a:avLst/>
              <a:gdLst>
                <a:gd name="T0" fmla="*/ 610 w 1107"/>
                <a:gd name="T1" fmla="*/ 1102 h 1105"/>
                <a:gd name="T2" fmla="*/ 691 w 1107"/>
                <a:gd name="T3" fmla="*/ 1087 h 1105"/>
                <a:gd name="T4" fmla="*/ 768 w 1107"/>
                <a:gd name="T5" fmla="*/ 1061 h 1105"/>
                <a:gd name="T6" fmla="*/ 840 w 1107"/>
                <a:gd name="T7" fmla="*/ 1024 h 1105"/>
                <a:gd name="T8" fmla="*/ 905 w 1107"/>
                <a:gd name="T9" fmla="*/ 978 h 1105"/>
                <a:gd name="T10" fmla="*/ 963 w 1107"/>
                <a:gd name="T11" fmla="*/ 923 h 1105"/>
                <a:gd name="T12" fmla="*/ 1012 w 1107"/>
                <a:gd name="T13" fmla="*/ 860 h 1105"/>
                <a:gd name="T14" fmla="*/ 1052 w 1107"/>
                <a:gd name="T15" fmla="*/ 791 h 1105"/>
                <a:gd name="T16" fmla="*/ 1082 w 1107"/>
                <a:gd name="T17" fmla="*/ 716 h 1105"/>
                <a:gd name="T18" fmla="*/ 1100 w 1107"/>
                <a:gd name="T19" fmla="*/ 636 h 1105"/>
                <a:gd name="T20" fmla="*/ 1106 w 1107"/>
                <a:gd name="T21" fmla="*/ 552 h 1105"/>
                <a:gd name="T22" fmla="*/ 1100 w 1107"/>
                <a:gd name="T23" fmla="*/ 468 h 1105"/>
                <a:gd name="T24" fmla="*/ 1082 w 1107"/>
                <a:gd name="T25" fmla="*/ 387 h 1105"/>
                <a:gd name="T26" fmla="*/ 1052 w 1107"/>
                <a:gd name="T27" fmla="*/ 312 h 1105"/>
                <a:gd name="T28" fmla="*/ 1012 w 1107"/>
                <a:gd name="T29" fmla="*/ 243 h 1105"/>
                <a:gd name="T30" fmla="*/ 963 w 1107"/>
                <a:gd name="T31" fmla="*/ 180 h 1105"/>
                <a:gd name="T32" fmla="*/ 905 w 1107"/>
                <a:gd name="T33" fmla="*/ 126 h 1105"/>
                <a:gd name="T34" fmla="*/ 840 w 1107"/>
                <a:gd name="T35" fmla="*/ 80 h 1105"/>
                <a:gd name="T36" fmla="*/ 768 w 1107"/>
                <a:gd name="T37" fmla="*/ 43 h 1105"/>
                <a:gd name="T38" fmla="*/ 691 w 1107"/>
                <a:gd name="T39" fmla="*/ 17 h 1105"/>
                <a:gd name="T40" fmla="*/ 610 w 1107"/>
                <a:gd name="T41" fmla="*/ 2 h 1105"/>
                <a:gd name="T42" fmla="*/ 525 w 1107"/>
                <a:gd name="T43" fmla="*/ 0 h 1105"/>
                <a:gd name="T44" fmla="*/ 442 w 1107"/>
                <a:gd name="T45" fmla="*/ 11 h 1105"/>
                <a:gd name="T46" fmla="*/ 363 w 1107"/>
                <a:gd name="T47" fmla="*/ 33 h 1105"/>
                <a:gd name="T48" fmla="*/ 289 w 1107"/>
                <a:gd name="T49" fmla="*/ 66 h 1105"/>
                <a:gd name="T50" fmla="*/ 222 w 1107"/>
                <a:gd name="T51" fmla="*/ 109 h 1105"/>
                <a:gd name="T52" fmla="*/ 162 w 1107"/>
                <a:gd name="T53" fmla="*/ 161 h 1105"/>
                <a:gd name="T54" fmla="*/ 110 w 1107"/>
                <a:gd name="T55" fmla="*/ 221 h 1105"/>
                <a:gd name="T56" fmla="*/ 67 w 1107"/>
                <a:gd name="T57" fmla="*/ 288 h 1105"/>
                <a:gd name="T58" fmla="*/ 33 w 1107"/>
                <a:gd name="T59" fmla="*/ 362 h 1105"/>
                <a:gd name="T60" fmla="*/ 11 w 1107"/>
                <a:gd name="T61" fmla="*/ 441 h 1105"/>
                <a:gd name="T62" fmla="*/ 1 w 1107"/>
                <a:gd name="T63" fmla="*/ 523 h 1105"/>
                <a:gd name="T64" fmla="*/ 3 w 1107"/>
                <a:gd name="T65" fmla="*/ 608 h 1105"/>
                <a:gd name="T66" fmla="*/ 17 w 1107"/>
                <a:gd name="T67" fmla="*/ 690 h 1105"/>
                <a:gd name="T68" fmla="*/ 43 w 1107"/>
                <a:gd name="T69" fmla="*/ 767 h 1105"/>
                <a:gd name="T70" fmla="*/ 80 w 1107"/>
                <a:gd name="T71" fmla="*/ 838 h 1105"/>
                <a:gd name="T72" fmla="*/ 126 w 1107"/>
                <a:gd name="T73" fmla="*/ 903 h 1105"/>
                <a:gd name="T74" fmla="*/ 181 w 1107"/>
                <a:gd name="T75" fmla="*/ 961 h 1105"/>
                <a:gd name="T76" fmla="*/ 244 w 1107"/>
                <a:gd name="T77" fmla="*/ 1010 h 1105"/>
                <a:gd name="T78" fmla="*/ 313 w 1107"/>
                <a:gd name="T79" fmla="*/ 1050 h 1105"/>
                <a:gd name="T80" fmla="*/ 389 w 1107"/>
                <a:gd name="T81" fmla="*/ 1079 h 1105"/>
                <a:gd name="T82" fmla="*/ 469 w 1107"/>
                <a:gd name="T83" fmla="*/ 1098 h 1105"/>
                <a:gd name="T84" fmla="*/ 553 w 1107"/>
                <a:gd name="T85" fmla="*/ 1104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7" h="1105">
                  <a:moveTo>
                    <a:pt x="553" y="1104"/>
                  </a:moveTo>
                  <a:lnTo>
                    <a:pt x="582" y="1103"/>
                  </a:lnTo>
                  <a:lnTo>
                    <a:pt x="610" y="1102"/>
                  </a:lnTo>
                  <a:lnTo>
                    <a:pt x="637" y="1098"/>
                  </a:lnTo>
                  <a:lnTo>
                    <a:pt x="665" y="1093"/>
                  </a:lnTo>
                  <a:lnTo>
                    <a:pt x="691" y="1087"/>
                  </a:lnTo>
                  <a:lnTo>
                    <a:pt x="718" y="1079"/>
                  </a:lnTo>
                  <a:lnTo>
                    <a:pt x="743" y="1071"/>
                  </a:lnTo>
                  <a:lnTo>
                    <a:pt x="768" y="1061"/>
                  </a:lnTo>
                  <a:lnTo>
                    <a:pt x="793" y="1050"/>
                  </a:lnTo>
                  <a:lnTo>
                    <a:pt x="817" y="1038"/>
                  </a:lnTo>
                  <a:lnTo>
                    <a:pt x="840" y="1024"/>
                  </a:lnTo>
                  <a:lnTo>
                    <a:pt x="862" y="1010"/>
                  </a:lnTo>
                  <a:lnTo>
                    <a:pt x="884" y="994"/>
                  </a:lnTo>
                  <a:lnTo>
                    <a:pt x="905" y="978"/>
                  </a:lnTo>
                  <a:lnTo>
                    <a:pt x="925" y="961"/>
                  </a:lnTo>
                  <a:lnTo>
                    <a:pt x="944" y="942"/>
                  </a:lnTo>
                  <a:lnTo>
                    <a:pt x="963" y="923"/>
                  </a:lnTo>
                  <a:lnTo>
                    <a:pt x="980" y="903"/>
                  </a:lnTo>
                  <a:lnTo>
                    <a:pt x="997" y="882"/>
                  </a:lnTo>
                  <a:lnTo>
                    <a:pt x="1012" y="860"/>
                  </a:lnTo>
                  <a:lnTo>
                    <a:pt x="1026" y="838"/>
                  </a:lnTo>
                  <a:lnTo>
                    <a:pt x="1040" y="815"/>
                  </a:lnTo>
                  <a:lnTo>
                    <a:pt x="1052" y="791"/>
                  </a:lnTo>
                  <a:lnTo>
                    <a:pt x="1063" y="767"/>
                  </a:lnTo>
                  <a:lnTo>
                    <a:pt x="1073" y="742"/>
                  </a:lnTo>
                  <a:lnTo>
                    <a:pt x="1082" y="716"/>
                  </a:lnTo>
                  <a:lnTo>
                    <a:pt x="1089" y="690"/>
                  </a:lnTo>
                  <a:lnTo>
                    <a:pt x="1095" y="663"/>
                  </a:lnTo>
                  <a:lnTo>
                    <a:pt x="1100" y="636"/>
                  </a:lnTo>
                  <a:lnTo>
                    <a:pt x="1104" y="608"/>
                  </a:lnTo>
                  <a:lnTo>
                    <a:pt x="1106" y="580"/>
                  </a:lnTo>
                  <a:lnTo>
                    <a:pt x="1106" y="552"/>
                  </a:lnTo>
                  <a:lnTo>
                    <a:pt x="1106" y="523"/>
                  </a:lnTo>
                  <a:lnTo>
                    <a:pt x="1104" y="495"/>
                  </a:lnTo>
                  <a:lnTo>
                    <a:pt x="1100" y="468"/>
                  </a:lnTo>
                  <a:lnTo>
                    <a:pt x="1095" y="441"/>
                  </a:lnTo>
                  <a:lnTo>
                    <a:pt x="1089" y="414"/>
                  </a:lnTo>
                  <a:lnTo>
                    <a:pt x="1082" y="387"/>
                  </a:lnTo>
                  <a:lnTo>
                    <a:pt x="1073" y="362"/>
                  </a:lnTo>
                  <a:lnTo>
                    <a:pt x="1063" y="337"/>
                  </a:lnTo>
                  <a:lnTo>
                    <a:pt x="1052" y="312"/>
                  </a:lnTo>
                  <a:lnTo>
                    <a:pt x="1040" y="288"/>
                  </a:lnTo>
                  <a:lnTo>
                    <a:pt x="1026" y="265"/>
                  </a:lnTo>
                  <a:lnTo>
                    <a:pt x="1012" y="243"/>
                  </a:lnTo>
                  <a:lnTo>
                    <a:pt x="997" y="221"/>
                  </a:lnTo>
                  <a:lnTo>
                    <a:pt x="980" y="201"/>
                  </a:lnTo>
                  <a:lnTo>
                    <a:pt x="963" y="180"/>
                  </a:lnTo>
                  <a:lnTo>
                    <a:pt x="944" y="161"/>
                  </a:lnTo>
                  <a:lnTo>
                    <a:pt x="925" y="143"/>
                  </a:lnTo>
                  <a:lnTo>
                    <a:pt x="905" y="126"/>
                  </a:lnTo>
                  <a:lnTo>
                    <a:pt x="884" y="109"/>
                  </a:lnTo>
                  <a:lnTo>
                    <a:pt x="862" y="94"/>
                  </a:lnTo>
                  <a:lnTo>
                    <a:pt x="840" y="80"/>
                  </a:lnTo>
                  <a:lnTo>
                    <a:pt x="817" y="66"/>
                  </a:lnTo>
                  <a:lnTo>
                    <a:pt x="793" y="54"/>
                  </a:lnTo>
                  <a:lnTo>
                    <a:pt x="768" y="43"/>
                  </a:lnTo>
                  <a:lnTo>
                    <a:pt x="743" y="33"/>
                  </a:lnTo>
                  <a:lnTo>
                    <a:pt x="718" y="24"/>
                  </a:lnTo>
                  <a:lnTo>
                    <a:pt x="691" y="17"/>
                  </a:lnTo>
                  <a:lnTo>
                    <a:pt x="665" y="11"/>
                  </a:lnTo>
                  <a:lnTo>
                    <a:pt x="637" y="6"/>
                  </a:lnTo>
                  <a:lnTo>
                    <a:pt x="610" y="2"/>
                  </a:lnTo>
                  <a:lnTo>
                    <a:pt x="582" y="0"/>
                  </a:lnTo>
                  <a:lnTo>
                    <a:pt x="553" y="0"/>
                  </a:lnTo>
                  <a:lnTo>
                    <a:pt x="525" y="0"/>
                  </a:lnTo>
                  <a:lnTo>
                    <a:pt x="497" y="2"/>
                  </a:lnTo>
                  <a:lnTo>
                    <a:pt x="469" y="6"/>
                  </a:lnTo>
                  <a:lnTo>
                    <a:pt x="442" y="11"/>
                  </a:lnTo>
                  <a:lnTo>
                    <a:pt x="415" y="17"/>
                  </a:lnTo>
                  <a:lnTo>
                    <a:pt x="389" y="24"/>
                  </a:lnTo>
                  <a:lnTo>
                    <a:pt x="363" y="33"/>
                  </a:lnTo>
                  <a:lnTo>
                    <a:pt x="338" y="43"/>
                  </a:lnTo>
                  <a:lnTo>
                    <a:pt x="313" y="54"/>
                  </a:lnTo>
                  <a:lnTo>
                    <a:pt x="289" y="66"/>
                  </a:lnTo>
                  <a:lnTo>
                    <a:pt x="266" y="80"/>
                  </a:lnTo>
                  <a:lnTo>
                    <a:pt x="244" y="94"/>
                  </a:lnTo>
                  <a:lnTo>
                    <a:pt x="222" y="109"/>
                  </a:lnTo>
                  <a:lnTo>
                    <a:pt x="201" y="126"/>
                  </a:lnTo>
                  <a:lnTo>
                    <a:pt x="181" y="143"/>
                  </a:lnTo>
                  <a:lnTo>
                    <a:pt x="162" y="161"/>
                  </a:lnTo>
                  <a:lnTo>
                    <a:pt x="144" y="180"/>
                  </a:lnTo>
                  <a:lnTo>
                    <a:pt x="126" y="201"/>
                  </a:lnTo>
                  <a:lnTo>
                    <a:pt x="110" y="221"/>
                  </a:lnTo>
                  <a:lnTo>
                    <a:pt x="94" y="243"/>
                  </a:lnTo>
                  <a:lnTo>
                    <a:pt x="80" y="265"/>
                  </a:lnTo>
                  <a:lnTo>
                    <a:pt x="67" y="288"/>
                  </a:lnTo>
                  <a:lnTo>
                    <a:pt x="54" y="312"/>
                  </a:lnTo>
                  <a:lnTo>
                    <a:pt x="43" y="337"/>
                  </a:lnTo>
                  <a:lnTo>
                    <a:pt x="33" y="362"/>
                  </a:lnTo>
                  <a:lnTo>
                    <a:pt x="25" y="387"/>
                  </a:lnTo>
                  <a:lnTo>
                    <a:pt x="17" y="414"/>
                  </a:lnTo>
                  <a:lnTo>
                    <a:pt x="11" y="441"/>
                  </a:lnTo>
                  <a:lnTo>
                    <a:pt x="6" y="468"/>
                  </a:lnTo>
                  <a:lnTo>
                    <a:pt x="3" y="495"/>
                  </a:lnTo>
                  <a:lnTo>
                    <a:pt x="1" y="523"/>
                  </a:lnTo>
                  <a:lnTo>
                    <a:pt x="0" y="552"/>
                  </a:lnTo>
                  <a:lnTo>
                    <a:pt x="1" y="580"/>
                  </a:lnTo>
                  <a:lnTo>
                    <a:pt x="3" y="608"/>
                  </a:lnTo>
                  <a:lnTo>
                    <a:pt x="6" y="636"/>
                  </a:lnTo>
                  <a:lnTo>
                    <a:pt x="11" y="663"/>
                  </a:lnTo>
                  <a:lnTo>
                    <a:pt x="17" y="690"/>
                  </a:lnTo>
                  <a:lnTo>
                    <a:pt x="25" y="716"/>
                  </a:lnTo>
                  <a:lnTo>
                    <a:pt x="33" y="742"/>
                  </a:lnTo>
                  <a:lnTo>
                    <a:pt x="43" y="767"/>
                  </a:lnTo>
                  <a:lnTo>
                    <a:pt x="54" y="791"/>
                  </a:lnTo>
                  <a:lnTo>
                    <a:pt x="67" y="815"/>
                  </a:lnTo>
                  <a:lnTo>
                    <a:pt x="80" y="838"/>
                  </a:lnTo>
                  <a:lnTo>
                    <a:pt x="94" y="860"/>
                  </a:lnTo>
                  <a:lnTo>
                    <a:pt x="110" y="882"/>
                  </a:lnTo>
                  <a:lnTo>
                    <a:pt x="126" y="903"/>
                  </a:lnTo>
                  <a:lnTo>
                    <a:pt x="144" y="923"/>
                  </a:lnTo>
                  <a:lnTo>
                    <a:pt x="162" y="942"/>
                  </a:lnTo>
                  <a:lnTo>
                    <a:pt x="181" y="961"/>
                  </a:lnTo>
                  <a:lnTo>
                    <a:pt x="201" y="978"/>
                  </a:lnTo>
                  <a:lnTo>
                    <a:pt x="222" y="994"/>
                  </a:lnTo>
                  <a:lnTo>
                    <a:pt x="244" y="1010"/>
                  </a:lnTo>
                  <a:lnTo>
                    <a:pt x="266" y="1024"/>
                  </a:lnTo>
                  <a:lnTo>
                    <a:pt x="289" y="1038"/>
                  </a:lnTo>
                  <a:lnTo>
                    <a:pt x="313" y="1050"/>
                  </a:lnTo>
                  <a:lnTo>
                    <a:pt x="338" y="1061"/>
                  </a:lnTo>
                  <a:lnTo>
                    <a:pt x="363" y="1071"/>
                  </a:lnTo>
                  <a:lnTo>
                    <a:pt x="389" y="1079"/>
                  </a:lnTo>
                  <a:lnTo>
                    <a:pt x="415" y="1087"/>
                  </a:lnTo>
                  <a:lnTo>
                    <a:pt x="442" y="1093"/>
                  </a:lnTo>
                  <a:lnTo>
                    <a:pt x="469" y="1098"/>
                  </a:lnTo>
                  <a:lnTo>
                    <a:pt x="497" y="1102"/>
                  </a:lnTo>
                  <a:lnTo>
                    <a:pt x="525" y="1103"/>
                  </a:lnTo>
                  <a:lnTo>
                    <a:pt x="553" y="110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05" name="Freeform 102">
              <a:extLst>
                <a:ext uri="{FF2B5EF4-FFF2-40B4-BE49-F238E27FC236}">
                  <a16:creationId xmlns:a16="http://schemas.microsoft.com/office/drawing/2014/main" id="{394C1A0D-49D0-44C0-A9F0-D55544B9DA08}"/>
                </a:ext>
              </a:extLst>
            </p:cNvPr>
            <p:cNvSpPr>
              <a:spLocks/>
            </p:cNvSpPr>
            <p:nvPr/>
          </p:nvSpPr>
          <p:spPr bwMode="auto">
            <a:xfrm>
              <a:off x="7267575" y="3294063"/>
              <a:ext cx="84138" cy="130175"/>
            </a:xfrm>
            <a:custGeom>
              <a:avLst/>
              <a:gdLst>
                <a:gd name="T0" fmla="*/ 26 w 53"/>
                <a:gd name="T1" fmla="*/ 81 h 82"/>
                <a:gd name="T2" fmla="*/ 19 w 53"/>
                <a:gd name="T3" fmla="*/ 80 h 82"/>
                <a:gd name="T4" fmla="*/ 13 w 53"/>
                <a:gd name="T5" fmla="*/ 77 h 82"/>
                <a:gd name="T6" fmla="*/ 8 w 53"/>
                <a:gd name="T7" fmla="*/ 73 h 82"/>
                <a:gd name="T8" fmla="*/ 4 w 53"/>
                <a:gd name="T9" fmla="*/ 67 h 82"/>
                <a:gd name="T10" fmla="*/ 2 w 53"/>
                <a:gd name="T11" fmla="*/ 61 h 82"/>
                <a:gd name="T12" fmla="*/ 1 w 53"/>
                <a:gd name="T13" fmla="*/ 54 h 82"/>
                <a:gd name="T14" fmla="*/ 0 w 53"/>
                <a:gd name="T15" fmla="*/ 47 h 82"/>
                <a:gd name="T16" fmla="*/ 0 w 53"/>
                <a:gd name="T17" fmla="*/ 40 h 82"/>
                <a:gd name="T18" fmla="*/ 0 w 53"/>
                <a:gd name="T19" fmla="*/ 34 h 82"/>
                <a:gd name="T20" fmla="*/ 1 w 53"/>
                <a:gd name="T21" fmla="*/ 27 h 82"/>
                <a:gd name="T22" fmla="*/ 2 w 53"/>
                <a:gd name="T23" fmla="*/ 20 h 82"/>
                <a:gd name="T24" fmla="*/ 4 w 53"/>
                <a:gd name="T25" fmla="*/ 14 h 82"/>
                <a:gd name="T26" fmla="*/ 8 w 53"/>
                <a:gd name="T27" fmla="*/ 8 h 82"/>
                <a:gd name="T28" fmla="*/ 13 w 53"/>
                <a:gd name="T29" fmla="*/ 4 h 82"/>
                <a:gd name="T30" fmla="*/ 19 w 53"/>
                <a:gd name="T31" fmla="*/ 1 h 82"/>
                <a:gd name="T32" fmla="*/ 26 w 53"/>
                <a:gd name="T33" fmla="*/ 0 h 82"/>
                <a:gd name="T34" fmla="*/ 33 w 53"/>
                <a:gd name="T35" fmla="*/ 1 h 82"/>
                <a:gd name="T36" fmla="*/ 39 w 53"/>
                <a:gd name="T37" fmla="*/ 4 h 82"/>
                <a:gd name="T38" fmla="*/ 44 w 53"/>
                <a:gd name="T39" fmla="*/ 8 h 82"/>
                <a:gd name="T40" fmla="*/ 48 w 53"/>
                <a:gd name="T41" fmla="*/ 14 h 82"/>
                <a:gd name="T42" fmla="*/ 49 w 53"/>
                <a:gd name="T43" fmla="*/ 20 h 82"/>
                <a:gd name="T44" fmla="*/ 51 w 53"/>
                <a:gd name="T45" fmla="*/ 27 h 82"/>
                <a:gd name="T46" fmla="*/ 52 w 53"/>
                <a:gd name="T47" fmla="*/ 34 h 82"/>
                <a:gd name="T48" fmla="*/ 52 w 53"/>
                <a:gd name="T49" fmla="*/ 40 h 82"/>
                <a:gd name="T50" fmla="*/ 52 w 53"/>
                <a:gd name="T51" fmla="*/ 47 h 82"/>
                <a:gd name="T52" fmla="*/ 51 w 53"/>
                <a:gd name="T53" fmla="*/ 54 h 82"/>
                <a:gd name="T54" fmla="*/ 49 w 53"/>
                <a:gd name="T55" fmla="*/ 61 h 82"/>
                <a:gd name="T56" fmla="*/ 48 w 53"/>
                <a:gd name="T57" fmla="*/ 67 h 82"/>
                <a:gd name="T58" fmla="*/ 44 w 53"/>
                <a:gd name="T59" fmla="*/ 73 h 82"/>
                <a:gd name="T60" fmla="*/ 39 w 53"/>
                <a:gd name="T61" fmla="*/ 77 h 82"/>
                <a:gd name="T62" fmla="*/ 33 w 53"/>
                <a:gd name="T63" fmla="*/ 80 h 82"/>
                <a:gd name="T64" fmla="*/ 26 w 53"/>
                <a:gd name="T65"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82">
                  <a:moveTo>
                    <a:pt x="26" y="81"/>
                  </a:moveTo>
                  <a:lnTo>
                    <a:pt x="19" y="80"/>
                  </a:lnTo>
                  <a:lnTo>
                    <a:pt x="13" y="77"/>
                  </a:lnTo>
                  <a:lnTo>
                    <a:pt x="8" y="73"/>
                  </a:lnTo>
                  <a:lnTo>
                    <a:pt x="4" y="67"/>
                  </a:lnTo>
                  <a:lnTo>
                    <a:pt x="2" y="61"/>
                  </a:lnTo>
                  <a:lnTo>
                    <a:pt x="1" y="54"/>
                  </a:lnTo>
                  <a:lnTo>
                    <a:pt x="0" y="47"/>
                  </a:lnTo>
                  <a:lnTo>
                    <a:pt x="0" y="40"/>
                  </a:lnTo>
                  <a:lnTo>
                    <a:pt x="0" y="34"/>
                  </a:lnTo>
                  <a:lnTo>
                    <a:pt x="1" y="27"/>
                  </a:lnTo>
                  <a:lnTo>
                    <a:pt x="2" y="20"/>
                  </a:lnTo>
                  <a:lnTo>
                    <a:pt x="4" y="14"/>
                  </a:lnTo>
                  <a:lnTo>
                    <a:pt x="8" y="8"/>
                  </a:lnTo>
                  <a:lnTo>
                    <a:pt x="13" y="4"/>
                  </a:lnTo>
                  <a:lnTo>
                    <a:pt x="19" y="1"/>
                  </a:lnTo>
                  <a:lnTo>
                    <a:pt x="26" y="0"/>
                  </a:lnTo>
                  <a:lnTo>
                    <a:pt x="33" y="1"/>
                  </a:lnTo>
                  <a:lnTo>
                    <a:pt x="39" y="4"/>
                  </a:lnTo>
                  <a:lnTo>
                    <a:pt x="44" y="8"/>
                  </a:lnTo>
                  <a:lnTo>
                    <a:pt x="48" y="14"/>
                  </a:lnTo>
                  <a:lnTo>
                    <a:pt x="49" y="20"/>
                  </a:lnTo>
                  <a:lnTo>
                    <a:pt x="51" y="27"/>
                  </a:lnTo>
                  <a:lnTo>
                    <a:pt x="52" y="34"/>
                  </a:lnTo>
                  <a:lnTo>
                    <a:pt x="52" y="40"/>
                  </a:lnTo>
                  <a:lnTo>
                    <a:pt x="52" y="47"/>
                  </a:lnTo>
                  <a:lnTo>
                    <a:pt x="51" y="54"/>
                  </a:lnTo>
                  <a:lnTo>
                    <a:pt x="49" y="61"/>
                  </a:lnTo>
                  <a:lnTo>
                    <a:pt x="48" y="67"/>
                  </a:lnTo>
                  <a:lnTo>
                    <a:pt x="44" y="73"/>
                  </a:lnTo>
                  <a:lnTo>
                    <a:pt x="39" y="77"/>
                  </a:lnTo>
                  <a:lnTo>
                    <a:pt x="33" y="80"/>
                  </a:lnTo>
                  <a:lnTo>
                    <a:pt x="26" y="8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06" name="Freeform 103">
              <a:extLst>
                <a:ext uri="{FF2B5EF4-FFF2-40B4-BE49-F238E27FC236}">
                  <a16:creationId xmlns:a16="http://schemas.microsoft.com/office/drawing/2014/main" id="{2D7C1AF9-C0B0-473F-BCCD-52A50647A75E}"/>
                </a:ext>
              </a:extLst>
            </p:cNvPr>
            <p:cNvSpPr>
              <a:spLocks/>
            </p:cNvSpPr>
            <p:nvPr/>
          </p:nvSpPr>
          <p:spPr bwMode="auto">
            <a:xfrm>
              <a:off x="8093075" y="3071813"/>
              <a:ext cx="42863" cy="127000"/>
            </a:xfrm>
            <a:custGeom>
              <a:avLst/>
              <a:gdLst>
                <a:gd name="T0" fmla="*/ 26 w 27"/>
                <a:gd name="T1" fmla="*/ 79 h 80"/>
                <a:gd name="T2" fmla="*/ 16 w 27"/>
                <a:gd name="T3" fmla="*/ 79 h 80"/>
                <a:gd name="T4" fmla="*/ 16 w 27"/>
                <a:gd name="T5" fmla="*/ 23 h 80"/>
                <a:gd name="T6" fmla="*/ 0 w 27"/>
                <a:gd name="T7" fmla="*/ 23 h 80"/>
                <a:gd name="T8" fmla="*/ 0 w 27"/>
                <a:gd name="T9" fmla="*/ 15 h 80"/>
                <a:gd name="T10" fmla="*/ 4 w 27"/>
                <a:gd name="T11" fmla="*/ 15 h 80"/>
                <a:gd name="T12" fmla="*/ 7 w 27"/>
                <a:gd name="T13" fmla="*/ 14 h 80"/>
                <a:gd name="T14" fmla="*/ 11 w 27"/>
                <a:gd name="T15" fmla="*/ 13 h 80"/>
                <a:gd name="T16" fmla="*/ 13 w 27"/>
                <a:gd name="T17" fmla="*/ 12 h 80"/>
                <a:gd name="T18" fmla="*/ 15 w 27"/>
                <a:gd name="T19" fmla="*/ 10 h 80"/>
                <a:gd name="T20" fmla="*/ 16 w 27"/>
                <a:gd name="T21" fmla="*/ 7 h 80"/>
                <a:gd name="T22" fmla="*/ 18 w 27"/>
                <a:gd name="T23" fmla="*/ 5 h 80"/>
                <a:gd name="T24" fmla="*/ 19 w 27"/>
                <a:gd name="T25" fmla="*/ 0 h 80"/>
                <a:gd name="T26" fmla="*/ 26 w 27"/>
                <a:gd name="T27" fmla="*/ 0 h 80"/>
                <a:gd name="T28" fmla="*/ 26 w 27"/>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80">
                  <a:moveTo>
                    <a:pt x="26" y="79"/>
                  </a:moveTo>
                  <a:lnTo>
                    <a:pt x="16" y="79"/>
                  </a:lnTo>
                  <a:lnTo>
                    <a:pt x="16" y="23"/>
                  </a:lnTo>
                  <a:lnTo>
                    <a:pt x="0" y="23"/>
                  </a:lnTo>
                  <a:lnTo>
                    <a:pt x="0" y="15"/>
                  </a:lnTo>
                  <a:lnTo>
                    <a:pt x="4" y="15"/>
                  </a:lnTo>
                  <a:lnTo>
                    <a:pt x="7" y="14"/>
                  </a:lnTo>
                  <a:lnTo>
                    <a:pt x="11" y="13"/>
                  </a:lnTo>
                  <a:lnTo>
                    <a:pt x="13" y="12"/>
                  </a:lnTo>
                  <a:lnTo>
                    <a:pt x="15" y="10"/>
                  </a:lnTo>
                  <a:lnTo>
                    <a:pt x="16" y="7"/>
                  </a:lnTo>
                  <a:lnTo>
                    <a:pt x="18" y="5"/>
                  </a:lnTo>
                  <a:lnTo>
                    <a:pt x="19" y="0"/>
                  </a:lnTo>
                  <a:lnTo>
                    <a:pt x="26" y="0"/>
                  </a:lnTo>
                  <a:lnTo>
                    <a:pt x="26"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07" name="Freeform 104">
              <a:extLst>
                <a:ext uri="{FF2B5EF4-FFF2-40B4-BE49-F238E27FC236}">
                  <a16:creationId xmlns:a16="http://schemas.microsoft.com/office/drawing/2014/main" id="{9F77A191-CCAA-49C0-A096-74C39DDCF54F}"/>
                </a:ext>
              </a:extLst>
            </p:cNvPr>
            <p:cNvSpPr>
              <a:spLocks/>
            </p:cNvSpPr>
            <p:nvPr/>
          </p:nvSpPr>
          <p:spPr bwMode="auto">
            <a:xfrm>
              <a:off x="8305800" y="3300413"/>
              <a:ext cx="84138" cy="125412"/>
            </a:xfrm>
            <a:custGeom>
              <a:avLst/>
              <a:gdLst>
                <a:gd name="T0" fmla="*/ 3 w 53"/>
                <a:gd name="T1" fmla="*/ 20 h 79"/>
                <a:gd name="T2" fmla="*/ 8 w 53"/>
                <a:gd name="T3" fmla="*/ 7 h 79"/>
                <a:gd name="T4" fmla="*/ 16 w 53"/>
                <a:gd name="T5" fmla="*/ 2 h 79"/>
                <a:gd name="T6" fmla="*/ 25 w 53"/>
                <a:gd name="T7" fmla="*/ 0 h 79"/>
                <a:gd name="T8" fmla="*/ 33 w 53"/>
                <a:gd name="T9" fmla="*/ 0 h 79"/>
                <a:gd name="T10" fmla="*/ 41 w 53"/>
                <a:gd name="T11" fmla="*/ 3 h 79"/>
                <a:gd name="T12" fmla="*/ 48 w 53"/>
                <a:gd name="T13" fmla="*/ 9 h 79"/>
                <a:gd name="T14" fmla="*/ 51 w 53"/>
                <a:gd name="T15" fmla="*/ 18 h 79"/>
                <a:gd name="T16" fmla="*/ 51 w 53"/>
                <a:gd name="T17" fmla="*/ 28 h 79"/>
                <a:gd name="T18" fmla="*/ 48 w 53"/>
                <a:gd name="T19" fmla="*/ 36 h 79"/>
                <a:gd name="T20" fmla="*/ 43 w 53"/>
                <a:gd name="T21" fmla="*/ 42 h 79"/>
                <a:gd name="T22" fmla="*/ 36 w 53"/>
                <a:gd name="T23" fmla="*/ 47 h 79"/>
                <a:gd name="T24" fmla="*/ 23 w 53"/>
                <a:gd name="T25" fmla="*/ 54 h 79"/>
                <a:gd name="T26" fmla="*/ 17 w 53"/>
                <a:gd name="T27" fmla="*/ 59 h 79"/>
                <a:gd name="T28" fmla="*/ 13 w 53"/>
                <a:gd name="T29" fmla="*/ 62 h 79"/>
                <a:gd name="T30" fmla="*/ 12 w 53"/>
                <a:gd name="T31" fmla="*/ 66 h 79"/>
                <a:gd name="T32" fmla="*/ 11 w 53"/>
                <a:gd name="T33" fmla="*/ 69 h 79"/>
                <a:gd name="T34" fmla="*/ 52 w 53"/>
                <a:gd name="T35" fmla="*/ 78 h 79"/>
                <a:gd name="T36" fmla="*/ 0 w 53"/>
                <a:gd name="T37" fmla="*/ 72 h 79"/>
                <a:gd name="T38" fmla="*/ 3 w 53"/>
                <a:gd name="T39" fmla="*/ 63 h 79"/>
                <a:gd name="T40" fmla="*/ 7 w 53"/>
                <a:gd name="T41" fmla="*/ 56 h 79"/>
                <a:gd name="T42" fmla="*/ 14 w 53"/>
                <a:gd name="T43" fmla="*/ 49 h 79"/>
                <a:gd name="T44" fmla="*/ 28 w 53"/>
                <a:gd name="T45" fmla="*/ 41 h 79"/>
                <a:gd name="T46" fmla="*/ 33 w 53"/>
                <a:gd name="T47" fmla="*/ 37 h 79"/>
                <a:gd name="T48" fmla="*/ 38 w 53"/>
                <a:gd name="T49" fmla="*/ 34 h 79"/>
                <a:gd name="T50" fmla="*/ 41 w 53"/>
                <a:gd name="T51" fmla="*/ 29 h 79"/>
                <a:gd name="T52" fmla="*/ 42 w 53"/>
                <a:gd name="T53" fmla="*/ 22 h 79"/>
                <a:gd name="T54" fmla="*/ 41 w 53"/>
                <a:gd name="T55" fmla="*/ 18 h 79"/>
                <a:gd name="T56" fmla="*/ 39 w 53"/>
                <a:gd name="T57" fmla="*/ 13 h 79"/>
                <a:gd name="T58" fmla="*/ 34 w 53"/>
                <a:gd name="T59" fmla="*/ 9 h 79"/>
                <a:gd name="T60" fmla="*/ 27 w 53"/>
                <a:gd name="T61" fmla="*/ 8 h 79"/>
                <a:gd name="T62" fmla="*/ 18 w 53"/>
                <a:gd name="T63" fmla="*/ 10 h 79"/>
                <a:gd name="T64" fmla="*/ 13 w 53"/>
                <a:gd name="T65" fmla="*/ 16 h 79"/>
                <a:gd name="T66" fmla="*/ 12 w 53"/>
                <a:gd name="T67" fmla="*/ 22 h 79"/>
                <a:gd name="T68" fmla="*/ 12 w 53"/>
                <a:gd name="T69" fmla="*/ 2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 h="79">
                  <a:moveTo>
                    <a:pt x="2" y="28"/>
                  </a:moveTo>
                  <a:lnTo>
                    <a:pt x="3" y="20"/>
                  </a:lnTo>
                  <a:lnTo>
                    <a:pt x="4" y="12"/>
                  </a:lnTo>
                  <a:lnTo>
                    <a:pt x="8" y="7"/>
                  </a:lnTo>
                  <a:lnTo>
                    <a:pt x="12" y="4"/>
                  </a:lnTo>
                  <a:lnTo>
                    <a:pt x="16" y="2"/>
                  </a:lnTo>
                  <a:lnTo>
                    <a:pt x="21" y="0"/>
                  </a:lnTo>
                  <a:lnTo>
                    <a:pt x="25" y="0"/>
                  </a:lnTo>
                  <a:lnTo>
                    <a:pt x="28" y="0"/>
                  </a:lnTo>
                  <a:lnTo>
                    <a:pt x="33" y="0"/>
                  </a:lnTo>
                  <a:lnTo>
                    <a:pt x="38" y="1"/>
                  </a:lnTo>
                  <a:lnTo>
                    <a:pt x="41" y="3"/>
                  </a:lnTo>
                  <a:lnTo>
                    <a:pt x="45" y="6"/>
                  </a:lnTo>
                  <a:lnTo>
                    <a:pt x="48" y="9"/>
                  </a:lnTo>
                  <a:lnTo>
                    <a:pt x="50" y="13"/>
                  </a:lnTo>
                  <a:lnTo>
                    <a:pt x="51" y="18"/>
                  </a:lnTo>
                  <a:lnTo>
                    <a:pt x="52" y="23"/>
                  </a:lnTo>
                  <a:lnTo>
                    <a:pt x="51" y="28"/>
                  </a:lnTo>
                  <a:lnTo>
                    <a:pt x="50" y="33"/>
                  </a:lnTo>
                  <a:lnTo>
                    <a:pt x="48" y="36"/>
                  </a:lnTo>
                  <a:lnTo>
                    <a:pt x="47" y="39"/>
                  </a:lnTo>
                  <a:lnTo>
                    <a:pt x="43" y="42"/>
                  </a:lnTo>
                  <a:lnTo>
                    <a:pt x="39" y="45"/>
                  </a:lnTo>
                  <a:lnTo>
                    <a:pt x="36" y="47"/>
                  </a:lnTo>
                  <a:lnTo>
                    <a:pt x="31" y="49"/>
                  </a:lnTo>
                  <a:lnTo>
                    <a:pt x="23" y="54"/>
                  </a:lnTo>
                  <a:lnTo>
                    <a:pt x="20" y="56"/>
                  </a:lnTo>
                  <a:lnTo>
                    <a:pt x="17" y="59"/>
                  </a:lnTo>
                  <a:lnTo>
                    <a:pt x="15" y="60"/>
                  </a:lnTo>
                  <a:lnTo>
                    <a:pt x="13" y="62"/>
                  </a:lnTo>
                  <a:lnTo>
                    <a:pt x="13" y="64"/>
                  </a:lnTo>
                  <a:lnTo>
                    <a:pt x="12" y="66"/>
                  </a:lnTo>
                  <a:lnTo>
                    <a:pt x="11" y="68"/>
                  </a:lnTo>
                  <a:lnTo>
                    <a:pt x="11" y="69"/>
                  </a:lnTo>
                  <a:lnTo>
                    <a:pt x="52" y="69"/>
                  </a:lnTo>
                  <a:lnTo>
                    <a:pt x="52" y="78"/>
                  </a:lnTo>
                  <a:lnTo>
                    <a:pt x="0" y="78"/>
                  </a:lnTo>
                  <a:lnTo>
                    <a:pt x="0" y="72"/>
                  </a:lnTo>
                  <a:lnTo>
                    <a:pt x="1" y="68"/>
                  </a:lnTo>
                  <a:lnTo>
                    <a:pt x="3" y="63"/>
                  </a:lnTo>
                  <a:lnTo>
                    <a:pt x="5" y="59"/>
                  </a:lnTo>
                  <a:lnTo>
                    <a:pt x="7" y="56"/>
                  </a:lnTo>
                  <a:lnTo>
                    <a:pt x="11" y="52"/>
                  </a:lnTo>
                  <a:lnTo>
                    <a:pt x="14" y="49"/>
                  </a:lnTo>
                  <a:lnTo>
                    <a:pt x="18" y="47"/>
                  </a:lnTo>
                  <a:lnTo>
                    <a:pt x="28" y="41"/>
                  </a:lnTo>
                  <a:lnTo>
                    <a:pt x="30" y="39"/>
                  </a:lnTo>
                  <a:lnTo>
                    <a:pt x="33" y="37"/>
                  </a:lnTo>
                  <a:lnTo>
                    <a:pt x="36" y="35"/>
                  </a:lnTo>
                  <a:lnTo>
                    <a:pt x="38" y="34"/>
                  </a:lnTo>
                  <a:lnTo>
                    <a:pt x="39" y="32"/>
                  </a:lnTo>
                  <a:lnTo>
                    <a:pt x="41" y="29"/>
                  </a:lnTo>
                  <a:lnTo>
                    <a:pt x="41" y="26"/>
                  </a:lnTo>
                  <a:lnTo>
                    <a:pt x="42" y="22"/>
                  </a:lnTo>
                  <a:lnTo>
                    <a:pt x="41" y="20"/>
                  </a:lnTo>
                  <a:lnTo>
                    <a:pt x="41" y="18"/>
                  </a:lnTo>
                  <a:lnTo>
                    <a:pt x="40" y="15"/>
                  </a:lnTo>
                  <a:lnTo>
                    <a:pt x="39" y="13"/>
                  </a:lnTo>
                  <a:lnTo>
                    <a:pt x="37" y="11"/>
                  </a:lnTo>
                  <a:lnTo>
                    <a:pt x="34" y="9"/>
                  </a:lnTo>
                  <a:lnTo>
                    <a:pt x="30" y="8"/>
                  </a:lnTo>
                  <a:lnTo>
                    <a:pt x="27" y="8"/>
                  </a:lnTo>
                  <a:lnTo>
                    <a:pt x="22" y="9"/>
                  </a:lnTo>
                  <a:lnTo>
                    <a:pt x="18" y="10"/>
                  </a:lnTo>
                  <a:lnTo>
                    <a:pt x="15" y="13"/>
                  </a:lnTo>
                  <a:lnTo>
                    <a:pt x="13" y="16"/>
                  </a:lnTo>
                  <a:lnTo>
                    <a:pt x="13" y="20"/>
                  </a:lnTo>
                  <a:lnTo>
                    <a:pt x="12" y="22"/>
                  </a:lnTo>
                  <a:lnTo>
                    <a:pt x="12" y="25"/>
                  </a:lnTo>
                  <a:lnTo>
                    <a:pt x="12" y="28"/>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08" name="Freeform 105">
              <a:extLst>
                <a:ext uri="{FF2B5EF4-FFF2-40B4-BE49-F238E27FC236}">
                  <a16:creationId xmlns:a16="http://schemas.microsoft.com/office/drawing/2014/main" id="{B0CC9A74-A975-4334-86FC-A71087E8A9F7}"/>
                </a:ext>
              </a:extLst>
            </p:cNvPr>
            <p:cNvSpPr>
              <a:spLocks/>
            </p:cNvSpPr>
            <p:nvPr/>
          </p:nvSpPr>
          <p:spPr bwMode="auto">
            <a:xfrm>
              <a:off x="8405813" y="3611563"/>
              <a:ext cx="87312" cy="130175"/>
            </a:xfrm>
            <a:custGeom>
              <a:avLst/>
              <a:gdLst>
                <a:gd name="T0" fmla="*/ 23 w 55"/>
                <a:gd name="T1" fmla="*/ 34 h 82"/>
                <a:gd name="T2" fmla="*/ 26 w 55"/>
                <a:gd name="T3" fmla="*/ 34 h 82"/>
                <a:gd name="T4" fmla="*/ 32 w 55"/>
                <a:gd name="T5" fmla="*/ 34 h 82"/>
                <a:gd name="T6" fmla="*/ 36 w 55"/>
                <a:gd name="T7" fmla="*/ 32 h 82"/>
                <a:gd name="T8" fmla="*/ 40 w 55"/>
                <a:gd name="T9" fmla="*/ 28 h 82"/>
                <a:gd name="T10" fmla="*/ 41 w 55"/>
                <a:gd name="T11" fmla="*/ 21 h 82"/>
                <a:gd name="T12" fmla="*/ 41 w 55"/>
                <a:gd name="T13" fmla="*/ 18 h 82"/>
                <a:gd name="T14" fmla="*/ 38 w 55"/>
                <a:gd name="T15" fmla="*/ 13 h 82"/>
                <a:gd name="T16" fmla="*/ 33 w 55"/>
                <a:gd name="T17" fmla="*/ 10 h 82"/>
                <a:gd name="T18" fmla="*/ 26 w 55"/>
                <a:gd name="T19" fmla="*/ 8 h 82"/>
                <a:gd name="T20" fmla="*/ 19 w 55"/>
                <a:gd name="T21" fmla="*/ 10 h 82"/>
                <a:gd name="T22" fmla="*/ 14 w 55"/>
                <a:gd name="T23" fmla="*/ 15 h 82"/>
                <a:gd name="T24" fmla="*/ 13 w 55"/>
                <a:gd name="T25" fmla="*/ 20 h 82"/>
                <a:gd name="T26" fmla="*/ 12 w 55"/>
                <a:gd name="T27" fmla="*/ 26 h 82"/>
                <a:gd name="T28" fmla="*/ 3 w 55"/>
                <a:gd name="T29" fmla="*/ 21 h 82"/>
                <a:gd name="T30" fmla="*/ 5 w 55"/>
                <a:gd name="T31" fmla="*/ 13 h 82"/>
                <a:gd name="T32" fmla="*/ 10 w 55"/>
                <a:gd name="T33" fmla="*/ 5 h 82"/>
                <a:gd name="T34" fmla="*/ 20 w 55"/>
                <a:gd name="T35" fmla="*/ 0 h 82"/>
                <a:gd name="T36" fmla="*/ 32 w 55"/>
                <a:gd name="T37" fmla="*/ 0 h 82"/>
                <a:gd name="T38" fmla="*/ 41 w 55"/>
                <a:gd name="T39" fmla="*/ 4 h 82"/>
                <a:gd name="T40" fmla="*/ 47 w 55"/>
                <a:gd name="T41" fmla="*/ 8 h 82"/>
                <a:gd name="T42" fmla="*/ 50 w 55"/>
                <a:gd name="T43" fmla="*/ 17 h 82"/>
                <a:gd name="T44" fmla="*/ 50 w 55"/>
                <a:gd name="T45" fmla="*/ 24 h 82"/>
                <a:gd name="T46" fmla="*/ 49 w 55"/>
                <a:gd name="T47" fmla="*/ 30 h 82"/>
                <a:gd name="T48" fmla="*/ 46 w 55"/>
                <a:gd name="T49" fmla="*/ 34 h 82"/>
                <a:gd name="T50" fmla="*/ 42 w 55"/>
                <a:gd name="T51" fmla="*/ 36 h 82"/>
                <a:gd name="T52" fmla="*/ 43 w 55"/>
                <a:gd name="T53" fmla="*/ 38 h 82"/>
                <a:gd name="T54" fmla="*/ 49 w 55"/>
                <a:gd name="T55" fmla="*/ 42 h 82"/>
                <a:gd name="T56" fmla="*/ 51 w 55"/>
                <a:gd name="T57" fmla="*/ 46 h 82"/>
                <a:gd name="T58" fmla="*/ 53 w 55"/>
                <a:gd name="T59" fmla="*/ 52 h 82"/>
                <a:gd name="T60" fmla="*/ 53 w 55"/>
                <a:gd name="T61" fmla="*/ 61 h 82"/>
                <a:gd name="T62" fmla="*/ 50 w 55"/>
                <a:gd name="T63" fmla="*/ 69 h 82"/>
                <a:gd name="T64" fmla="*/ 43 w 55"/>
                <a:gd name="T65" fmla="*/ 76 h 82"/>
                <a:gd name="T66" fmla="*/ 32 w 55"/>
                <a:gd name="T67" fmla="*/ 80 h 82"/>
                <a:gd name="T68" fmla="*/ 24 w 55"/>
                <a:gd name="T69" fmla="*/ 81 h 82"/>
                <a:gd name="T70" fmla="*/ 20 w 55"/>
                <a:gd name="T71" fmla="*/ 80 h 82"/>
                <a:gd name="T72" fmla="*/ 16 w 55"/>
                <a:gd name="T73" fmla="*/ 79 h 82"/>
                <a:gd name="T74" fmla="*/ 14 w 55"/>
                <a:gd name="T75" fmla="*/ 78 h 82"/>
                <a:gd name="T76" fmla="*/ 9 w 55"/>
                <a:gd name="T77" fmla="*/ 75 h 82"/>
                <a:gd name="T78" fmla="*/ 5 w 55"/>
                <a:gd name="T79" fmla="*/ 71 h 82"/>
                <a:gd name="T80" fmla="*/ 2 w 55"/>
                <a:gd name="T81" fmla="*/ 65 h 82"/>
                <a:gd name="T82" fmla="*/ 1 w 55"/>
                <a:gd name="T83" fmla="*/ 58 h 82"/>
                <a:gd name="T84" fmla="*/ 10 w 55"/>
                <a:gd name="T85" fmla="*/ 55 h 82"/>
                <a:gd name="T86" fmla="*/ 11 w 55"/>
                <a:gd name="T87" fmla="*/ 61 h 82"/>
                <a:gd name="T88" fmla="*/ 14 w 55"/>
                <a:gd name="T89" fmla="*/ 66 h 82"/>
                <a:gd name="T90" fmla="*/ 18 w 55"/>
                <a:gd name="T91" fmla="*/ 71 h 82"/>
                <a:gd name="T92" fmla="*/ 27 w 55"/>
                <a:gd name="T93" fmla="*/ 72 h 82"/>
                <a:gd name="T94" fmla="*/ 33 w 55"/>
                <a:gd name="T95" fmla="*/ 71 h 82"/>
                <a:gd name="T96" fmla="*/ 39 w 55"/>
                <a:gd name="T97" fmla="*/ 68 h 82"/>
                <a:gd name="T98" fmla="*/ 42 w 55"/>
                <a:gd name="T99" fmla="*/ 63 h 82"/>
                <a:gd name="T100" fmla="*/ 43 w 55"/>
                <a:gd name="T101" fmla="*/ 57 h 82"/>
                <a:gd name="T102" fmla="*/ 41 w 55"/>
                <a:gd name="T103" fmla="*/ 49 h 82"/>
                <a:gd name="T104" fmla="*/ 37 w 55"/>
                <a:gd name="T105" fmla="*/ 45 h 82"/>
                <a:gd name="T106" fmla="*/ 32 w 55"/>
                <a:gd name="T107" fmla="*/ 43 h 82"/>
                <a:gd name="T108" fmla="*/ 25 w 55"/>
                <a:gd name="T109" fmla="*/ 43 h 82"/>
                <a:gd name="T110" fmla="*/ 23 w 55"/>
                <a:gd name="T111" fmla="*/ 43 h 82"/>
                <a:gd name="T112" fmla="*/ 21 w 55"/>
                <a:gd name="T113" fmla="*/ 3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 h="82">
                  <a:moveTo>
                    <a:pt x="21" y="34"/>
                  </a:moveTo>
                  <a:lnTo>
                    <a:pt x="23" y="34"/>
                  </a:lnTo>
                  <a:lnTo>
                    <a:pt x="25" y="34"/>
                  </a:lnTo>
                  <a:lnTo>
                    <a:pt x="26" y="34"/>
                  </a:lnTo>
                  <a:lnTo>
                    <a:pt x="29" y="34"/>
                  </a:lnTo>
                  <a:lnTo>
                    <a:pt x="32" y="34"/>
                  </a:lnTo>
                  <a:lnTo>
                    <a:pt x="34" y="33"/>
                  </a:lnTo>
                  <a:lnTo>
                    <a:pt x="36" y="32"/>
                  </a:lnTo>
                  <a:lnTo>
                    <a:pt x="38" y="30"/>
                  </a:lnTo>
                  <a:lnTo>
                    <a:pt x="40" y="28"/>
                  </a:lnTo>
                  <a:lnTo>
                    <a:pt x="41" y="25"/>
                  </a:lnTo>
                  <a:lnTo>
                    <a:pt x="41" y="21"/>
                  </a:lnTo>
                  <a:lnTo>
                    <a:pt x="41" y="20"/>
                  </a:lnTo>
                  <a:lnTo>
                    <a:pt x="41" y="18"/>
                  </a:lnTo>
                  <a:lnTo>
                    <a:pt x="40" y="15"/>
                  </a:lnTo>
                  <a:lnTo>
                    <a:pt x="38" y="13"/>
                  </a:lnTo>
                  <a:lnTo>
                    <a:pt x="36" y="11"/>
                  </a:lnTo>
                  <a:lnTo>
                    <a:pt x="33" y="10"/>
                  </a:lnTo>
                  <a:lnTo>
                    <a:pt x="31" y="9"/>
                  </a:lnTo>
                  <a:lnTo>
                    <a:pt x="26" y="8"/>
                  </a:lnTo>
                  <a:lnTo>
                    <a:pt x="22" y="9"/>
                  </a:lnTo>
                  <a:lnTo>
                    <a:pt x="19" y="10"/>
                  </a:lnTo>
                  <a:lnTo>
                    <a:pt x="16" y="13"/>
                  </a:lnTo>
                  <a:lnTo>
                    <a:pt x="14" y="15"/>
                  </a:lnTo>
                  <a:lnTo>
                    <a:pt x="13" y="18"/>
                  </a:lnTo>
                  <a:lnTo>
                    <a:pt x="13" y="20"/>
                  </a:lnTo>
                  <a:lnTo>
                    <a:pt x="12" y="23"/>
                  </a:lnTo>
                  <a:lnTo>
                    <a:pt x="12" y="26"/>
                  </a:lnTo>
                  <a:lnTo>
                    <a:pt x="2" y="26"/>
                  </a:lnTo>
                  <a:lnTo>
                    <a:pt x="3" y="21"/>
                  </a:lnTo>
                  <a:lnTo>
                    <a:pt x="3" y="17"/>
                  </a:lnTo>
                  <a:lnTo>
                    <a:pt x="5" y="13"/>
                  </a:lnTo>
                  <a:lnTo>
                    <a:pt x="7" y="8"/>
                  </a:lnTo>
                  <a:lnTo>
                    <a:pt x="10" y="5"/>
                  </a:lnTo>
                  <a:lnTo>
                    <a:pt x="14" y="2"/>
                  </a:lnTo>
                  <a:lnTo>
                    <a:pt x="20" y="0"/>
                  </a:lnTo>
                  <a:lnTo>
                    <a:pt x="27" y="0"/>
                  </a:lnTo>
                  <a:lnTo>
                    <a:pt x="32" y="0"/>
                  </a:lnTo>
                  <a:lnTo>
                    <a:pt x="37" y="2"/>
                  </a:lnTo>
                  <a:lnTo>
                    <a:pt x="41" y="4"/>
                  </a:lnTo>
                  <a:lnTo>
                    <a:pt x="44" y="6"/>
                  </a:lnTo>
                  <a:lnTo>
                    <a:pt x="47" y="8"/>
                  </a:lnTo>
                  <a:lnTo>
                    <a:pt x="49" y="12"/>
                  </a:lnTo>
                  <a:lnTo>
                    <a:pt x="50" y="17"/>
                  </a:lnTo>
                  <a:lnTo>
                    <a:pt x="50" y="20"/>
                  </a:lnTo>
                  <a:lnTo>
                    <a:pt x="50" y="24"/>
                  </a:lnTo>
                  <a:lnTo>
                    <a:pt x="50" y="27"/>
                  </a:lnTo>
                  <a:lnTo>
                    <a:pt x="49" y="30"/>
                  </a:lnTo>
                  <a:lnTo>
                    <a:pt x="48" y="32"/>
                  </a:lnTo>
                  <a:lnTo>
                    <a:pt x="46" y="34"/>
                  </a:lnTo>
                  <a:lnTo>
                    <a:pt x="44" y="35"/>
                  </a:lnTo>
                  <a:lnTo>
                    <a:pt x="42" y="36"/>
                  </a:lnTo>
                  <a:lnTo>
                    <a:pt x="41" y="37"/>
                  </a:lnTo>
                  <a:lnTo>
                    <a:pt x="43" y="38"/>
                  </a:lnTo>
                  <a:lnTo>
                    <a:pt x="46" y="40"/>
                  </a:lnTo>
                  <a:lnTo>
                    <a:pt x="49" y="42"/>
                  </a:lnTo>
                  <a:lnTo>
                    <a:pt x="50" y="44"/>
                  </a:lnTo>
                  <a:lnTo>
                    <a:pt x="51" y="46"/>
                  </a:lnTo>
                  <a:lnTo>
                    <a:pt x="53" y="48"/>
                  </a:lnTo>
                  <a:lnTo>
                    <a:pt x="53" y="52"/>
                  </a:lnTo>
                  <a:lnTo>
                    <a:pt x="54" y="55"/>
                  </a:lnTo>
                  <a:lnTo>
                    <a:pt x="53" y="61"/>
                  </a:lnTo>
                  <a:lnTo>
                    <a:pt x="52" y="65"/>
                  </a:lnTo>
                  <a:lnTo>
                    <a:pt x="50" y="69"/>
                  </a:lnTo>
                  <a:lnTo>
                    <a:pt x="48" y="74"/>
                  </a:lnTo>
                  <a:lnTo>
                    <a:pt x="43" y="76"/>
                  </a:lnTo>
                  <a:lnTo>
                    <a:pt x="39" y="79"/>
                  </a:lnTo>
                  <a:lnTo>
                    <a:pt x="32" y="80"/>
                  </a:lnTo>
                  <a:lnTo>
                    <a:pt x="26" y="81"/>
                  </a:lnTo>
                  <a:lnTo>
                    <a:pt x="24" y="81"/>
                  </a:lnTo>
                  <a:lnTo>
                    <a:pt x="22" y="81"/>
                  </a:lnTo>
                  <a:lnTo>
                    <a:pt x="20" y="80"/>
                  </a:lnTo>
                  <a:lnTo>
                    <a:pt x="18" y="80"/>
                  </a:lnTo>
                  <a:lnTo>
                    <a:pt x="16" y="79"/>
                  </a:lnTo>
                  <a:lnTo>
                    <a:pt x="14" y="79"/>
                  </a:lnTo>
                  <a:lnTo>
                    <a:pt x="14" y="78"/>
                  </a:lnTo>
                  <a:lnTo>
                    <a:pt x="12" y="77"/>
                  </a:lnTo>
                  <a:lnTo>
                    <a:pt x="9" y="75"/>
                  </a:lnTo>
                  <a:lnTo>
                    <a:pt x="6" y="74"/>
                  </a:lnTo>
                  <a:lnTo>
                    <a:pt x="5" y="71"/>
                  </a:lnTo>
                  <a:lnTo>
                    <a:pt x="3" y="68"/>
                  </a:lnTo>
                  <a:lnTo>
                    <a:pt x="2" y="65"/>
                  </a:lnTo>
                  <a:lnTo>
                    <a:pt x="1" y="61"/>
                  </a:lnTo>
                  <a:lnTo>
                    <a:pt x="1" y="58"/>
                  </a:lnTo>
                  <a:lnTo>
                    <a:pt x="0" y="55"/>
                  </a:lnTo>
                  <a:lnTo>
                    <a:pt x="10" y="55"/>
                  </a:lnTo>
                  <a:lnTo>
                    <a:pt x="11" y="58"/>
                  </a:lnTo>
                  <a:lnTo>
                    <a:pt x="11" y="61"/>
                  </a:lnTo>
                  <a:lnTo>
                    <a:pt x="12" y="63"/>
                  </a:lnTo>
                  <a:lnTo>
                    <a:pt x="14" y="66"/>
                  </a:lnTo>
                  <a:lnTo>
                    <a:pt x="15" y="69"/>
                  </a:lnTo>
                  <a:lnTo>
                    <a:pt x="18" y="71"/>
                  </a:lnTo>
                  <a:lnTo>
                    <a:pt x="22" y="72"/>
                  </a:lnTo>
                  <a:lnTo>
                    <a:pt x="27" y="72"/>
                  </a:lnTo>
                  <a:lnTo>
                    <a:pt x="30" y="72"/>
                  </a:lnTo>
                  <a:lnTo>
                    <a:pt x="33" y="71"/>
                  </a:lnTo>
                  <a:lnTo>
                    <a:pt x="36" y="70"/>
                  </a:lnTo>
                  <a:lnTo>
                    <a:pt x="39" y="68"/>
                  </a:lnTo>
                  <a:lnTo>
                    <a:pt x="41" y="65"/>
                  </a:lnTo>
                  <a:lnTo>
                    <a:pt x="42" y="63"/>
                  </a:lnTo>
                  <a:lnTo>
                    <a:pt x="43" y="60"/>
                  </a:lnTo>
                  <a:lnTo>
                    <a:pt x="43" y="57"/>
                  </a:lnTo>
                  <a:lnTo>
                    <a:pt x="43" y="52"/>
                  </a:lnTo>
                  <a:lnTo>
                    <a:pt x="41" y="49"/>
                  </a:lnTo>
                  <a:lnTo>
                    <a:pt x="40" y="47"/>
                  </a:lnTo>
                  <a:lnTo>
                    <a:pt x="37" y="45"/>
                  </a:lnTo>
                  <a:lnTo>
                    <a:pt x="34" y="44"/>
                  </a:lnTo>
                  <a:lnTo>
                    <a:pt x="32" y="43"/>
                  </a:lnTo>
                  <a:lnTo>
                    <a:pt x="28" y="43"/>
                  </a:lnTo>
                  <a:lnTo>
                    <a:pt x="25" y="43"/>
                  </a:lnTo>
                  <a:lnTo>
                    <a:pt x="24" y="43"/>
                  </a:lnTo>
                  <a:lnTo>
                    <a:pt x="23" y="43"/>
                  </a:lnTo>
                  <a:lnTo>
                    <a:pt x="21" y="43"/>
                  </a:lnTo>
                  <a:lnTo>
                    <a:pt x="21" y="3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09" name="Freeform 106">
              <a:extLst>
                <a:ext uri="{FF2B5EF4-FFF2-40B4-BE49-F238E27FC236}">
                  <a16:creationId xmlns:a16="http://schemas.microsoft.com/office/drawing/2014/main" id="{3F99BFE3-247F-44E8-93DB-BE4BDA4FF843}"/>
                </a:ext>
              </a:extLst>
            </p:cNvPr>
            <p:cNvSpPr>
              <a:spLocks/>
            </p:cNvSpPr>
            <p:nvPr/>
          </p:nvSpPr>
          <p:spPr bwMode="auto">
            <a:xfrm>
              <a:off x="8351838" y="3903663"/>
              <a:ext cx="87312" cy="127000"/>
            </a:xfrm>
            <a:custGeom>
              <a:avLst/>
              <a:gdLst>
                <a:gd name="T0" fmla="*/ 43 w 55"/>
                <a:gd name="T1" fmla="*/ 60 h 80"/>
                <a:gd name="T2" fmla="*/ 43 w 55"/>
                <a:gd name="T3" fmla="*/ 79 h 80"/>
                <a:gd name="T4" fmla="*/ 33 w 55"/>
                <a:gd name="T5" fmla="*/ 79 h 80"/>
                <a:gd name="T6" fmla="*/ 33 w 55"/>
                <a:gd name="T7" fmla="*/ 60 h 80"/>
                <a:gd name="T8" fmla="*/ 0 w 55"/>
                <a:gd name="T9" fmla="*/ 60 h 80"/>
                <a:gd name="T10" fmla="*/ 0 w 55"/>
                <a:gd name="T11" fmla="*/ 50 h 80"/>
                <a:gd name="T12" fmla="*/ 35 w 55"/>
                <a:gd name="T13" fmla="*/ 0 h 80"/>
                <a:gd name="T14" fmla="*/ 43 w 55"/>
                <a:gd name="T15" fmla="*/ 0 h 80"/>
                <a:gd name="T16" fmla="*/ 43 w 55"/>
                <a:gd name="T17" fmla="*/ 51 h 80"/>
                <a:gd name="T18" fmla="*/ 54 w 55"/>
                <a:gd name="T19" fmla="*/ 51 h 80"/>
                <a:gd name="T20" fmla="*/ 54 w 55"/>
                <a:gd name="T21" fmla="*/ 60 h 80"/>
                <a:gd name="T22" fmla="*/ 43 w 55"/>
                <a:gd name="T23" fmla="*/ 6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80">
                  <a:moveTo>
                    <a:pt x="43" y="60"/>
                  </a:moveTo>
                  <a:lnTo>
                    <a:pt x="43" y="79"/>
                  </a:lnTo>
                  <a:lnTo>
                    <a:pt x="33" y="79"/>
                  </a:lnTo>
                  <a:lnTo>
                    <a:pt x="33" y="60"/>
                  </a:lnTo>
                  <a:lnTo>
                    <a:pt x="0" y="60"/>
                  </a:lnTo>
                  <a:lnTo>
                    <a:pt x="0" y="50"/>
                  </a:lnTo>
                  <a:lnTo>
                    <a:pt x="35" y="0"/>
                  </a:lnTo>
                  <a:lnTo>
                    <a:pt x="43" y="0"/>
                  </a:lnTo>
                  <a:lnTo>
                    <a:pt x="43" y="51"/>
                  </a:lnTo>
                  <a:lnTo>
                    <a:pt x="54" y="51"/>
                  </a:lnTo>
                  <a:lnTo>
                    <a:pt x="54" y="60"/>
                  </a:lnTo>
                  <a:lnTo>
                    <a:pt x="43" y="6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0" name="Freeform 107">
              <a:extLst>
                <a:ext uri="{FF2B5EF4-FFF2-40B4-BE49-F238E27FC236}">
                  <a16:creationId xmlns:a16="http://schemas.microsoft.com/office/drawing/2014/main" id="{2A908838-176B-4DCF-9A7D-79270E0AB4AB}"/>
                </a:ext>
              </a:extLst>
            </p:cNvPr>
            <p:cNvSpPr>
              <a:spLocks/>
            </p:cNvSpPr>
            <p:nvPr/>
          </p:nvSpPr>
          <p:spPr bwMode="auto">
            <a:xfrm>
              <a:off x="8116888" y="4156075"/>
              <a:ext cx="84137" cy="128588"/>
            </a:xfrm>
            <a:custGeom>
              <a:avLst/>
              <a:gdLst>
                <a:gd name="T0" fmla="*/ 13 w 53"/>
                <a:gd name="T1" fmla="*/ 31 h 81"/>
                <a:gd name="T2" fmla="*/ 16 w 53"/>
                <a:gd name="T3" fmla="*/ 29 h 81"/>
                <a:gd name="T4" fmla="*/ 20 w 53"/>
                <a:gd name="T5" fmla="*/ 28 h 81"/>
                <a:gd name="T6" fmla="*/ 24 w 53"/>
                <a:gd name="T7" fmla="*/ 27 h 81"/>
                <a:gd name="T8" fmla="*/ 31 w 53"/>
                <a:gd name="T9" fmla="*/ 27 h 81"/>
                <a:gd name="T10" fmla="*/ 40 w 53"/>
                <a:gd name="T11" fmla="*/ 31 h 81"/>
                <a:gd name="T12" fmla="*/ 48 w 53"/>
                <a:gd name="T13" fmla="*/ 37 h 81"/>
                <a:gd name="T14" fmla="*/ 51 w 53"/>
                <a:gd name="T15" fmla="*/ 47 h 81"/>
                <a:gd name="T16" fmla="*/ 52 w 53"/>
                <a:gd name="T17" fmla="*/ 56 h 81"/>
                <a:gd name="T18" fmla="*/ 49 w 53"/>
                <a:gd name="T19" fmla="*/ 65 h 81"/>
                <a:gd name="T20" fmla="*/ 43 w 53"/>
                <a:gd name="T21" fmla="*/ 73 h 81"/>
                <a:gd name="T22" fmla="*/ 32 w 53"/>
                <a:gd name="T23" fmla="*/ 79 h 81"/>
                <a:gd name="T24" fmla="*/ 21 w 53"/>
                <a:gd name="T25" fmla="*/ 80 h 81"/>
                <a:gd name="T26" fmla="*/ 13 w 53"/>
                <a:gd name="T27" fmla="*/ 77 h 81"/>
                <a:gd name="T28" fmla="*/ 5 w 53"/>
                <a:gd name="T29" fmla="*/ 73 h 81"/>
                <a:gd name="T30" fmla="*/ 1 w 53"/>
                <a:gd name="T31" fmla="*/ 64 h 81"/>
                <a:gd name="T32" fmla="*/ 10 w 53"/>
                <a:gd name="T33" fmla="*/ 58 h 81"/>
                <a:gd name="T34" fmla="*/ 11 w 53"/>
                <a:gd name="T35" fmla="*/ 64 h 81"/>
                <a:gd name="T36" fmla="*/ 14 w 53"/>
                <a:gd name="T37" fmla="*/ 68 h 81"/>
                <a:gd name="T38" fmla="*/ 20 w 53"/>
                <a:gd name="T39" fmla="*/ 71 h 81"/>
                <a:gd name="T40" fmla="*/ 26 w 53"/>
                <a:gd name="T41" fmla="*/ 72 h 81"/>
                <a:gd name="T42" fmla="*/ 32 w 53"/>
                <a:gd name="T43" fmla="*/ 70 h 81"/>
                <a:gd name="T44" fmla="*/ 38 w 53"/>
                <a:gd name="T45" fmla="*/ 66 h 81"/>
                <a:gd name="T46" fmla="*/ 40 w 53"/>
                <a:gd name="T47" fmla="*/ 60 h 81"/>
                <a:gd name="T48" fmla="*/ 42 w 53"/>
                <a:gd name="T49" fmla="*/ 53 h 81"/>
                <a:gd name="T50" fmla="*/ 40 w 53"/>
                <a:gd name="T51" fmla="*/ 46 h 81"/>
                <a:gd name="T52" fmla="*/ 37 w 53"/>
                <a:gd name="T53" fmla="*/ 40 h 81"/>
                <a:gd name="T54" fmla="*/ 31 w 53"/>
                <a:gd name="T55" fmla="*/ 36 h 81"/>
                <a:gd name="T56" fmla="*/ 25 w 53"/>
                <a:gd name="T57" fmla="*/ 35 h 81"/>
                <a:gd name="T58" fmla="*/ 21 w 53"/>
                <a:gd name="T59" fmla="*/ 36 h 81"/>
                <a:gd name="T60" fmla="*/ 17 w 53"/>
                <a:gd name="T61" fmla="*/ 37 h 81"/>
                <a:gd name="T62" fmla="*/ 13 w 53"/>
                <a:gd name="T63" fmla="*/ 40 h 81"/>
                <a:gd name="T64" fmla="*/ 11 w 53"/>
                <a:gd name="T65" fmla="*/ 43 h 81"/>
                <a:gd name="T66" fmla="*/ 8 w 53"/>
                <a:gd name="T67" fmla="*/ 0 h 81"/>
                <a:gd name="T68" fmla="*/ 48 w 53"/>
                <a:gd name="T69" fmla="*/ 10 h 81"/>
                <a:gd name="T70" fmla="*/ 13 w 53"/>
                <a:gd name="T71" fmla="*/ 3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81">
                  <a:moveTo>
                    <a:pt x="13" y="32"/>
                  </a:moveTo>
                  <a:lnTo>
                    <a:pt x="13" y="31"/>
                  </a:lnTo>
                  <a:lnTo>
                    <a:pt x="15" y="30"/>
                  </a:lnTo>
                  <a:lnTo>
                    <a:pt x="16" y="29"/>
                  </a:lnTo>
                  <a:lnTo>
                    <a:pt x="18" y="28"/>
                  </a:lnTo>
                  <a:lnTo>
                    <a:pt x="20" y="28"/>
                  </a:lnTo>
                  <a:lnTo>
                    <a:pt x="22" y="27"/>
                  </a:lnTo>
                  <a:lnTo>
                    <a:pt x="24" y="27"/>
                  </a:lnTo>
                  <a:lnTo>
                    <a:pt x="27" y="27"/>
                  </a:lnTo>
                  <a:lnTo>
                    <a:pt x="31" y="27"/>
                  </a:lnTo>
                  <a:lnTo>
                    <a:pt x="36" y="28"/>
                  </a:lnTo>
                  <a:lnTo>
                    <a:pt x="40" y="31"/>
                  </a:lnTo>
                  <a:lnTo>
                    <a:pt x="44" y="33"/>
                  </a:lnTo>
                  <a:lnTo>
                    <a:pt x="48" y="37"/>
                  </a:lnTo>
                  <a:lnTo>
                    <a:pt x="50" y="41"/>
                  </a:lnTo>
                  <a:lnTo>
                    <a:pt x="51" y="47"/>
                  </a:lnTo>
                  <a:lnTo>
                    <a:pt x="52" y="52"/>
                  </a:lnTo>
                  <a:lnTo>
                    <a:pt x="52" y="56"/>
                  </a:lnTo>
                  <a:lnTo>
                    <a:pt x="51" y="60"/>
                  </a:lnTo>
                  <a:lnTo>
                    <a:pt x="49" y="65"/>
                  </a:lnTo>
                  <a:lnTo>
                    <a:pt x="48" y="69"/>
                  </a:lnTo>
                  <a:lnTo>
                    <a:pt x="43" y="73"/>
                  </a:lnTo>
                  <a:lnTo>
                    <a:pt x="39" y="77"/>
                  </a:lnTo>
                  <a:lnTo>
                    <a:pt x="32" y="79"/>
                  </a:lnTo>
                  <a:lnTo>
                    <a:pt x="24" y="80"/>
                  </a:lnTo>
                  <a:lnTo>
                    <a:pt x="21" y="80"/>
                  </a:lnTo>
                  <a:lnTo>
                    <a:pt x="16" y="79"/>
                  </a:lnTo>
                  <a:lnTo>
                    <a:pt x="13" y="77"/>
                  </a:lnTo>
                  <a:lnTo>
                    <a:pt x="9" y="75"/>
                  </a:lnTo>
                  <a:lnTo>
                    <a:pt x="5" y="73"/>
                  </a:lnTo>
                  <a:lnTo>
                    <a:pt x="3" y="69"/>
                  </a:lnTo>
                  <a:lnTo>
                    <a:pt x="1" y="64"/>
                  </a:lnTo>
                  <a:lnTo>
                    <a:pt x="0" y="58"/>
                  </a:lnTo>
                  <a:lnTo>
                    <a:pt x="10" y="58"/>
                  </a:lnTo>
                  <a:lnTo>
                    <a:pt x="10" y="61"/>
                  </a:lnTo>
                  <a:lnTo>
                    <a:pt x="11" y="64"/>
                  </a:lnTo>
                  <a:lnTo>
                    <a:pt x="13" y="66"/>
                  </a:lnTo>
                  <a:lnTo>
                    <a:pt x="14" y="68"/>
                  </a:lnTo>
                  <a:lnTo>
                    <a:pt x="17" y="70"/>
                  </a:lnTo>
                  <a:lnTo>
                    <a:pt x="20" y="71"/>
                  </a:lnTo>
                  <a:lnTo>
                    <a:pt x="22" y="71"/>
                  </a:lnTo>
                  <a:lnTo>
                    <a:pt x="26" y="72"/>
                  </a:lnTo>
                  <a:lnTo>
                    <a:pt x="30" y="71"/>
                  </a:lnTo>
                  <a:lnTo>
                    <a:pt x="32" y="70"/>
                  </a:lnTo>
                  <a:lnTo>
                    <a:pt x="35" y="68"/>
                  </a:lnTo>
                  <a:lnTo>
                    <a:pt x="38" y="66"/>
                  </a:lnTo>
                  <a:lnTo>
                    <a:pt x="39" y="63"/>
                  </a:lnTo>
                  <a:lnTo>
                    <a:pt x="40" y="60"/>
                  </a:lnTo>
                  <a:lnTo>
                    <a:pt x="41" y="57"/>
                  </a:lnTo>
                  <a:lnTo>
                    <a:pt x="42" y="53"/>
                  </a:lnTo>
                  <a:lnTo>
                    <a:pt x="41" y="49"/>
                  </a:lnTo>
                  <a:lnTo>
                    <a:pt x="40" y="46"/>
                  </a:lnTo>
                  <a:lnTo>
                    <a:pt x="39" y="43"/>
                  </a:lnTo>
                  <a:lnTo>
                    <a:pt x="37" y="40"/>
                  </a:lnTo>
                  <a:lnTo>
                    <a:pt x="34" y="38"/>
                  </a:lnTo>
                  <a:lnTo>
                    <a:pt x="31" y="36"/>
                  </a:lnTo>
                  <a:lnTo>
                    <a:pt x="29" y="36"/>
                  </a:lnTo>
                  <a:lnTo>
                    <a:pt x="25" y="35"/>
                  </a:lnTo>
                  <a:lnTo>
                    <a:pt x="23" y="36"/>
                  </a:lnTo>
                  <a:lnTo>
                    <a:pt x="21" y="36"/>
                  </a:lnTo>
                  <a:lnTo>
                    <a:pt x="19" y="36"/>
                  </a:lnTo>
                  <a:lnTo>
                    <a:pt x="17" y="37"/>
                  </a:lnTo>
                  <a:lnTo>
                    <a:pt x="15" y="39"/>
                  </a:lnTo>
                  <a:lnTo>
                    <a:pt x="13" y="40"/>
                  </a:lnTo>
                  <a:lnTo>
                    <a:pt x="13" y="42"/>
                  </a:lnTo>
                  <a:lnTo>
                    <a:pt x="11" y="43"/>
                  </a:lnTo>
                  <a:lnTo>
                    <a:pt x="3" y="43"/>
                  </a:lnTo>
                  <a:lnTo>
                    <a:pt x="8" y="0"/>
                  </a:lnTo>
                  <a:lnTo>
                    <a:pt x="48" y="0"/>
                  </a:lnTo>
                  <a:lnTo>
                    <a:pt x="48" y="10"/>
                  </a:lnTo>
                  <a:lnTo>
                    <a:pt x="15" y="10"/>
                  </a:lnTo>
                  <a:lnTo>
                    <a:pt x="13" y="3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1" name="Freeform 108">
              <a:extLst>
                <a:ext uri="{FF2B5EF4-FFF2-40B4-BE49-F238E27FC236}">
                  <a16:creationId xmlns:a16="http://schemas.microsoft.com/office/drawing/2014/main" id="{96B23CC0-450C-41E9-ACFF-9C4C0B7235E0}"/>
                </a:ext>
              </a:extLst>
            </p:cNvPr>
            <p:cNvSpPr>
              <a:spLocks/>
            </p:cNvSpPr>
            <p:nvPr/>
          </p:nvSpPr>
          <p:spPr bwMode="auto">
            <a:xfrm>
              <a:off x="7753350" y="4276725"/>
              <a:ext cx="82550" cy="130175"/>
            </a:xfrm>
            <a:custGeom>
              <a:avLst/>
              <a:gdLst>
                <a:gd name="T0" fmla="*/ 40 w 52"/>
                <a:gd name="T1" fmla="*/ 19 h 82"/>
                <a:gd name="T2" fmla="*/ 38 w 52"/>
                <a:gd name="T3" fmla="*/ 14 h 82"/>
                <a:gd name="T4" fmla="*/ 35 w 52"/>
                <a:gd name="T5" fmla="*/ 11 h 82"/>
                <a:gd name="T6" fmla="*/ 30 w 52"/>
                <a:gd name="T7" fmla="*/ 9 h 82"/>
                <a:gd name="T8" fmla="*/ 22 w 52"/>
                <a:gd name="T9" fmla="*/ 10 h 82"/>
                <a:gd name="T10" fmla="*/ 15 w 52"/>
                <a:gd name="T11" fmla="*/ 16 h 82"/>
                <a:gd name="T12" fmla="*/ 11 w 52"/>
                <a:gd name="T13" fmla="*/ 25 h 82"/>
                <a:gd name="T14" fmla="*/ 10 w 52"/>
                <a:gd name="T15" fmla="*/ 34 h 82"/>
                <a:gd name="T16" fmla="*/ 10 w 52"/>
                <a:gd name="T17" fmla="*/ 38 h 82"/>
                <a:gd name="T18" fmla="*/ 12 w 52"/>
                <a:gd name="T19" fmla="*/ 35 h 82"/>
                <a:gd name="T20" fmla="*/ 16 w 52"/>
                <a:gd name="T21" fmla="*/ 32 h 82"/>
                <a:gd name="T22" fmla="*/ 21 w 52"/>
                <a:gd name="T23" fmla="*/ 30 h 82"/>
                <a:gd name="T24" fmla="*/ 28 w 52"/>
                <a:gd name="T25" fmla="*/ 29 h 82"/>
                <a:gd name="T26" fmla="*/ 35 w 52"/>
                <a:gd name="T27" fmla="*/ 30 h 82"/>
                <a:gd name="T28" fmla="*/ 43 w 52"/>
                <a:gd name="T29" fmla="*/ 34 h 82"/>
                <a:gd name="T30" fmla="*/ 49 w 52"/>
                <a:gd name="T31" fmla="*/ 42 h 82"/>
                <a:gd name="T32" fmla="*/ 51 w 52"/>
                <a:gd name="T33" fmla="*/ 54 h 82"/>
                <a:gd name="T34" fmla="*/ 49 w 52"/>
                <a:gd name="T35" fmla="*/ 64 h 82"/>
                <a:gd name="T36" fmla="*/ 44 w 52"/>
                <a:gd name="T37" fmla="*/ 74 h 82"/>
                <a:gd name="T38" fmla="*/ 41 w 52"/>
                <a:gd name="T39" fmla="*/ 77 h 82"/>
                <a:gd name="T40" fmla="*/ 37 w 52"/>
                <a:gd name="T41" fmla="*/ 79 h 82"/>
                <a:gd name="T42" fmla="*/ 32 w 52"/>
                <a:gd name="T43" fmla="*/ 81 h 82"/>
                <a:gd name="T44" fmla="*/ 25 w 52"/>
                <a:gd name="T45" fmla="*/ 81 h 82"/>
                <a:gd name="T46" fmla="*/ 21 w 52"/>
                <a:gd name="T47" fmla="*/ 81 h 82"/>
                <a:gd name="T48" fmla="*/ 15 w 52"/>
                <a:gd name="T49" fmla="*/ 79 h 82"/>
                <a:gd name="T50" fmla="*/ 10 w 52"/>
                <a:gd name="T51" fmla="*/ 75 h 82"/>
                <a:gd name="T52" fmla="*/ 5 w 52"/>
                <a:gd name="T53" fmla="*/ 70 h 82"/>
                <a:gd name="T54" fmla="*/ 1 w 52"/>
                <a:gd name="T55" fmla="*/ 57 h 82"/>
                <a:gd name="T56" fmla="*/ 0 w 52"/>
                <a:gd name="T57" fmla="*/ 43 h 82"/>
                <a:gd name="T58" fmla="*/ 1 w 52"/>
                <a:gd name="T59" fmla="*/ 29 h 82"/>
                <a:gd name="T60" fmla="*/ 5 w 52"/>
                <a:gd name="T61" fmla="*/ 15 h 82"/>
                <a:gd name="T62" fmla="*/ 13 w 52"/>
                <a:gd name="T63" fmla="*/ 4 h 82"/>
                <a:gd name="T64" fmla="*/ 28 w 52"/>
                <a:gd name="T65" fmla="*/ 0 h 82"/>
                <a:gd name="T66" fmla="*/ 35 w 52"/>
                <a:gd name="T67" fmla="*/ 1 h 82"/>
                <a:gd name="T68" fmla="*/ 42 w 52"/>
                <a:gd name="T69" fmla="*/ 5 h 82"/>
                <a:gd name="T70" fmla="*/ 47 w 52"/>
                <a:gd name="T71" fmla="*/ 11 h 82"/>
                <a:gd name="T72" fmla="*/ 50 w 52"/>
                <a:gd name="T73" fmla="*/ 2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82">
                  <a:moveTo>
                    <a:pt x="40" y="21"/>
                  </a:moveTo>
                  <a:lnTo>
                    <a:pt x="40" y="19"/>
                  </a:lnTo>
                  <a:lnTo>
                    <a:pt x="39" y="16"/>
                  </a:lnTo>
                  <a:lnTo>
                    <a:pt x="38" y="14"/>
                  </a:lnTo>
                  <a:lnTo>
                    <a:pt x="37" y="12"/>
                  </a:lnTo>
                  <a:lnTo>
                    <a:pt x="35" y="11"/>
                  </a:lnTo>
                  <a:lnTo>
                    <a:pt x="33" y="10"/>
                  </a:lnTo>
                  <a:lnTo>
                    <a:pt x="30" y="9"/>
                  </a:lnTo>
                  <a:lnTo>
                    <a:pt x="28" y="9"/>
                  </a:lnTo>
                  <a:lnTo>
                    <a:pt x="22" y="10"/>
                  </a:lnTo>
                  <a:lnTo>
                    <a:pt x="19" y="12"/>
                  </a:lnTo>
                  <a:lnTo>
                    <a:pt x="15" y="16"/>
                  </a:lnTo>
                  <a:lnTo>
                    <a:pt x="13" y="20"/>
                  </a:lnTo>
                  <a:lnTo>
                    <a:pt x="11" y="25"/>
                  </a:lnTo>
                  <a:lnTo>
                    <a:pt x="10" y="30"/>
                  </a:lnTo>
                  <a:lnTo>
                    <a:pt x="10" y="34"/>
                  </a:lnTo>
                  <a:lnTo>
                    <a:pt x="9" y="38"/>
                  </a:lnTo>
                  <a:lnTo>
                    <a:pt x="10" y="38"/>
                  </a:lnTo>
                  <a:lnTo>
                    <a:pt x="11" y="36"/>
                  </a:lnTo>
                  <a:lnTo>
                    <a:pt x="12" y="35"/>
                  </a:lnTo>
                  <a:lnTo>
                    <a:pt x="13" y="34"/>
                  </a:lnTo>
                  <a:lnTo>
                    <a:pt x="16" y="32"/>
                  </a:lnTo>
                  <a:lnTo>
                    <a:pt x="18" y="31"/>
                  </a:lnTo>
                  <a:lnTo>
                    <a:pt x="21" y="30"/>
                  </a:lnTo>
                  <a:lnTo>
                    <a:pt x="24" y="29"/>
                  </a:lnTo>
                  <a:lnTo>
                    <a:pt x="28" y="29"/>
                  </a:lnTo>
                  <a:lnTo>
                    <a:pt x="31" y="29"/>
                  </a:lnTo>
                  <a:lnTo>
                    <a:pt x="35" y="30"/>
                  </a:lnTo>
                  <a:lnTo>
                    <a:pt x="39" y="32"/>
                  </a:lnTo>
                  <a:lnTo>
                    <a:pt x="43" y="34"/>
                  </a:lnTo>
                  <a:lnTo>
                    <a:pt x="47" y="37"/>
                  </a:lnTo>
                  <a:lnTo>
                    <a:pt x="49" y="42"/>
                  </a:lnTo>
                  <a:lnTo>
                    <a:pt x="50" y="47"/>
                  </a:lnTo>
                  <a:lnTo>
                    <a:pt x="51" y="54"/>
                  </a:lnTo>
                  <a:lnTo>
                    <a:pt x="51" y="60"/>
                  </a:lnTo>
                  <a:lnTo>
                    <a:pt x="49" y="64"/>
                  </a:lnTo>
                  <a:lnTo>
                    <a:pt x="47" y="69"/>
                  </a:lnTo>
                  <a:lnTo>
                    <a:pt x="44" y="74"/>
                  </a:lnTo>
                  <a:lnTo>
                    <a:pt x="43" y="75"/>
                  </a:lnTo>
                  <a:lnTo>
                    <a:pt x="41" y="77"/>
                  </a:lnTo>
                  <a:lnTo>
                    <a:pt x="39" y="78"/>
                  </a:lnTo>
                  <a:lnTo>
                    <a:pt x="37" y="79"/>
                  </a:lnTo>
                  <a:lnTo>
                    <a:pt x="35" y="80"/>
                  </a:lnTo>
                  <a:lnTo>
                    <a:pt x="32" y="81"/>
                  </a:lnTo>
                  <a:lnTo>
                    <a:pt x="29" y="81"/>
                  </a:lnTo>
                  <a:lnTo>
                    <a:pt x="25" y="81"/>
                  </a:lnTo>
                  <a:lnTo>
                    <a:pt x="22" y="81"/>
                  </a:lnTo>
                  <a:lnTo>
                    <a:pt x="21" y="81"/>
                  </a:lnTo>
                  <a:lnTo>
                    <a:pt x="18" y="80"/>
                  </a:lnTo>
                  <a:lnTo>
                    <a:pt x="15" y="79"/>
                  </a:lnTo>
                  <a:lnTo>
                    <a:pt x="13" y="77"/>
                  </a:lnTo>
                  <a:lnTo>
                    <a:pt x="10" y="75"/>
                  </a:lnTo>
                  <a:lnTo>
                    <a:pt x="8" y="73"/>
                  </a:lnTo>
                  <a:lnTo>
                    <a:pt x="5" y="70"/>
                  </a:lnTo>
                  <a:lnTo>
                    <a:pt x="3" y="64"/>
                  </a:lnTo>
                  <a:lnTo>
                    <a:pt x="1" y="57"/>
                  </a:lnTo>
                  <a:lnTo>
                    <a:pt x="0" y="50"/>
                  </a:lnTo>
                  <a:lnTo>
                    <a:pt x="0" y="43"/>
                  </a:lnTo>
                  <a:lnTo>
                    <a:pt x="0" y="35"/>
                  </a:lnTo>
                  <a:lnTo>
                    <a:pt x="1" y="29"/>
                  </a:lnTo>
                  <a:lnTo>
                    <a:pt x="3" y="21"/>
                  </a:lnTo>
                  <a:lnTo>
                    <a:pt x="5" y="15"/>
                  </a:lnTo>
                  <a:lnTo>
                    <a:pt x="9" y="9"/>
                  </a:lnTo>
                  <a:lnTo>
                    <a:pt x="13" y="4"/>
                  </a:lnTo>
                  <a:lnTo>
                    <a:pt x="20" y="1"/>
                  </a:lnTo>
                  <a:lnTo>
                    <a:pt x="28" y="0"/>
                  </a:lnTo>
                  <a:lnTo>
                    <a:pt x="31" y="0"/>
                  </a:lnTo>
                  <a:lnTo>
                    <a:pt x="35" y="1"/>
                  </a:lnTo>
                  <a:lnTo>
                    <a:pt x="38" y="3"/>
                  </a:lnTo>
                  <a:lnTo>
                    <a:pt x="42" y="5"/>
                  </a:lnTo>
                  <a:lnTo>
                    <a:pt x="45" y="7"/>
                  </a:lnTo>
                  <a:lnTo>
                    <a:pt x="47" y="11"/>
                  </a:lnTo>
                  <a:lnTo>
                    <a:pt x="49" y="16"/>
                  </a:lnTo>
                  <a:lnTo>
                    <a:pt x="50" y="21"/>
                  </a:lnTo>
                  <a:lnTo>
                    <a:pt x="40"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2" name="Freeform 109">
              <a:extLst>
                <a:ext uri="{FF2B5EF4-FFF2-40B4-BE49-F238E27FC236}">
                  <a16:creationId xmlns:a16="http://schemas.microsoft.com/office/drawing/2014/main" id="{DB92A28C-975E-4E38-9578-DFCB88DB5F86}"/>
                </a:ext>
              </a:extLst>
            </p:cNvPr>
            <p:cNvSpPr>
              <a:spLocks/>
            </p:cNvSpPr>
            <p:nvPr/>
          </p:nvSpPr>
          <p:spPr bwMode="auto">
            <a:xfrm>
              <a:off x="7448550" y="4183063"/>
              <a:ext cx="85725" cy="125412"/>
            </a:xfrm>
            <a:custGeom>
              <a:avLst/>
              <a:gdLst>
                <a:gd name="T0" fmla="*/ 0 w 54"/>
                <a:gd name="T1" fmla="*/ 0 h 79"/>
                <a:gd name="T2" fmla="*/ 53 w 54"/>
                <a:gd name="T3" fmla="*/ 0 h 79"/>
                <a:gd name="T4" fmla="*/ 53 w 54"/>
                <a:gd name="T5" fmla="*/ 9 h 79"/>
                <a:gd name="T6" fmla="*/ 49 w 54"/>
                <a:gd name="T7" fmla="*/ 13 h 79"/>
                <a:gd name="T8" fmla="*/ 45 w 54"/>
                <a:gd name="T9" fmla="*/ 19 h 79"/>
                <a:gd name="T10" fmla="*/ 40 w 54"/>
                <a:gd name="T11" fmla="*/ 25 h 79"/>
                <a:gd name="T12" fmla="*/ 36 w 54"/>
                <a:gd name="T13" fmla="*/ 33 h 79"/>
                <a:gd name="T14" fmla="*/ 31 w 54"/>
                <a:gd name="T15" fmla="*/ 43 h 79"/>
                <a:gd name="T16" fmla="*/ 27 w 54"/>
                <a:gd name="T17" fmla="*/ 53 h 79"/>
                <a:gd name="T18" fmla="*/ 23 w 54"/>
                <a:gd name="T19" fmla="*/ 65 h 79"/>
                <a:gd name="T20" fmla="*/ 21 w 54"/>
                <a:gd name="T21" fmla="*/ 78 h 79"/>
                <a:gd name="T22" fmla="*/ 11 w 54"/>
                <a:gd name="T23" fmla="*/ 78 h 79"/>
                <a:gd name="T24" fmla="*/ 12 w 54"/>
                <a:gd name="T25" fmla="*/ 70 h 79"/>
                <a:gd name="T26" fmla="*/ 14 w 54"/>
                <a:gd name="T27" fmla="*/ 60 h 79"/>
                <a:gd name="T28" fmla="*/ 18 w 54"/>
                <a:gd name="T29" fmla="*/ 51 h 79"/>
                <a:gd name="T30" fmla="*/ 22 w 54"/>
                <a:gd name="T31" fmla="*/ 42 h 79"/>
                <a:gd name="T32" fmla="*/ 26 w 54"/>
                <a:gd name="T33" fmla="*/ 33 h 79"/>
                <a:gd name="T34" fmla="*/ 31 w 54"/>
                <a:gd name="T35" fmla="*/ 25 h 79"/>
                <a:gd name="T36" fmla="*/ 37 w 54"/>
                <a:gd name="T37" fmla="*/ 17 h 79"/>
                <a:gd name="T38" fmla="*/ 42 w 54"/>
                <a:gd name="T39" fmla="*/ 10 h 79"/>
                <a:gd name="T40" fmla="*/ 0 w 54"/>
                <a:gd name="T41" fmla="*/ 10 h 79"/>
                <a:gd name="T42" fmla="*/ 0 w 54"/>
                <a:gd name="T4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79">
                  <a:moveTo>
                    <a:pt x="0" y="0"/>
                  </a:moveTo>
                  <a:lnTo>
                    <a:pt x="53" y="0"/>
                  </a:lnTo>
                  <a:lnTo>
                    <a:pt x="53" y="9"/>
                  </a:lnTo>
                  <a:lnTo>
                    <a:pt x="49" y="13"/>
                  </a:lnTo>
                  <a:lnTo>
                    <a:pt x="45" y="19"/>
                  </a:lnTo>
                  <a:lnTo>
                    <a:pt x="40" y="25"/>
                  </a:lnTo>
                  <a:lnTo>
                    <a:pt x="36" y="33"/>
                  </a:lnTo>
                  <a:lnTo>
                    <a:pt x="31" y="43"/>
                  </a:lnTo>
                  <a:lnTo>
                    <a:pt x="27" y="53"/>
                  </a:lnTo>
                  <a:lnTo>
                    <a:pt x="23" y="65"/>
                  </a:lnTo>
                  <a:lnTo>
                    <a:pt x="21" y="78"/>
                  </a:lnTo>
                  <a:lnTo>
                    <a:pt x="11" y="78"/>
                  </a:lnTo>
                  <a:lnTo>
                    <a:pt x="12" y="70"/>
                  </a:lnTo>
                  <a:lnTo>
                    <a:pt x="14" y="60"/>
                  </a:lnTo>
                  <a:lnTo>
                    <a:pt x="18" y="51"/>
                  </a:lnTo>
                  <a:lnTo>
                    <a:pt x="22" y="42"/>
                  </a:lnTo>
                  <a:lnTo>
                    <a:pt x="26" y="33"/>
                  </a:lnTo>
                  <a:lnTo>
                    <a:pt x="31" y="25"/>
                  </a:lnTo>
                  <a:lnTo>
                    <a:pt x="37" y="17"/>
                  </a:lnTo>
                  <a:lnTo>
                    <a:pt x="42" y="10"/>
                  </a:lnTo>
                  <a:lnTo>
                    <a:pt x="0" y="10"/>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3" name="Freeform 110">
              <a:extLst>
                <a:ext uri="{FF2B5EF4-FFF2-40B4-BE49-F238E27FC236}">
                  <a16:creationId xmlns:a16="http://schemas.microsoft.com/office/drawing/2014/main" id="{E296967B-0B03-479B-B8AF-6394EA494B33}"/>
                </a:ext>
              </a:extLst>
            </p:cNvPr>
            <p:cNvSpPr>
              <a:spLocks/>
            </p:cNvSpPr>
            <p:nvPr/>
          </p:nvSpPr>
          <p:spPr bwMode="auto">
            <a:xfrm>
              <a:off x="7186613" y="3952875"/>
              <a:ext cx="84137" cy="130175"/>
            </a:xfrm>
            <a:custGeom>
              <a:avLst/>
              <a:gdLst>
                <a:gd name="T0" fmla="*/ 43 w 53"/>
                <a:gd name="T1" fmla="*/ 39 h 82"/>
                <a:gd name="T2" fmla="*/ 48 w 53"/>
                <a:gd name="T3" fmla="*/ 44 h 82"/>
                <a:gd name="T4" fmla="*/ 51 w 53"/>
                <a:gd name="T5" fmla="*/ 48 h 82"/>
                <a:gd name="T6" fmla="*/ 52 w 53"/>
                <a:gd name="T7" fmla="*/ 54 h 82"/>
                <a:gd name="T8" fmla="*/ 52 w 53"/>
                <a:gd name="T9" fmla="*/ 61 h 82"/>
                <a:gd name="T10" fmla="*/ 49 w 53"/>
                <a:gd name="T11" fmla="*/ 70 h 82"/>
                <a:gd name="T12" fmla="*/ 43 w 53"/>
                <a:gd name="T13" fmla="*/ 76 h 82"/>
                <a:gd name="T14" fmla="*/ 33 w 53"/>
                <a:gd name="T15" fmla="*/ 81 h 82"/>
                <a:gd name="T16" fmla="*/ 25 w 53"/>
                <a:gd name="T17" fmla="*/ 81 h 82"/>
                <a:gd name="T18" fmla="*/ 21 w 53"/>
                <a:gd name="T19" fmla="*/ 81 h 82"/>
                <a:gd name="T20" fmla="*/ 15 w 53"/>
                <a:gd name="T21" fmla="*/ 79 h 82"/>
                <a:gd name="T22" fmla="*/ 11 w 53"/>
                <a:gd name="T23" fmla="*/ 76 h 82"/>
                <a:gd name="T24" fmla="*/ 5 w 53"/>
                <a:gd name="T25" fmla="*/ 73 h 82"/>
                <a:gd name="T26" fmla="*/ 3 w 53"/>
                <a:gd name="T27" fmla="*/ 67 h 82"/>
                <a:gd name="T28" fmla="*/ 1 w 53"/>
                <a:gd name="T29" fmla="*/ 62 h 82"/>
                <a:gd name="T30" fmla="*/ 0 w 53"/>
                <a:gd name="T31" fmla="*/ 58 h 82"/>
                <a:gd name="T32" fmla="*/ 1 w 53"/>
                <a:gd name="T33" fmla="*/ 53 h 82"/>
                <a:gd name="T34" fmla="*/ 3 w 53"/>
                <a:gd name="T35" fmla="*/ 47 h 82"/>
                <a:gd name="T36" fmla="*/ 5 w 53"/>
                <a:gd name="T37" fmla="*/ 42 h 82"/>
                <a:gd name="T38" fmla="*/ 11 w 53"/>
                <a:gd name="T39" fmla="*/ 38 h 82"/>
                <a:gd name="T40" fmla="*/ 11 w 53"/>
                <a:gd name="T41" fmla="*/ 36 h 82"/>
                <a:gd name="T42" fmla="*/ 7 w 53"/>
                <a:gd name="T43" fmla="*/ 33 h 82"/>
                <a:gd name="T44" fmla="*/ 4 w 53"/>
                <a:gd name="T45" fmla="*/ 29 h 82"/>
                <a:gd name="T46" fmla="*/ 3 w 53"/>
                <a:gd name="T47" fmla="*/ 24 h 82"/>
                <a:gd name="T48" fmla="*/ 3 w 53"/>
                <a:gd name="T49" fmla="*/ 19 h 82"/>
                <a:gd name="T50" fmla="*/ 5 w 53"/>
                <a:gd name="T51" fmla="*/ 11 h 82"/>
                <a:gd name="T52" fmla="*/ 11 w 53"/>
                <a:gd name="T53" fmla="*/ 5 h 82"/>
                <a:gd name="T54" fmla="*/ 20 w 53"/>
                <a:gd name="T55" fmla="*/ 1 h 82"/>
                <a:gd name="T56" fmla="*/ 32 w 53"/>
                <a:gd name="T57" fmla="*/ 1 h 82"/>
                <a:gd name="T58" fmla="*/ 41 w 53"/>
                <a:gd name="T59" fmla="*/ 4 h 82"/>
                <a:gd name="T60" fmla="*/ 47 w 53"/>
                <a:gd name="T61" fmla="*/ 10 h 82"/>
                <a:gd name="T62" fmla="*/ 49 w 53"/>
                <a:gd name="T63" fmla="*/ 17 h 82"/>
                <a:gd name="T64" fmla="*/ 49 w 53"/>
                <a:gd name="T65" fmla="*/ 24 h 82"/>
                <a:gd name="T66" fmla="*/ 48 w 53"/>
                <a:gd name="T67" fmla="*/ 30 h 82"/>
                <a:gd name="T68" fmla="*/ 44 w 53"/>
                <a:gd name="T69" fmla="*/ 34 h 82"/>
                <a:gd name="T70" fmla="*/ 41 w 53"/>
                <a:gd name="T71"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82">
                  <a:moveTo>
                    <a:pt x="40" y="37"/>
                  </a:moveTo>
                  <a:lnTo>
                    <a:pt x="43" y="39"/>
                  </a:lnTo>
                  <a:lnTo>
                    <a:pt x="47" y="41"/>
                  </a:lnTo>
                  <a:lnTo>
                    <a:pt x="48" y="44"/>
                  </a:lnTo>
                  <a:lnTo>
                    <a:pt x="50" y="47"/>
                  </a:lnTo>
                  <a:lnTo>
                    <a:pt x="51" y="48"/>
                  </a:lnTo>
                  <a:lnTo>
                    <a:pt x="52" y="51"/>
                  </a:lnTo>
                  <a:lnTo>
                    <a:pt x="52" y="54"/>
                  </a:lnTo>
                  <a:lnTo>
                    <a:pt x="52" y="56"/>
                  </a:lnTo>
                  <a:lnTo>
                    <a:pt x="52" y="61"/>
                  </a:lnTo>
                  <a:lnTo>
                    <a:pt x="51" y="66"/>
                  </a:lnTo>
                  <a:lnTo>
                    <a:pt x="49" y="70"/>
                  </a:lnTo>
                  <a:lnTo>
                    <a:pt x="47" y="74"/>
                  </a:lnTo>
                  <a:lnTo>
                    <a:pt x="43" y="76"/>
                  </a:lnTo>
                  <a:lnTo>
                    <a:pt x="39" y="79"/>
                  </a:lnTo>
                  <a:lnTo>
                    <a:pt x="33" y="81"/>
                  </a:lnTo>
                  <a:lnTo>
                    <a:pt x="27" y="81"/>
                  </a:lnTo>
                  <a:lnTo>
                    <a:pt x="25" y="81"/>
                  </a:lnTo>
                  <a:lnTo>
                    <a:pt x="22" y="81"/>
                  </a:lnTo>
                  <a:lnTo>
                    <a:pt x="21" y="81"/>
                  </a:lnTo>
                  <a:lnTo>
                    <a:pt x="18" y="80"/>
                  </a:lnTo>
                  <a:lnTo>
                    <a:pt x="15" y="79"/>
                  </a:lnTo>
                  <a:lnTo>
                    <a:pt x="13" y="78"/>
                  </a:lnTo>
                  <a:lnTo>
                    <a:pt x="11" y="76"/>
                  </a:lnTo>
                  <a:lnTo>
                    <a:pt x="8" y="75"/>
                  </a:lnTo>
                  <a:lnTo>
                    <a:pt x="5" y="73"/>
                  </a:lnTo>
                  <a:lnTo>
                    <a:pt x="4" y="70"/>
                  </a:lnTo>
                  <a:lnTo>
                    <a:pt x="3" y="67"/>
                  </a:lnTo>
                  <a:lnTo>
                    <a:pt x="2" y="64"/>
                  </a:lnTo>
                  <a:lnTo>
                    <a:pt x="1" y="62"/>
                  </a:lnTo>
                  <a:lnTo>
                    <a:pt x="1" y="60"/>
                  </a:lnTo>
                  <a:lnTo>
                    <a:pt x="0" y="58"/>
                  </a:lnTo>
                  <a:lnTo>
                    <a:pt x="0" y="56"/>
                  </a:lnTo>
                  <a:lnTo>
                    <a:pt x="1" y="53"/>
                  </a:lnTo>
                  <a:lnTo>
                    <a:pt x="2" y="49"/>
                  </a:lnTo>
                  <a:lnTo>
                    <a:pt x="3" y="47"/>
                  </a:lnTo>
                  <a:lnTo>
                    <a:pt x="4" y="45"/>
                  </a:lnTo>
                  <a:lnTo>
                    <a:pt x="5" y="42"/>
                  </a:lnTo>
                  <a:lnTo>
                    <a:pt x="8" y="40"/>
                  </a:lnTo>
                  <a:lnTo>
                    <a:pt x="11" y="38"/>
                  </a:lnTo>
                  <a:lnTo>
                    <a:pt x="13" y="37"/>
                  </a:lnTo>
                  <a:lnTo>
                    <a:pt x="11" y="36"/>
                  </a:lnTo>
                  <a:lnTo>
                    <a:pt x="9" y="34"/>
                  </a:lnTo>
                  <a:lnTo>
                    <a:pt x="7" y="33"/>
                  </a:lnTo>
                  <a:lnTo>
                    <a:pt x="5" y="32"/>
                  </a:lnTo>
                  <a:lnTo>
                    <a:pt x="4" y="29"/>
                  </a:lnTo>
                  <a:lnTo>
                    <a:pt x="4" y="27"/>
                  </a:lnTo>
                  <a:lnTo>
                    <a:pt x="3" y="24"/>
                  </a:lnTo>
                  <a:lnTo>
                    <a:pt x="3" y="21"/>
                  </a:lnTo>
                  <a:lnTo>
                    <a:pt x="3" y="19"/>
                  </a:lnTo>
                  <a:lnTo>
                    <a:pt x="4" y="15"/>
                  </a:lnTo>
                  <a:lnTo>
                    <a:pt x="5" y="11"/>
                  </a:lnTo>
                  <a:lnTo>
                    <a:pt x="7" y="7"/>
                  </a:lnTo>
                  <a:lnTo>
                    <a:pt x="11" y="5"/>
                  </a:lnTo>
                  <a:lnTo>
                    <a:pt x="14" y="3"/>
                  </a:lnTo>
                  <a:lnTo>
                    <a:pt x="20" y="1"/>
                  </a:lnTo>
                  <a:lnTo>
                    <a:pt x="26" y="0"/>
                  </a:lnTo>
                  <a:lnTo>
                    <a:pt x="32" y="1"/>
                  </a:lnTo>
                  <a:lnTo>
                    <a:pt x="37" y="2"/>
                  </a:lnTo>
                  <a:lnTo>
                    <a:pt x="41" y="4"/>
                  </a:lnTo>
                  <a:lnTo>
                    <a:pt x="44" y="7"/>
                  </a:lnTo>
                  <a:lnTo>
                    <a:pt x="47" y="10"/>
                  </a:lnTo>
                  <a:lnTo>
                    <a:pt x="48" y="13"/>
                  </a:lnTo>
                  <a:lnTo>
                    <a:pt x="49" y="17"/>
                  </a:lnTo>
                  <a:lnTo>
                    <a:pt x="49" y="20"/>
                  </a:lnTo>
                  <a:lnTo>
                    <a:pt x="49" y="24"/>
                  </a:lnTo>
                  <a:lnTo>
                    <a:pt x="48" y="27"/>
                  </a:lnTo>
                  <a:lnTo>
                    <a:pt x="48" y="30"/>
                  </a:lnTo>
                  <a:lnTo>
                    <a:pt x="46" y="33"/>
                  </a:lnTo>
                  <a:lnTo>
                    <a:pt x="44" y="34"/>
                  </a:lnTo>
                  <a:lnTo>
                    <a:pt x="43" y="35"/>
                  </a:lnTo>
                  <a:lnTo>
                    <a:pt x="41" y="36"/>
                  </a:lnTo>
                  <a:lnTo>
                    <a:pt x="40" y="3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4" name="Freeform 111">
              <a:extLst>
                <a:ext uri="{FF2B5EF4-FFF2-40B4-BE49-F238E27FC236}">
                  <a16:creationId xmlns:a16="http://schemas.microsoft.com/office/drawing/2014/main" id="{8B8CB925-9E00-4969-91CA-604B3C146FB0}"/>
                </a:ext>
              </a:extLst>
            </p:cNvPr>
            <p:cNvSpPr>
              <a:spLocks/>
            </p:cNvSpPr>
            <p:nvPr/>
          </p:nvSpPr>
          <p:spPr bwMode="auto">
            <a:xfrm>
              <a:off x="7089775" y="3641725"/>
              <a:ext cx="82550" cy="130175"/>
            </a:xfrm>
            <a:custGeom>
              <a:avLst/>
              <a:gdLst>
                <a:gd name="T0" fmla="*/ 0 w 52"/>
                <a:gd name="T1" fmla="*/ 21 h 82"/>
                <a:gd name="T2" fmla="*/ 4 w 52"/>
                <a:gd name="T3" fmla="*/ 12 h 82"/>
                <a:gd name="T4" fmla="*/ 9 w 52"/>
                <a:gd name="T5" fmla="*/ 5 h 82"/>
                <a:gd name="T6" fmla="*/ 19 w 52"/>
                <a:gd name="T7" fmla="*/ 0 h 82"/>
                <a:gd name="T8" fmla="*/ 32 w 52"/>
                <a:gd name="T9" fmla="*/ 1 h 82"/>
                <a:gd name="T10" fmla="*/ 43 w 52"/>
                <a:gd name="T11" fmla="*/ 8 h 82"/>
                <a:gd name="T12" fmla="*/ 49 w 52"/>
                <a:gd name="T13" fmla="*/ 20 h 82"/>
                <a:gd name="T14" fmla="*/ 51 w 52"/>
                <a:gd name="T15" fmla="*/ 31 h 82"/>
                <a:gd name="T16" fmla="*/ 51 w 52"/>
                <a:gd name="T17" fmla="*/ 40 h 82"/>
                <a:gd name="T18" fmla="*/ 49 w 52"/>
                <a:gd name="T19" fmla="*/ 54 h 82"/>
                <a:gd name="T20" fmla="*/ 44 w 52"/>
                <a:gd name="T21" fmla="*/ 69 h 82"/>
                <a:gd name="T22" fmla="*/ 32 w 52"/>
                <a:gd name="T23" fmla="*/ 79 h 82"/>
                <a:gd name="T24" fmla="*/ 17 w 52"/>
                <a:gd name="T25" fmla="*/ 80 h 82"/>
                <a:gd name="T26" fmla="*/ 8 w 52"/>
                <a:gd name="T27" fmla="*/ 76 h 82"/>
                <a:gd name="T28" fmla="*/ 3 w 52"/>
                <a:gd name="T29" fmla="*/ 70 h 82"/>
                <a:gd name="T30" fmla="*/ 1 w 52"/>
                <a:gd name="T31" fmla="*/ 62 h 82"/>
                <a:gd name="T32" fmla="*/ 10 w 52"/>
                <a:gd name="T33" fmla="*/ 60 h 82"/>
                <a:gd name="T34" fmla="*/ 12 w 52"/>
                <a:gd name="T35" fmla="*/ 65 h 82"/>
                <a:gd name="T36" fmla="*/ 13 w 52"/>
                <a:gd name="T37" fmla="*/ 69 h 82"/>
                <a:gd name="T38" fmla="*/ 18 w 52"/>
                <a:gd name="T39" fmla="*/ 72 h 82"/>
                <a:gd name="T40" fmla="*/ 23 w 52"/>
                <a:gd name="T41" fmla="*/ 73 h 82"/>
                <a:gd name="T42" fmla="*/ 30 w 52"/>
                <a:gd name="T43" fmla="*/ 71 h 82"/>
                <a:gd name="T44" fmla="*/ 35 w 52"/>
                <a:gd name="T45" fmla="*/ 65 h 82"/>
                <a:gd name="T46" fmla="*/ 38 w 52"/>
                <a:gd name="T47" fmla="*/ 56 h 82"/>
                <a:gd name="T48" fmla="*/ 41 w 52"/>
                <a:gd name="T49" fmla="*/ 43 h 82"/>
                <a:gd name="T50" fmla="*/ 38 w 52"/>
                <a:gd name="T51" fmla="*/ 47 h 82"/>
                <a:gd name="T52" fmla="*/ 34 w 52"/>
                <a:gd name="T53" fmla="*/ 49 h 82"/>
                <a:gd name="T54" fmla="*/ 29 w 52"/>
                <a:gd name="T55" fmla="*/ 51 h 82"/>
                <a:gd name="T56" fmla="*/ 24 w 52"/>
                <a:gd name="T57" fmla="*/ 52 h 82"/>
                <a:gd name="T58" fmla="*/ 14 w 52"/>
                <a:gd name="T59" fmla="*/ 50 h 82"/>
                <a:gd name="T60" fmla="*/ 6 w 52"/>
                <a:gd name="T61" fmla="*/ 46 h 82"/>
                <a:gd name="T62" fmla="*/ 1 w 52"/>
                <a:gd name="T63" fmla="*/ 37 h 82"/>
                <a:gd name="T64" fmla="*/ 0 w 52"/>
                <a:gd name="T65"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82">
                  <a:moveTo>
                    <a:pt x="0" y="27"/>
                  </a:moveTo>
                  <a:lnTo>
                    <a:pt x="0" y="21"/>
                  </a:lnTo>
                  <a:lnTo>
                    <a:pt x="1" y="17"/>
                  </a:lnTo>
                  <a:lnTo>
                    <a:pt x="4" y="12"/>
                  </a:lnTo>
                  <a:lnTo>
                    <a:pt x="6" y="8"/>
                  </a:lnTo>
                  <a:lnTo>
                    <a:pt x="9" y="5"/>
                  </a:lnTo>
                  <a:lnTo>
                    <a:pt x="13" y="2"/>
                  </a:lnTo>
                  <a:lnTo>
                    <a:pt x="19" y="0"/>
                  </a:lnTo>
                  <a:lnTo>
                    <a:pt x="24" y="0"/>
                  </a:lnTo>
                  <a:lnTo>
                    <a:pt x="32" y="1"/>
                  </a:lnTo>
                  <a:lnTo>
                    <a:pt x="38" y="4"/>
                  </a:lnTo>
                  <a:lnTo>
                    <a:pt x="43" y="8"/>
                  </a:lnTo>
                  <a:lnTo>
                    <a:pt x="47" y="13"/>
                  </a:lnTo>
                  <a:lnTo>
                    <a:pt x="49" y="20"/>
                  </a:lnTo>
                  <a:lnTo>
                    <a:pt x="50" y="25"/>
                  </a:lnTo>
                  <a:lnTo>
                    <a:pt x="51" y="31"/>
                  </a:lnTo>
                  <a:lnTo>
                    <a:pt x="51" y="36"/>
                  </a:lnTo>
                  <a:lnTo>
                    <a:pt x="51" y="40"/>
                  </a:lnTo>
                  <a:lnTo>
                    <a:pt x="50" y="47"/>
                  </a:lnTo>
                  <a:lnTo>
                    <a:pt x="49" y="54"/>
                  </a:lnTo>
                  <a:lnTo>
                    <a:pt x="47" y="61"/>
                  </a:lnTo>
                  <a:lnTo>
                    <a:pt x="44" y="69"/>
                  </a:lnTo>
                  <a:lnTo>
                    <a:pt x="38" y="74"/>
                  </a:lnTo>
                  <a:lnTo>
                    <a:pt x="32" y="79"/>
                  </a:lnTo>
                  <a:lnTo>
                    <a:pt x="23" y="81"/>
                  </a:lnTo>
                  <a:lnTo>
                    <a:pt x="17" y="80"/>
                  </a:lnTo>
                  <a:lnTo>
                    <a:pt x="12" y="78"/>
                  </a:lnTo>
                  <a:lnTo>
                    <a:pt x="8" y="76"/>
                  </a:lnTo>
                  <a:lnTo>
                    <a:pt x="5" y="74"/>
                  </a:lnTo>
                  <a:lnTo>
                    <a:pt x="3" y="70"/>
                  </a:lnTo>
                  <a:lnTo>
                    <a:pt x="2" y="66"/>
                  </a:lnTo>
                  <a:lnTo>
                    <a:pt x="1" y="62"/>
                  </a:lnTo>
                  <a:lnTo>
                    <a:pt x="1" y="60"/>
                  </a:lnTo>
                  <a:lnTo>
                    <a:pt x="10" y="60"/>
                  </a:lnTo>
                  <a:lnTo>
                    <a:pt x="11" y="62"/>
                  </a:lnTo>
                  <a:lnTo>
                    <a:pt x="12" y="65"/>
                  </a:lnTo>
                  <a:lnTo>
                    <a:pt x="13" y="67"/>
                  </a:lnTo>
                  <a:lnTo>
                    <a:pt x="13" y="69"/>
                  </a:lnTo>
                  <a:lnTo>
                    <a:pt x="16" y="71"/>
                  </a:lnTo>
                  <a:lnTo>
                    <a:pt x="18" y="72"/>
                  </a:lnTo>
                  <a:lnTo>
                    <a:pt x="21" y="73"/>
                  </a:lnTo>
                  <a:lnTo>
                    <a:pt x="23" y="73"/>
                  </a:lnTo>
                  <a:lnTo>
                    <a:pt x="27" y="72"/>
                  </a:lnTo>
                  <a:lnTo>
                    <a:pt x="30" y="71"/>
                  </a:lnTo>
                  <a:lnTo>
                    <a:pt x="33" y="69"/>
                  </a:lnTo>
                  <a:lnTo>
                    <a:pt x="35" y="65"/>
                  </a:lnTo>
                  <a:lnTo>
                    <a:pt x="38" y="61"/>
                  </a:lnTo>
                  <a:lnTo>
                    <a:pt x="38" y="56"/>
                  </a:lnTo>
                  <a:lnTo>
                    <a:pt x="40" y="50"/>
                  </a:lnTo>
                  <a:lnTo>
                    <a:pt x="41" y="43"/>
                  </a:lnTo>
                  <a:lnTo>
                    <a:pt x="40" y="45"/>
                  </a:lnTo>
                  <a:lnTo>
                    <a:pt x="38" y="47"/>
                  </a:lnTo>
                  <a:lnTo>
                    <a:pt x="36" y="48"/>
                  </a:lnTo>
                  <a:lnTo>
                    <a:pt x="34" y="49"/>
                  </a:lnTo>
                  <a:lnTo>
                    <a:pt x="31" y="51"/>
                  </a:lnTo>
                  <a:lnTo>
                    <a:pt x="29" y="51"/>
                  </a:lnTo>
                  <a:lnTo>
                    <a:pt x="27" y="52"/>
                  </a:lnTo>
                  <a:lnTo>
                    <a:pt x="24" y="52"/>
                  </a:lnTo>
                  <a:lnTo>
                    <a:pt x="19" y="51"/>
                  </a:lnTo>
                  <a:lnTo>
                    <a:pt x="14" y="50"/>
                  </a:lnTo>
                  <a:lnTo>
                    <a:pt x="10" y="48"/>
                  </a:lnTo>
                  <a:lnTo>
                    <a:pt x="6" y="46"/>
                  </a:lnTo>
                  <a:lnTo>
                    <a:pt x="4" y="42"/>
                  </a:lnTo>
                  <a:lnTo>
                    <a:pt x="1" y="37"/>
                  </a:lnTo>
                  <a:lnTo>
                    <a:pt x="0" y="33"/>
                  </a:lnTo>
                  <a:lnTo>
                    <a:pt x="0" y="2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5" name="Freeform 112">
              <a:extLst>
                <a:ext uri="{FF2B5EF4-FFF2-40B4-BE49-F238E27FC236}">
                  <a16:creationId xmlns:a16="http://schemas.microsoft.com/office/drawing/2014/main" id="{FEF63FED-9273-48CB-9422-C4A92CC1FD75}"/>
                </a:ext>
              </a:extLst>
            </p:cNvPr>
            <p:cNvSpPr>
              <a:spLocks/>
            </p:cNvSpPr>
            <p:nvPr/>
          </p:nvSpPr>
          <p:spPr bwMode="auto">
            <a:xfrm>
              <a:off x="7188200" y="3294063"/>
              <a:ext cx="41275" cy="127000"/>
            </a:xfrm>
            <a:custGeom>
              <a:avLst/>
              <a:gdLst>
                <a:gd name="T0" fmla="*/ 25 w 26"/>
                <a:gd name="T1" fmla="*/ 79 h 80"/>
                <a:gd name="T2" fmla="*/ 16 w 26"/>
                <a:gd name="T3" fmla="*/ 79 h 80"/>
                <a:gd name="T4" fmla="*/ 16 w 26"/>
                <a:gd name="T5" fmla="*/ 22 h 80"/>
                <a:gd name="T6" fmla="*/ 0 w 26"/>
                <a:gd name="T7" fmla="*/ 22 h 80"/>
                <a:gd name="T8" fmla="*/ 0 w 26"/>
                <a:gd name="T9" fmla="*/ 15 h 80"/>
                <a:gd name="T10" fmla="*/ 4 w 26"/>
                <a:gd name="T11" fmla="*/ 14 h 80"/>
                <a:gd name="T12" fmla="*/ 7 w 26"/>
                <a:gd name="T13" fmla="*/ 14 h 80"/>
                <a:gd name="T14" fmla="*/ 10 w 26"/>
                <a:gd name="T15" fmla="*/ 13 h 80"/>
                <a:gd name="T16" fmla="*/ 12 w 26"/>
                <a:gd name="T17" fmla="*/ 11 h 80"/>
                <a:gd name="T18" fmla="*/ 15 w 26"/>
                <a:gd name="T19" fmla="*/ 10 h 80"/>
                <a:gd name="T20" fmla="*/ 16 w 26"/>
                <a:gd name="T21" fmla="*/ 7 h 80"/>
                <a:gd name="T22" fmla="*/ 17 w 26"/>
                <a:gd name="T23" fmla="*/ 4 h 80"/>
                <a:gd name="T24" fmla="*/ 19 w 26"/>
                <a:gd name="T25" fmla="*/ 0 h 80"/>
                <a:gd name="T26" fmla="*/ 25 w 26"/>
                <a:gd name="T27" fmla="*/ 0 h 80"/>
                <a:gd name="T28" fmla="*/ 25 w 26"/>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80">
                  <a:moveTo>
                    <a:pt x="25" y="79"/>
                  </a:moveTo>
                  <a:lnTo>
                    <a:pt x="16" y="79"/>
                  </a:lnTo>
                  <a:lnTo>
                    <a:pt x="16" y="22"/>
                  </a:lnTo>
                  <a:lnTo>
                    <a:pt x="0" y="22"/>
                  </a:lnTo>
                  <a:lnTo>
                    <a:pt x="0" y="15"/>
                  </a:lnTo>
                  <a:lnTo>
                    <a:pt x="4" y="14"/>
                  </a:lnTo>
                  <a:lnTo>
                    <a:pt x="7" y="14"/>
                  </a:lnTo>
                  <a:lnTo>
                    <a:pt x="10" y="13"/>
                  </a:lnTo>
                  <a:lnTo>
                    <a:pt x="12" y="11"/>
                  </a:lnTo>
                  <a:lnTo>
                    <a:pt x="15" y="10"/>
                  </a:lnTo>
                  <a:lnTo>
                    <a:pt x="16" y="7"/>
                  </a:lnTo>
                  <a:lnTo>
                    <a:pt x="17" y="4"/>
                  </a:lnTo>
                  <a:lnTo>
                    <a:pt x="19" y="0"/>
                  </a:lnTo>
                  <a:lnTo>
                    <a:pt x="25" y="0"/>
                  </a:lnTo>
                  <a:lnTo>
                    <a:pt x="25"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6" name="Freeform 113">
              <a:extLst>
                <a:ext uri="{FF2B5EF4-FFF2-40B4-BE49-F238E27FC236}">
                  <a16:creationId xmlns:a16="http://schemas.microsoft.com/office/drawing/2014/main" id="{E54E8F6B-685C-4DCB-ABDA-D84659C5E797}"/>
                </a:ext>
              </a:extLst>
            </p:cNvPr>
            <p:cNvSpPr>
              <a:spLocks/>
            </p:cNvSpPr>
            <p:nvPr/>
          </p:nvSpPr>
          <p:spPr bwMode="auto">
            <a:xfrm>
              <a:off x="7702550" y="3003550"/>
              <a:ext cx="41275" cy="127000"/>
            </a:xfrm>
            <a:custGeom>
              <a:avLst/>
              <a:gdLst>
                <a:gd name="T0" fmla="*/ 25 w 26"/>
                <a:gd name="T1" fmla="*/ 79 h 80"/>
                <a:gd name="T2" fmla="*/ 16 w 26"/>
                <a:gd name="T3" fmla="*/ 79 h 80"/>
                <a:gd name="T4" fmla="*/ 16 w 26"/>
                <a:gd name="T5" fmla="*/ 23 h 80"/>
                <a:gd name="T6" fmla="*/ 0 w 26"/>
                <a:gd name="T7" fmla="*/ 23 h 80"/>
                <a:gd name="T8" fmla="*/ 0 w 26"/>
                <a:gd name="T9" fmla="*/ 15 h 80"/>
                <a:gd name="T10" fmla="*/ 4 w 26"/>
                <a:gd name="T11" fmla="*/ 15 h 80"/>
                <a:gd name="T12" fmla="*/ 7 w 26"/>
                <a:gd name="T13" fmla="*/ 14 h 80"/>
                <a:gd name="T14" fmla="*/ 10 w 26"/>
                <a:gd name="T15" fmla="*/ 13 h 80"/>
                <a:gd name="T16" fmla="*/ 12 w 26"/>
                <a:gd name="T17" fmla="*/ 12 h 80"/>
                <a:gd name="T18" fmla="*/ 15 w 26"/>
                <a:gd name="T19" fmla="*/ 10 h 80"/>
                <a:gd name="T20" fmla="*/ 16 w 26"/>
                <a:gd name="T21" fmla="*/ 7 h 80"/>
                <a:gd name="T22" fmla="*/ 17 w 26"/>
                <a:gd name="T23" fmla="*/ 5 h 80"/>
                <a:gd name="T24" fmla="*/ 19 w 26"/>
                <a:gd name="T25" fmla="*/ 0 h 80"/>
                <a:gd name="T26" fmla="*/ 25 w 26"/>
                <a:gd name="T27" fmla="*/ 0 h 80"/>
                <a:gd name="T28" fmla="*/ 25 w 26"/>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80">
                  <a:moveTo>
                    <a:pt x="25" y="79"/>
                  </a:moveTo>
                  <a:lnTo>
                    <a:pt x="16" y="79"/>
                  </a:lnTo>
                  <a:lnTo>
                    <a:pt x="16" y="23"/>
                  </a:lnTo>
                  <a:lnTo>
                    <a:pt x="0" y="23"/>
                  </a:lnTo>
                  <a:lnTo>
                    <a:pt x="0" y="15"/>
                  </a:lnTo>
                  <a:lnTo>
                    <a:pt x="4" y="15"/>
                  </a:lnTo>
                  <a:lnTo>
                    <a:pt x="7" y="14"/>
                  </a:lnTo>
                  <a:lnTo>
                    <a:pt x="10" y="13"/>
                  </a:lnTo>
                  <a:lnTo>
                    <a:pt x="12" y="12"/>
                  </a:lnTo>
                  <a:lnTo>
                    <a:pt x="15" y="10"/>
                  </a:lnTo>
                  <a:lnTo>
                    <a:pt x="16" y="7"/>
                  </a:lnTo>
                  <a:lnTo>
                    <a:pt x="17" y="5"/>
                  </a:lnTo>
                  <a:lnTo>
                    <a:pt x="19" y="0"/>
                  </a:lnTo>
                  <a:lnTo>
                    <a:pt x="25" y="0"/>
                  </a:lnTo>
                  <a:lnTo>
                    <a:pt x="25"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7" name="Freeform 114">
              <a:extLst>
                <a:ext uri="{FF2B5EF4-FFF2-40B4-BE49-F238E27FC236}">
                  <a16:creationId xmlns:a16="http://schemas.microsoft.com/office/drawing/2014/main" id="{D34599D8-C94D-4F14-9A2C-35572B00B3AF}"/>
                </a:ext>
              </a:extLst>
            </p:cNvPr>
            <p:cNvSpPr>
              <a:spLocks/>
            </p:cNvSpPr>
            <p:nvPr/>
          </p:nvSpPr>
          <p:spPr bwMode="auto">
            <a:xfrm>
              <a:off x="7783513" y="3003550"/>
              <a:ext cx="84137" cy="127000"/>
            </a:xfrm>
            <a:custGeom>
              <a:avLst/>
              <a:gdLst>
                <a:gd name="T0" fmla="*/ 3 w 53"/>
                <a:gd name="T1" fmla="*/ 20 h 80"/>
                <a:gd name="T2" fmla="*/ 8 w 53"/>
                <a:gd name="T3" fmla="*/ 8 h 80"/>
                <a:gd name="T4" fmla="*/ 16 w 53"/>
                <a:gd name="T5" fmla="*/ 2 h 80"/>
                <a:gd name="T6" fmla="*/ 25 w 53"/>
                <a:gd name="T7" fmla="*/ 0 h 80"/>
                <a:gd name="T8" fmla="*/ 33 w 53"/>
                <a:gd name="T9" fmla="*/ 0 h 80"/>
                <a:gd name="T10" fmla="*/ 41 w 53"/>
                <a:gd name="T11" fmla="*/ 4 h 80"/>
                <a:gd name="T12" fmla="*/ 48 w 53"/>
                <a:gd name="T13" fmla="*/ 10 h 80"/>
                <a:gd name="T14" fmla="*/ 51 w 53"/>
                <a:gd name="T15" fmla="*/ 19 h 80"/>
                <a:gd name="T16" fmla="*/ 51 w 53"/>
                <a:gd name="T17" fmla="*/ 29 h 80"/>
                <a:gd name="T18" fmla="*/ 48 w 53"/>
                <a:gd name="T19" fmla="*/ 36 h 80"/>
                <a:gd name="T20" fmla="*/ 43 w 53"/>
                <a:gd name="T21" fmla="*/ 43 h 80"/>
                <a:gd name="T22" fmla="*/ 36 w 53"/>
                <a:gd name="T23" fmla="*/ 47 h 80"/>
                <a:gd name="T24" fmla="*/ 23 w 53"/>
                <a:gd name="T25" fmla="*/ 55 h 80"/>
                <a:gd name="T26" fmla="*/ 17 w 53"/>
                <a:gd name="T27" fmla="*/ 59 h 80"/>
                <a:gd name="T28" fmla="*/ 13 w 53"/>
                <a:gd name="T29" fmla="*/ 63 h 80"/>
                <a:gd name="T30" fmla="*/ 12 w 53"/>
                <a:gd name="T31" fmla="*/ 67 h 80"/>
                <a:gd name="T32" fmla="*/ 11 w 53"/>
                <a:gd name="T33" fmla="*/ 70 h 80"/>
                <a:gd name="T34" fmla="*/ 52 w 53"/>
                <a:gd name="T35" fmla="*/ 79 h 80"/>
                <a:gd name="T36" fmla="*/ 1 w 53"/>
                <a:gd name="T37" fmla="*/ 73 h 80"/>
                <a:gd name="T38" fmla="*/ 4 w 53"/>
                <a:gd name="T39" fmla="*/ 63 h 80"/>
                <a:gd name="T40" fmla="*/ 8 w 53"/>
                <a:gd name="T41" fmla="*/ 56 h 80"/>
                <a:gd name="T42" fmla="*/ 14 w 53"/>
                <a:gd name="T43" fmla="*/ 50 h 80"/>
                <a:gd name="T44" fmla="*/ 28 w 53"/>
                <a:gd name="T45" fmla="*/ 42 h 80"/>
                <a:gd name="T46" fmla="*/ 33 w 53"/>
                <a:gd name="T47" fmla="*/ 38 h 80"/>
                <a:gd name="T48" fmla="*/ 38 w 53"/>
                <a:gd name="T49" fmla="*/ 34 h 80"/>
                <a:gd name="T50" fmla="*/ 41 w 53"/>
                <a:gd name="T51" fmla="*/ 30 h 80"/>
                <a:gd name="T52" fmla="*/ 42 w 53"/>
                <a:gd name="T53" fmla="*/ 23 h 80"/>
                <a:gd name="T54" fmla="*/ 41 w 53"/>
                <a:gd name="T55" fmla="*/ 19 h 80"/>
                <a:gd name="T56" fmla="*/ 39 w 53"/>
                <a:gd name="T57" fmla="*/ 14 h 80"/>
                <a:gd name="T58" fmla="*/ 34 w 53"/>
                <a:gd name="T59" fmla="*/ 10 h 80"/>
                <a:gd name="T60" fmla="*/ 27 w 53"/>
                <a:gd name="T61" fmla="*/ 9 h 80"/>
                <a:gd name="T62" fmla="*/ 18 w 53"/>
                <a:gd name="T63" fmla="*/ 11 h 80"/>
                <a:gd name="T64" fmla="*/ 13 w 53"/>
                <a:gd name="T65" fmla="*/ 17 h 80"/>
                <a:gd name="T66" fmla="*/ 12 w 53"/>
                <a:gd name="T67" fmla="*/ 23 h 80"/>
                <a:gd name="T68" fmla="*/ 12 w 53"/>
                <a:gd name="T69" fmla="*/ 2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 h="80">
                  <a:moveTo>
                    <a:pt x="2" y="28"/>
                  </a:moveTo>
                  <a:lnTo>
                    <a:pt x="3" y="20"/>
                  </a:lnTo>
                  <a:lnTo>
                    <a:pt x="5" y="13"/>
                  </a:lnTo>
                  <a:lnTo>
                    <a:pt x="8" y="8"/>
                  </a:lnTo>
                  <a:lnTo>
                    <a:pt x="12" y="5"/>
                  </a:lnTo>
                  <a:lnTo>
                    <a:pt x="16" y="2"/>
                  </a:lnTo>
                  <a:lnTo>
                    <a:pt x="21" y="1"/>
                  </a:lnTo>
                  <a:lnTo>
                    <a:pt x="25" y="0"/>
                  </a:lnTo>
                  <a:lnTo>
                    <a:pt x="28" y="0"/>
                  </a:lnTo>
                  <a:lnTo>
                    <a:pt x="33" y="0"/>
                  </a:lnTo>
                  <a:lnTo>
                    <a:pt x="38" y="2"/>
                  </a:lnTo>
                  <a:lnTo>
                    <a:pt x="41" y="4"/>
                  </a:lnTo>
                  <a:lnTo>
                    <a:pt x="45" y="7"/>
                  </a:lnTo>
                  <a:lnTo>
                    <a:pt x="48" y="10"/>
                  </a:lnTo>
                  <a:lnTo>
                    <a:pt x="50" y="14"/>
                  </a:lnTo>
                  <a:lnTo>
                    <a:pt x="51" y="19"/>
                  </a:lnTo>
                  <a:lnTo>
                    <a:pt x="52" y="23"/>
                  </a:lnTo>
                  <a:lnTo>
                    <a:pt x="51" y="29"/>
                  </a:lnTo>
                  <a:lnTo>
                    <a:pt x="50" y="33"/>
                  </a:lnTo>
                  <a:lnTo>
                    <a:pt x="48" y="36"/>
                  </a:lnTo>
                  <a:lnTo>
                    <a:pt x="46" y="40"/>
                  </a:lnTo>
                  <a:lnTo>
                    <a:pt x="43" y="43"/>
                  </a:lnTo>
                  <a:lnTo>
                    <a:pt x="39" y="46"/>
                  </a:lnTo>
                  <a:lnTo>
                    <a:pt x="36" y="47"/>
                  </a:lnTo>
                  <a:lnTo>
                    <a:pt x="31" y="50"/>
                  </a:lnTo>
                  <a:lnTo>
                    <a:pt x="23" y="55"/>
                  </a:lnTo>
                  <a:lnTo>
                    <a:pt x="20" y="57"/>
                  </a:lnTo>
                  <a:lnTo>
                    <a:pt x="17" y="59"/>
                  </a:lnTo>
                  <a:lnTo>
                    <a:pt x="15" y="61"/>
                  </a:lnTo>
                  <a:lnTo>
                    <a:pt x="13" y="63"/>
                  </a:lnTo>
                  <a:lnTo>
                    <a:pt x="12" y="65"/>
                  </a:lnTo>
                  <a:lnTo>
                    <a:pt x="12" y="67"/>
                  </a:lnTo>
                  <a:lnTo>
                    <a:pt x="11" y="69"/>
                  </a:lnTo>
                  <a:lnTo>
                    <a:pt x="11" y="70"/>
                  </a:lnTo>
                  <a:lnTo>
                    <a:pt x="52" y="70"/>
                  </a:lnTo>
                  <a:lnTo>
                    <a:pt x="52" y="79"/>
                  </a:lnTo>
                  <a:lnTo>
                    <a:pt x="0" y="79"/>
                  </a:lnTo>
                  <a:lnTo>
                    <a:pt x="1" y="73"/>
                  </a:lnTo>
                  <a:lnTo>
                    <a:pt x="2" y="68"/>
                  </a:lnTo>
                  <a:lnTo>
                    <a:pt x="4" y="63"/>
                  </a:lnTo>
                  <a:lnTo>
                    <a:pt x="5" y="59"/>
                  </a:lnTo>
                  <a:lnTo>
                    <a:pt x="8" y="56"/>
                  </a:lnTo>
                  <a:lnTo>
                    <a:pt x="11" y="53"/>
                  </a:lnTo>
                  <a:lnTo>
                    <a:pt x="14" y="50"/>
                  </a:lnTo>
                  <a:lnTo>
                    <a:pt x="18" y="47"/>
                  </a:lnTo>
                  <a:lnTo>
                    <a:pt x="28" y="42"/>
                  </a:lnTo>
                  <a:lnTo>
                    <a:pt x="30" y="40"/>
                  </a:lnTo>
                  <a:lnTo>
                    <a:pt x="33" y="38"/>
                  </a:lnTo>
                  <a:lnTo>
                    <a:pt x="36" y="36"/>
                  </a:lnTo>
                  <a:lnTo>
                    <a:pt x="38" y="34"/>
                  </a:lnTo>
                  <a:lnTo>
                    <a:pt x="39" y="33"/>
                  </a:lnTo>
                  <a:lnTo>
                    <a:pt x="41" y="30"/>
                  </a:lnTo>
                  <a:lnTo>
                    <a:pt x="41" y="27"/>
                  </a:lnTo>
                  <a:lnTo>
                    <a:pt x="42" y="23"/>
                  </a:lnTo>
                  <a:lnTo>
                    <a:pt x="41" y="20"/>
                  </a:lnTo>
                  <a:lnTo>
                    <a:pt x="41" y="19"/>
                  </a:lnTo>
                  <a:lnTo>
                    <a:pt x="40" y="16"/>
                  </a:lnTo>
                  <a:lnTo>
                    <a:pt x="39" y="14"/>
                  </a:lnTo>
                  <a:lnTo>
                    <a:pt x="37" y="12"/>
                  </a:lnTo>
                  <a:lnTo>
                    <a:pt x="34" y="10"/>
                  </a:lnTo>
                  <a:lnTo>
                    <a:pt x="30" y="9"/>
                  </a:lnTo>
                  <a:lnTo>
                    <a:pt x="27" y="9"/>
                  </a:lnTo>
                  <a:lnTo>
                    <a:pt x="22" y="9"/>
                  </a:lnTo>
                  <a:lnTo>
                    <a:pt x="18" y="11"/>
                  </a:lnTo>
                  <a:lnTo>
                    <a:pt x="15" y="14"/>
                  </a:lnTo>
                  <a:lnTo>
                    <a:pt x="13" y="17"/>
                  </a:lnTo>
                  <a:lnTo>
                    <a:pt x="13" y="20"/>
                  </a:lnTo>
                  <a:lnTo>
                    <a:pt x="12" y="23"/>
                  </a:lnTo>
                  <a:lnTo>
                    <a:pt x="12" y="26"/>
                  </a:lnTo>
                  <a:lnTo>
                    <a:pt x="12" y="28"/>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8" name="Freeform 115">
              <a:extLst>
                <a:ext uri="{FF2B5EF4-FFF2-40B4-BE49-F238E27FC236}">
                  <a16:creationId xmlns:a16="http://schemas.microsoft.com/office/drawing/2014/main" id="{434CB22F-CF12-401C-A5CD-77C95655A503}"/>
                </a:ext>
              </a:extLst>
            </p:cNvPr>
            <p:cNvSpPr>
              <a:spLocks/>
            </p:cNvSpPr>
            <p:nvPr/>
          </p:nvSpPr>
          <p:spPr bwMode="auto">
            <a:xfrm>
              <a:off x="8367713" y="3930650"/>
              <a:ext cx="34925" cy="52388"/>
            </a:xfrm>
            <a:custGeom>
              <a:avLst/>
              <a:gdLst>
                <a:gd name="T0" fmla="*/ 0 w 22"/>
                <a:gd name="T1" fmla="*/ 32 h 33"/>
                <a:gd name="T2" fmla="*/ 21 w 22"/>
                <a:gd name="T3" fmla="*/ 32 h 33"/>
                <a:gd name="T4" fmla="*/ 21 w 22"/>
                <a:gd name="T5" fmla="*/ 0 h 33"/>
                <a:gd name="T6" fmla="*/ 0 w 22"/>
                <a:gd name="T7" fmla="*/ 32 h 33"/>
              </a:gdLst>
              <a:ahLst/>
              <a:cxnLst>
                <a:cxn ang="0">
                  <a:pos x="T0" y="T1"/>
                </a:cxn>
                <a:cxn ang="0">
                  <a:pos x="T2" y="T3"/>
                </a:cxn>
                <a:cxn ang="0">
                  <a:pos x="T4" y="T5"/>
                </a:cxn>
                <a:cxn ang="0">
                  <a:pos x="T6" y="T7"/>
                </a:cxn>
              </a:cxnLst>
              <a:rect l="0" t="0" r="r" b="b"/>
              <a:pathLst>
                <a:path w="22" h="33">
                  <a:moveTo>
                    <a:pt x="0" y="32"/>
                  </a:moveTo>
                  <a:lnTo>
                    <a:pt x="21" y="32"/>
                  </a:lnTo>
                  <a:lnTo>
                    <a:pt x="21" y="0"/>
                  </a:lnTo>
                  <a:lnTo>
                    <a:pt x="0" y="32"/>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19" name="Freeform 116">
              <a:extLst>
                <a:ext uri="{FF2B5EF4-FFF2-40B4-BE49-F238E27FC236}">
                  <a16:creationId xmlns:a16="http://schemas.microsoft.com/office/drawing/2014/main" id="{9822C95A-D652-45DA-AA3B-2E81BD89BF30}"/>
                </a:ext>
              </a:extLst>
            </p:cNvPr>
            <p:cNvSpPr>
              <a:spLocks/>
            </p:cNvSpPr>
            <p:nvPr/>
          </p:nvSpPr>
          <p:spPr bwMode="auto">
            <a:xfrm>
              <a:off x="7772400" y="4340225"/>
              <a:ext cx="46038" cy="52388"/>
            </a:xfrm>
            <a:custGeom>
              <a:avLst/>
              <a:gdLst>
                <a:gd name="T0" fmla="*/ 15 w 29"/>
                <a:gd name="T1" fmla="*/ 32 h 33"/>
                <a:gd name="T2" fmla="*/ 17 w 29"/>
                <a:gd name="T3" fmla="*/ 32 h 33"/>
                <a:gd name="T4" fmla="*/ 21 w 29"/>
                <a:gd name="T5" fmla="*/ 31 h 33"/>
                <a:gd name="T6" fmla="*/ 23 w 29"/>
                <a:gd name="T7" fmla="*/ 29 h 33"/>
                <a:gd name="T8" fmla="*/ 25 w 29"/>
                <a:gd name="T9" fmla="*/ 27 h 33"/>
                <a:gd name="T10" fmla="*/ 26 w 29"/>
                <a:gd name="T11" fmla="*/ 24 h 33"/>
                <a:gd name="T12" fmla="*/ 27 w 29"/>
                <a:gd name="T13" fmla="*/ 22 h 33"/>
                <a:gd name="T14" fmla="*/ 28 w 29"/>
                <a:gd name="T15" fmla="*/ 19 h 33"/>
                <a:gd name="T16" fmla="*/ 28 w 29"/>
                <a:gd name="T17" fmla="*/ 15 h 33"/>
                <a:gd name="T18" fmla="*/ 28 w 29"/>
                <a:gd name="T19" fmla="*/ 13 h 33"/>
                <a:gd name="T20" fmla="*/ 28 w 29"/>
                <a:gd name="T21" fmla="*/ 10 h 33"/>
                <a:gd name="T22" fmla="*/ 26 w 29"/>
                <a:gd name="T23" fmla="*/ 8 h 33"/>
                <a:gd name="T24" fmla="*/ 26 w 29"/>
                <a:gd name="T25" fmla="*/ 5 h 33"/>
                <a:gd name="T26" fmla="*/ 23 w 29"/>
                <a:gd name="T27" fmla="*/ 3 h 33"/>
                <a:gd name="T28" fmla="*/ 21 w 29"/>
                <a:gd name="T29" fmla="*/ 2 h 33"/>
                <a:gd name="T30" fmla="*/ 18 w 29"/>
                <a:gd name="T31" fmla="*/ 1 h 33"/>
                <a:gd name="T32" fmla="*/ 14 w 29"/>
                <a:gd name="T33" fmla="*/ 0 h 33"/>
                <a:gd name="T34" fmla="*/ 11 w 29"/>
                <a:gd name="T35" fmla="*/ 1 h 33"/>
                <a:gd name="T36" fmla="*/ 8 w 29"/>
                <a:gd name="T37" fmla="*/ 2 h 33"/>
                <a:gd name="T38" fmla="*/ 6 w 29"/>
                <a:gd name="T39" fmla="*/ 3 h 33"/>
                <a:gd name="T40" fmla="*/ 3 w 29"/>
                <a:gd name="T41" fmla="*/ 5 h 33"/>
                <a:gd name="T42" fmla="*/ 2 w 29"/>
                <a:gd name="T43" fmla="*/ 8 h 33"/>
                <a:gd name="T44" fmla="*/ 1 w 29"/>
                <a:gd name="T45" fmla="*/ 10 h 33"/>
                <a:gd name="T46" fmla="*/ 0 w 29"/>
                <a:gd name="T47" fmla="*/ 13 h 33"/>
                <a:gd name="T48" fmla="*/ 0 w 29"/>
                <a:gd name="T49" fmla="*/ 16 h 33"/>
                <a:gd name="T50" fmla="*/ 0 w 29"/>
                <a:gd name="T51" fmla="*/ 19 h 33"/>
                <a:gd name="T52" fmla="*/ 1 w 29"/>
                <a:gd name="T53" fmla="*/ 22 h 33"/>
                <a:gd name="T54" fmla="*/ 2 w 29"/>
                <a:gd name="T55" fmla="*/ 24 h 33"/>
                <a:gd name="T56" fmla="*/ 3 w 29"/>
                <a:gd name="T57" fmla="*/ 27 h 33"/>
                <a:gd name="T58" fmla="*/ 6 w 29"/>
                <a:gd name="T59" fmla="*/ 29 h 33"/>
                <a:gd name="T60" fmla="*/ 8 w 29"/>
                <a:gd name="T61" fmla="*/ 30 h 33"/>
                <a:gd name="T62" fmla="*/ 11 w 29"/>
                <a:gd name="T63" fmla="*/ 31 h 33"/>
                <a:gd name="T64" fmla="*/ 15 w 29"/>
                <a:gd name="T65"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3">
                  <a:moveTo>
                    <a:pt x="15" y="32"/>
                  </a:moveTo>
                  <a:lnTo>
                    <a:pt x="17" y="32"/>
                  </a:lnTo>
                  <a:lnTo>
                    <a:pt x="21" y="31"/>
                  </a:lnTo>
                  <a:lnTo>
                    <a:pt x="23" y="29"/>
                  </a:lnTo>
                  <a:lnTo>
                    <a:pt x="25" y="27"/>
                  </a:lnTo>
                  <a:lnTo>
                    <a:pt x="26" y="24"/>
                  </a:lnTo>
                  <a:lnTo>
                    <a:pt x="27" y="22"/>
                  </a:lnTo>
                  <a:lnTo>
                    <a:pt x="28" y="19"/>
                  </a:lnTo>
                  <a:lnTo>
                    <a:pt x="28" y="15"/>
                  </a:lnTo>
                  <a:lnTo>
                    <a:pt x="28" y="13"/>
                  </a:lnTo>
                  <a:lnTo>
                    <a:pt x="28" y="10"/>
                  </a:lnTo>
                  <a:lnTo>
                    <a:pt x="26" y="8"/>
                  </a:lnTo>
                  <a:lnTo>
                    <a:pt x="26" y="5"/>
                  </a:lnTo>
                  <a:lnTo>
                    <a:pt x="23" y="3"/>
                  </a:lnTo>
                  <a:lnTo>
                    <a:pt x="21" y="2"/>
                  </a:lnTo>
                  <a:lnTo>
                    <a:pt x="18" y="1"/>
                  </a:lnTo>
                  <a:lnTo>
                    <a:pt x="14" y="0"/>
                  </a:lnTo>
                  <a:lnTo>
                    <a:pt x="11" y="1"/>
                  </a:lnTo>
                  <a:lnTo>
                    <a:pt x="8" y="2"/>
                  </a:lnTo>
                  <a:lnTo>
                    <a:pt x="6" y="3"/>
                  </a:lnTo>
                  <a:lnTo>
                    <a:pt x="3" y="5"/>
                  </a:lnTo>
                  <a:lnTo>
                    <a:pt x="2" y="8"/>
                  </a:lnTo>
                  <a:lnTo>
                    <a:pt x="1" y="10"/>
                  </a:lnTo>
                  <a:lnTo>
                    <a:pt x="0" y="13"/>
                  </a:lnTo>
                  <a:lnTo>
                    <a:pt x="0" y="16"/>
                  </a:lnTo>
                  <a:lnTo>
                    <a:pt x="0" y="19"/>
                  </a:lnTo>
                  <a:lnTo>
                    <a:pt x="1" y="22"/>
                  </a:lnTo>
                  <a:lnTo>
                    <a:pt x="2" y="24"/>
                  </a:lnTo>
                  <a:lnTo>
                    <a:pt x="3" y="27"/>
                  </a:lnTo>
                  <a:lnTo>
                    <a:pt x="6" y="29"/>
                  </a:lnTo>
                  <a:lnTo>
                    <a:pt x="8" y="30"/>
                  </a:lnTo>
                  <a:lnTo>
                    <a:pt x="11" y="31"/>
                  </a:lnTo>
                  <a:lnTo>
                    <a:pt x="15" y="32"/>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20" name="Freeform 117">
              <a:extLst>
                <a:ext uri="{FF2B5EF4-FFF2-40B4-BE49-F238E27FC236}">
                  <a16:creationId xmlns:a16="http://schemas.microsoft.com/office/drawing/2014/main" id="{B3598F2C-2A60-41BF-B350-5FD21BFD3F94}"/>
                </a:ext>
              </a:extLst>
            </p:cNvPr>
            <p:cNvSpPr>
              <a:spLocks/>
            </p:cNvSpPr>
            <p:nvPr/>
          </p:nvSpPr>
          <p:spPr bwMode="auto">
            <a:xfrm>
              <a:off x="7205663" y="4024313"/>
              <a:ext cx="47625" cy="44450"/>
            </a:xfrm>
            <a:custGeom>
              <a:avLst/>
              <a:gdLst>
                <a:gd name="T0" fmla="*/ 0 w 30"/>
                <a:gd name="T1" fmla="*/ 13 h 28"/>
                <a:gd name="T2" fmla="*/ 0 w 30"/>
                <a:gd name="T3" fmla="*/ 15 h 28"/>
                <a:gd name="T4" fmla="*/ 1 w 30"/>
                <a:gd name="T5" fmla="*/ 17 h 28"/>
                <a:gd name="T6" fmla="*/ 2 w 30"/>
                <a:gd name="T7" fmla="*/ 20 h 28"/>
                <a:gd name="T8" fmla="*/ 2 w 30"/>
                <a:gd name="T9" fmla="*/ 22 h 28"/>
                <a:gd name="T10" fmla="*/ 5 w 30"/>
                <a:gd name="T11" fmla="*/ 24 h 28"/>
                <a:gd name="T12" fmla="*/ 7 w 30"/>
                <a:gd name="T13" fmla="*/ 25 h 28"/>
                <a:gd name="T14" fmla="*/ 11 w 30"/>
                <a:gd name="T15" fmla="*/ 26 h 28"/>
                <a:gd name="T16" fmla="*/ 15 w 30"/>
                <a:gd name="T17" fmla="*/ 27 h 28"/>
                <a:gd name="T18" fmla="*/ 17 w 30"/>
                <a:gd name="T19" fmla="*/ 26 h 28"/>
                <a:gd name="T20" fmla="*/ 20 w 30"/>
                <a:gd name="T21" fmla="*/ 26 h 28"/>
                <a:gd name="T22" fmla="*/ 22 w 30"/>
                <a:gd name="T23" fmla="*/ 25 h 28"/>
                <a:gd name="T24" fmla="*/ 24 w 30"/>
                <a:gd name="T25" fmla="*/ 25 h 28"/>
                <a:gd name="T26" fmla="*/ 27 w 30"/>
                <a:gd name="T27" fmla="*/ 22 h 28"/>
                <a:gd name="T28" fmla="*/ 27 w 30"/>
                <a:gd name="T29" fmla="*/ 20 h 28"/>
                <a:gd name="T30" fmla="*/ 28 w 30"/>
                <a:gd name="T31" fmla="*/ 17 h 28"/>
                <a:gd name="T32" fmla="*/ 29 w 30"/>
                <a:gd name="T33" fmla="*/ 14 h 28"/>
                <a:gd name="T34" fmla="*/ 29 w 30"/>
                <a:gd name="T35" fmla="*/ 10 h 28"/>
                <a:gd name="T36" fmla="*/ 28 w 30"/>
                <a:gd name="T37" fmla="*/ 7 h 28"/>
                <a:gd name="T38" fmla="*/ 27 w 30"/>
                <a:gd name="T39" fmla="*/ 5 h 28"/>
                <a:gd name="T40" fmla="*/ 25 w 30"/>
                <a:gd name="T41" fmla="*/ 3 h 28"/>
                <a:gd name="T42" fmla="*/ 22 w 30"/>
                <a:gd name="T43" fmla="*/ 2 h 28"/>
                <a:gd name="T44" fmla="*/ 20 w 30"/>
                <a:gd name="T45" fmla="*/ 1 h 28"/>
                <a:gd name="T46" fmla="*/ 17 w 30"/>
                <a:gd name="T47" fmla="*/ 0 h 28"/>
                <a:gd name="T48" fmla="*/ 14 w 30"/>
                <a:gd name="T49" fmla="*/ 0 h 28"/>
                <a:gd name="T50" fmla="*/ 11 w 30"/>
                <a:gd name="T51" fmla="*/ 0 h 28"/>
                <a:gd name="T52" fmla="*/ 7 w 30"/>
                <a:gd name="T53" fmla="*/ 1 h 28"/>
                <a:gd name="T54" fmla="*/ 5 w 30"/>
                <a:gd name="T55" fmla="*/ 2 h 28"/>
                <a:gd name="T56" fmla="*/ 3 w 30"/>
                <a:gd name="T57" fmla="*/ 4 h 28"/>
                <a:gd name="T58" fmla="*/ 2 w 30"/>
                <a:gd name="T59" fmla="*/ 6 h 28"/>
                <a:gd name="T60" fmla="*/ 1 w 30"/>
                <a:gd name="T61" fmla="*/ 8 h 28"/>
                <a:gd name="T62" fmla="*/ 0 w 30"/>
                <a:gd name="T63" fmla="*/ 11 h 28"/>
                <a:gd name="T64" fmla="*/ 0 w 30"/>
                <a:gd name="T6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8">
                  <a:moveTo>
                    <a:pt x="0" y="13"/>
                  </a:moveTo>
                  <a:lnTo>
                    <a:pt x="0" y="15"/>
                  </a:lnTo>
                  <a:lnTo>
                    <a:pt x="1" y="17"/>
                  </a:lnTo>
                  <a:lnTo>
                    <a:pt x="2" y="20"/>
                  </a:lnTo>
                  <a:lnTo>
                    <a:pt x="2" y="22"/>
                  </a:lnTo>
                  <a:lnTo>
                    <a:pt x="5" y="24"/>
                  </a:lnTo>
                  <a:lnTo>
                    <a:pt x="7" y="25"/>
                  </a:lnTo>
                  <a:lnTo>
                    <a:pt x="11" y="26"/>
                  </a:lnTo>
                  <a:lnTo>
                    <a:pt x="15" y="27"/>
                  </a:lnTo>
                  <a:lnTo>
                    <a:pt x="17" y="26"/>
                  </a:lnTo>
                  <a:lnTo>
                    <a:pt x="20" y="26"/>
                  </a:lnTo>
                  <a:lnTo>
                    <a:pt x="22" y="25"/>
                  </a:lnTo>
                  <a:lnTo>
                    <a:pt x="24" y="25"/>
                  </a:lnTo>
                  <a:lnTo>
                    <a:pt x="27" y="22"/>
                  </a:lnTo>
                  <a:lnTo>
                    <a:pt x="27" y="20"/>
                  </a:lnTo>
                  <a:lnTo>
                    <a:pt x="28" y="17"/>
                  </a:lnTo>
                  <a:lnTo>
                    <a:pt x="29" y="14"/>
                  </a:lnTo>
                  <a:lnTo>
                    <a:pt x="29" y="10"/>
                  </a:lnTo>
                  <a:lnTo>
                    <a:pt x="28" y="7"/>
                  </a:lnTo>
                  <a:lnTo>
                    <a:pt x="27" y="5"/>
                  </a:lnTo>
                  <a:lnTo>
                    <a:pt x="25" y="3"/>
                  </a:lnTo>
                  <a:lnTo>
                    <a:pt x="22" y="2"/>
                  </a:lnTo>
                  <a:lnTo>
                    <a:pt x="20" y="1"/>
                  </a:lnTo>
                  <a:lnTo>
                    <a:pt x="17" y="0"/>
                  </a:lnTo>
                  <a:lnTo>
                    <a:pt x="14" y="0"/>
                  </a:lnTo>
                  <a:lnTo>
                    <a:pt x="11" y="0"/>
                  </a:lnTo>
                  <a:lnTo>
                    <a:pt x="7" y="1"/>
                  </a:lnTo>
                  <a:lnTo>
                    <a:pt x="5" y="2"/>
                  </a:lnTo>
                  <a:lnTo>
                    <a:pt x="3" y="4"/>
                  </a:lnTo>
                  <a:lnTo>
                    <a:pt x="2" y="6"/>
                  </a:lnTo>
                  <a:lnTo>
                    <a:pt x="1" y="8"/>
                  </a:lnTo>
                  <a:lnTo>
                    <a:pt x="0" y="11"/>
                  </a:lnTo>
                  <a:lnTo>
                    <a:pt x="0" y="13"/>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21" name="Freeform 118">
              <a:extLst>
                <a:ext uri="{FF2B5EF4-FFF2-40B4-BE49-F238E27FC236}">
                  <a16:creationId xmlns:a16="http://schemas.microsoft.com/office/drawing/2014/main" id="{8624B0B5-A514-4C0E-A0C2-B720AB5C7F13}"/>
                </a:ext>
              </a:extLst>
            </p:cNvPr>
            <p:cNvSpPr>
              <a:spLocks/>
            </p:cNvSpPr>
            <p:nvPr/>
          </p:nvSpPr>
          <p:spPr bwMode="auto">
            <a:xfrm>
              <a:off x="7208838" y="3968750"/>
              <a:ext cx="39687" cy="33338"/>
            </a:xfrm>
            <a:custGeom>
              <a:avLst/>
              <a:gdLst>
                <a:gd name="T0" fmla="*/ 24 w 25"/>
                <a:gd name="T1" fmla="*/ 9 h 21"/>
                <a:gd name="T2" fmla="*/ 24 w 25"/>
                <a:gd name="T3" fmla="*/ 8 h 21"/>
                <a:gd name="T4" fmla="*/ 23 w 25"/>
                <a:gd name="T5" fmla="*/ 6 h 21"/>
                <a:gd name="T6" fmla="*/ 23 w 25"/>
                <a:gd name="T7" fmla="*/ 5 h 21"/>
                <a:gd name="T8" fmla="*/ 22 w 25"/>
                <a:gd name="T9" fmla="*/ 3 h 21"/>
                <a:gd name="T10" fmla="*/ 20 w 25"/>
                <a:gd name="T11" fmla="*/ 2 h 21"/>
                <a:gd name="T12" fmla="*/ 18 w 25"/>
                <a:gd name="T13" fmla="*/ 1 h 21"/>
                <a:gd name="T14" fmla="*/ 15 w 25"/>
                <a:gd name="T15" fmla="*/ 0 h 21"/>
                <a:gd name="T16" fmla="*/ 11 w 25"/>
                <a:gd name="T17" fmla="*/ 0 h 21"/>
                <a:gd name="T18" fmla="*/ 9 w 25"/>
                <a:gd name="T19" fmla="*/ 0 h 21"/>
                <a:gd name="T20" fmla="*/ 6 w 25"/>
                <a:gd name="T21" fmla="*/ 1 h 21"/>
                <a:gd name="T22" fmla="*/ 4 w 25"/>
                <a:gd name="T23" fmla="*/ 2 h 21"/>
                <a:gd name="T24" fmla="*/ 2 w 25"/>
                <a:gd name="T25" fmla="*/ 3 h 21"/>
                <a:gd name="T26" fmla="*/ 2 w 25"/>
                <a:gd name="T27" fmla="*/ 5 h 21"/>
                <a:gd name="T28" fmla="*/ 1 w 25"/>
                <a:gd name="T29" fmla="*/ 7 h 21"/>
                <a:gd name="T30" fmla="*/ 1 w 25"/>
                <a:gd name="T31" fmla="*/ 8 h 21"/>
                <a:gd name="T32" fmla="*/ 0 w 25"/>
                <a:gd name="T33" fmla="*/ 10 h 21"/>
                <a:gd name="T34" fmla="*/ 1 w 25"/>
                <a:gd name="T35" fmla="*/ 12 h 21"/>
                <a:gd name="T36" fmla="*/ 2 w 25"/>
                <a:gd name="T37" fmla="*/ 14 h 21"/>
                <a:gd name="T38" fmla="*/ 2 w 25"/>
                <a:gd name="T39" fmla="*/ 16 h 21"/>
                <a:gd name="T40" fmla="*/ 4 w 25"/>
                <a:gd name="T41" fmla="*/ 17 h 21"/>
                <a:gd name="T42" fmla="*/ 6 w 25"/>
                <a:gd name="T43" fmla="*/ 18 h 21"/>
                <a:gd name="T44" fmla="*/ 8 w 25"/>
                <a:gd name="T45" fmla="*/ 19 h 21"/>
                <a:gd name="T46" fmla="*/ 10 w 25"/>
                <a:gd name="T47" fmla="*/ 20 h 21"/>
                <a:gd name="T48" fmla="*/ 12 w 25"/>
                <a:gd name="T49" fmla="*/ 20 h 21"/>
                <a:gd name="T50" fmla="*/ 15 w 25"/>
                <a:gd name="T51" fmla="*/ 20 h 21"/>
                <a:gd name="T52" fmla="*/ 18 w 25"/>
                <a:gd name="T53" fmla="*/ 19 h 21"/>
                <a:gd name="T54" fmla="*/ 19 w 25"/>
                <a:gd name="T55" fmla="*/ 18 h 21"/>
                <a:gd name="T56" fmla="*/ 21 w 25"/>
                <a:gd name="T57" fmla="*/ 17 h 21"/>
                <a:gd name="T58" fmla="*/ 22 w 25"/>
                <a:gd name="T59" fmla="*/ 15 h 21"/>
                <a:gd name="T60" fmla="*/ 23 w 25"/>
                <a:gd name="T61" fmla="*/ 14 h 21"/>
                <a:gd name="T62" fmla="*/ 24 w 25"/>
                <a:gd name="T63" fmla="*/ 12 h 21"/>
                <a:gd name="T64" fmla="*/ 24 w 25"/>
                <a:gd name="T65"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1">
                  <a:moveTo>
                    <a:pt x="24" y="9"/>
                  </a:moveTo>
                  <a:lnTo>
                    <a:pt x="24" y="8"/>
                  </a:lnTo>
                  <a:lnTo>
                    <a:pt x="23" y="6"/>
                  </a:lnTo>
                  <a:lnTo>
                    <a:pt x="23" y="5"/>
                  </a:lnTo>
                  <a:lnTo>
                    <a:pt x="22" y="3"/>
                  </a:lnTo>
                  <a:lnTo>
                    <a:pt x="20" y="2"/>
                  </a:lnTo>
                  <a:lnTo>
                    <a:pt x="18" y="1"/>
                  </a:lnTo>
                  <a:lnTo>
                    <a:pt x="15" y="0"/>
                  </a:lnTo>
                  <a:lnTo>
                    <a:pt x="11" y="0"/>
                  </a:lnTo>
                  <a:lnTo>
                    <a:pt x="9" y="0"/>
                  </a:lnTo>
                  <a:lnTo>
                    <a:pt x="6" y="1"/>
                  </a:lnTo>
                  <a:lnTo>
                    <a:pt x="4" y="2"/>
                  </a:lnTo>
                  <a:lnTo>
                    <a:pt x="2" y="3"/>
                  </a:lnTo>
                  <a:lnTo>
                    <a:pt x="2" y="5"/>
                  </a:lnTo>
                  <a:lnTo>
                    <a:pt x="1" y="7"/>
                  </a:lnTo>
                  <a:lnTo>
                    <a:pt x="1" y="8"/>
                  </a:lnTo>
                  <a:lnTo>
                    <a:pt x="0" y="10"/>
                  </a:lnTo>
                  <a:lnTo>
                    <a:pt x="1" y="12"/>
                  </a:lnTo>
                  <a:lnTo>
                    <a:pt x="2" y="14"/>
                  </a:lnTo>
                  <a:lnTo>
                    <a:pt x="2" y="16"/>
                  </a:lnTo>
                  <a:lnTo>
                    <a:pt x="4" y="17"/>
                  </a:lnTo>
                  <a:lnTo>
                    <a:pt x="6" y="18"/>
                  </a:lnTo>
                  <a:lnTo>
                    <a:pt x="8" y="19"/>
                  </a:lnTo>
                  <a:lnTo>
                    <a:pt x="10" y="20"/>
                  </a:lnTo>
                  <a:lnTo>
                    <a:pt x="12" y="20"/>
                  </a:lnTo>
                  <a:lnTo>
                    <a:pt x="15" y="20"/>
                  </a:lnTo>
                  <a:lnTo>
                    <a:pt x="18" y="19"/>
                  </a:lnTo>
                  <a:lnTo>
                    <a:pt x="19" y="18"/>
                  </a:lnTo>
                  <a:lnTo>
                    <a:pt x="21" y="17"/>
                  </a:lnTo>
                  <a:lnTo>
                    <a:pt x="22" y="15"/>
                  </a:lnTo>
                  <a:lnTo>
                    <a:pt x="23" y="14"/>
                  </a:lnTo>
                  <a:lnTo>
                    <a:pt x="24" y="12"/>
                  </a:lnTo>
                  <a:lnTo>
                    <a:pt x="24" y="9"/>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22" name="Freeform 119">
              <a:extLst>
                <a:ext uri="{FF2B5EF4-FFF2-40B4-BE49-F238E27FC236}">
                  <a16:creationId xmlns:a16="http://schemas.microsoft.com/office/drawing/2014/main" id="{CBCF2B1A-5AEB-4CB6-BCD0-6FEB79F71DE4}"/>
                </a:ext>
              </a:extLst>
            </p:cNvPr>
            <p:cNvSpPr>
              <a:spLocks/>
            </p:cNvSpPr>
            <p:nvPr/>
          </p:nvSpPr>
          <p:spPr bwMode="auto">
            <a:xfrm>
              <a:off x="7107238" y="3656013"/>
              <a:ext cx="44450" cy="50800"/>
            </a:xfrm>
            <a:custGeom>
              <a:avLst/>
              <a:gdLst>
                <a:gd name="T0" fmla="*/ 27 w 28"/>
                <a:gd name="T1" fmla="*/ 15 h 32"/>
                <a:gd name="T2" fmla="*/ 27 w 28"/>
                <a:gd name="T3" fmla="*/ 13 h 32"/>
                <a:gd name="T4" fmla="*/ 26 w 28"/>
                <a:gd name="T5" fmla="*/ 10 h 32"/>
                <a:gd name="T6" fmla="*/ 25 w 28"/>
                <a:gd name="T7" fmla="*/ 7 h 32"/>
                <a:gd name="T8" fmla="*/ 24 w 28"/>
                <a:gd name="T9" fmla="*/ 5 h 32"/>
                <a:gd name="T10" fmla="*/ 22 w 28"/>
                <a:gd name="T11" fmla="*/ 3 h 32"/>
                <a:gd name="T12" fmla="*/ 20 w 28"/>
                <a:gd name="T13" fmla="*/ 2 h 32"/>
                <a:gd name="T14" fmla="*/ 16 w 28"/>
                <a:gd name="T15" fmla="*/ 0 h 32"/>
                <a:gd name="T16" fmla="*/ 13 w 28"/>
                <a:gd name="T17" fmla="*/ 0 h 32"/>
                <a:gd name="T18" fmla="*/ 11 w 28"/>
                <a:gd name="T19" fmla="*/ 0 h 32"/>
                <a:gd name="T20" fmla="*/ 7 w 28"/>
                <a:gd name="T21" fmla="*/ 2 h 32"/>
                <a:gd name="T22" fmla="*/ 6 w 28"/>
                <a:gd name="T23" fmla="*/ 3 h 32"/>
                <a:gd name="T24" fmla="*/ 3 w 28"/>
                <a:gd name="T25" fmla="*/ 5 h 32"/>
                <a:gd name="T26" fmla="*/ 2 w 28"/>
                <a:gd name="T27" fmla="*/ 7 h 32"/>
                <a:gd name="T28" fmla="*/ 1 w 28"/>
                <a:gd name="T29" fmla="*/ 10 h 32"/>
                <a:gd name="T30" fmla="*/ 0 w 28"/>
                <a:gd name="T31" fmla="*/ 13 h 32"/>
                <a:gd name="T32" fmla="*/ 0 w 28"/>
                <a:gd name="T33" fmla="*/ 17 h 32"/>
                <a:gd name="T34" fmla="*/ 0 w 28"/>
                <a:gd name="T35" fmla="*/ 21 h 32"/>
                <a:gd name="T36" fmla="*/ 1 w 28"/>
                <a:gd name="T37" fmla="*/ 24 h 32"/>
                <a:gd name="T38" fmla="*/ 2 w 28"/>
                <a:gd name="T39" fmla="*/ 27 h 32"/>
                <a:gd name="T40" fmla="*/ 5 w 28"/>
                <a:gd name="T41" fmla="*/ 28 h 32"/>
                <a:gd name="T42" fmla="*/ 7 w 28"/>
                <a:gd name="T43" fmla="*/ 30 h 32"/>
                <a:gd name="T44" fmla="*/ 9 w 28"/>
                <a:gd name="T45" fmla="*/ 31 h 32"/>
                <a:gd name="T46" fmla="*/ 11 w 28"/>
                <a:gd name="T47" fmla="*/ 31 h 32"/>
                <a:gd name="T48" fmla="*/ 14 w 28"/>
                <a:gd name="T49" fmla="*/ 31 h 32"/>
                <a:gd name="T50" fmla="*/ 16 w 28"/>
                <a:gd name="T51" fmla="*/ 31 h 32"/>
                <a:gd name="T52" fmla="*/ 18 w 28"/>
                <a:gd name="T53" fmla="*/ 31 h 32"/>
                <a:gd name="T54" fmla="*/ 20 w 28"/>
                <a:gd name="T55" fmla="*/ 30 h 32"/>
                <a:gd name="T56" fmla="*/ 22 w 28"/>
                <a:gd name="T57" fmla="*/ 28 h 32"/>
                <a:gd name="T58" fmla="*/ 25 w 28"/>
                <a:gd name="T59" fmla="*/ 27 h 32"/>
                <a:gd name="T60" fmla="*/ 26 w 28"/>
                <a:gd name="T61" fmla="*/ 23 h 32"/>
                <a:gd name="T62" fmla="*/ 27 w 28"/>
                <a:gd name="T63" fmla="*/ 20 h 32"/>
                <a:gd name="T64" fmla="*/ 27 w 28"/>
                <a:gd name="T6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32">
                  <a:moveTo>
                    <a:pt x="27" y="15"/>
                  </a:moveTo>
                  <a:lnTo>
                    <a:pt x="27" y="13"/>
                  </a:lnTo>
                  <a:lnTo>
                    <a:pt x="26" y="10"/>
                  </a:lnTo>
                  <a:lnTo>
                    <a:pt x="25" y="7"/>
                  </a:lnTo>
                  <a:lnTo>
                    <a:pt x="24" y="5"/>
                  </a:lnTo>
                  <a:lnTo>
                    <a:pt x="22" y="3"/>
                  </a:lnTo>
                  <a:lnTo>
                    <a:pt x="20" y="2"/>
                  </a:lnTo>
                  <a:lnTo>
                    <a:pt x="16" y="0"/>
                  </a:lnTo>
                  <a:lnTo>
                    <a:pt x="13" y="0"/>
                  </a:lnTo>
                  <a:lnTo>
                    <a:pt x="11" y="0"/>
                  </a:lnTo>
                  <a:lnTo>
                    <a:pt x="7" y="2"/>
                  </a:lnTo>
                  <a:lnTo>
                    <a:pt x="6" y="3"/>
                  </a:lnTo>
                  <a:lnTo>
                    <a:pt x="3" y="5"/>
                  </a:lnTo>
                  <a:lnTo>
                    <a:pt x="2" y="7"/>
                  </a:lnTo>
                  <a:lnTo>
                    <a:pt x="1" y="10"/>
                  </a:lnTo>
                  <a:lnTo>
                    <a:pt x="0" y="13"/>
                  </a:lnTo>
                  <a:lnTo>
                    <a:pt x="0" y="17"/>
                  </a:lnTo>
                  <a:lnTo>
                    <a:pt x="0" y="21"/>
                  </a:lnTo>
                  <a:lnTo>
                    <a:pt x="1" y="24"/>
                  </a:lnTo>
                  <a:lnTo>
                    <a:pt x="2" y="27"/>
                  </a:lnTo>
                  <a:lnTo>
                    <a:pt x="5" y="28"/>
                  </a:lnTo>
                  <a:lnTo>
                    <a:pt x="7" y="30"/>
                  </a:lnTo>
                  <a:lnTo>
                    <a:pt x="9" y="31"/>
                  </a:lnTo>
                  <a:lnTo>
                    <a:pt x="11" y="31"/>
                  </a:lnTo>
                  <a:lnTo>
                    <a:pt x="14" y="31"/>
                  </a:lnTo>
                  <a:lnTo>
                    <a:pt x="16" y="31"/>
                  </a:lnTo>
                  <a:lnTo>
                    <a:pt x="18" y="31"/>
                  </a:lnTo>
                  <a:lnTo>
                    <a:pt x="20" y="30"/>
                  </a:lnTo>
                  <a:lnTo>
                    <a:pt x="22" y="28"/>
                  </a:lnTo>
                  <a:lnTo>
                    <a:pt x="25" y="27"/>
                  </a:lnTo>
                  <a:lnTo>
                    <a:pt x="26" y="23"/>
                  </a:lnTo>
                  <a:lnTo>
                    <a:pt x="27" y="20"/>
                  </a:lnTo>
                  <a:lnTo>
                    <a:pt x="27" y="15"/>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23" name="Freeform 120">
              <a:extLst>
                <a:ext uri="{FF2B5EF4-FFF2-40B4-BE49-F238E27FC236}">
                  <a16:creationId xmlns:a16="http://schemas.microsoft.com/office/drawing/2014/main" id="{5F24BE48-0569-4620-86AA-D5616662C34E}"/>
                </a:ext>
              </a:extLst>
            </p:cNvPr>
            <p:cNvSpPr>
              <a:spLocks/>
            </p:cNvSpPr>
            <p:nvPr/>
          </p:nvSpPr>
          <p:spPr bwMode="auto">
            <a:xfrm>
              <a:off x="7285038" y="3308350"/>
              <a:ext cx="49212" cy="100013"/>
            </a:xfrm>
            <a:custGeom>
              <a:avLst/>
              <a:gdLst>
                <a:gd name="T0" fmla="*/ 15 w 31"/>
                <a:gd name="T1" fmla="*/ 0 h 63"/>
                <a:gd name="T2" fmla="*/ 11 w 31"/>
                <a:gd name="T3" fmla="*/ 1 h 63"/>
                <a:gd name="T4" fmla="*/ 8 w 31"/>
                <a:gd name="T5" fmla="*/ 3 h 63"/>
                <a:gd name="T6" fmla="*/ 6 w 31"/>
                <a:gd name="T7" fmla="*/ 5 h 63"/>
                <a:gd name="T8" fmla="*/ 3 w 31"/>
                <a:gd name="T9" fmla="*/ 8 h 63"/>
                <a:gd name="T10" fmla="*/ 2 w 31"/>
                <a:gd name="T11" fmla="*/ 13 h 63"/>
                <a:gd name="T12" fmla="*/ 1 w 31"/>
                <a:gd name="T13" fmla="*/ 18 h 63"/>
                <a:gd name="T14" fmla="*/ 0 w 31"/>
                <a:gd name="T15" fmla="*/ 25 h 63"/>
                <a:gd name="T16" fmla="*/ 0 w 31"/>
                <a:gd name="T17" fmla="*/ 31 h 63"/>
                <a:gd name="T18" fmla="*/ 0 w 31"/>
                <a:gd name="T19" fmla="*/ 38 h 63"/>
                <a:gd name="T20" fmla="*/ 1 w 31"/>
                <a:gd name="T21" fmla="*/ 45 h 63"/>
                <a:gd name="T22" fmla="*/ 2 w 31"/>
                <a:gd name="T23" fmla="*/ 50 h 63"/>
                <a:gd name="T24" fmla="*/ 3 w 31"/>
                <a:gd name="T25" fmla="*/ 55 h 63"/>
                <a:gd name="T26" fmla="*/ 6 w 31"/>
                <a:gd name="T27" fmla="*/ 57 h 63"/>
                <a:gd name="T28" fmla="*/ 8 w 31"/>
                <a:gd name="T29" fmla="*/ 60 h 63"/>
                <a:gd name="T30" fmla="*/ 11 w 31"/>
                <a:gd name="T31" fmla="*/ 62 h 63"/>
                <a:gd name="T32" fmla="*/ 15 w 31"/>
                <a:gd name="T33" fmla="*/ 62 h 63"/>
                <a:gd name="T34" fmla="*/ 18 w 31"/>
                <a:gd name="T35" fmla="*/ 62 h 63"/>
                <a:gd name="T36" fmla="*/ 22 w 31"/>
                <a:gd name="T37" fmla="*/ 60 h 63"/>
                <a:gd name="T38" fmla="*/ 24 w 31"/>
                <a:gd name="T39" fmla="*/ 57 h 63"/>
                <a:gd name="T40" fmla="*/ 26 w 31"/>
                <a:gd name="T41" fmla="*/ 55 h 63"/>
                <a:gd name="T42" fmla="*/ 28 w 31"/>
                <a:gd name="T43" fmla="*/ 50 h 63"/>
                <a:gd name="T44" fmla="*/ 29 w 31"/>
                <a:gd name="T45" fmla="*/ 45 h 63"/>
                <a:gd name="T46" fmla="*/ 29 w 31"/>
                <a:gd name="T47" fmla="*/ 38 h 63"/>
                <a:gd name="T48" fmla="*/ 30 w 31"/>
                <a:gd name="T49" fmla="*/ 31 h 63"/>
                <a:gd name="T50" fmla="*/ 29 w 31"/>
                <a:gd name="T51" fmla="*/ 25 h 63"/>
                <a:gd name="T52" fmla="*/ 29 w 31"/>
                <a:gd name="T53" fmla="*/ 18 h 63"/>
                <a:gd name="T54" fmla="*/ 28 w 31"/>
                <a:gd name="T55" fmla="*/ 13 h 63"/>
                <a:gd name="T56" fmla="*/ 26 w 31"/>
                <a:gd name="T57" fmla="*/ 8 h 63"/>
                <a:gd name="T58" fmla="*/ 24 w 31"/>
                <a:gd name="T59" fmla="*/ 5 h 63"/>
                <a:gd name="T60" fmla="*/ 22 w 31"/>
                <a:gd name="T61" fmla="*/ 3 h 63"/>
                <a:gd name="T62" fmla="*/ 18 w 31"/>
                <a:gd name="T63" fmla="*/ 1 h 63"/>
                <a:gd name="T64" fmla="*/ 15 w 31"/>
                <a:gd name="T6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63">
                  <a:moveTo>
                    <a:pt x="15" y="0"/>
                  </a:moveTo>
                  <a:lnTo>
                    <a:pt x="11" y="1"/>
                  </a:lnTo>
                  <a:lnTo>
                    <a:pt x="8" y="3"/>
                  </a:lnTo>
                  <a:lnTo>
                    <a:pt x="6" y="5"/>
                  </a:lnTo>
                  <a:lnTo>
                    <a:pt x="3" y="8"/>
                  </a:lnTo>
                  <a:lnTo>
                    <a:pt x="2" y="13"/>
                  </a:lnTo>
                  <a:lnTo>
                    <a:pt x="1" y="18"/>
                  </a:lnTo>
                  <a:lnTo>
                    <a:pt x="0" y="25"/>
                  </a:lnTo>
                  <a:lnTo>
                    <a:pt x="0" y="31"/>
                  </a:lnTo>
                  <a:lnTo>
                    <a:pt x="0" y="38"/>
                  </a:lnTo>
                  <a:lnTo>
                    <a:pt x="1" y="45"/>
                  </a:lnTo>
                  <a:lnTo>
                    <a:pt x="2" y="50"/>
                  </a:lnTo>
                  <a:lnTo>
                    <a:pt x="3" y="55"/>
                  </a:lnTo>
                  <a:lnTo>
                    <a:pt x="6" y="57"/>
                  </a:lnTo>
                  <a:lnTo>
                    <a:pt x="8" y="60"/>
                  </a:lnTo>
                  <a:lnTo>
                    <a:pt x="11" y="62"/>
                  </a:lnTo>
                  <a:lnTo>
                    <a:pt x="15" y="62"/>
                  </a:lnTo>
                  <a:lnTo>
                    <a:pt x="18" y="62"/>
                  </a:lnTo>
                  <a:lnTo>
                    <a:pt x="22" y="60"/>
                  </a:lnTo>
                  <a:lnTo>
                    <a:pt x="24" y="57"/>
                  </a:lnTo>
                  <a:lnTo>
                    <a:pt x="26" y="55"/>
                  </a:lnTo>
                  <a:lnTo>
                    <a:pt x="28" y="50"/>
                  </a:lnTo>
                  <a:lnTo>
                    <a:pt x="29" y="45"/>
                  </a:lnTo>
                  <a:lnTo>
                    <a:pt x="29" y="38"/>
                  </a:lnTo>
                  <a:lnTo>
                    <a:pt x="30" y="31"/>
                  </a:lnTo>
                  <a:lnTo>
                    <a:pt x="29" y="25"/>
                  </a:lnTo>
                  <a:lnTo>
                    <a:pt x="29" y="18"/>
                  </a:lnTo>
                  <a:lnTo>
                    <a:pt x="28" y="13"/>
                  </a:lnTo>
                  <a:lnTo>
                    <a:pt x="26" y="8"/>
                  </a:lnTo>
                  <a:lnTo>
                    <a:pt x="24" y="5"/>
                  </a:lnTo>
                  <a:lnTo>
                    <a:pt x="22" y="3"/>
                  </a:lnTo>
                  <a:lnTo>
                    <a:pt x="18" y="1"/>
                  </a:lnTo>
                  <a:lnTo>
                    <a:pt x="15" y="0"/>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24" name="Rectangle 121">
              <a:extLst>
                <a:ext uri="{FF2B5EF4-FFF2-40B4-BE49-F238E27FC236}">
                  <a16:creationId xmlns:a16="http://schemas.microsoft.com/office/drawing/2014/main" id="{E0799D36-8134-4ADD-A263-275846603668}"/>
                </a:ext>
              </a:extLst>
            </p:cNvPr>
            <p:cNvSpPr>
              <a:spLocks noChangeArrowheads="1"/>
            </p:cNvSpPr>
            <p:nvPr/>
          </p:nvSpPr>
          <p:spPr bwMode="auto">
            <a:xfrm>
              <a:off x="765175" y="1949450"/>
              <a:ext cx="1476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Aft>
                  <a:spcPct val="40000"/>
                </a:spcAft>
              </a:pPr>
              <a:r>
                <a:rPr lang="en-US" altLang="uk-UA" sz="1800" b="1">
                  <a:latin typeface="Arial" panose="020B0604020202020204" pitchFamily="34" charset="0"/>
                </a:rPr>
                <a:t>One-Person</a:t>
              </a:r>
              <a:br>
                <a:rPr lang="en-US" altLang="uk-UA" sz="1800" b="1">
                  <a:latin typeface="Arial" panose="020B0604020202020204" pitchFamily="34" charset="0"/>
                </a:rPr>
              </a:br>
              <a:r>
                <a:rPr lang="en-US" altLang="uk-UA" sz="1800" b="1">
                  <a:latin typeface="Arial" panose="020B0604020202020204" pitchFamily="34" charset="0"/>
                </a:rPr>
                <a:t>Operation</a:t>
              </a:r>
            </a:p>
          </p:txBody>
        </p:sp>
        <p:sp>
          <p:nvSpPr>
            <p:cNvPr id="125" name="Rectangle 122">
              <a:extLst>
                <a:ext uri="{FF2B5EF4-FFF2-40B4-BE49-F238E27FC236}">
                  <a16:creationId xmlns:a16="http://schemas.microsoft.com/office/drawing/2014/main" id="{4B384C60-6A99-4CD0-A676-5786D71B1944}"/>
                </a:ext>
              </a:extLst>
            </p:cNvPr>
            <p:cNvSpPr>
              <a:spLocks noChangeArrowheads="1"/>
            </p:cNvSpPr>
            <p:nvPr/>
          </p:nvSpPr>
          <p:spPr bwMode="auto">
            <a:xfrm>
              <a:off x="2778125" y="1957388"/>
              <a:ext cx="1641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Aft>
                  <a:spcPct val="40000"/>
                </a:spcAft>
              </a:pPr>
              <a:r>
                <a:rPr lang="en-US" altLang="uk-UA" sz="1800" b="1">
                  <a:latin typeface="Arial" panose="020B0604020202020204" pitchFamily="34" charset="0"/>
                </a:rPr>
                <a:t>Player-Coach</a:t>
              </a:r>
            </a:p>
          </p:txBody>
        </p:sp>
        <p:sp>
          <p:nvSpPr>
            <p:cNvPr id="126" name="Rectangle 123">
              <a:extLst>
                <a:ext uri="{FF2B5EF4-FFF2-40B4-BE49-F238E27FC236}">
                  <a16:creationId xmlns:a16="http://schemas.microsoft.com/office/drawing/2014/main" id="{5972E325-948D-4358-9A8B-CB8E812C4008}"/>
                </a:ext>
              </a:extLst>
            </p:cNvPr>
            <p:cNvSpPr>
              <a:spLocks noChangeArrowheads="1"/>
            </p:cNvSpPr>
            <p:nvPr/>
          </p:nvSpPr>
          <p:spPr bwMode="auto">
            <a:xfrm>
              <a:off x="4964113" y="1965325"/>
              <a:ext cx="15398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Aft>
                  <a:spcPct val="40000"/>
                </a:spcAft>
              </a:pPr>
              <a:r>
                <a:rPr lang="en-US" altLang="uk-UA" sz="1800" b="1">
                  <a:latin typeface="Arial" panose="020B0604020202020204" pitchFamily="34" charset="0"/>
                </a:rPr>
                <a:t>Intermediate</a:t>
              </a:r>
              <a:br>
                <a:rPr lang="en-US" altLang="uk-UA" sz="1800" b="1">
                  <a:latin typeface="Arial" panose="020B0604020202020204" pitchFamily="34" charset="0"/>
                </a:rPr>
              </a:br>
              <a:r>
                <a:rPr lang="en-US" altLang="uk-UA" sz="1800" b="1">
                  <a:latin typeface="Arial" panose="020B0604020202020204" pitchFamily="34" charset="0"/>
                </a:rPr>
                <a:t>Supervision</a:t>
              </a:r>
            </a:p>
          </p:txBody>
        </p:sp>
        <p:sp>
          <p:nvSpPr>
            <p:cNvPr id="127" name="Rectangle 124">
              <a:extLst>
                <a:ext uri="{FF2B5EF4-FFF2-40B4-BE49-F238E27FC236}">
                  <a16:creationId xmlns:a16="http://schemas.microsoft.com/office/drawing/2014/main" id="{90D6C7FF-45F7-464F-8FB1-9484986C26B4}"/>
                </a:ext>
              </a:extLst>
            </p:cNvPr>
            <p:cNvSpPr>
              <a:spLocks noChangeArrowheads="1"/>
            </p:cNvSpPr>
            <p:nvPr/>
          </p:nvSpPr>
          <p:spPr bwMode="auto">
            <a:xfrm>
              <a:off x="6981825" y="1973263"/>
              <a:ext cx="15779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Aft>
                  <a:spcPct val="40000"/>
                </a:spcAft>
              </a:pPr>
              <a:r>
                <a:rPr lang="en-US" altLang="uk-UA" sz="1800" b="1">
                  <a:latin typeface="Arial" panose="020B0604020202020204" pitchFamily="34" charset="0"/>
                </a:rPr>
                <a:t>Formal</a:t>
              </a:r>
              <a:br>
                <a:rPr lang="en-US" altLang="uk-UA" sz="1800" b="1">
                  <a:latin typeface="Arial" panose="020B0604020202020204" pitchFamily="34" charset="0"/>
                </a:rPr>
              </a:br>
              <a:r>
                <a:rPr lang="en-US" altLang="uk-UA" sz="1800" b="1">
                  <a:latin typeface="Arial" panose="020B0604020202020204" pitchFamily="34" charset="0"/>
                </a:rPr>
                <a:t>Organization</a:t>
              </a:r>
            </a:p>
          </p:txBody>
        </p:sp>
        <p:sp>
          <p:nvSpPr>
            <p:cNvPr id="128" name="Rectangle 125">
              <a:extLst>
                <a:ext uri="{FF2B5EF4-FFF2-40B4-BE49-F238E27FC236}">
                  <a16:creationId xmlns:a16="http://schemas.microsoft.com/office/drawing/2014/main" id="{6A8A6230-20CB-479A-A03A-3B55A582BED3}"/>
                </a:ext>
              </a:extLst>
            </p:cNvPr>
            <p:cNvSpPr>
              <a:spLocks noChangeArrowheads="1"/>
            </p:cNvSpPr>
            <p:nvPr/>
          </p:nvSpPr>
          <p:spPr bwMode="auto">
            <a:xfrm>
              <a:off x="2295525" y="4886325"/>
              <a:ext cx="2530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Aft>
                  <a:spcPct val="40000"/>
                </a:spcAft>
              </a:pPr>
              <a:r>
                <a:rPr lang="en-US" altLang="uk-UA" sz="1800" b="1">
                  <a:latin typeface="Arial" panose="020B0604020202020204" pitchFamily="34" charset="0"/>
                </a:rPr>
                <a:t>Time spent managing</a:t>
              </a:r>
            </a:p>
          </p:txBody>
        </p:sp>
        <p:sp>
          <p:nvSpPr>
            <p:cNvPr id="129" name="Freeform 126">
              <a:extLst>
                <a:ext uri="{FF2B5EF4-FFF2-40B4-BE49-F238E27FC236}">
                  <a16:creationId xmlns:a16="http://schemas.microsoft.com/office/drawing/2014/main" id="{72478F5A-BE8F-4412-898D-E5D52DB826BF}"/>
                </a:ext>
              </a:extLst>
            </p:cNvPr>
            <p:cNvSpPr>
              <a:spLocks/>
            </p:cNvSpPr>
            <p:nvPr/>
          </p:nvSpPr>
          <p:spPr bwMode="auto">
            <a:xfrm>
              <a:off x="1504950" y="3006725"/>
              <a:ext cx="439738" cy="681038"/>
            </a:xfrm>
            <a:custGeom>
              <a:avLst/>
              <a:gdLst>
                <a:gd name="T0" fmla="*/ 0 w 277"/>
                <a:gd name="T1" fmla="*/ 428 h 429"/>
                <a:gd name="T2" fmla="*/ 276 w 277"/>
                <a:gd name="T3" fmla="*/ 34 h 429"/>
                <a:gd name="T4" fmla="*/ 218 w 277"/>
                <a:gd name="T5" fmla="*/ 0 h 429"/>
                <a:gd name="T6" fmla="*/ 0 w 277"/>
                <a:gd name="T7" fmla="*/ 428 h 429"/>
              </a:gdLst>
              <a:ahLst/>
              <a:cxnLst>
                <a:cxn ang="0">
                  <a:pos x="T0" y="T1"/>
                </a:cxn>
                <a:cxn ang="0">
                  <a:pos x="T2" y="T3"/>
                </a:cxn>
                <a:cxn ang="0">
                  <a:pos x="T4" y="T5"/>
                </a:cxn>
                <a:cxn ang="0">
                  <a:pos x="T6" y="T7"/>
                </a:cxn>
              </a:cxnLst>
              <a:rect l="0" t="0" r="r" b="b"/>
              <a:pathLst>
                <a:path w="277" h="429">
                  <a:moveTo>
                    <a:pt x="0" y="428"/>
                  </a:moveTo>
                  <a:lnTo>
                    <a:pt x="276" y="34"/>
                  </a:lnTo>
                  <a:lnTo>
                    <a:pt x="218" y="0"/>
                  </a:lnTo>
                  <a:lnTo>
                    <a:pt x="0" y="428"/>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30" name="Rectangle 127">
              <a:extLst>
                <a:ext uri="{FF2B5EF4-FFF2-40B4-BE49-F238E27FC236}">
                  <a16:creationId xmlns:a16="http://schemas.microsoft.com/office/drawing/2014/main" id="{3E6F1AA3-3E27-46DC-881F-AF79915B8974}"/>
                </a:ext>
              </a:extLst>
            </p:cNvPr>
            <p:cNvSpPr>
              <a:spLocks noChangeArrowheads="1"/>
            </p:cNvSpPr>
            <p:nvPr/>
          </p:nvSpPr>
          <p:spPr bwMode="auto">
            <a:xfrm>
              <a:off x="5318125" y="4894263"/>
              <a:ext cx="2073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spcAft>
                  <a:spcPct val="40000"/>
                </a:spcAft>
              </a:pPr>
              <a:r>
                <a:rPr lang="en-US" altLang="uk-UA" sz="1800" b="1">
                  <a:latin typeface="Arial" panose="020B0604020202020204" pitchFamily="34" charset="0"/>
                </a:rPr>
                <a:t>Time spent doing</a:t>
              </a:r>
            </a:p>
          </p:txBody>
        </p:sp>
        <p:sp>
          <p:nvSpPr>
            <p:cNvPr id="131" name="Rectangle 128">
              <a:extLst>
                <a:ext uri="{FF2B5EF4-FFF2-40B4-BE49-F238E27FC236}">
                  <a16:creationId xmlns:a16="http://schemas.microsoft.com/office/drawing/2014/main" id="{EC5442FA-E45D-4871-9223-BF921CB16F09}"/>
                </a:ext>
              </a:extLst>
            </p:cNvPr>
            <p:cNvSpPr>
              <a:spLocks noChangeArrowheads="1"/>
            </p:cNvSpPr>
            <p:nvPr/>
          </p:nvSpPr>
          <p:spPr bwMode="auto">
            <a:xfrm>
              <a:off x="2051050" y="4943475"/>
              <a:ext cx="234950" cy="234950"/>
            </a:xfrm>
            <a:prstGeom prst="rect">
              <a:avLst/>
            </a:prstGeom>
            <a:solidFill>
              <a:srgbClr val="00DFC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uk-UA"/>
            </a:p>
          </p:txBody>
        </p:sp>
        <p:sp>
          <p:nvSpPr>
            <p:cNvPr id="132" name="Rectangle 129">
              <a:extLst>
                <a:ext uri="{FF2B5EF4-FFF2-40B4-BE49-F238E27FC236}">
                  <a16:creationId xmlns:a16="http://schemas.microsoft.com/office/drawing/2014/main" id="{5898D69C-F04B-4051-A058-CEE7987D4AFF}"/>
                </a:ext>
              </a:extLst>
            </p:cNvPr>
            <p:cNvSpPr>
              <a:spLocks noChangeArrowheads="1"/>
            </p:cNvSpPr>
            <p:nvPr/>
          </p:nvSpPr>
          <p:spPr bwMode="auto">
            <a:xfrm>
              <a:off x="5060950" y="4943475"/>
              <a:ext cx="234950" cy="2349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uk-UA"/>
            </a:p>
          </p:txBody>
        </p:sp>
        <p:sp>
          <p:nvSpPr>
            <p:cNvPr id="133" name="Freeform 130">
              <a:extLst>
                <a:ext uri="{FF2B5EF4-FFF2-40B4-BE49-F238E27FC236}">
                  <a16:creationId xmlns:a16="http://schemas.microsoft.com/office/drawing/2014/main" id="{78E4651A-A201-47BC-9FAD-ECD011A7013E}"/>
                </a:ext>
              </a:extLst>
            </p:cNvPr>
            <p:cNvSpPr>
              <a:spLocks/>
            </p:cNvSpPr>
            <p:nvPr/>
          </p:nvSpPr>
          <p:spPr bwMode="auto">
            <a:xfrm>
              <a:off x="2697163" y="2736850"/>
              <a:ext cx="1795462" cy="1795463"/>
            </a:xfrm>
            <a:custGeom>
              <a:avLst/>
              <a:gdLst>
                <a:gd name="T0" fmla="*/ 623 w 1131"/>
                <a:gd name="T1" fmla="*/ 1127 h 1131"/>
                <a:gd name="T2" fmla="*/ 706 w 1131"/>
                <a:gd name="T3" fmla="*/ 1112 h 1131"/>
                <a:gd name="T4" fmla="*/ 785 w 1131"/>
                <a:gd name="T5" fmla="*/ 1085 h 1131"/>
                <a:gd name="T6" fmla="*/ 857 w 1131"/>
                <a:gd name="T7" fmla="*/ 1047 h 1131"/>
                <a:gd name="T8" fmla="*/ 924 w 1131"/>
                <a:gd name="T9" fmla="*/ 1001 h 1131"/>
                <a:gd name="T10" fmla="*/ 983 w 1131"/>
                <a:gd name="T11" fmla="*/ 945 h 1131"/>
                <a:gd name="T12" fmla="*/ 1034 w 1131"/>
                <a:gd name="T13" fmla="*/ 880 h 1131"/>
                <a:gd name="T14" fmla="*/ 1074 w 1131"/>
                <a:gd name="T15" fmla="*/ 810 h 1131"/>
                <a:gd name="T16" fmla="*/ 1104 w 1131"/>
                <a:gd name="T17" fmla="*/ 733 h 1131"/>
                <a:gd name="T18" fmla="*/ 1123 w 1131"/>
                <a:gd name="T19" fmla="*/ 651 h 1131"/>
                <a:gd name="T20" fmla="*/ 1130 w 1131"/>
                <a:gd name="T21" fmla="*/ 565 h 1131"/>
                <a:gd name="T22" fmla="*/ 1123 w 1131"/>
                <a:gd name="T23" fmla="*/ 479 h 1131"/>
                <a:gd name="T24" fmla="*/ 1104 w 1131"/>
                <a:gd name="T25" fmla="*/ 397 h 1131"/>
                <a:gd name="T26" fmla="*/ 1074 w 1131"/>
                <a:gd name="T27" fmla="*/ 320 h 1131"/>
                <a:gd name="T28" fmla="*/ 1034 w 1131"/>
                <a:gd name="T29" fmla="*/ 250 h 1131"/>
                <a:gd name="T30" fmla="*/ 983 w 1131"/>
                <a:gd name="T31" fmla="*/ 185 h 1131"/>
                <a:gd name="T32" fmla="*/ 924 w 1131"/>
                <a:gd name="T33" fmla="*/ 129 h 1131"/>
                <a:gd name="T34" fmla="*/ 857 w 1131"/>
                <a:gd name="T35" fmla="*/ 83 h 1131"/>
                <a:gd name="T36" fmla="*/ 785 w 1131"/>
                <a:gd name="T37" fmla="*/ 45 h 1131"/>
                <a:gd name="T38" fmla="*/ 706 w 1131"/>
                <a:gd name="T39" fmla="*/ 18 h 1131"/>
                <a:gd name="T40" fmla="*/ 623 w 1131"/>
                <a:gd name="T41" fmla="*/ 3 h 1131"/>
                <a:gd name="T42" fmla="*/ 536 w 1131"/>
                <a:gd name="T43" fmla="*/ 1 h 1131"/>
                <a:gd name="T44" fmla="*/ 452 w 1131"/>
                <a:gd name="T45" fmla="*/ 12 h 1131"/>
                <a:gd name="T46" fmla="*/ 371 w 1131"/>
                <a:gd name="T47" fmla="*/ 35 h 1131"/>
                <a:gd name="T48" fmla="*/ 295 w 1131"/>
                <a:gd name="T49" fmla="*/ 69 h 1131"/>
                <a:gd name="T50" fmla="*/ 227 w 1131"/>
                <a:gd name="T51" fmla="*/ 112 h 1131"/>
                <a:gd name="T52" fmla="*/ 166 w 1131"/>
                <a:gd name="T53" fmla="*/ 166 h 1131"/>
                <a:gd name="T54" fmla="*/ 112 w 1131"/>
                <a:gd name="T55" fmla="*/ 227 h 1131"/>
                <a:gd name="T56" fmla="*/ 69 w 1131"/>
                <a:gd name="T57" fmla="*/ 295 h 1131"/>
                <a:gd name="T58" fmla="*/ 35 w 1131"/>
                <a:gd name="T59" fmla="*/ 371 h 1131"/>
                <a:gd name="T60" fmla="*/ 12 w 1131"/>
                <a:gd name="T61" fmla="*/ 452 h 1131"/>
                <a:gd name="T62" fmla="*/ 1 w 1131"/>
                <a:gd name="T63" fmla="*/ 536 h 1131"/>
                <a:gd name="T64" fmla="*/ 3 w 1131"/>
                <a:gd name="T65" fmla="*/ 623 h 1131"/>
                <a:gd name="T66" fmla="*/ 18 w 1131"/>
                <a:gd name="T67" fmla="*/ 706 h 1131"/>
                <a:gd name="T68" fmla="*/ 45 w 1131"/>
                <a:gd name="T69" fmla="*/ 785 h 1131"/>
                <a:gd name="T70" fmla="*/ 83 w 1131"/>
                <a:gd name="T71" fmla="*/ 857 h 1131"/>
                <a:gd name="T72" fmla="*/ 129 w 1131"/>
                <a:gd name="T73" fmla="*/ 924 h 1131"/>
                <a:gd name="T74" fmla="*/ 185 w 1131"/>
                <a:gd name="T75" fmla="*/ 983 h 1131"/>
                <a:gd name="T76" fmla="*/ 250 w 1131"/>
                <a:gd name="T77" fmla="*/ 1034 h 1131"/>
                <a:gd name="T78" fmla="*/ 320 w 1131"/>
                <a:gd name="T79" fmla="*/ 1074 h 1131"/>
                <a:gd name="T80" fmla="*/ 397 w 1131"/>
                <a:gd name="T81" fmla="*/ 1104 h 1131"/>
                <a:gd name="T82" fmla="*/ 479 w 1131"/>
                <a:gd name="T83" fmla="*/ 1123 h 1131"/>
                <a:gd name="T84" fmla="*/ 565 w 1131"/>
                <a:gd name="T85" fmla="*/ 113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1" h="1131">
                  <a:moveTo>
                    <a:pt x="565" y="1130"/>
                  </a:moveTo>
                  <a:lnTo>
                    <a:pt x="594" y="1129"/>
                  </a:lnTo>
                  <a:lnTo>
                    <a:pt x="623" y="1127"/>
                  </a:lnTo>
                  <a:lnTo>
                    <a:pt x="651" y="1123"/>
                  </a:lnTo>
                  <a:lnTo>
                    <a:pt x="678" y="1118"/>
                  </a:lnTo>
                  <a:lnTo>
                    <a:pt x="706" y="1112"/>
                  </a:lnTo>
                  <a:lnTo>
                    <a:pt x="733" y="1104"/>
                  </a:lnTo>
                  <a:lnTo>
                    <a:pt x="759" y="1095"/>
                  </a:lnTo>
                  <a:lnTo>
                    <a:pt x="785" y="1085"/>
                  </a:lnTo>
                  <a:lnTo>
                    <a:pt x="810" y="1074"/>
                  </a:lnTo>
                  <a:lnTo>
                    <a:pt x="835" y="1061"/>
                  </a:lnTo>
                  <a:lnTo>
                    <a:pt x="857" y="1047"/>
                  </a:lnTo>
                  <a:lnTo>
                    <a:pt x="880" y="1034"/>
                  </a:lnTo>
                  <a:lnTo>
                    <a:pt x="902" y="1018"/>
                  </a:lnTo>
                  <a:lnTo>
                    <a:pt x="924" y="1001"/>
                  </a:lnTo>
                  <a:lnTo>
                    <a:pt x="945" y="983"/>
                  </a:lnTo>
                  <a:lnTo>
                    <a:pt x="964" y="964"/>
                  </a:lnTo>
                  <a:lnTo>
                    <a:pt x="983" y="945"/>
                  </a:lnTo>
                  <a:lnTo>
                    <a:pt x="1001" y="924"/>
                  </a:lnTo>
                  <a:lnTo>
                    <a:pt x="1018" y="902"/>
                  </a:lnTo>
                  <a:lnTo>
                    <a:pt x="1034" y="880"/>
                  </a:lnTo>
                  <a:lnTo>
                    <a:pt x="1047" y="857"/>
                  </a:lnTo>
                  <a:lnTo>
                    <a:pt x="1061" y="835"/>
                  </a:lnTo>
                  <a:lnTo>
                    <a:pt x="1074" y="810"/>
                  </a:lnTo>
                  <a:lnTo>
                    <a:pt x="1085" y="785"/>
                  </a:lnTo>
                  <a:lnTo>
                    <a:pt x="1095" y="759"/>
                  </a:lnTo>
                  <a:lnTo>
                    <a:pt x="1104" y="733"/>
                  </a:lnTo>
                  <a:lnTo>
                    <a:pt x="1112" y="706"/>
                  </a:lnTo>
                  <a:lnTo>
                    <a:pt x="1118" y="678"/>
                  </a:lnTo>
                  <a:lnTo>
                    <a:pt x="1123" y="651"/>
                  </a:lnTo>
                  <a:lnTo>
                    <a:pt x="1127" y="623"/>
                  </a:lnTo>
                  <a:lnTo>
                    <a:pt x="1129" y="594"/>
                  </a:lnTo>
                  <a:lnTo>
                    <a:pt x="1130" y="565"/>
                  </a:lnTo>
                  <a:lnTo>
                    <a:pt x="1129" y="536"/>
                  </a:lnTo>
                  <a:lnTo>
                    <a:pt x="1127" y="507"/>
                  </a:lnTo>
                  <a:lnTo>
                    <a:pt x="1123" y="479"/>
                  </a:lnTo>
                  <a:lnTo>
                    <a:pt x="1118" y="452"/>
                  </a:lnTo>
                  <a:lnTo>
                    <a:pt x="1112" y="424"/>
                  </a:lnTo>
                  <a:lnTo>
                    <a:pt x="1104" y="397"/>
                  </a:lnTo>
                  <a:lnTo>
                    <a:pt x="1095" y="371"/>
                  </a:lnTo>
                  <a:lnTo>
                    <a:pt x="1085" y="345"/>
                  </a:lnTo>
                  <a:lnTo>
                    <a:pt x="1074" y="320"/>
                  </a:lnTo>
                  <a:lnTo>
                    <a:pt x="1061" y="295"/>
                  </a:lnTo>
                  <a:lnTo>
                    <a:pt x="1047" y="273"/>
                  </a:lnTo>
                  <a:lnTo>
                    <a:pt x="1034" y="250"/>
                  </a:lnTo>
                  <a:lnTo>
                    <a:pt x="1018" y="227"/>
                  </a:lnTo>
                  <a:lnTo>
                    <a:pt x="1001" y="206"/>
                  </a:lnTo>
                  <a:lnTo>
                    <a:pt x="983" y="185"/>
                  </a:lnTo>
                  <a:lnTo>
                    <a:pt x="964" y="166"/>
                  </a:lnTo>
                  <a:lnTo>
                    <a:pt x="945" y="147"/>
                  </a:lnTo>
                  <a:lnTo>
                    <a:pt x="924" y="129"/>
                  </a:lnTo>
                  <a:lnTo>
                    <a:pt x="902" y="112"/>
                  </a:lnTo>
                  <a:lnTo>
                    <a:pt x="880" y="96"/>
                  </a:lnTo>
                  <a:lnTo>
                    <a:pt x="857" y="83"/>
                  </a:lnTo>
                  <a:lnTo>
                    <a:pt x="835" y="69"/>
                  </a:lnTo>
                  <a:lnTo>
                    <a:pt x="810" y="56"/>
                  </a:lnTo>
                  <a:lnTo>
                    <a:pt x="785" y="45"/>
                  </a:lnTo>
                  <a:lnTo>
                    <a:pt x="759" y="35"/>
                  </a:lnTo>
                  <a:lnTo>
                    <a:pt x="733" y="26"/>
                  </a:lnTo>
                  <a:lnTo>
                    <a:pt x="706" y="18"/>
                  </a:lnTo>
                  <a:lnTo>
                    <a:pt x="678" y="12"/>
                  </a:lnTo>
                  <a:lnTo>
                    <a:pt x="651" y="7"/>
                  </a:lnTo>
                  <a:lnTo>
                    <a:pt x="623" y="3"/>
                  </a:lnTo>
                  <a:lnTo>
                    <a:pt x="594" y="1"/>
                  </a:lnTo>
                  <a:lnTo>
                    <a:pt x="565" y="0"/>
                  </a:lnTo>
                  <a:lnTo>
                    <a:pt x="536" y="1"/>
                  </a:lnTo>
                  <a:lnTo>
                    <a:pt x="507" y="3"/>
                  </a:lnTo>
                  <a:lnTo>
                    <a:pt x="479" y="7"/>
                  </a:lnTo>
                  <a:lnTo>
                    <a:pt x="452" y="12"/>
                  </a:lnTo>
                  <a:lnTo>
                    <a:pt x="424" y="18"/>
                  </a:lnTo>
                  <a:lnTo>
                    <a:pt x="397" y="26"/>
                  </a:lnTo>
                  <a:lnTo>
                    <a:pt x="371" y="35"/>
                  </a:lnTo>
                  <a:lnTo>
                    <a:pt x="345" y="45"/>
                  </a:lnTo>
                  <a:lnTo>
                    <a:pt x="320" y="56"/>
                  </a:lnTo>
                  <a:lnTo>
                    <a:pt x="295" y="69"/>
                  </a:lnTo>
                  <a:lnTo>
                    <a:pt x="273" y="83"/>
                  </a:lnTo>
                  <a:lnTo>
                    <a:pt x="250" y="96"/>
                  </a:lnTo>
                  <a:lnTo>
                    <a:pt x="227" y="112"/>
                  </a:lnTo>
                  <a:lnTo>
                    <a:pt x="206" y="129"/>
                  </a:lnTo>
                  <a:lnTo>
                    <a:pt x="185" y="147"/>
                  </a:lnTo>
                  <a:lnTo>
                    <a:pt x="166" y="166"/>
                  </a:lnTo>
                  <a:lnTo>
                    <a:pt x="147" y="185"/>
                  </a:lnTo>
                  <a:lnTo>
                    <a:pt x="129" y="206"/>
                  </a:lnTo>
                  <a:lnTo>
                    <a:pt x="112" y="227"/>
                  </a:lnTo>
                  <a:lnTo>
                    <a:pt x="96" y="250"/>
                  </a:lnTo>
                  <a:lnTo>
                    <a:pt x="83" y="273"/>
                  </a:lnTo>
                  <a:lnTo>
                    <a:pt x="69" y="295"/>
                  </a:lnTo>
                  <a:lnTo>
                    <a:pt x="56" y="320"/>
                  </a:lnTo>
                  <a:lnTo>
                    <a:pt x="45" y="345"/>
                  </a:lnTo>
                  <a:lnTo>
                    <a:pt x="35" y="371"/>
                  </a:lnTo>
                  <a:lnTo>
                    <a:pt x="26" y="397"/>
                  </a:lnTo>
                  <a:lnTo>
                    <a:pt x="18" y="424"/>
                  </a:lnTo>
                  <a:lnTo>
                    <a:pt x="12" y="452"/>
                  </a:lnTo>
                  <a:lnTo>
                    <a:pt x="7" y="479"/>
                  </a:lnTo>
                  <a:lnTo>
                    <a:pt x="3" y="507"/>
                  </a:lnTo>
                  <a:lnTo>
                    <a:pt x="1" y="536"/>
                  </a:lnTo>
                  <a:lnTo>
                    <a:pt x="0" y="565"/>
                  </a:lnTo>
                  <a:lnTo>
                    <a:pt x="1" y="594"/>
                  </a:lnTo>
                  <a:lnTo>
                    <a:pt x="3" y="623"/>
                  </a:lnTo>
                  <a:lnTo>
                    <a:pt x="7" y="651"/>
                  </a:lnTo>
                  <a:lnTo>
                    <a:pt x="12" y="678"/>
                  </a:lnTo>
                  <a:lnTo>
                    <a:pt x="18" y="706"/>
                  </a:lnTo>
                  <a:lnTo>
                    <a:pt x="26" y="733"/>
                  </a:lnTo>
                  <a:lnTo>
                    <a:pt x="35" y="759"/>
                  </a:lnTo>
                  <a:lnTo>
                    <a:pt x="45" y="785"/>
                  </a:lnTo>
                  <a:lnTo>
                    <a:pt x="56" y="810"/>
                  </a:lnTo>
                  <a:lnTo>
                    <a:pt x="69" y="835"/>
                  </a:lnTo>
                  <a:lnTo>
                    <a:pt x="83" y="857"/>
                  </a:lnTo>
                  <a:lnTo>
                    <a:pt x="96" y="880"/>
                  </a:lnTo>
                  <a:lnTo>
                    <a:pt x="112" y="902"/>
                  </a:lnTo>
                  <a:lnTo>
                    <a:pt x="129" y="924"/>
                  </a:lnTo>
                  <a:lnTo>
                    <a:pt x="147" y="945"/>
                  </a:lnTo>
                  <a:lnTo>
                    <a:pt x="166" y="964"/>
                  </a:lnTo>
                  <a:lnTo>
                    <a:pt x="185" y="983"/>
                  </a:lnTo>
                  <a:lnTo>
                    <a:pt x="206" y="1001"/>
                  </a:lnTo>
                  <a:lnTo>
                    <a:pt x="227" y="1018"/>
                  </a:lnTo>
                  <a:lnTo>
                    <a:pt x="250" y="1034"/>
                  </a:lnTo>
                  <a:lnTo>
                    <a:pt x="273" y="1047"/>
                  </a:lnTo>
                  <a:lnTo>
                    <a:pt x="295" y="1061"/>
                  </a:lnTo>
                  <a:lnTo>
                    <a:pt x="320" y="1074"/>
                  </a:lnTo>
                  <a:lnTo>
                    <a:pt x="345" y="1085"/>
                  </a:lnTo>
                  <a:lnTo>
                    <a:pt x="371" y="1095"/>
                  </a:lnTo>
                  <a:lnTo>
                    <a:pt x="397" y="1104"/>
                  </a:lnTo>
                  <a:lnTo>
                    <a:pt x="424" y="1112"/>
                  </a:lnTo>
                  <a:lnTo>
                    <a:pt x="452" y="1118"/>
                  </a:lnTo>
                  <a:lnTo>
                    <a:pt x="479" y="1123"/>
                  </a:lnTo>
                  <a:lnTo>
                    <a:pt x="507" y="1127"/>
                  </a:lnTo>
                  <a:lnTo>
                    <a:pt x="536" y="1129"/>
                  </a:lnTo>
                  <a:lnTo>
                    <a:pt x="565" y="113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34" name="Freeform 131">
              <a:extLst>
                <a:ext uri="{FF2B5EF4-FFF2-40B4-BE49-F238E27FC236}">
                  <a16:creationId xmlns:a16="http://schemas.microsoft.com/office/drawing/2014/main" id="{D8968418-2A2B-4091-9BA3-E7B4F9963B92}"/>
                </a:ext>
              </a:extLst>
            </p:cNvPr>
            <p:cNvSpPr>
              <a:spLocks/>
            </p:cNvSpPr>
            <p:nvPr/>
          </p:nvSpPr>
          <p:spPr bwMode="auto">
            <a:xfrm>
              <a:off x="2697163" y="2736850"/>
              <a:ext cx="1804987" cy="1804988"/>
            </a:xfrm>
            <a:custGeom>
              <a:avLst/>
              <a:gdLst>
                <a:gd name="T0" fmla="*/ 626 w 1137"/>
                <a:gd name="T1" fmla="*/ 1133 h 1137"/>
                <a:gd name="T2" fmla="*/ 710 w 1137"/>
                <a:gd name="T3" fmla="*/ 1118 h 1137"/>
                <a:gd name="T4" fmla="*/ 789 w 1137"/>
                <a:gd name="T5" fmla="*/ 1091 h 1137"/>
                <a:gd name="T6" fmla="*/ 862 w 1137"/>
                <a:gd name="T7" fmla="*/ 1053 h 1137"/>
                <a:gd name="T8" fmla="*/ 929 w 1137"/>
                <a:gd name="T9" fmla="*/ 1006 h 1137"/>
                <a:gd name="T10" fmla="*/ 988 w 1137"/>
                <a:gd name="T11" fmla="*/ 950 h 1137"/>
                <a:gd name="T12" fmla="*/ 1039 w 1137"/>
                <a:gd name="T13" fmla="*/ 885 h 1137"/>
                <a:gd name="T14" fmla="*/ 1080 w 1137"/>
                <a:gd name="T15" fmla="*/ 814 h 1137"/>
                <a:gd name="T16" fmla="*/ 1110 w 1137"/>
                <a:gd name="T17" fmla="*/ 737 h 1137"/>
                <a:gd name="T18" fmla="*/ 1129 w 1137"/>
                <a:gd name="T19" fmla="*/ 654 h 1137"/>
                <a:gd name="T20" fmla="*/ 1136 w 1137"/>
                <a:gd name="T21" fmla="*/ 568 h 1137"/>
                <a:gd name="T22" fmla="*/ 1129 w 1137"/>
                <a:gd name="T23" fmla="*/ 482 h 1137"/>
                <a:gd name="T24" fmla="*/ 1110 w 1137"/>
                <a:gd name="T25" fmla="*/ 399 h 1137"/>
                <a:gd name="T26" fmla="*/ 1080 w 1137"/>
                <a:gd name="T27" fmla="*/ 322 h 1137"/>
                <a:gd name="T28" fmla="*/ 1039 w 1137"/>
                <a:gd name="T29" fmla="*/ 251 h 1137"/>
                <a:gd name="T30" fmla="*/ 988 w 1137"/>
                <a:gd name="T31" fmla="*/ 186 h 1137"/>
                <a:gd name="T32" fmla="*/ 929 w 1137"/>
                <a:gd name="T33" fmla="*/ 130 h 1137"/>
                <a:gd name="T34" fmla="*/ 862 w 1137"/>
                <a:gd name="T35" fmla="*/ 83 h 1137"/>
                <a:gd name="T36" fmla="*/ 789 w 1137"/>
                <a:gd name="T37" fmla="*/ 45 h 1137"/>
                <a:gd name="T38" fmla="*/ 710 w 1137"/>
                <a:gd name="T39" fmla="*/ 18 h 1137"/>
                <a:gd name="T40" fmla="*/ 626 w 1137"/>
                <a:gd name="T41" fmla="*/ 3 h 1137"/>
                <a:gd name="T42" fmla="*/ 539 w 1137"/>
                <a:gd name="T43" fmla="*/ 1 h 1137"/>
                <a:gd name="T44" fmla="*/ 454 w 1137"/>
                <a:gd name="T45" fmla="*/ 12 h 1137"/>
                <a:gd name="T46" fmla="*/ 373 w 1137"/>
                <a:gd name="T47" fmla="*/ 35 h 1137"/>
                <a:gd name="T48" fmla="*/ 297 w 1137"/>
                <a:gd name="T49" fmla="*/ 69 h 1137"/>
                <a:gd name="T50" fmla="*/ 228 w 1137"/>
                <a:gd name="T51" fmla="*/ 113 h 1137"/>
                <a:gd name="T52" fmla="*/ 167 w 1137"/>
                <a:gd name="T53" fmla="*/ 167 h 1137"/>
                <a:gd name="T54" fmla="*/ 113 w 1137"/>
                <a:gd name="T55" fmla="*/ 228 h 1137"/>
                <a:gd name="T56" fmla="*/ 69 w 1137"/>
                <a:gd name="T57" fmla="*/ 297 h 1137"/>
                <a:gd name="T58" fmla="*/ 35 w 1137"/>
                <a:gd name="T59" fmla="*/ 373 h 1137"/>
                <a:gd name="T60" fmla="*/ 12 w 1137"/>
                <a:gd name="T61" fmla="*/ 454 h 1137"/>
                <a:gd name="T62" fmla="*/ 1 w 1137"/>
                <a:gd name="T63" fmla="*/ 539 h 1137"/>
                <a:gd name="T64" fmla="*/ 3 w 1137"/>
                <a:gd name="T65" fmla="*/ 626 h 1137"/>
                <a:gd name="T66" fmla="*/ 18 w 1137"/>
                <a:gd name="T67" fmla="*/ 710 h 1137"/>
                <a:gd name="T68" fmla="*/ 45 w 1137"/>
                <a:gd name="T69" fmla="*/ 789 h 1137"/>
                <a:gd name="T70" fmla="*/ 83 w 1137"/>
                <a:gd name="T71" fmla="*/ 862 h 1137"/>
                <a:gd name="T72" fmla="*/ 130 w 1137"/>
                <a:gd name="T73" fmla="*/ 929 h 1137"/>
                <a:gd name="T74" fmla="*/ 186 w 1137"/>
                <a:gd name="T75" fmla="*/ 988 h 1137"/>
                <a:gd name="T76" fmla="*/ 251 w 1137"/>
                <a:gd name="T77" fmla="*/ 1039 h 1137"/>
                <a:gd name="T78" fmla="*/ 322 w 1137"/>
                <a:gd name="T79" fmla="*/ 1080 h 1137"/>
                <a:gd name="T80" fmla="*/ 399 w 1137"/>
                <a:gd name="T81" fmla="*/ 1110 h 1137"/>
                <a:gd name="T82" fmla="*/ 482 w 1137"/>
                <a:gd name="T83" fmla="*/ 1129 h 1137"/>
                <a:gd name="T84" fmla="*/ 568 w 1137"/>
                <a:gd name="T85" fmla="*/ 1136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7" h="1137">
                  <a:moveTo>
                    <a:pt x="568" y="1136"/>
                  </a:moveTo>
                  <a:lnTo>
                    <a:pt x="597" y="1135"/>
                  </a:lnTo>
                  <a:lnTo>
                    <a:pt x="626" y="1133"/>
                  </a:lnTo>
                  <a:lnTo>
                    <a:pt x="654" y="1129"/>
                  </a:lnTo>
                  <a:lnTo>
                    <a:pt x="682" y="1124"/>
                  </a:lnTo>
                  <a:lnTo>
                    <a:pt x="710" y="1118"/>
                  </a:lnTo>
                  <a:lnTo>
                    <a:pt x="737" y="1110"/>
                  </a:lnTo>
                  <a:lnTo>
                    <a:pt x="763" y="1101"/>
                  </a:lnTo>
                  <a:lnTo>
                    <a:pt x="789" y="1091"/>
                  </a:lnTo>
                  <a:lnTo>
                    <a:pt x="814" y="1080"/>
                  </a:lnTo>
                  <a:lnTo>
                    <a:pt x="839" y="1067"/>
                  </a:lnTo>
                  <a:lnTo>
                    <a:pt x="862" y="1053"/>
                  </a:lnTo>
                  <a:lnTo>
                    <a:pt x="885" y="1039"/>
                  </a:lnTo>
                  <a:lnTo>
                    <a:pt x="907" y="1023"/>
                  </a:lnTo>
                  <a:lnTo>
                    <a:pt x="929" y="1006"/>
                  </a:lnTo>
                  <a:lnTo>
                    <a:pt x="950" y="988"/>
                  </a:lnTo>
                  <a:lnTo>
                    <a:pt x="969" y="969"/>
                  </a:lnTo>
                  <a:lnTo>
                    <a:pt x="988" y="950"/>
                  </a:lnTo>
                  <a:lnTo>
                    <a:pt x="1006" y="929"/>
                  </a:lnTo>
                  <a:lnTo>
                    <a:pt x="1023" y="907"/>
                  </a:lnTo>
                  <a:lnTo>
                    <a:pt x="1039" y="885"/>
                  </a:lnTo>
                  <a:lnTo>
                    <a:pt x="1053" y="862"/>
                  </a:lnTo>
                  <a:lnTo>
                    <a:pt x="1067" y="839"/>
                  </a:lnTo>
                  <a:lnTo>
                    <a:pt x="1080" y="814"/>
                  </a:lnTo>
                  <a:lnTo>
                    <a:pt x="1091" y="789"/>
                  </a:lnTo>
                  <a:lnTo>
                    <a:pt x="1101" y="763"/>
                  </a:lnTo>
                  <a:lnTo>
                    <a:pt x="1110" y="737"/>
                  </a:lnTo>
                  <a:lnTo>
                    <a:pt x="1118" y="710"/>
                  </a:lnTo>
                  <a:lnTo>
                    <a:pt x="1124" y="682"/>
                  </a:lnTo>
                  <a:lnTo>
                    <a:pt x="1129" y="654"/>
                  </a:lnTo>
                  <a:lnTo>
                    <a:pt x="1133" y="626"/>
                  </a:lnTo>
                  <a:lnTo>
                    <a:pt x="1135" y="597"/>
                  </a:lnTo>
                  <a:lnTo>
                    <a:pt x="1136" y="568"/>
                  </a:lnTo>
                  <a:lnTo>
                    <a:pt x="1135" y="539"/>
                  </a:lnTo>
                  <a:lnTo>
                    <a:pt x="1133" y="510"/>
                  </a:lnTo>
                  <a:lnTo>
                    <a:pt x="1129" y="482"/>
                  </a:lnTo>
                  <a:lnTo>
                    <a:pt x="1124" y="454"/>
                  </a:lnTo>
                  <a:lnTo>
                    <a:pt x="1118" y="426"/>
                  </a:lnTo>
                  <a:lnTo>
                    <a:pt x="1110" y="399"/>
                  </a:lnTo>
                  <a:lnTo>
                    <a:pt x="1101" y="373"/>
                  </a:lnTo>
                  <a:lnTo>
                    <a:pt x="1091" y="347"/>
                  </a:lnTo>
                  <a:lnTo>
                    <a:pt x="1080" y="322"/>
                  </a:lnTo>
                  <a:lnTo>
                    <a:pt x="1067" y="297"/>
                  </a:lnTo>
                  <a:lnTo>
                    <a:pt x="1053" y="274"/>
                  </a:lnTo>
                  <a:lnTo>
                    <a:pt x="1039" y="251"/>
                  </a:lnTo>
                  <a:lnTo>
                    <a:pt x="1023" y="228"/>
                  </a:lnTo>
                  <a:lnTo>
                    <a:pt x="1006" y="207"/>
                  </a:lnTo>
                  <a:lnTo>
                    <a:pt x="988" y="186"/>
                  </a:lnTo>
                  <a:lnTo>
                    <a:pt x="969" y="167"/>
                  </a:lnTo>
                  <a:lnTo>
                    <a:pt x="950" y="148"/>
                  </a:lnTo>
                  <a:lnTo>
                    <a:pt x="929" y="130"/>
                  </a:lnTo>
                  <a:lnTo>
                    <a:pt x="907" y="113"/>
                  </a:lnTo>
                  <a:lnTo>
                    <a:pt x="885" y="97"/>
                  </a:lnTo>
                  <a:lnTo>
                    <a:pt x="862" y="83"/>
                  </a:lnTo>
                  <a:lnTo>
                    <a:pt x="839" y="69"/>
                  </a:lnTo>
                  <a:lnTo>
                    <a:pt x="814" y="56"/>
                  </a:lnTo>
                  <a:lnTo>
                    <a:pt x="789" y="45"/>
                  </a:lnTo>
                  <a:lnTo>
                    <a:pt x="763" y="35"/>
                  </a:lnTo>
                  <a:lnTo>
                    <a:pt x="737" y="26"/>
                  </a:lnTo>
                  <a:lnTo>
                    <a:pt x="710" y="18"/>
                  </a:lnTo>
                  <a:lnTo>
                    <a:pt x="682" y="12"/>
                  </a:lnTo>
                  <a:lnTo>
                    <a:pt x="654" y="7"/>
                  </a:lnTo>
                  <a:lnTo>
                    <a:pt x="626" y="3"/>
                  </a:lnTo>
                  <a:lnTo>
                    <a:pt x="597" y="1"/>
                  </a:lnTo>
                  <a:lnTo>
                    <a:pt x="568" y="0"/>
                  </a:lnTo>
                  <a:lnTo>
                    <a:pt x="539" y="1"/>
                  </a:lnTo>
                  <a:lnTo>
                    <a:pt x="510" y="3"/>
                  </a:lnTo>
                  <a:lnTo>
                    <a:pt x="482" y="7"/>
                  </a:lnTo>
                  <a:lnTo>
                    <a:pt x="454" y="12"/>
                  </a:lnTo>
                  <a:lnTo>
                    <a:pt x="426" y="18"/>
                  </a:lnTo>
                  <a:lnTo>
                    <a:pt x="399" y="26"/>
                  </a:lnTo>
                  <a:lnTo>
                    <a:pt x="373" y="35"/>
                  </a:lnTo>
                  <a:lnTo>
                    <a:pt x="347" y="45"/>
                  </a:lnTo>
                  <a:lnTo>
                    <a:pt x="322" y="56"/>
                  </a:lnTo>
                  <a:lnTo>
                    <a:pt x="297" y="69"/>
                  </a:lnTo>
                  <a:lnTo>
                    <a:pt x="274" y="83"/>
                  </a:lnTo>
                  <a:lnTo>
                    <a:pt x="251" y="97"/>
                  </a:lnTo>
                  <a:lnTo>
                    <a:pt x="228" y="113"/>
                  </a:lnTo>
                  <a:lnTo>
                    <a:pt x="207" y="130"/>
                  </a:lnTo>
                  <a:lnTo>
                    <a:pt x="186" y="148"/>
                  </a:lnTo>
                  <a:lnTo>
                    <a:pt x="167" y="167"/>
                  </a:lnTo>
                  <a:lnTo>
                    <a:pt x="148" y="186"/>
                  </a:lnTo>
                  <a:lnTo>
                    <a:pt x="130" y="207"/>
                  </a:lnTo>
                  <a:lnTo>
                    <a:pt x="113" y="228"/>
                  </a:lnTo>
                  <a:lnTo>
                    <a:pt x="97" y="251"/>
                  </a:lnTo>
                  <a:lnTo>
                    <a:pt x="83" y="274"/>
                  </a:lnTo>
                  <a:lnTo>
                    <a:pt x="69" y="297"/>
                  </a:lnTo>
                  <a:lnTo>
                    <a:pt x="56" y="322"/>
                  </a:lnTo>
                  <a:lnTo>
                    <a:pt x="45" y="347"/>
                  </a:lnTo>
                  <a:lnTo>
                    <a:pt x="35" y="373"/>
                  </a:lnTo>
                  <a:lnTo>
                    <a:pt x="26" y="399"/>
                  </a:lnTo>
                  <a:lnTo>
                    <a:pt x="18" y="426"/>
                  </a:lnTo>
                  <a:lnTo>
                    <a:pt x="12" y="454"/>
                  </a:lnTo>
                  <a:lnTo>
                    <a:pt x="7" y="482"/>
                  </a:lnTo>
                  <a:lnTo>
                    <a:pt x="3" y="510"/>
                  </a:lnTo>
                  <a:lnTo>
                    <a:pt x="1" y="539"/>
                  </a:lnTo>
                  <a:lnTo>
                    <a:pt x="0" y="568"/>
                  </a:lnTo>
                  <a:lnTo>
                    <a:pt x="1" y="597"/>
                  </a:lnTo>
                  <a:lnTo>
                    <a:pt x="3" y="626"/>
                  </a:lnTo>
                  <a:lnTo>
                    <a:pt x="7" y="654"/>
                  </a:lnTo>
                  <a:lnTo>
                    <a:pt x="12" y="682"/>
                  </a:lnTo>
                  <a:lnTo>
                    <a:pt x="18" y="710"/>
                  </a:lnTo>
                  <a:lnTo>
                    <a:pt x="26" y="737"/>
                  </a:lnTo>
                  <a:lnTo>
                    <a:pt x="35" y="763"/>
                  </a:lnTo>
                  <a:lnTo>
                    <a:pt x="45" y="789"/>
                  </a:lnTo>
                  <a:lnTo>
                    <a:pt x="56" y="814"/>
                  </a:lnTo>
                  <a:lnTo>
                    <a:pt x="69" y="839"/>
                  </a:lnTo>
                  <a:lnTo>
                    <a:pt x="83" y="862"/>
                  </a:lnTo>
                  <a:lnTo>
                    <a:pt x="97" y="885"/>
                  </a:lnTo>
                  <a:lnTo>
                    <a:pt x="113" y="907"/>
                  </a:lnTo>
                  <a:lnTo>
                    <a:pt x="130" y="929"/>
                  </a:lnTo>
                  <a:lnTo>
                    <a:pt x="148" y="950"/>
                  </a:lnTo>
                  <a:lnTo>
                    <a:pt x="167" y="969"/>
                  </a:lnTo>
                  <a:lnTo>
                    <a:pt x="186" y="988"/>
                  </a:lnTo>
                  <a:lnTo>
                    <a:pt x="207" y="1006"/>
                  </a:lnTo>
                  <a:lnTo>
                    <a:pt x="228" y="1023"/>
                  </a:lnTo>
                  <a:lnTo>
                    <a:pt x="251" y="1039"/>
                  </a:lnTo>
                  <a:lnTo>
                    <a:pt x="274" y="1053"/>
                  </a:lnTo>
                  <a:lnTo>
                    <a:pt x="297" y="1067"/>
                  </a:lnTo>
                  <a:lnTo>
                    <a:pt x="322" y="1080"/>
                  </a:lnTo>
                  <a:lnTo>
                    <a:pt x="347" y="1091"/>
                  </a:lnTo>
                  <a:lnTo>
                    <a:pt x="373" y="1101"/>
                  </a:lnTo>
                  <a:lnTo>
                    <a:pt x="399" y="1110"/>
                  </a:lnTo>
                  <a:lnTo>
                    <a:pt x="426" y="1118"/>
                  </a:lnTo>
                  <a:lnTo>
                    <a:pt x="454" y="1124"/>
                  </a:lnTo>
                  <a:lnTo>
                    <a:pt x="482" y="1129"/>
                  </a:lnTo>
                  <a:lnTo>
                    <a:pt x="510" y="1133"/>
                  </a:lnTo>
                  <a:lnTo>
                    <a:pt x="539" y="1135"/>
                  </a:lnTo>
                  <a:lnTo>
                    <a:pt x="568" y="113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35" name="Freeform 132">
              <a:extLst>
                <a:ext uri="{FF2B5EF4-FFF2-40B4-BE49-F238E27FC236}">
                  <a16:creationId xmlns:a16="http://schemas.microsoft.com/office/drawing/2014/main" id="{D17A8CF1-06CE-4D4A-AF96-D723C58486B5}"/>
                </a:ext>
              </a:extLst>
            </p:cNvPr>
            <p:cNvSpPr>
              <a:spLocks/>
            </p:cNvSpPr>
            <p:nvPr/>
          </p:nvSpPr>
          <p:spPr bwMode="auto">
            <a:xfrm>
              <a:off x="2738438" y="2787650"/>
              <a:ext cx="1711325" cy="1712913"/>
            </a:xfrm>
            <a:custGeom>
              <a:avLst/>
              <a:gdLst>
                <a:gd name="T0" fmla="*/ 594 w 1078"/>
                <a:gd name="T1" fmla="*/ 1075 h 1079"/>
                <a:gd name="T2" fmla="*/ 673 w 1078"/>
                <a:gd name="T3" fmla="*/ 1061 h 1079"/>
                <a:gd name="T4" fmla="*/ 749 w 1078"/>
                <a:gd name="T5" fmla="*/ 1035 h 1079"/>
                <a:gd name="T6" fmla="*/ 818 w 1078"/>
                <a:gd name="T7" fmla="*/ 1000 h 1079"/>
                <a:gd name="T8" fmla="*/ 881 w 1078"/>
                <a:gd name="T9" fmla="*/ 955 h 1079"/>
                <a:gd name="T10" fmla="*/ 938 w 1078"/>
                <a:gd name="T11" fmla="*/ 901 h 1079"/>
                <a:gd name="T12" fmla="*/ 986 w 1078"/>
                <a:gd name="T13" fmla="*/ 840 h 1079"/>
                <a:gd name="T14" fmla="*/ 1024 w 1078"/>
                <a:gd name="T15" fmla="*/ 773 h 1079"/>
                <a:gd name="T16" fmla="*/ 1053 w 1078"/>
                <a:gd name="T17" fmla="*/ 699 h 1079"/>
                <a:gd name="T18" fmla="*/ 1071 w 1078"/>
                <a:gd name="T19" fmla="*/ 622 h 1079"/>
                <a:gd name="T20" fmla="*/ 1077 w 1078"/>
                <a:gd name="T21" fmla="*/ 539 h 1079"/>
                <a:gd name="T22" fmla="*/ 1071 w 1078"/>
                <a:gd name="T23" fmla="*/ 457 h 1079"/>
                <a:gd name="T24" fmla="*/ 1053 w 1078"/>
                <a:gd name="T25" fmla="*/ 379 h 1079"/>
                <a:gd name="T26" fmla="*/ 1024 w 1078"/>
                <a:gd name="T27" fmla="*/ 305 h 1079"/>
                <a:gd name="T28" fmla="*/ 986 w 1078"/>
                <a:gd name="T29" fmla="*/ 238 h 1079"/>
                <a:gd name="T30" fmla="*/ 938 w 1078"/>
                <a:gd name="T31" fmla="*/ 177 h 1079"/>
                <a:gd name="T32" fmla="*/ 881 w 1078"/>
                <a:gd name="T33" fmla="*/ 123 h 1079"/>
                <a:gd name="T34" fmla="*/ 818 w 1078"/>
                <a:gd name="T35" fmla="*/ 79 h 1079"/>
                <a:gd name="T36" fmla="*/ 749 w 1078"/>
                <a:gd name="T37" fmla="*/ 43 h 1079"/>
                <a:gd name="T38" fmla="*/ 673 w 1078"/>
                <a:gd name="T39" fmla="*/ 17 h 1079"/>
                <a:gd name="T40" fmla="*/ 594 w 1078"/>
                <a:gd name="T41" fmla="*/ 3 h 1079"/>
                <a:gd name="T42" fmla="*/ 511 w 1078"/>
                <a:gd name="T43" fmla="*/ 1 h 1079"/>
                <a:gd name="T44" fmla="*/ 431 w 1078"/>
                <a:gd name="T45" fmla="*/ 11 h 1079"/>
                <a:gd name="T46" fmla="*/ 353 w 1078"/>
                <a:gd name="T47" fmla="*/ 33 h 1079"/>
                <a:gd name="T48" fmla="*/ 281 w 1078"/>
                <a:gd name="T49" fmla="*/ 66 h 1079"/>
                <a:gd name="T50" fmla="*/ 216 w 1078"/>
                <a:gd name="T51" fmla="*/ 107 h 1079"/>
                <a:gd name="T52" fmla="*/ 158 w 1078"/>
                <a:gd name="T53" fmla="*/ 158 h 1079"/>
                <a:gd name="T54" fmla="*/ 106 w 1078"/>
                <a:gd name="T55" fmla="*/ 217 h 1079"/>
                <a:gd name="T56" fmla="*/ 65 w 1078"/>
                <a:gd name="T57" fmla="*/ 282 h 1079"/>
                <a:gd name="T58" fmla="*/ 33 w 1078"/>
                <a:gd name="T59" fmla="*/ 354 h 1079"/>
                <a:gd name="T60" fmla="*/ 11 w 1078"/>
                <a:gd name="T61" fmla="*/ 431 h 1079"/>
                <a:gd name="T62" fmla="*/ 1 w 1078"/>
                <a:gd name="T63" fmla="*/ 511 h 1079"/>
                <a:gd name="T64" fmla="*/ 2 w 1078"/>
                <a:gd name="T65" fmla="*/ 595 h 1079"/>
                <a:gd name="T66" fmla="*/ 17 w 1078"/>
                <a:gd name="T67" fmla="*/ 673 h 1079"/>
                <a:gd name="T68" fmla="*/ 42 w 1078"/>
                <a:gd name="T69" fmla="*/ 749 h 1079"/>
                <a:gd name="T70" fmla="*/ 78 w 1078"/>
                <a:gd name="T71" fmla="*/ 818 h 1079"/>
                <a:gd name="T72" fmla="*/ 123 w 1078"/>
                <a:gd name="T73" fmla="*/ 882 h 1079"/>
                <a:gd name="T74" fmla="*/ 176 w 1078"/>
                <a:gd name="T75" fmla="*/ 938 h 1079"/>
                <a:gd name="T76" fmla="*/ 238 w 1078"/>
                <a:gd name="T77" fmla="*/ 987 h 1079"/>
                <a:gd name="T78" fmla="*/ 305 w 1078"/>
                <a:gd name="T79" fmla="*/ 1025 h 1079"/>
                <a:gd name="T80" fmla="*/ 379 w 1078"/>
                <a:gd name="T81" fmla="*/ 1054 h 1079"/>
                <a:gd name="T82" fmla="*/ 456 w 1078"/>
                <a:gd name="T83" fmla="*/ 1072 h 1079"/>
                <a:gd name="T84" fmla="*/ 539 w 1078"/>
                <a:gd name="T85" fmla="*/ 1078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8" h="1079">
                  <a:moveTo>
                    <a:pt x="539" y="1078"/>
                  </a:moveTo>
                  <a:lnTo>
                    <a:pt x="566" y="1077"/>
                  </a:lnTo>
                  <a:lnTo>
                    <a:pt x="594" y="1075"/>
                  </a:lnTo>
                  <a:lnTo>
                    <a:pt x="621" y="1072"/>
                  </a:lnTo>
                  <a:lnTo>
                    <a:pt x="647" y="1067"/>
                  </a:lnTo>
                  <a:lnTo>
                    <a:pt x="673" y="1061"/>
                  </a:lnTo>
                  <a:lnTo>
                    <a:pt x="699" y="1054"/>
                  </a:lnTo>
                  <a:lnTo>
                    <a:pt x="724" y="1045"/>
                  </a:lnTo>
                  <a:lnTo>
                    <a:pt x="749" y="1035"/>
                  </a:lnTo>
                  <a:lnTo>
                    <a:pt x="773" y="1025"/>
                  </a:lnTo>
                  <a:lnTo>
                    <a:pt x="796" y="1013"/>
                  </a:lnTo>
                  <a:lnTo>
                    <a:pt x="818" y="1000"/>
                  </a:lnTo>
                  <a:lnTo>
                    <a:pt x="840" y="987"/>
                  </a:lnTo>
                  <a:lnTo>
                    <a:pt x="861" y="971"/>
                  </a:lnTo>
                  <a:lnTo>
                    <a:pt x="881" y="955"/>
                  </a:lnTo>
                  <a:lnTo>
                    <a:pt x="901" y="938"/>
                  </a:lnTo>
                  <a:lnTo>
                    <a:pt x="920" y="920"/>
                  </a:lnTo>
                  <a:lnTo>
                    <a:pt x="938" y="901"/>
                  </a:lnTo>
                  <a:lnTo>
                    <a:pt x="955" y="882"/>
                  </a:lnTo>
                  <a:lnTo>
                    <a:pt x="971" y="861"/>
                  </a:lnTo>
                  <a:lnTo>
                    <a:pt x="986" y="840"/>
                  </a:lnTo>
                  <a:lnTo>
                    <a:pt x="999" y="818"/>
                  </a:lnTo>
                  <a:lnTo>
                    <a:pt x="1012" y="796"/>
                  </a:lnTo>
                  <a:lnTo>
                    <a:pt x="1024" y="773"/>
                  </a:lnTo>
                  <a:lnTo>
                    <a:pt x="1035" y="749"/>
                  </a:lnTo>
                  <a:lnTo>
                    <a:pt x="1045" y="724"/>
                  </a:lnTo>
                  <a:lnTo>
                    <a:pt x="1053" y="699"/>
                  </a:lnTo>
                  <a:lnTo>
                    <a:pt x="1060" y="673"/>
                  </a:lnTo>
                  <a:lnTo>
                    <a:pt x="1067" y="647"/>
                  </a:lnTo>
                  <a:lnTo>
                    <a:pt x="1071" y="622"/>
                  </a:lnTo>
                  <a:lnTo>
                    <a:pt x="1075" y="595"/>
                  </a:lnTo>
                  <a:lnTo>
                    <a:pt x="1077" y="567"/>
                  </a:lnTo>
                  <a:lnTo>
                    <a:pt x="1077" y="539"/>
                  </a:lnTo>
                  <a:lnTo>
                    <a:pt x="1077" y="511"/>
                  </a:lnTo>
                  <a:lnTo>
                    <a:pt x="1075" y="484"/>
                  </a:lnTo>
                  <a:lnTo>
                    <a:pt x="1071" y="457"/>
                  </a:lnTo>
                  <a:lnTo>
                    <a:pt x="1067" y="431"/>
                  </a:lnTo>
                  <a:lnTo>
                    <a:pt x="1060" y="405"/>
                  </a:lnTo>
                  <a:lnTo>
                    <a:pt x="1053" y="379"/>
                  </a:lnTo>
                  <a:lnTo>
                    <a:pt x="1045" y="354"/>
                  </a:lnTo>
                  <a:lnTo>
                    <a:pt x="1035" y="329"/>
                  </a:lnTo>
                  <a:lnTo>
                    <a:pt x="1024" y="305"/>
                  </a:lnTo>
                  <a:lnTo>
                    <a:pt x="1012" y="282"/>
                  </a:lnTo>
                  <a:lnTo>
                    <a:pt x="999" y="260"/>
                  </a:lnTo>
                  <a:lnTo>
                    <a:pt x="986" y="238"/>
                  </a:lnTo>
                  <a:lnTo>
                    <a:pt x="971" y="217"/>
                  </a:lnTo>
                  <a:lnTo>
                    <a:pt x="955" y="197"/>
                  </a:lnTo>
                  <a:lnTo>
                    <a:pt x="938" y="177"/>
                  </a:lnTo>
                  <a:lnTo>
                    <a:pt x="920" y="158"/>
                  </a:lnTo>
                  <a:lnTo>
                    <a:pt x="901" y="140"/>
                  </a:lnTo>
                  <a:lnTo>
                    <a:pt x="881" y="123"/>
                  </a:lnTo>
                  <a:lnTo>
                    <a:pt x="861" y="107"/>
                  </a:lnTo>
                  <a:lnTo>
                    <a:pt x="840" y="92"/>
                  </a:lnTo>
                  <a:lnTo>
                    <a:pt x="818" y="79"/>
                  </a:lnTo>
                  <a:lnTo>
                    <a:pt x="796" y="66"/>
                  </a:lnTo>
                  <a:lnTo>
                    <a:pt x="773" y="54"/>
                  </a:lnTo>
                  <a:lnTo>
                    <a:pt x="749" y="43"/>
                  </a:lnTo>
                  <a:lnTo>
                    <a:pt x="724" y="33"/>
                  </a:lnTo>
                  <a:lnTo>
                    <a:pt x="699" y="25"/>
                  </a:lnTo>
                  <a:lnTo>
                    <a:pt x="673" y="17"/>
                  </a:lnTo>
                  <a:lnTo>
                    <a:pt x="647" y="11"/>
                  </a:lnTo>
                  <a:lnTo>
                    <a:pt x="621" y="7"/>
                  </a:lnTo>
                  <a:lnTo>
                    <a:pt x="594" y="3"/>
                  </a:lnTo>
                  <a:lnTo>
                    <a:pt x="566" y="1"/>
                  </a:lnTo>
                  <a:lnTo>
                    <a:pt x="539" y="0"/>
                  </a:lnTo>
                  <a:lnTo>
                    <a:pt x="511" y="1"/>
                  </a:lnTo>
                  <a:lnTo>
                    <a:pt x="483" y="3"/>
                  </a:lnTo>
                  <a:lnTo>
                    <a:pt x="456" y="7"/>
                  </a:lnTo>
                  <a:lnTo>
                    <a:pt x="431" y="11"/>
                  </a:lnTo>
                  <a:lnTo>
                    <a:pt x="404" y="17"/>
                  </a:lnTo>
                  <a:lnTo>
                    <a:pt x="379" y="25"/>
                  </a:lnTo>
                  <a:lnTo>
                    <a:pt x="353" y="33"/>
                  </a:lnTo>
                  <a:lnTo>
                    <a:pt x="329" y="43"/>
                  </a:lnTo>
                  <a:lnTo>
                    <a:pt x="305" y="54"/>
                  </a:lnTo>
                  <a:lnTo>
                    <a:pt x="281" y="66"/>
                  </a:lnTo>
                  <a:lnTo>
                    <a:pt x="260" y="79"/>
                  </a:lnTo>
                  <a:lnTo>
                    <a:pt x="238" y="92"/>
                  </a:lnTo>
                  <a:lnTo>
                    <a:pt x="216" y="107"/>
                  </a:lnTo>
                  <a:lnTo>
                    <a:pt x="196" y="123"/>
                  </a:lnTo>
                  <a:lnTo>
                    <a:pt x="176" y="140"/>
                  </a:lnTo>
                  <a:lnTo>
                    <a:pt x="158" y="158"/>
                  </a:lnTo>
                  <a:lnTo>
                    <a:pt x="140" y="177"/>
                  </a:lnTo>
                  <a:lnTo>
                    <a:pt x="123" y="197"/>
                  </a:lnTo>
                  <a:lnTo>
                    <a:pt x="106" y="217"/>
                  </a:lnTo>
                  <a:lnTo>
                    <a:pt x="91" y="238"/>
                  </a:lnTo>
                  <a:lnTo>
                    <a:pt x="78" y="260"/>
                  </a:lnTo>
                  <a:lnTo>
                    <a:pt x="65" y="282"/>
                  </a:lnTo>
                  <a:lnTo>
                    <a:pt x="53" y="305"/>
                  </a:lnTo>
                  <a:lnTo>
                    <a:pt x="42" y="329"/>
                  </a:lnTo>
                  <a:lnTo>
                    <a:pt x="33" y="354"/>
                  </a:lnTo>
                  <a:lnTo>
                    <a:pt x="24" y="379"/>
                  </a:lnTo>
                  <a:lnTo>
                    <a:pt x="17" y="405"/>
                  </a:lnTo>
                  <a:lnTo>
                    <a:pt x="11" y="431"/>
                  </a:lnTo>
                  <a:lnTo>
                    <a:pt x="6" y="457"/>
                  </a:lnTo>
                  <a:lnTo>
                    <a:pt x="2" y="484"/>
                  </a:lnTo>
                  <a:lnTo>
                    <a:pt x="1" y="511"/>
                  </a:lnTo>
                  <a:lnTo>
                    <a:pt x="0" y="539"/>
                  </a:lnTo>
                  <a:lnTo>
                    <a:pt x="1" y="567"/>
                  </a:lnTo>
                  <a:lnTo>
                    <a:pt x="2" y="595"/>
                  </a:lnTo>
                  <a:lnTo>
                    <a:pt x="6" y="622"/>
                  </a:lnTo>
                  <a:lnTo>
                    <a:pt x="11" y="647"/>
                  </a:lnTo>
                  <a:lnTo>
                    <a:pt x="17" y="673"/>
                  </a:lnTo>
                  <a:lnTo>
                    <a:pt x="24" y="699"/>
                  </a:lnTo>
                  <a:lnTo>
                    <a:pt x="33" y="724"/>
                  </a:lnTo>
                  <a:lnTo>
                    <a:pt x="42" y="749"/>
                  </a:lnTo>
                  <a:lnTo>
                    <a:pt x="53" y="773"/>
                  </a:lnTo>
                  <a:lnTo>
                    <a:pt x="65" y="796"/>
                  </a:lnTo>
                  <a:lnTo>
                    <a:pt x="78" y="818"/>
                  </a:lnTo>
                  <a:lnTo>
                    <a:pt x="91" y="840"/>
                  </a:lnTo>
                  <a:lnTo>
                    <a:pt x="106" y="861"/>
                  </a:lnTo>
                  <a:lnTo>
                    <a:pt x="123" y="882"/>
                  </a:lnTo>
                  <a:lnTo>
                    <a:pt x="140" y="901"/>
                  </a:lnTo>
                  <a:lnTo>
                    <a:pt x="158" y="920"/>
                  </a:lnTo>
                  <a:lnTo>
                    <a:pt x="176" y="938"/>
                  </a:lnTo>
                  <a:lnTo>
                    <a:pt x="196" y="955"/>
                  </a:lnTo>
                  <a:lnTo>
                    <a:pt x="216" y="971"/>
                  </a:lnTo>
                  <a:lnTo>
                    <a:pt x="238" y="987"/>
                  </a:lnTo>
                  <a:lnTo>
                    <a:pt x="260" y="1000"/>
                  </a:lnTo>
                  <a:lnTo>
                    <a:pt x="281" y="1013"/>
                  </a:lnTo>
                  <a:lnTo>
                    <a:pt x="305" y="1025"/>
                  </a:lnTo>
                  <a:lnTo>
                    <a:pt x="329" y="1035"/>
                  </a:lnTo>
                  <a:lnTo>
                    <a:pt x="353" y="1045"/>
                  </a:lnTo>
                  <a:lnTo>
                    <a:pt x="379" y="1054"/>
                  </a:lnTo>
                  <a:lnTo>
                    <a:pt x="404" y="1061"/>
                  </a:lnTo>
                  <a:lnTo>
                    <a:pt x="431" y="1067"/>
                  </a:lnTo>
                  <a:lnTo>
                    <a:pt x="456" y="1072"/>
                  </a:lnTo>
                  <a:lnTo>
                    <a:pt x="483" y="1075"/>
                  </a:lnTo>
                  <a:lnTo>
                    <a:pt x="511" y="1077"/>
                  </a:lnTo>
                  <a:lnTo>
                    <a:pt x="539" y="1078"/>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36" name="Freeform 133">
              <a:extLst>
                <a:ext uri="{FF2B5EF4-FFF2-40B4-BE49-F238E27FC236}">
                  <a16:creationId xmlns:a16="http://schemas.microsoft.com/office/drawing/2014/main" id="{C5FBAD27-85DD-429A-BAD9-040C9E52895C}"/>
                </a:ext>
              </a:extLst>
            </p:cNvPr>
            <p:cNvSpPr>
              <a:spLocks/>
            </p:cNvSpPr>
            <p:nvPr/>
          </p:nvSpPr>
          <p:spPr bwMode="auto">
            <a:xfrm>
              <a:off x="2738438" y="2787650"/>
              <a:ext cx="1720850" cy="1722438"/>
            </a:xfrm>
            <a:custGeom>
              <a:avLst/>
              <a:gdLst>
                <a:gd name="T0" fmla="*/ 597 w 1084"/>
                <a:gd name="T1" fmla="*/ 1081 h 1085"/>
                <a:gd name="T2" fmla="*/ 677 w 1084"/>
                <a:gd name="T3" fmla="*/ 1067 h 1085"/>
                <a:gd name="T4" fmla="*/ 753 w 1084"/>
                <a:gd name="T5" fmla="*/ 1041 h 1085"/>
                <a:gd name="T6" fmla="*/ 823 w 1084"/>
                <a:gd name="T7" fmla="*/ 1006 h 1085"/>
                <a:gd name="T8" fmla="*/ 886 w 1084"/>
                <a:gd name="T9" fmla="*/ 960 h 1085"/>
                <a:gd name="T10" fmla="*/ 943 w 1084"/>
                <a:gd name="T11" fmla="*/ 906 h 1085"/>
                <a:gd name="T12" fmla="*/ 991 w 1084"/>
                <a:gd name="T13" fmla="*/ 845 h 1085"/>
                <a:gd name="T14" fmla="*/ 1030 w 1084"/>
                <a:gd name="T15" fmla="*/ 777 h 1085"/>
                <a:gd name="T16" fmla="*/ 1059 w 1084"/>
                <a:gd name="T17" fmla="*/ 703 h 1085"/>
                <a:gd name="T18" fmla="*/ 1077 w 1084"/>
                <a:gd name="T19" fmla="*/ 625 h 1085"/>
                <a:gd name="T20" fmla="*/ 1083 w 1084"/>
                <a:gd name="T21" fmla="*/ 542 h 1085"/>
                <a:gd name="T22" fmla="*/ 1077 w 1084"/>
                <a:gd name="T23" fmla="*/ 460 h 1085"/>
                <a:gd name="T24" fmla="*/ 1059 w 1084"/>
                <a:gd name="T25" fmla="*/ 381 h 1085"/>
                <a:gd name="T26" fmla="*/ 1030 w 1084"/>
                <a:gd name="T27" fmla="*/ 307 h 1085"/>
                <a:gd name="T28" fmla="*/ 991 w 1084"/>
                <a:gd name="T29" fmla="*/ 239 h 1085"/>
                <a:gd name="T30" fmla="*/ 943 w 1084"/>
                <a:gd name="T31" fmla="*/ 178 h 1085"/>
                <a:gd name="T32" fmla="*/ 886 w 1084"/>
                <a:gd name="T33" fmla="*/ 124 h 1085"/>
                <a:gd name="T34" fmla="*/ 823 w 1084"/>
                <a:gd name="T35" fmla="*/ 79 h 1085"/>
                <a:gd name="T36" fmla="*/ 753 w 1084"/>
                <a:gd name="T37" fmla="*/ 43 h 1085"/>
                <a:gd name="T38" fmla="*/ 677 w 1084"/>
                <a:gd name="T39" fmla="*/ 17 h 1085"/>
                <a:gd name="T40" fmla="*/ 597 w 1084"/>
                <a:gd name="T41" fmla="*/ 3 h 1085"/>
                <a:gd name="T42" fmla="*/ 514 w 1084"/>
                <a:gd name="T43" fmla="*/ 1 h 1085"/>
                <a:gd name="T44" fmla="*/ 433 w 1084"/>
                <a:gd name="T45" fmla="*/ 11 h 1085"/>
                <a:gd name="T46" fmla="*/ 355 w 1084"/>
                <a:gd name="T47" fmla="*/ 33 h 1085"/>
                <a:gd name="T48" fmla="*/ 283 w 1084"/>
                <a:gd name="T49" fmla="*/ 66 h 1085"/>
                <a:gd name="T50" fmla="*/ 217 w 1084"/>
                <a:gd name="T51" fmla="*/ 108 h 1085"/>
                <a:gd name="T52" fmla="*/ 159 w 1084"/>
                <a:gd name="T53" fmla="*/ 159 h 1085"/>
                <a:gd name="T54" fmla="*/ 107 w 1084"/>
                <a:gd name="T55" fmla="*/ 218 h 1085"/>
                <a:gd name="T56" fmla="*/ 65 w 1084"/>
                <a:gd name="T57" fmla="*/ 284 h 1085"/>
                <a:gd name="T58" fmla="*/ 33 w 1084"/>
                <a:gd name="T59" fmla="*/ 356 h 1085"/>
                <a:gd name="T60" fmla="*/ 11 w 1084"/>
                <a:gd name="T61" fmla="*/ 433 h 1085"/>
                <a:gd name="T62" fmla="*/ 1 w 1084"/>
                <a:gd name="T63" fmla="*/ 514 h 1085"/>
                <a:gd name="T64" fmla="*/ 2 w 1084"/>
                <a:gd name="T65" fmla="*/ 598 h 1085"/>
                <a:gd name="T66" fmla="*/ 17 w 1084"/>
                <a:gd name="T67" fmla="*/ 677 h 1085"/>
                <a:gd name="T68" fmla="*/ 42 w 1084"/>
                <a:gd name="T69" fmla="*/ 753 h 1085"/>
                <a:gd name="T70" fmla="*/ 78 w 1084"/>
                <a:gd name="T71" fmla="*/ 823 h 1085"/>
                <a:gd name="T72" fmla="*/ 124 w 1084"/>
                <a:gd name="T73" fmla="*/ 887 h 1085"/>
                <a:gd name="T74" fmla="*/ 177 w 1084"/>
                <a:gd name="T75" fmla="*/ 943 h 1085"/>
                <a:gd name="T76" fmla="*/ 239 w 1084"/>
                <a:gd name="T77" fmla="*/ 992 h 1085"/>
                <a:gd name="T78" fmla="*/ 307 w 1084"/>
                <a:gd name="T79" fmla="*/ 1031 h 1085"/>
                <a:gd name="T80" fmla="*/ 381 w 1084"/>
                <a:gd name="T81" fmla="*/ 1060 h 1085"/>
                <a:gd name="T82" fmla="*/ 459 w 1084"/>
                <a:gd name="T83" fmla="*/ 1078 h 1085"/>
                <a:gd name="T84" fmla="*/ 542 w 1084"/>
                <a:gd name="T85" fmla="*/ 1084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4" h="1085">
                  <a:moveTo>
                    <a:pt x="542" y="1084"/>
                  </a:moveTo>
                  <a:lnTo>
                    <a:pt x="569" y="1083"/>
                  </a:lnTo>
                  <a:lnTo>
                    <a:pt x="597" y="1081"/>
                  </a:lnTo>
                  <a:lnTo>
                    <a:pt x="624" y="1078"/>
                  </a:lnTo>
                  <a:lnTo>
                    <a:pt x="651" y="1073"/>
                  </a:lnTo>
                  <a:lnTo>
                    <a:pt x="677" y="1067"/>
                  </a:lnTo>
                  <a:lnTo>
                    <a:pt x="703" y="1060"/>
                  </a:lnTo>
                  <a:lnTo>
                    <a:pt x="728" y="1051"/>
                  </a:lnTo>
                  <a:lnTo>
                    <a:pt x="753" y="1041"/>
                  </a:lnTo>
                  <a:lnTo>
                    <a:pt x="777" y="1031"/>
                  </a:lnTo>
                  <a:lnTo>
                    <a:pt x="800" y="1019"/>
                  </a:lnTo>
                  <a:lnTo>
                    <a:pt x="823" y="1006"/>
                  </a:lnTo>
                  <a:lnTo>
                    <a:pt x="845" y="992"/>
                  </a:lnTo>
                  <a:lnTo>
                    <a:pt x="866" y="976"/>
                  </a:lnTo>
                  <a:lnTo>
                    <a:pt x="886" y="960"/>
                  </a:lnTo>
                  <a:lnTo>
                    <a:pt x="906" y="943"/>
                  </a:lnTo>
                  <a:lnTo>
                    <a:pt x="925" y="925"/>
                  </a:lnTo>
                  <a:lnTo>
                    <a:pt x="943" y="906"/>
                  </a:lnTo>
                  <a:lnTo>
                    <a:pt x="960" y="887"/>
                  </a:lnTo>
                  <a:lnTo>
                    <a:pt x="976" y="866"/>
                  </a:lnTo>
                  <a:lnTo>
                    <a:pt x="991" y="845"/>
                  </a:lnTo>
                  <a:lnTo>
                    <a:pt x="1005" y="823"/>
                  </a:lnTo>
                  <a:lnTo>
                    <a:pt x="1018" y="800"/>
                  </a:lnTo>
                  <a:lnTo>
                    <a:pt x="1030" y="777"/>
                  </a:lnTo>
                  <a:lnTo>
                    <a:pt x="1041" y="753"/>
                  </a:lnTo>
                  <a:lnTo>
                    <a:pt x="1051" y="728"/>
                  </a:lnTo>
                  <a:lnTo>
                    <a:pt x="1059" y="703"/>
                  </a:lnTo>
                  <a:lnTo>
                    <a:pt x="1066" y="677"/>
                  </a:lnTo>
                  <a:lnTo>
                    <a:pt x="1073" y="651"/>
                  </a:lnTo>
                  <a:lnTo>
                    <a:pt x="1077" y="625"/>
                  </a:lnTo>
                  <a:lnTo>
                    <a:pt x="1081" y="598"/>
                  </a:lnTo>
                  <a:lnTo>
                    <a:pt x="1083" y="570"/>
                  </a:lnTo>
                  <a:lnTo>
                    <a:pt x="1083" y="542"/>
                  </a:lnTo>
                  <a:lnTo>
                    <a:pt x="1083" y="514"/>
                  </a:lnTo>
                  <a:lnTo>
                    <a:pt x="1081" y="487"/>
                  </a:lnTo>
                  <a:lnTo>
                    <a:pt x="1077" y="460"/>
                  </a:lnTo>
                  <a:lnTo>
                    <a:pt x="1073" y="433"/>
                  </a:lnTo>
                  <a:lnTo>
                    <a:pt x="1066" y="407"/>
                  </a:lnTo>
                  <a:lnTo>
                    <a:pt x="1059" y="381"/>
                  </a:lnTo>
                  <a:lnTo>
                    <a:pt x="1051" y="356"/>
                  </a:lnTo>
                  <a:lnTo>
                    <a:pt x="1041" y="331"/>
                  </a:lnTo>
                  <a:lnTo>
                    <a:pt x="1030" y="307"/>
                  </a:lnTo>
                  <a:lnTo>
                    <a:pt x="1018" y="284"/>
                  </a:lnTo>
                  <a:lnTo>
                    <a:pt x="1005" y="261"/>
                  </a:lnTo>
                  <a:lnTo>
                    <a:pt x="991" y="239"/>
                  </a:lnTo>
                  <a:lnTo>
                    <a:pt x="976" y="218"/>
                  </a:lnTo>
                  <a:lnTo>
                    <a:pt x="960" y="198"/>
                  </a:lnTo>
                  <a:lnTo>
                    <a:pt x="943" y="178"/>
                  </a:lnTo>
                  <a:lnTo>
                    <a:pt x="925" y="159"/>
                  </a:lnTo>
                  <a:lnTo>
                    <a:pt x="906" y="141"/>
                  </a:lnTo>
                  <a:lnTo>
                    <a:pt x="886" y="124"/>
                  </a:lnTo>
                  <a:lnTo>
                    <a:pt x="866" y="108"/>
                  </a:lnTo>
                  <a:lnTo>
                    <a:pt x="845" y="93"/>
                  </a:lnTo>
                  <a:lnTo>
                    <a:pt x="823" y="79"/>
                  </a:lnTo>
                  <a:lnTo>
                    <a:pt x="800" y="66"/>
                  </a:lnTo>
                  <a:lnTo>
                    <a:pt x="777" y="54"/>
                  </a:lnTo>
                  <a:lnTo>
                    <a:pt x="753" y="43"/>
                  </a:lnTo>
                  <a:lnTo>
                    <a:pt x="728" y="33"/>
                  </a:lnTo>
                  <a:lnTo>
                    <a:pt x="703" y="25"/>
                  </a:lnTo>
                  <a:lnTo>
                    <a:pt x="677" y="17"/>
                  </a:lnTo>
                  <a:lnTo>
                    <a:pt x="651" y="11"/>
                  </a:lnTo>
                  <a:lnTo>
                    <a:pt x="624" y="7"/>
                  </a:lnTo>
                  <a:lnTo>
                    <a:pt x="597" y="3"/>
                  </a:lnTo>
                  <a:lnTo>
                    <a:pt x="569" y="1"/>
                  </a:lnTo>
                  <a:lnTo>
                    <a:pt x="542" y="0"/>
                  </a:lnTo>
                  <a:lnTo>
                    <a:pt x="514" y="1"/>
                  </a:lnTo>
                  <a:lnTo>
                    <a:pt x="486" y="3"/>
                  </a:lnTo>
                  <a:lnTo>
                    <a:pt x="459" y="7"/>
                  </a:lnTo>
                  <a:lnTo>
                    <a:pt x="433" y="11"/>
                  </a:lnTo>
                  <a:lnTo>
                    <a:pt x="406" y="17"/>
                  </a:lnTo>
                  <a:lnTo>
                    <a:pt x="381" y="25"/>
                  </a:lnTo>
                  <a:lnTo>
                    <a:pt x="355" y="33"/>
                  </a:lnTo>
                  <a:lnTo>
                    <a:pt x="331" y="43"/>
                  </a:lnTo>
                  <a:lnTo>
                    <a:pt x="307" y="54"/>
                  </a:lnTo>
                  <a:lnTo>
                    <a:pt x="283" y="66"/>
                  </a:lnTo>
                  <a:lnTo>
                    <a:pt x="261" y="79"/>
                  </a:lnTo>
                  <a:lnTo>
                    <a:pt x="239" y="93"/>
                  </a:lnTo>
                  <a:lnTo>
                    <a:pt x="217" y="108"/>
                  </a:lnTo>
                  <a:lnTo>
                    <a:pt x="197" y="124"/>
                  </a:lnTo>
                  <a:lnTo>
                    <a:pt x="177" y="141"/>
                  </a:lnTo>
                  <a:lnTo>
                    <a:pt x="159" y="159"/>
                  </a:lnTo>
                  <a:lnTo>
                    <a:pt x="141" y="178"/>
                  </a:lnTo>
                  <a:lnTo>
                    <a:pt x="124" y="198"/>
                  </a:lnTo>
                  <a:lnTo>
                    <a:pt x="107" y="218"/>
                  </a:lnTo>
                  <a:lnTo>
                    <a:pt x="92" y="239"/>
                  </a:lnTo>
                  <a:lnTo>
                    <a:pt x="78" y="261"/>
                  </a:lnTo>
                  <a:lnTo>
                    <a:pt x="65" y="284"/>
                  </a:lnTo>
                  <a:lnTo>
                    <a:pt x="53" y="307"/>
                  </a:lnTo>
                  <a:lnTo>
                    <a:pt x="42" y="331"/>
                  </a:lnTo>
                  <a:lnTo>
                    <a:pt x="33" y="356"/>
                  </a:lnTo>
                  <a:lnTo>
                    <a:pt x="24" y="381"/>
                  </a:lnTo>
                  <a:lnTo>
                    <a:pt x="17" y="407"/>
                  </a:lnTo>
                  <a:lnTo>
                    <a:pt x="11" y="433"/>
                  </a:lnTo>
                  <a:lnTo>
                    <a:pt x="6" y="460"/>
                  </a:lnTo>
                  <a:lnTo>
                    <a:pt x="2" y="487"/>
                  </a:lnTo>
                  <a:lnTo>
                    <a:pt x="1" y="514"/>
                  </a:lnTo>
                  <a:lnTo>
                    <a:pt x="0" y="542"/>
                  </a:lnTo>
                  <a:lnTo>
                    <a:pt x="1" y="570"/>
                  </a:lnTo>
                  <a:lnTo>
                    <a:pt x="2" y="598"/>
                  </a:lnTo>
                  <a:lnTo>
                    <a:pt x="6" y="625"/>
                  </a:lnTo>
                  <a:lnTo>
                    <a:pt x="11" y="651"/>
                  </a:lnTo>
                  <a:lnTo>
                    <a:pt x="17" y="677"/>
                  </a:lnTo>
                  <a:lnTo>
                    <a:pt x="24" y="703"/>
                  </a:lnTo>
                  <a:lnTo>
                    <a:pt x="33" y="728"/>
                  </a:lnTo>
                  <a:lnTo>
                    <a:pt x="42" y="753"/>
                  </a:lnTo>
                  <a:lnTo>
                    <a:pt x="53" y="777"/>
                  </a:lnTo>
                  <a:lnTo>
                    <a:pt x="65" y="800"/>
                  </a:lnTo>
                  <a:lnTo>
                    <a:pt x="78" y="823"/>
                  </a:lnTo>
                  <a:lnTo>
                    <a:pt x="92" y="845"/>
                  </a:lnTo>
                  <a:lnTo>
                    <a:pt x="107" y="866"/>
                  </a:lnTo>
                  <a:lnTo>
                    <a:pt x="124" y="887"/>
                  </a:lnTo>
                  <a:lnTo>
                    <a:pt x="141" y="906"/>
                  </a:lnTo>
                  <a:lnTo>
                    <a:pt x="159" y="925"/>
                  </a:lnTo>
                  <a:lnTo>
                    <a:pt x="177" y="943"/>
                  </a:lnTo>
                  <a:lnTo>
                    <a:pt x="197" y="960"/>
                  </a:lnTo>
                  <a:lnTo>
                    <a:pt x="217" y="976"/>
                  </a:lnTo>
                  <a:lnTo>
                    <a:pt x="239" y="992"/>
                  </a:lnTo>
                  <a:lnTo>
                    <a:pt x="261" y="1006"/>
                  </a:lnTo>
                  <a:lnTo>
                    <a:pt x="283" y="1019"/>
                  </a:lnTo>
                  <a:lnTo>
                    <a:pt x="307" y="1031"/>
                  </a:lnTo>
                  <a:lnTo>
                    <a:pt x="331" y="1041"/>
                  </a:lnTo>
                  <a:lnTo>
                    <a:pt x="355" y="1051"/>
                  </a:lnTo>
                  <a:lnTo>
                    <a:pt x="381" y="1060"/>
                  </a:lnTo>
                  <a:lnTo>
                    <a:pt x="406" y="1067"/>
                  </a:lnTo>
                  <a:lnTo>
                    <a:pt x="433" y="1073"/>
                  </a:lnTo>
                  <a:lnTo>
                    <a:pt x="459" y="1078"/>
                  </a:lnTo>
                  <a:lnTo>
                    <a:pt x="486" y="1081"/>
                  </a:lnTo>
                  <a:lnTo>
                    <a:pt x="514" y="1083"/>
                  </a:lnTo>
                  <a:lnTo>
                    <a:pt x="542" y="108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37" name="Freeform 134">
              <a:extLst>
                <a:ext uri="{FF2B5EF4-FFF2-40B4-BE49-F238E27FC236}">
                  <a16:creationId xmlns:a16="http://schemas.microsoft.com/office/drawing/2014/main" id="{43E729A7-4CEC-4296-B175-061326A32169}"/>
                </a:ext>
              </a:extLst>
            </p:cNvPr>
            <p:cNvSpPr>
              <a:spLocks/>
            </p:cNvSpPr>
            <p:nvPr/>
          </p:nvSpPr>
          <p:spPr bwMode="auto">
            <a:xfrm>
              <a:off x="2819400" y="2874963"/>
              <a:ext cx="1557338" cy="1555750"/>
            </a:xfrm>
            <a:custGeom>
              <a:avLst/>
              <a:gdLst>
                <a:gd name="T0" fmla="*/ 540 w 981"/>
                <a:gd name="T1" fmla="*/ 976 h 980"/>
                <a:gd name="T2" fmla="*/ 612 w 981"/>
                <a:gd name="T3" fmla="*/ 964 h 980"/>
                <a:gd name="T4" fmla="*/ 680 w 981"/>
                <a:gd name="T5" fmla="*/ 940 h 980"/>
                <a:gd name="T6" fmla="*/ 743 w 981"/>
                <a:gd name="T7" fmla="*/ 908 h 980"/>
                <a:gd name="T8" fmla="*/ 801 w 981"/>
                <a:gd name="T9" fmla="*/ 868 h 980"/>
                <a:gd name="T10" fmla="*/ 852 w 981"/>
                <a:gd name="T11" fmla="*/ 819 h 980"/>
                <a:gd name="T12" fmla="*/ 896 w 981"/>
                <a:gd name="T13" fmla="*/ 763 h 980"/>
                <a:gd name="T14" fmla="*/ 931 w 981"/>
                <a:gd name="T15" fmla="*/ 702 h 980"/>
                <a:gd name="T16" fmla="*/ 957 w 981"/>
                <a:gd name="T17" fmla="*/ 635 h 980"/>
                <a:gd name="T18" fmla="*/ 974 w 981"/>
                <a:gd name="T19" fmla="*/ 564 h 980"/>
                <a:gd name="T20" fmla="*/ 980 w 981"/>
                <a:gd name="T21" fmla="*/ 489 h 980"/>
                <a:gd name="T22" fmla="*/ 974 w 981"/>
                <a:gd name="T23" fmla="*/ 414 h 980"/>
                <a:gd name="T24" fmla="*/ 957 w 981"/>
                <a:gd name="T25" fmla="*/ 344 h 980"/>
                <a:gd name="T26" fmla="*/ 931 w 981"/>
                <a:gd name="T27" fmla="*/ 277 h 980"/>
                <a:gd name="T28" fmla="*/ 896 w 981"/>
                <a:gd name="T29" fmla="*/ 216 h 980"/>
                <a:gd name="T30" fmla="*/ 852 w 981"/>
                <a:gd name="T31" fmla="*/ 160 h 980"/>
                <a:gd name="T32" fmla="*/ 801 w 981"/>
                <a:gd name="T33" fmla="*/ 111 h 980"/>
                <a:gd name="T34" fmla="*/ 743 w 981"/>
                <a:gd name="T35" fmla="*/ 71 h 980"/>
                <a:gd name="T36" fmla="*/ 680 w 981"/>
                <a:gd name="T37" fmla="*/ 39 h 980"/>
                <a:gd name="T38" fmla="*/ 612 w 981"/>
                <a:gd name="T39" fmla="*/ 15 h 980"/>
                <a:gd name="T40" fmla="*/ 540 w 981"/>
                <a:gd name="T41" fmla="*/ 2 h 980"/>
                <a:gd name="T42" fmla="*/ 464 w 981"/>
                <a:gd name="T43" fmla="*/ 0 h 980"/>
                <a:gd name="T44" fmla="*/ 391 w 981"/>
                <a:gd name="T45" fmla="*/ 10 h 980"/>
                <a:gd name="T46" fmla="*/ 321 w 981"/>
                <a:gd name="T47" fmla="*/ 30 h 980"/>
                <a:gd name="T48" fmla="*/ 256 w 981"/>
                <a:gd name="T49" fmla="*/ 59 h 980"/>
                <a:gd name="T50" fmla="*/ 197 w 981"/>
                <a:gd name="T51" fmla="*/ 97 h 980"/>
                <a:gd name="T52" fmla="*/ 144 w 981"/>
                <a:gd name="T53" fmla="*/ 143 h 980"/>
                <a:gd name="T54" fmla="*/ 97 w 981"/>
                <a:gd name="T55" fmla="*/ 197 h 980"/>
                <a:gd name="T56" fmla="*/ 60 w 981"/>
                <a:gd name="T57" fmla="*/ 256 h 980"/>
                <a:gd name="T58" fmla="*/ 30 w 981"/>
                <a:gd name="T59" fmla="*/ 321 h 980"/>
                <a:gd name="T60" fmla="*/ 10 w 981"/>
                <a:gd name="T61" fmla="*/ 391 h 980"/>
                <a:gd name="T62" fmla="*/ 1 w 981"/>
                <a:gd name="T63" fmla="*/ 464 h 980"/>
                <a:gd name="T64" fmla="*/ 3 w 981"/>
                <a:gd name="T65" fmla="*/ 540 h 980"/>
                <a:gd name="T66" fmla="*/ 16 w 981"/>
                <a:gd name="T67" fmla="*/ 612 h 980"/>
                <a:gd name="T68" fmla="*/ 39 w 981"/>
                <a:gd name="T69" fmla="*/ 680 h 980"/>
                <a:gd name="T70" fmla="*/ 71 w 981"/>
                <a:gd name="T71" fmla="*/ 743 h 980"/>
                <a:gd name="T72" fmla="*/ 112 w 981"/>
                <a:gd name="T73" fmla="*/ 801 h 980"/>
                <a:gd name="T74" fmla="*/ 161 w 981"/>
                <a:gd name="T75" fmla="*/ 852 h 980"/>
                <a:gd name="T76" fmla="*/ 216 w 981"/>
                <a:gd name="T77" fmla="*/ 896 h 980"/>
                <a:gd name="T78" fmla="*/ 277 w 981"/>
                <a:gd name="T79" fmla="*/ 931 h 980"/>
                <a:gd name="T80" fmla="*/ 344 w 981"/>
                <a:gd name="T81" fmla="*/ 957 h 980"/>
                <a:gd name="T82" fmla="*/ 415 w 981"/>
                <a:gd name="T83" fmla="*/ 974 h 980"/>
                <a:gd name="T84" fmla="*/ 490 w 981"/>
                <a:gd name="T85" fmla="*/ 979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1" h="980">
                  <a:moveTo>
                    <a:pt x="490" y="979"/>
                  </a:moveTo>
                  <a:lnTo>
                    <a:pt x="515" y="979"/>
                  </a:lnTo>
                  <a:lnTo>
                    <a:pt x="540" y="976"/>
                  </a:lnTo>
                  <a:lnTo>
                    <a:pt x="565" y="974"/>
                  </a:lnTo>
                  <a:lnTo>
                    <a:pt x="588" y="969"/>
                  </a:lnTo>
                  <a:lnTo>
                    <a:pt x="612" y="964"/>
                  </a:lnTo>
                  <a:lnTo>
                    <a:pt x="635" y="957"/>
                  </a:lnTo>
                  <a:lnTo>
                    <a:pt x="658" y="949"/>
                  </a:lnTo>
                  <a:lnTo>
                    <a:pt x="680" y="940"/>
                  </a:lnTo>
                  <a:lnTo>
                    <a:pt x="702" y="931"/>
                  </a:lnTo>
                  <a:lnTo>
                    <a:pt x="723" y="920"/>
                  </a:lnTo>
                  <a:lnTo>
                    <a:pt x="743" y="908"/>
                  </a:lnTo>
                  <a:lnTo>
                    <a:pt x="763" y="896"/>
                  </a:lnTo>
                  <a:lnTo>
                    <a:pt x="782" y="882"/>
                  </a:lnTo>
                  <a:lnTo>
                    <a:pt x="801" y="868"/>
                  </a:lnTo>
                  <a:lnTo>
                    <a:pt x="819" y="852"/>
                  </a:lnTo>
                  <a:lnTo>
                    <a:pt x="836" y="836"/>
                  </a:lnTo>
                  <a:lnTo>
                    <a:pt x="852" y="819"/>
                  </a:lnTo>
                  <a:lnTo>
                    <a:pt x="868" y="801"/>
                  </a:lnTo>
                  <a:lnTo>
                    <a:pt x="883" y="782"/>
                  </a:lnTo>
                  <a:lnTo>
                    <a:pt x="896" y="763"/>
                  </a:lnTo>
                  <a:lnTo>
                    <a:pt x="908" y="743"/>
                  </a:lnTo>
                  <a:lnTo>
                    <a:pt x="920" y="723"/>
                  </a:lnTo>
                  <a:lnTo>
                    <a:pt x="931" y="702"/>
                  </a:lnTo>
                  <a:lnTo>
                    <a:pt x="941" y="680"/>
                  </a:lnTo>
                  <a:lnTo>
                    <a:pt x="950" y="658"/>
                  </a:lnTo>
                  <a:lnTo>
                    <a:pt x="957" y="635"/>
                  </a:lnTo>
                  <a:lnTo>
                    <a:pt x="964" y="612"/>
                  </a:lnTo>
                  <a:lnTo>
                    <a:pt x="969" y="587"/>
                  </a:lnTo>
                  <a:lnTo>
                    <a:pt x="974" y="564"/>
                  </a:lnTo>
                  <a:lnTo>
                    <a:pt x="977" y="540"/>
                  </a:lnTo>
                  <a:lnTo>
                    <a:pt x="979" y="515"/>
                  </a:lnTo>
                  <a:lnTo>
                    <a:pt x="980" y="489"/>
                  </a:lnTo>
                  <a:lnTo>
                    <a:pt x="979" y="464"/>
                  </a:lnTo>
                  <a:lnTo>
                    <a:pt x="977" y="439"/>
                  </a:lnTo>
                  <a:lnTo>
                    <a:pt x="974" y="414"/>
                  </a:lnTo>
                  <a:lnTo>
                    <a:pt x="969" y="391"/>
                  </a:lnTo>
                  <a:lnTo>
                    <a:pt x="964" y="367"/>
                  </a:lnTo>
                  <a:lnTo>
                    <a:pt x="957" y="344"/>
                  </a:lnTo>
                  <a:lnTo>
                    <a:pt x="950" y="321"/>
                  </a:lnTo>
                  <a:lnTo>
                    <a:pt x="941" y="299"/>
                  </a:lnTo>
                  <a:lnTo>
                    <a:pt x="931" y="277"/>
                  </a:lnTo>
                  <a:lnTo>
                    <a:pt x="920" y="256"/>
                  </a:lnTo>
                  <a:lnTo>
                    <a:pt x="908" y="236"/>
                  </a:lnTo>
                  <a:lnTo>
                    <a:pt x="896" y="216"/>
                  </a:lnTo>
                  <a:lnTo>
                    <a:pt x="883" y="197"/>
                  </a:lnTo>
                  <a:lnTo>
                    <a:pt x="868" y="178"/>
                  </a:lnTo>
                  <a:lnTo>
                    <a:pt x="852" y="160"/>
                  </a:lnTo>
                  <a:lnTo>
                    <a:pt x="836" y="143"/>
                  </a:lnTo>
                  <a:lnTo>
                    <a:pt x="819" y="127"/>
                  </a:lnTo>
                  <a:lnTo>
                    <a:pt x="801" y="111"/>
                  </a:lnTo>
                  <a:lnTo>
                    <a:pt x="782" y="97"/>
                  </a:lnTo>
                  <a:lnTo>
                    <a:pt x="763" y="83"/>
                  </a:lnTo>
                  <a:lnTo>
                    <a:pt x="743" y="71"/>
                  </a:lnTo>
                  <a:lnTo>
                    <a:pt x="723" y="59"/>
                  </a:lnTo>
                  <a:lnTo>
                    <a:pt x="702" y="48"/>
                  </a:lnTo>
                  <a:lnTo>
                    <a:pt x="680" y="39"/>
                  </a:lnTo>
                  <a:lnTo>
                    <a:pt x="658" y="30"/>
                  </a:lnTo>
                  <a:lnTo>
                    <a:pt x="635" y="22"/>
                  </a:lnTo>
                  <a:lnTo>
                    <a:pt x="612" y="15"/>
                  </a:lnTo>
                  <a:lnTo>
                    <a:pt x="588" y="10"/>
                  </a:lnTo>
                  <a:lnTo>
                    <a:pt x="565" y="5"/>
                  </a:lnTo>
                  <a:lnTo>
                    <a:pt x="540" y="2"/>
                  </a:lnTo>
                  <a:lnTo>
                    <a:pt x="515" y="0"/>
                  </a:lnTo>
                  <a:lnTo>
                    <a:pt x="490" y="0"/>
                  </a:lnTo>
                  <a:lnTo>
                    <a:pt x="464" y="0"/>
                  </a:lnTo>
                  <a:lnTo>
                    <a:pt x="439" y="2"/>
                  </a:lnTo>
                  <a:lnTo>
                    <a:pt x="415" y="5"/>
                  </a:lnTo>
                  <a:lnTo>
                    <a:pt x="391" y="10"/>
                  </a:lnTo>
                  <a:lnTo>
                    <a:pt x="368" y="15"/>
                  </a:lnTo>
                  <a:lnTo>
                    <a:pt x="344" y="22"/>
                  </a:lnTo>
                  <a:lnTo>
                    <a:pt x="321" y="30"/>
                  </a:lnTo>
                  <a:lnTo>
                    <a:pt x="299" y="39"/>
                  </a:lnTo>
                  <a:lnTo>
                    <a:pt x="277" y="48"/>
                  </a:lnTo>
                  <a:lnTo>
                    <a:pt x="256" y="59"/>
                  </a:lnTo>
                  <a:lnTo>
                    <a:pt x="236" y="71"/>
                  </a:lnTo>
                  <a:lnTo>
                    <a:pt x="216" y="83"/>
                  </a:lnTo>
                  <a:lnTo>
                    <a:pt x="197" y="97"/>
                  </a:lnTo>
                  <a:lnTo>
                    <a:pt x="179" y="111"/>
                  </a:lnTo>
                  <a:lnTo>
                    <a:pt x="161" y="127"/>
                  </a:lnTo>
                  <a:lnTo>
                    <a:pt x="144" y="143"/>
                  </a:lnTo>
                  <a:lnTo>
                    <a:pt x="127" y="160"/>
                  </a:lnTo>
                  <a:lnTo>
                    <a:pt x="112" y="178"/>
                  </a:lnTo>
                  <a:lnTo>
                    <a:pt x="97" y="197"/>
                  </a:lnTo>
                  <a:lnTo>
                    <a:pt x="83" y="216"/>
                  </a:lnTo>
                  <a:lnTo>
                    <a:pt x="71" y="236"/>
                  </a:lnTo>
                  <a:lnTo>
                    <a:pt x="60" y="256"/>
                  </a:lnTo>
                  <a:lnTo>
                    <a:pt x="49" y="277"/>
                  </a:lnTo>
                  <a:lnTo>
                    <a:pt x="39" y="299"/>
                  </a:lnTo>
                  <a:lnTo>
                    <a:pt x="30" y="321"/>
                  </a:lnTo>
                  <a:lnTo>
                    <a:pt x="22" y="344"/>
                  </a:lnTo>
                  <a:lnTo>
                    <a:pt x="16" y="367"/>
                  </a:lnTo>
                  <a:lnTo>
                    <a:pt x="10" y="391"/>
                  </a:lnTo>
                  <a:lnTo>
                    <a:pt x="6" y="414"/>
                  </a:lnTo>
                  <a:lnTo>
                    <a:pt x="3" y="439"/>
                  </a:lnTo>
                  <a:lnTo>
                    <a:pt x="1" y="464"/>
                  </a:lnTo>
                  <a:lnTo>
                    <a:pt x="0" y="489"/>
                  </a:lnTo>
                  <a:lnTo>
                    <a:pt x="1" y="515"/>
                  </a:lnTo>
                  <a:lnTo>
                    <a:pt x="3" y="540"/>
                  </a:lnTo>
                  <a:lnTo>
                    <a:pt x="6" y="564"/>
                  </a:lnTo>
                  <a:lnTo>
                    <a:pt x="10" y="587"/>
                  </a:lnTo>
                  <a:lnTo>
                    <a:pt x="16" y="612"/>
                  </a:lnTo>
                  <a:lnTo>
                    <a:pt x="22" y="635"/>
                  </a:lnTo>
                  <a:lnTo>
                    <a:pt x="30" y="658"/>
                  </a:lnTo>
                  <a:lnTo>
                    <a:pt x="39" y="680"/>
                  </a:lnTo>
                  <a:lnTo>
                    <a:pt x="49" y="702"/>
                  </a:lnTo>
                  <a:lnTo>
                    <a:pt x="60" y="723"/>
                  </a:lnTo>
                  <a:lnTo>
                    <a:pt x="71" y="743"/>
                  </a:lnTo>
                  <a:lnTo>
                    <a:pt x="83" y="763"/>
                  </a:lnTo>
                  <a:lnTo>
                    <a:pt x="97" y="782"/>
                  </a:lnTo>
                  <a:lnTo>
                    <a:pt x="112" y="801"/>
                  </a:lnTo>
                  <a:lnTo>
                    <a:pt x="127" y="819"/>
                  </a:lnTo>
                  <a:lnTo>
                    <a:pt x="144" y="836"/>
                  </a:lnTo>
                  <a:lnTo>
                    <a:pt x="161" y="852"/>
                  </a:lnTo>
                  <a:lnTo>
                    <a:pt x="179" y="868"/>
                  </a:lnTo>
                  <a:lnTo>
                    <a:pt x="197" y="882"/>
                  </a:lnTo>
                  <a:lnTo>
                    <a:pt x="216" y="896"/>
                  </a:lnTo>
                  <a:lnTo>
                    <a:pt x="236" y="908"/>
                  </a:lnTo>
                  <a:lnTo>
                    <a:pt x="256" y="920"/>
                  </a:lnTo>
                  <a:lnTo>
                    <a:pt x="277" y="931"/>
                  </a:lnTo>
                  <a:lnTo>
                    <a:pt x="299" y="940"/>
                  </a:lnTo>
                  <a:lnTo>
                    <a:pt x="321" y="949"/>
                  </a:lnTo>
                  <a:lnTo>
                    <a:pt x="344" y="957"/>
                  </a:lnTo>
                  <a:lnTo>
                    <a:pt x="368" y="964"/>
                  </a:lnTo>
                  <a:lnTo>
                    <a:pt x="391" y="969"/>
                  </a:lnTo>
                  <a:lnTo>
                    <a:pt x="415" y="974"/>
                  </a:lnTo>
                  <a:lnTo>
                    <a:pt x="439" y="976"/>
                  </a:lnTo>
                  <a:lnTo>
                    <a:pt x="464" y="979"/>
                  </a:lnTo>
                  <a:lnTo>
                    <a:pt x="490" y="979"/>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38" name="Freeform 135">
              <a:extLst>
                <a:ext uri="{FF2B5EF4-FFF2-40B4-BE49-F238E27FC236}">
                  <a16:creationId xmlns:a16="http://schemas.microsoft.com/office/drawing/2014/main" id="{A607BD85-C43C-4B1B-805B-7882F7C2BEAF}"/>
                </a:ext>
              </a:extLst>
            </p:cNvPr>
            <p:cNvSpPr>
              <a:spLocks/>
            </p:cNvSpPr>
            <p:nvPr/>
          </p:nvSpPr>
          <p:spPr bwMode="auto">
            <a:xfrm>
              <a:off x="2819400" y="2874963"/>
              <a:ext cx="1566863" cy="1565275"/>
            </a:xfrm>
            <a:custGeom>
              <a:avLst/>
              <a:gdLst>
                <a:gd name="T0" fmla="*/ 543 w 987"/>
                <a:gd name="T1" fmla="*/ 982 h 986"/>
                <a:gd name="T2" fmla="*/ 616 w 987"/>
                <a:gd name="T3" fmla="*/ 970 h 986"/>
                <a:gd name="T4" fmla="*/ 684 w 987"/>
                <a:gd name="T5" fmla="*/ 946 h 986"/>
                <a:gd name="T6" fmla="*/ 748 w 987"/>
                <a:gd name="T7" fmla="*/ 914 h 986"/>
                <a:gd name="T8" fmla="*/ 806 w 987"/>
                <a:gd name="T9" fmla="*/ 873 h 986"/>
                <a:gd name="T10" fmla="*/ 857 w 987"/>
                <a:gd name="T11" fmla="*/ 824 h 986"/>
                <a:gd name="T12" fmla="*/ 901 w 987"/>
                <a:gd name="T13" fmla="*/ 768 h 986"/>
                <a:gd name="T14" fmla="*/ 937 w 987"/>
                <a:gd name="T15" fmla="*/ 706 h 986"/>
                <a:gd name="T16" fmla="*/ 963 w 987"/>
                <a:gd name="T17" fmla="*/ 639 h 986"/>
                <a:gd name="T18" fmla="*/ 980 w 987"/>
                <a:gd name="T19" fmla="*/ 567 h 986"/>
                <a:gd name="T20" fmla="*/ 986 w 987"/>
                <a:gd name="T21" fmla="*/ 492 h 986"/>
                <a:gd name="T22" fmla="*/ 980 w 987"/>
                <a:gd name="T23" fmla="*/ 417 h 986"/>
                <a:gd name="T24" fmla="*/ 963 w 987"/>
                <a:gd name="T25" fmla="*/ 346 h 986"/>
                <a:gd name="T26" fmla="*/ 937 w 987"/>
                <a:gd name="T27" fmla="*/ 279 h 986"/>
                <a:gd name="T28" fmla="*/ 901 w 987"/>
                <a:gd name="T29" fmla="*/ 217 h 986"/>
                <a:gd name="T30" fmla="*/ 857 w 987"/>
                <a:gd name="T31" fmla="*/ 161 h 986"/>
                <a:gd name="T32" fmla="*/ 806 w 987"/>
                <a:gd name="T33" fmla="*/ 112 h 986"/>
                <a:gd name="T34" fmla="*/ 748 w 987"/>
                <a:gd name="T35" fmla="*/ 71 h 986"/>
                <a:gd name="T36" fmla="*/ 684 w 987"/>
                <a:gd name="T37" fmla="*/ 39 h 986"/>
                <a:gd name="T38" fmla="*/ 616 w 987"/>
                <a:gd name="T39" fmla="*/ 15 h 986"/>
                <a:gd name="T40" fmla="*/ 543 w 987"/>
                <a:gd name="T41" fmla="*/ 2 h 986"/>
                <a:gd name="T42" fmla="*/ 467 w 987"/>
                <a:gd name="T43" fmla="*/ 0 h 986"/>
                <a:gd name="T44" fmla="*/ 393 w 987"/>
                <a:gd name="T45" fmla="*/ 10 h 986"/>
                <a:gd name="T46" fmla="*/ 323 w 987"/>
                <a:gd name="T47" fmla="*/ 30 h 986"/>
                <a:gd name="T48" fmla="*/ 258 w 987"/>
                <a:gd name="T49" fmla="*/ 59 h 986"/>
                <a:gd name="T50" fmla="*/ 198 w 987"/>
                <a:gd name="T51" fmla="*/ 98 h 986"/>
                <a:gd name="T52" fmla="*/ 145 w 987"/>
                <a:gd name="T53" fmla="*/ 144 h 986"/>
                <a:gd name="T54" fmla="*/ 98 w 987"/>
                <a:gd name="T55" fmla="*/ 198 h 986"/>
                <a:gd name="T56" fmla="*/ 60 w 987"/>
                <a:gd name="T57" fmla="*/ 258 h 986"/>
                <a:gd name="T58" fmla="*/ 30 w 987"/>
                <a:gd name="T59" fmla="*/ 323 h 986"/>
                <a:gd name="T60" fmla="*/ 10 w 987"/>
                <a:gd name="T61" fmla="*/ 393 h 986"/>
                <a:gd name="T62" fmla="*/ 1 w 987"/>
                <a:gd name="T63" fmla="*/ 467 h 986"/>
                <a:gd name="T64" fmla="*/ 3 w 987"/>
                <a:gd name="T65" fmla="*/ 543 h 986"/>
                <a:gd name="T66" fmla="*/ 16 w 987"/>
                <a:gd name="T67" fmla="*/ 616 h 986"/>
                <a:gd name="T68" fmla="*/ 39 w 987"/>
                <a:gd name="T69" fmla="*/ 684 h 986"/>
                <a:gd name="T70" fmla="*/ 71 w 987"/>
                <a:gd name="T71" fmla="*/ 748 h 986"/>
                <a:gd name="T72" fmla="*/ 113 w 987"/>
                <a:gd name="T73" fmla="*/ 806 h 986"/>
                <a:gd name="T74" fmla="*/ 162 w 987"/>
                <a:gd name="T75" fmla="*/ 857 h 986"/>
                <a:gd name="T76" fmla="*/ 217 w 987"/>
                <a:gd name="T77" fmla="*/ 901 h 986"/>
                <a:gd name="T78" fmla="*/ 279 w 987"/>
                <a:gd name="T79" fmla="*/ 937 h 986"/>
                <a:gd name="T80" fmla="*/ 346 w 987"/>
                <a:gd name="T81" fmla="*/ 963 h 986"/>
                <a:gd name="T82" fmla="*/ 418 w 987"/>
                <a:gd name="T83" fmla="*/ 980 h 986"/>
                <a:gd name="T84" fmla="*/ 493 w 987"/>
                <a:gd name="T85" fmla="*/ 985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7" h="986">
                  <a:moveTo>
                    <a:pt x="493" y="985"/>
                  </a:moveTo>
                  <a:lnTo>
                    <a:pt x="518" y="985"/>
                  </a:lnTo>
                  <a:lnTo>
                    <a:pt x="543" y="982"/>
                  </a:lnTo>
                  <a:lnTo>
                    <a:pt x="568" y="980"/>
                  </a:lnTo>
                  <a:lnTo>
                    <a:pt x="592" y="975"/>
                  </a:lnTo>
                  <a:lnTo>
                    <a:pt x="616" y="970"/>
                  </a:lnTo>
                  <a:lnTo>
                    <a:pt x="639" y="963"/>
                  </a:lnTo>
                  <a:lnTo>
                    <a:pt x="662" y="955"/>
                  </a:lnTo>
                  <a:lnTo>
                    <a:pt x="684" y="946"/>
                  </a:lnTo>
                  <a:lnTo>
                    <a:pt x="706" y="937"/>
                  </a:lnTo>
                  <a:lnTo>
                    <a:pt x="727" y="926"/>
                  </a:lnTo>
                  <a:lnTo>
                    <a:pt x="748" y="914"/>
                  </a:lnTo>
                  <a:lnTo>
                    <a:pt x="768" y="901"/>
                  </a:lnTo>
                  <a:lnTo>
                    <a:pt x="787" y="887"/>
                  </a:lnTo>
                  <a:lnTo>
                    <a:pt x="806" y="873"/>
                  </a:lnTo>
                  <a:lnTo>
                    <a:pt x="824" y="857"/>
                  </a:lnTo>
                  <a:lnTo>
                    <a:pt x="841" y="841"/>
                  </a:lnTo>
                  <a:lnTo>
                    <a:pt x="857" y="824"/>
                  </a:lnTo>
                  <a:lnTo>
                    <a:pt x="873" y="806"/>
                  </a:lnTo>
                  <a:lnTo>
                    <a:pt x="888" y="787"/>
                  </a:lnTo>
                  <a:lnTo>
                    <a:pt x="901" y="768"/>
                  </a:lnTo>
                  <a:lnTo>
                    <a:pt x="914" y="748"/>
                  </a:lnTo>
                  <a:lnTo>
                    <a:pt x="926" y="727"/>
                  </a:lnTo>
                  <a:lnTo>
                    <a:pt x="937" y="706"/>
                  </a:lnTo>
                  <a:lnTo>
                    <a:pt x="947" y="684"/>
                  </a:lnTo>
                  <a:lnTo>
                    <a:pt x="956" y="662"/>
                  </a:lnTo>
                  <a:lnTo>
                    <a:pt x="963" y="639"/>
                  </a:lnTo>
                  <a:lnTo>
                    <a:pt x="970" y="616"/>
                  </a:lnTo>
                  <a:lnTo>
                    <a:pt x="975" y="591"/>
                  </a:lnTo>
                  <a:lnTo>
                    <a:pt x="980" y="567"/>
                  </a:lnTo>
                  <a:lnTo>
                    <a:pt x="983" y="543"/>
                  </a:lnTo>
                  <a:lnTo>
                    <a:pt x="985" y="518"/>
                  </a:lnTo>
                  <a:lnTo>
                    <a:pt x="986" y="492"/>
                  </a:lnTo>
                  <a:lnTo>
                    <a:pt x="985" y="467"/>
                  </a:lnTo>
                  <a:lnTo>
                    <a:pt x="983" y="442"/>
                  </a:lnTo>
                  <a:lnTo>
                    <a:pt x="980" y="417"/>
                  </a:lnTo>
                  <a:lnTo>
                    <a:pt x="975" y="393"/>
                  </a:lnTo>
                  <a:lnTo>
                    <a:pt x="970" y="369"/>
                  </a:lnTo>
                  <a:lnTo>
                    <a:pt x="963" y="346"/>
                  </a:lnTo>
                  <a:lnTo>
                    <a:pt x="956" y="323"/>
                  </a:lnTo>
                  <a:lnTo>
                    <a:pt x="947" y="301"/>
                  </a:lnTo>
                  <a:lnTo>
                    <a:pt x="937" y="279"/>
                  </a:lnTo>
                  <a:lnTo>
                    <a:pt x="926" y="258"/>
                  </a:lnTo>
                  <a:lnTo>
                    <a:pt x="914" y="237"/>
                  </a:lnTo>
                  <a:lnTo>
                    <a:pt x="901" y="217"/>
                  </a:lnTo>
                  <a:lnTo>
                    <a:pt x="888" y="198"/>
                  </a:lnTo>
                  <a:lnTo>
                    <a:pt x="873" y="179"/>
                  </a:lnTo>
                  <a:lnTo>
                    <a:pt x="857" y="161"/>
                  </a:lnTo>
                  <a:lnTo>
                    <a:pt x="841" y="144"/>
                  </a:lnTo>
                  <a:lnTo>
                    <a:pt x="824" y="128"/>
                  </a:lnTo>
                  <a:lnTo>
                    <a:pt x="806" y="112"/>
                  </a:lnTo>
                  <a:lnTo>
                    <a:pt x="787" y="98"/>
                  </a:lnTo>
                  <a:lnTo>
                    <a:pt x="768" y="84"/>
                  </a:lnTo>
                  <a:lnTo>
                    <a:pt x="748" y="71"/>
                  </a:lnTo>
                  <a:lnTo>
                    <a:pt x="727" y="59"/>
                  </a:lnTo>
                  <a:lnTo>
                    <a:pt x="706" y="48"/>
                  </a:lnTo>
                  <a:lnTo>
                    <a:pt x="684" y="39"/>
                  </a:lnTo>
                  <a:lnTo>
                    <a:pt x="662" y="30"/>
                  </a:lnTo>
                  <a:lnTo>
                    <a:pt x="639" y="22"/>
                  </a:lnTo>
                  <a:lnTo>
                    <a:pt x="616" y="15"/>
                  </a:lnTo>
                  <a:lnTo>
                    <a:pt x="592" y="10"/>
                  </a:lnTo>
                  <a:lnTo>
                    <a:pt x="568" y="5"/>
                  </a:lnTo>
                  <a:lnTo>
                    <a:pt x="543" y="2"/>
                  </a:lnTo>
                  <a:lnTo>
                    <a:pt x="518" y="0"/>
                  </a:lnTo>
                  <a:lnTo>
                    <a:pt x="493" y="0"/>
                  </a:lnTo>
                  <a:lnTo>
                    <a:pt x="467" y="0"/>
                  </a:lnTo>
                  <a:lnTo>
                    <a:pt x="442" y="2"/>
                  </a:lnTo>
                  <a:lnTo>
                    <a:pt x="418" y="5"/>
                  </a:lnTo>
                  <a:lnTo>
                    <a:pt x="393" y="10"/>
                  </a:lnTo>
                  <a:lnTo>
                    <a:pt x="370" y="15"/>
                  </a:lnTo>
                  <a:lnTo>
                    <a:pt x="346" y="22"/>
                  </a:lnTo>
                  <a:lnTo>
                    <a:pt x="323" y="30"/>
                  </a:lnTo>
                  <a:lnTo>
                    <a:pt x="301" y="39"/>
                  </a:lnTo>
                  <a:lnTo>
                    <a:pt x="279" y="48"/>
                  </a:lnTo>
                  <a:lnTo>
                    <a:pt x="258" y="59"/>
                  </a:lnTo>
                  <a:lnTo>
                    <a:pt x="237" y="71"/>
                  </a:lnTo>
                  <a:lnTo>
                    <a:pt x="217" y="84"/>
                  </a:lnTo>
                  <a:lnTo>
                    <a:pt x="198" y="98"/>
                  </a:lnTo>
                  <a:lnTo>
                    <a:pt x="180" y="112"/>
                  </a:lnTo>
                  <a:lnTo>
                    <a:pt x="162" y="128"/>
                  </a:lnTo>
                  <a:lnTo>
                    <a:pt x="145" y="144"/>
                  </a:lnTo>
                  <a:lnTo>
                    <a:pt x="128" y="161"/>
                  </a:lnTo>
                  <a:lnTo>
                    <a:pt x="113" y="179"/>
                  </a:lnTo>
                  <a:lnTo>
                    <a:pt x="98" y="198"/>
                  </a:lnTo>
                  <a:lnTo>
                    <a:pt x="84" y="217"/>
                  </a:lnTo>
                  <a:lnTo>
                    <a:pt x="71" y="237"/>
                  </a:lnTo>
                  <a:lnTo>
                    <a:pt x="60" y="258"/>
                  </a:lnTo>
                  <a:lnTo>
                    <a:pt x="49" y="279"/>
                  </a:lnTo>
                  <a:lnTo>
                    <a:pt x="39" y="301"/>
                  </a:lnTo>
                  <a:lnTo>
                    <a:pt x="30" y="323"/>
                  </a:lnTo>
                  <a:lnTo>
                    <a:pt x="22" y="346"/>
                  </a:lnTo>
                  <a:lnTo>
                    <a:pt x="16" y="369"/>
                  </a:lnTo>
                  <a:lnTo>
                    <a:pt x="10" y="393"/>
                  </a:lnTo>
                  <a:lnTo>
                    <a:pt x="6" y="417"/>
                  </a:lnTo>
                  <a:lnTo>
                    <a:pt x="3" y="442"/>
                  </a:lnTo>
                  <a:lnTo>
                    <a:pt x="1" y="467"/>
                  </a:lnTo>
                  <a:lnTo>
                    <a:pt x="0" y="492"/>
                  </a:lnTo>
                  <a:lnTo>
                    <a:pt x="1" y="518"/>
                  </a:lnTo>
                  <a:lnTo>
                    <a:pt x="3" y="543"/>
                  </a:lnTo>
                  <a:lnTo>
                    <a:pt x="6" y="567"/>
                  </a:lnTo>
                  <a:lnTo>
                    <a:pt x="10" y="591"/>
                  </a:lnTo>
                  <a:lnTo>
                    <a:pt x="16" y="616"/>
                  </a:lnTo>
                  <a:lnTo>
                    <a:pt x="22" y="639"/>
                  </a:lnTo>
                  <a:lnTo>
                    <a:pt x="30" y="662"/>
                  </a:lnTo>
                  <a:lnTo>
                    <a:pt x="39" y="684"/>
                  </a:lnTo>
                  <a:lnTo>
                    <a:pt x="49" y="706"/>
                  </a:lnTo>
                  <a:lnTo>
                    <a:pt x="60" y="727"/>
                  </a:lnTo>
                  <a:lnTo>
                    <a:pt x="71" y="748"/>
                  </a:lnTo>
                  <a:lnTo>
                    <a:pt x="84" y="768"/>
                  </a:lnTo>
                  <a:lnTo>
                    <a:pt x="98" y="787"/>
                  </a:lnTo>
                  <a:lnTo>
                    <a:pt x="113" y="806"/>
                  </a:lnTo>
                  <a:lnTo>
                    <a:pt x="128" y="824"/>
                  </a:lnTo>
                  <a:lnTo>
                    <a:pt x="145" y="841"/>
                  </a:lnTo>
                  <a:lnTo>
                    <a:pt x="162" y="857"/>
                  </a:lnTo>
                  <a:lnTo>
                    <a:pt x="180" y="873"/>
                  </a:lnTo>
                  <a:lnTo>
                    <a:pt x="198" y="887"/>
                  </a:lnTo>
                  <a:lnTo>
                    <a:pt x="217" y="901"/>
                  </a:lnTo>
                  <a:lnTo>
                    <a:pt x="237" y="914"/>
                  </a:lnTo>
                  <a:lnTo>
                    <a:pt x="258" y="926"/>
                  </a:lnTo>
                  <a:lnTo>
                    <a:pt x="279" y="937"/>
                  </a:lnTo>
                  <a:lnTo>
                    <a:pt x="301" y="946"/>
                  </a:lnTo>
                  <a:lnTo>
                    <a:pt x="323" y="955"/>
                  </a:lnTo>
                  <a:lnTo>
                    <a:pt x="346" y="963"/>
                  </a:lnTo>
                  <a:lnTo>
                    <a:pt x="370" y="970"/>
                  </a:lnTo>
                  <a:lnTo>
                    <a:pt x="393" y="975"/>
                  </a:lnTo>
                  <a:lnTo>
                    <a:pt x="418" y="980"/>
                  </a:lnTo>
                  <a:lnTo>
                    <a:pt x="442" y="982"/>
                  </a:lnTo>
                  <a:lnTo>
                    <a:pt x="467" y="985"/>
                  </a:lnTo>
                  <a:lnTo>
                    <a:pt x="493" y="98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39" name="Freeform 136">
              <a:extLst>
                <a:ext uri="{FF2B5EF4-FFF2-40B4-BE49-F238E27FC236}">
                  <a16:creationId xmlns:a16="http://schemas.microsoft.com/office/drawing/2014/main" id="{C939B562-00AE-41D3-872F-1E3F81FA30A4}"/>
                </a:ext>
              </a:extLst>
            </p:cNvPr>
            <p:cNvSpPr>
              <a:spLocks/>
            </p:cNvSpPr>
            <p:nvPr/>
          </p:nvSpPr>
          <p:spPr bwMode="auto">
            <a:xfrm>
              <a:off x="4143375" y="3846513"/>
              <a:ext cx="85725" cy="125412"/>
            </a:xfrm>
            <a:custGeom>
              <a:avLst/>
              <a:gdLst>
                <a:gd name="T0" fmla="*/ 42 w 54"/>
                <a:gd name="T1" fmla="*/ 59 h 79"/>
                <a:gd name="T2" fmla="*/ 42 w 54"/>
                <a:gd name="T3" fmla="*/ 78 h 79"/>
                <a:gd name="T4" fmla="*/ 33 w 54"/>
                <a:gd name="T5" fmla="*/ 78 h 79"/>
                <a:gd name="T6" fmla="*/ 33 w 54"/>
                <a:gd name="T7" fmla="*/ 59 h 79"/>
                <a:gd name="T8" fmla="*/ 0 w 54"/>
                <a:gd name="T9" fmla="*/ 59 h 79"/>
                <a:gd name="T10" fmla="*/ 0 w 54"/>
                <a:gd name="T11" fmla="*/ 49 h 79"/>
                <a:gd name="T12" fmla="*/ 35 w 54"/>
                <a:gd name="T13" fmla="*/ 0 h 79"/>
                <a:gd name="T14" fmla="*/ 42 w 54"/>
                <a:gd name="T15" fmla="*/ 0 h 79"/>
                <a:gd name="T16" fmla="*/ 42 w 54"/>
                <a:gd name="T17" fmla="*/ 50 h 79"/>
                <a:gd name="T18" fmla="*/ 53 w 54"/>
                <a:gd name="T19" fmla="*/ 50 h 79"/>
                <a:gd name="T20" fmla="*/ 53 w 54"/>
                <a:gd name="T21" fmla="*/ 59 h 79"/>
                <a:gd name="T22" fmla="*/ 42 w 54"/>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79">
                  <a:moveTo>
                    <a:pt x="42" y="59"/>
                  </a:moveTo>
                  <a:lnTo>
                    <a:pt x="42" y="78"/>
                  </a:lnTo>
                  <a:lnTo>
                    <a:pt x="33" y="78"/>
                  </a:lnTo>
                  <a:lnTo>
                    <a:pt x="33" y="59"/>
                  </a:lnTo>
                  <a:lnTo>
                    <a:pt x="0" y="59"/>
                  </a:lnTo>
                  <a:lnTo>
                    <a:pt x="0" y="49"/>
                  </a:lnTo>
                  <a:lnTo>
                    <a:pt x="35" y="0"/>
                  </a:lnTo>
                  <a:lnTo>
                    <a:pt x="42" y="0"/>
                  </a:lnTo>
                  <a:lnTo>
                    <a:pt x="42" y="50"/>
                  </a:lnTo>
                  <a:lnTo>
                    <a:pt x="53" y="50"/>
                  </a:lnTo>
                  <a:lnTo>
                    <a:pt x="53" y="59"/>
                  </a:lnTo>
                  <a:lnTo>
                    <a:pt x="42" y="5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0" name="Freeform 137">
              <a:extLst>
                <a:ext uri="{FF2B5EF4-FFF2-40B4-BE49-F238E27FC236}">
                  <a16:creationId xmlns:a16="http://schemas.microsoft.com/office/drawing/2014/main" id="{460E89F7-B9F4-4E28-9DC8-C95F48E5F9CC}"/>
                </a:ext>
              </a:extLst>
            </p:cNvPr>
            <p:cNvSpPr>
              <a:spLocks/>
            </p:cNvSpPr>
            <p:nvPr/>
          </p:nvSpPr>
          <p:spPr bwMode="auto">
            <a:xfrm>
              <a:off x="3913188" y="4094163"/>
              <a:ext cx="82550" cy="125412"/>
            </a:xfrm>
            <a:custGeom>
              <a:avLst/>
              <a:gdLst>
                <a:gd name="T0" fmla="*/ 13 w 52"/>
                <a:gd name="T1" fmla="*/ 30 h 79"/>
                <a:gd name="T2" fmla="*/ 16 w 52"/>
                <a:gd name="T3" fmla="*/ 29 h 79"/>
                <a:gd name="T4" fmla="*/ 20 w 52"/>
                <a:gd name="T5" fmla="*/ 27 h 79"/>
                <a:gd name="T6" fmla="*/ 24 w 52"/>
                <a:gd name="T7" fmla="*/ 26 h 79"/>
                <a:gd name="T8" fmla="*/ 31 w 52"/>
                <a:gd name="T9" fmla="*/ 27 h 79"/>
                <a:gd name="T10" fmla="*/ 39 w 52"/>
                <a:gd name="T11" fmla="*/ 30 h 79"/>
                <a:gd name="T12" fmla="*/ 47 w 52"/>
                <a:gd name="T13" fmla="*/ 36 h 79"/>
                <a:gd name="T14" fmla="*/ 51 w 52"/>
                <a:gd name="T15" fmla="*/ 46 h 79"/>
                <a:gd name="T16" fmla="*/ 51 w 52"/>
                <a:gd name="T17" fmla="*/ 55 h 79"/>
                <a:gd name="T18" fmla="*/ 48 w 52"/>
                <a:gd name="T19" fmla="*/ 63 h 79"/>
                <a:gd name="T20" fmla="*/ 43 w 52"/>
                <a:gd name="T21" fmla="*/ 72 h 79"/>
                <a:gd name="T22" fmla="*/ 32 w 52"/>
                <a:gd name="T23" fmla="*/ 77 h 79"/>
                <a:gd name="T24" fmla="*/ 21 w 52"/>
                <a:gd name="T25" fmla="*/ 78 h 79"/>
                <a:gd name="T26" fmla="*/ 13 w 52"/>
                <a:gd name="T27" fmla="*/ 76 h 79"/>
                <a:gd name="T28" fmla="*/ 5 w 52"/>
                <a:gd name="T29" fmla="*/ 71 h 79"/>
                <a:gd name="T30" fmla="*/ 1 w 52"/>
                <a:gd name="T31" fmla="*/ 62 h 79"/>
                <a:gd name="T32" fmla="*/ 10 w 52"/>
                <a:gd name="T33" fmla="*/ 57 h 79"/>
                <a:gd name="T34" fmla="*/ 12 w 52"/>
                <a:gd name="T35" fmla="*/ 62 h 79"/>
                <a:gd name="T36" fmla="*/ 14 w 52"/>
                <a:gd name="T37" fmla="*/ 67 h 79"/>
                <a:gd name="T38" fmla="*/ 20 w 52"/>
                <a:gd name="T39" fmla="*/ 69 h 79"/>
                <a:gd name="T40" fmla="*/ 25 w 52"/>
                <a:gd name="T41" fmla="*/ 70 h 79"/>
                <a:gd name="T42" fmla="*/ 32 w 52"/>
                <a:gd name="T43" fmla="*/ 69 h 79"/>
                <a:gd name="T44" fmla="*/ 37 w 52"/>
                <a:gd name="T45" fmla="*/ 65 h 79"/>
                <a:gd name="T46" fmla="*/ 40 w 52"/>
                <a:gd name="T47" fmla="*/ 59 h 79"/>
                <a:gd name="T48" fmla="*/ 41 w 52"/>
                <a:gd name="T49" fmla="*/ 52 h 79"/>
                <a:gd name="T50" fmla="*/ 40 w 52"/>
                <a:gd name="T51" fmla="*/ 45 h 79"/>
                <a:gd name="T52" fmla="*/ 37 w 52"/>
                <a:gd name="T53" fmla="*/ 39 h 79"/>
                <a:gd name="T54" fmla="*/ 31 w 52"/>
                <a:gd name="T55" fmla="*/ 36 h 79"/>
                <a:gd name="T56" fmla="*/ 25 w 52"/>
                <a:gd name="T57" fmla="*/ 35 h 79"/>
                <a:gd name="T58" fmla="*/ 21 w 52"/>
                <a:gd name="T59" fmla="*/ 35 h 79"/>
                <a:gd name="T60" fmla="*/ 17 w 52"/>
                <a:gd name="T61" fmla="*/ 37 h 79"/>
                <a:gd name="T62" fmla="*/ 13 w 52"/>
                <a:gd name="T63" fmla="*/ 39 h 79"/>
                <a:gd name="T64" fmla="*/ 11 w 52"/>
                <a:gd name="T65" fmla="*/ 43 h 79"/>
                <a:gd name="T66" fmla="*/ 8 w 52"/>
                <a:gd name="T67" fmla="*/ 0 h 79"/>
                <a:gd name="T68" fmla="*/ 47 w 52"/>
                <a:gd name="T69" fmla="*/ 9 h 79"/>
                <a:gd name="T70" fmla="*/ 13 w 52"/>
                <a:gd name="T71" fmla="*/ 3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 h="79">
                  <a:moveTo>
                    <a:pt x="13" y="31"/>
                  </a:moveTo>
                  <a:lnTo>
                    <a:pt x="13" y="30"/>
                  </a:lnTo>
                  <a:lnTo>
                    <a:pt x="15" y="29"/>
                  </a:lnTo>
                  <a:lnTo>
                    <a:pt x="16" y="29"/>
                  </a:lnTo>
                  <a:lnTo>
                    <a:pt x="18" y="28"/>
                  </a:lnTo>
                  <a:lnTo>
                    <a:pt x="20" y="27"/>
                  </a:lnTo>
                  <a:lnTo>
                    <a:pt x="22" y="27"/>
                  </a:lnTo>
                  <a:lnTo>
                    <a:pt x="24" y="26"/>
                  </a:lnTo>
                  <a:lnTo>
                    <a:pt x="27" y="26"/>
                  </a:lnTo>
                  <a:lnTo>
                    <a:pt x="31" y="27"/>
                  </a:lnTo>
                  <a:lnTo>
                    <a:pt x="36" y="28"/>
                  </a:lnTo>
                  <a:lnTo>
                    <a:pt x="39" y="30"/>
                  </a:lnTo>
                  <a:lnTo>
                    <a:pt x="44" y="33"/>
                  </a:lnTo>
                  <a:lnTo>
                    <a:pt x="47" y="36"/>
                  </a:lnTo>
                  <a:lnTo>
                    <a:pt x="49" y="40"/>
                  </a:lnTo>
                  <a:lnTo>
                    <a:pt x="51" y="46"/>
                  </a:lnTo>
                  <a:lnTo>
                    <a:pt x="51" y="51"/>
                  </a:lnTo>
                  <a:lnTo>
                    <a:pt x="51" y="55"/>
                  </a:lnTo>
                  <a:lnTo>
                    <a:pt x="50" y="59"/>
                  </a:lnTo>
                  <a:lnTo>
                    <a:pt x="48" y="63"/>
                  </a:lnTo>
                  <a:lnTo>
                    <a:pt x="47" y="68"/>
                  </a:lnTo>
                  <a:lnTo>
                    <a:pt x="43" y="72"/>
                  </a:lnTo>
                  <a:lnTo>
                    <a:pt x="38" y="75"/>
                  </a:lnTo>
                  <a:lnTo>
                    <a:pt x="32" y="77"/>
                  </a:lnTo>
                  <a:lnTo>
                    <a:pt x="24" y="78"/>
                  </a:lnTo>
                  <a:lnTo>
                    <a:pt x="21" y="78"/>
                  </a:lnTo>
                  <a:lnTo>
                    <a:pt x="16" y="77"/>
                  </a:lnTo>
                  <a:lnTo>
                    <a:pt x="13" y="76"/>
                  </a:lnTo>
                  <a:lnTo>
                    <a:pt x="9" y="74"/>
                  </a:lnTo>
                  <a:lnTo>
                    <a:pt x="5" y="71"/>
                  </a:lnTo>
                  <a:lnTo>
                    <a:pt x="3" y="67"/>
                  </a:lnTo>
                  <a:lnTo>
                    <a:pt x="1" y="62"/>
                  </a:lnTo>
                  <a:lnTo>
                    <a:pt x="0" y="57"/>
                  </a:lnTo>
                  <a:lnTo>
                    <a:pt x="10" y="57"/>
                  </a:lnTo>
                  <a:lnTo>
                    <a:pt x="10" y="59"/>
                  </a:lnTo>
                  <a:lnTo>
                    <a:pt x="12" y="62"/>
                  </a:lnTo>
                  <a:lnTo>
                    <a:pt x="13" y="65"/>
                  </a:lnTo>
                  <a:lnTo>
                    <a:pt x="14" y="67"/>
                  </a:lnTo>
                  <a:lnTo>
                    <a:pt x="17" y="68"/>
                  </a:lnTo>
                  <a:lnTo>
                    <a:pt x="20" y="69"/>
                  </a:lnTo>
                  <a:lnTo>
                    <a:pt x="22" y="70"/>
                  </a:lnTo>
                  <a:lnTo>
                    <a:pt x="25" y="70"/>
                  </a:lnTo>
                  <a:lnTo>
                    <a:pt x="29" y="70"/>
                  </a:lnTo>
                  <a:lnTo>
                    <a:pt x="32" y="69"/>
                  </a:lnTo>
                  <a:lnTo>
                    <a:pt x="35" y="67"/>
                  </a:lnTo>
                  <a:lnTo>
                    <a:pt x="37" y="65"/>
                  </a:lnTo>
                  <a:lnTo>
                    <a:pt x="38" y="62"/>
                  </a:lnTo>
                  <a:lnTo>
                    <a:pt x="40" y="59"/>
                  </a:lnTo>
                  <a:lnTo>
                    <a:pt x="41" y="56"/>
                  </a:lnTo>
                  <a:lnTo>
                    <a:pt x="41" y="52"/>
                  </a:lnTo>
                  <a:lnTo>
                    <a:pt x="41" y="48"/>
                  </a:lnTo>
                  <a:lnTo>
                    <a:pt x="40" y="45"/>
                  </a:lnTo>
                  <a:lnTo>
                    <a:pt x="38" y="42"/>
                  </a:lnTo>
                  <a:lnTo>
                    <a:pt x="37" y="39"/>
                  </a:lnTo>
                  <a:lnTo>
                    <a:pt x="34" y="37"/>
                  </a:lnTo>
                  <a:lnTo>
                    <a:pt x="31" y="36"/>
                  </a:lnTo>
                  <a:lnTo>
                    <a:pt x="28" y="35"/>
                  </a:lnTo>
                  <a:lnTo>
                    <a:pt x="25" y="35"/>
                  </a:lnTo>
                  <a:lnTo>
                    <a:pt x="22" y="35"/>
                  </a:lnTo>
                  <a:lnTo>
                    <a:pt x="21" y="35"/>
                  </a:lnTo>
                  <a:lnTo>
                    <a:pt x="19" y="36"/>
                  </a:lnTo>
                  <a:lnTo>
                    <a:pt x="17" y="37"/>
                  </a:lnTo>
                  <a:lnTo>
                    <a:pt x="15" y="38"/>
                  </a:lnTo>
                  <a:lnTo>
                    <a:pt x="13" y="39"/>
                  </a:lnTo>
                  <a:lnTo>
                    <a:pt x="13" y="41"/>
                  </a:lnTo>
                  <a:lnTo>
                    <a:pt x="11" y="43"/>
                  </a:lnTo>
                  <a:lnTo>
                    <a:pt x="3" y="42"/>
                  </a:lnTo>
                  <a:lnTo>
                    <a:pt x="8" y="0"/>
                  </a:lnTo>
                  <a:lnTo>
                    <a:pt x="47" y="0"/>
                  </a:lnTo>
                  <a:lnTo>
                    <a:pt x="47" y="9"/>
                  </a:lnTo>
                  <a:lnTo>
                    <a:pt x="15" y="9"/>
                  </a:lnTo>
                  <a:lnTo>
                    <a:pt x="13" y="3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1" name="Freeform 138">
              <a:extLst>
                <a:ext uri="{FF2B5EF4-FFF2-40B4-BE49-F238E27FC236}">
                  <a16:creationId xmlns:a16="http://schemas.microsoft.com/office/drawing/2014/main" id="{1DC3927C-3C0B-4D30-BFE7-224F0EC88BAB}"/>
                </a:ext>
              </a:extLst>
            </p:cNvPr>
            <p:cNvSpPr>
              <a:spLocks/>
            </p:cNvSpPr>
            <p:nvPr/>
          </p:nvSpPr>
          <p:spPr bwMode="auto">
            <a:xfrm>
              <a:off x="3557588" y="4213225"/>
              <a:ext cx="80962" cy="127000"/>
            </a:xfrm>
            <a:custGeom>
              <a:avLst/>
              <a:gdLst>
                <a:gd name="T0" fmla="*/ 39 w 51"/>
                <a:gd name="T1" fmla="*/ 18 h 80"/>
                <a:gd name="T2" fmla="*/ 38 w 51"/>
                <a:gd name="T3" fmla="*/ 14 h 80"/>
                <a:gd name="T4" fmla="*/ 34 w 51"/>
                <a:gd name="T5" fmla="*/ 10 h 80"/>
                <a:gd name="T6" fmla="*/ 29 w 51"/>
                <a:gd name="T7" fmla="*/ 8 h 80"/>
                <a:gd name="T8" fmla="*/ 21 w 51"/>
                <a:gd name="T9" fmla="*/ 9 h 80"/>
                <a:gd name="T10" fmla="*/ 15 w 51"/>
                <a:gd name="T11" fmla="*/ 15 h 80"/>
                <a:gd name="T12" fmla="*/ 11 w 51"/>
                <a:gd name="T13" fmla="*/ 24 h 80"/>
                <a:gd name="T14" fmla="*/ 10 w 51"/>
                <a:gd name="T15" fmla="*/ 33 h 80"/>
                <a:gd name="T16" fmla="*/ 10 w 51"/>
                <a:gd name="T17" fmla="*/ 37 h 80"/>
                <a:gd name="T18" fmla="*/ 12 w 51"/>
                <a:gd name="T19" fmla="*/ 33 h 80"/>
                <a:gd name="T20" fmla="*/ 15 w 51"/>
                <a:gd name="T21" fmla="*/ 31 h 80"/>
                <a:gd name="T22" fmla="*/ 21 w 51"/>
                <a:gd name="T23" fmla="*/ 29 h 80"/>
                <a:gd name="T24" fmla="*/ 27 w 51"/>
                <a:gd name="T25" fmla="*/ 28 h 80"/>
                <a:gd name="T26" fmla="*/ 35 w 51"/>
                <a:gd name="T27" fmla="*/ 29 h 80"/>
                <a:gd name="T28" fmla="*/ 42 w 51"/>
                <a:gd name="T29" fmla="*/ 33 h 80"/>
                <a:gd name="T30" fmla="*/ 47 w 51"/>
                <a:gd name="T31" fmla="*/ 41 h 80"/>
                <a:gd name="T32" fmla="*/ 50 w 51"/>
                <a:gd name="T33" fmla="*/ 52 h 80"/>
                <a:gd name="T34" fmla="*/ 48 w 51"/>
                <a:gd name="T35" fmla="*/ 62 h 80"/>
                <a:gd name="T36" fmla="*/ 43 w 51"/>
                <a:gd name="T37" fmla="*/ 72 h 80"/>
                <a:gd name="T38" fmla="*/ 40 w 51"/>
                <a:gd name="T39" fmla="*/ 74 h 80"/>
                <a:gd name="T40" fmla="*/ 37 w 51"/>
                <a:gd name="T41" fmla="*/ 77 h 80"/>
                <a:gd name="T42" fmla="*/ 31 w 51"/>
                <a:gd name="T43" fmla="*/ 79 h 80"/>
                <a:gd name="T44" fmla="*/ 24 w 51"/>
                <a:gd name="T45" fmla="*/ 79 h 80"/>
                <a:gd name="T46" fmla="*/ 20 w 51"/>
                <a:gd name="T47" fmla="*/ 79 h 80"/>
                <a:gd name="T48" fmla="*/ 15 w 51"/>
                <a:gd name="T49" fmla="*/ 77 h 80"/>
                <a:gd name="T50" fmla="*/ 10 w 51"/>
                <a:gd name="T51" fmla="*/ 73 h 80"/>
                <a:gd name="T52" fmla="*/ 5 w 51"/>
                <a:gd name="T53" fmla="*/ 68 h 80"/>
                <a:gd name="T54" fmla="*/ 1 w 51"/>
                <a:gd name="T55" fmla="*/ 56 h 80"/>
                <a:gd name="T56" fmla="*/ 0 w 51"/>
                <a:gd name="T57" fmla="*/ 41 h 80"/>
                <a:gd name="T58" fmla="*/ 1 w 51"/>
                <a:gd name="T59" fmla="*/ 28 h 80"/>
                <a:gd name="T60" fmla="*/ 5 w 51"/>
                <a:gd name="T61" fmla="*/ 14 h 80"/>
                <a:gd name="T62" fmla="*/ 13 w 51"/>
                <a:gd name="T63" fmla="*/ 4 h 80"/>
                <a:gd name="T64" fmla="*/ 27 w 51"/>
                <a:gd name="T65" fmla="*/ 0 h 80"/>
                <a:gd name="T66" fmla="*/ 34 w 51"/>
                <a:gd name="T67" fmla="*/ 1 h 80"/>
                <a:gd name="T68" fmla="*/ 41 w 51"/>
                <a:gd name="T69" fmla="*/ 4 h 80"/>
                <a:gd name="T70" fmla="*/ 46 w 51"/>
                <a:gd name="T71" fmla="*/ 10 h 80"/>
                <a:gd name="T72" fmla="*/ 49 w 51"/>
                <a:gd name="T73"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80">
                  <a:moveTo>
                    <a:pt x="39" y="20"/>
                  </a:moveTo>
                  <a:lnTo>
                    <a:pt x="39" y="18"/>
                  </a:lnTo>
                  <a:lnTo>
                    <a:pt x="38" y="16"/>
                  </a:lnTo>
                  <a:lnTo>
                    <a:pt x="38" y="14"/>
                  </a:lnTo>
                  <a:lnTo>
                    <a:pt x="36" y="11"/>
                  </a:lnTo>
                  <a:lnTo>
                    <a:pt x="34" y="10"/>
                  </a:lnTo>
                  <a:lnTo>
                    <a:pt x="32" y="9"/>
                  </a:lnTo>
                  <a:lnTo>
                    <a:pt x="29" y="8"/>
                  </a:lnTo>
                  <a:lnTo>
                    <a:pt x="27" y="8"/>
                  </a:lnTo>
                  <a:lnTo>
                    <a:pt x="21" y="9"/>
                  </a:lnTo>
                  <a:lnTo>
                    <a:pt x="18" y="11"/>
                  </a:lnTo>
                  <a:lnTo>
                    <a:pt x="15" y="15"/>
                  </a:lnTo>
                  <a:lnTo>
                    <a:pt x="13" y="20"/>
                  </a:lnTo>
                  <a:lnTo>
                    <a:pt x="11" y="24"/>
                  </a:lnTo>
                  <a:lnTo>
                    <a:pt x="10" y="29"/>
                  </a:lnTo>
                  <a:lnTo>
                    <a:pt x="10" y="33"/>
                  </a:lnTo>
                  <a:lnTo>
                    <a:pt x="9" y="37"/>
                  </a:lnTo>
                  <a:lnTo>
                    <a:pt x="10" y="37"/>
                  </a:lnTo>
                  <a:lnTo>
                    <a:pt x="11" y="35"/>
                  </a:lnTo>
                  <a:lnTo>
                    <a:pt x="12" y="33"/>
                  </a:lnTo>
                  <a:lnTo>
                    <a:pt x="13" y="33"/>
                  </a:lnTo>
                  <a:lnTo>
                    <a:pt x="15" y="31"/>
                  </a:lnTo>
                  <a:lnTo>
                    <a:pt x="18" y="30"/>
                  </a:lnTo>
                  <a:lnTo>
                    <a:pt x="21" y="29"/>
                  </a:lnTo>
                  <a:lnTo>
                    <a:pt x="23" y="28"/>
                  </a:lnTo>
                  <a:lnTo>
                    <a:pt x="27" y="28"/>
                  </a:lnTo>
                  <a:lnTo>
                    <a:pt x="30" y="28"/>
                  </a:lnTo>
                  <a:lnTo>
                    <a:pt x="35" y="29"/>
                  </a:lnTo>
                  <a:lnTo>
                    <a:pt x="38" y="31"/>
                  </a:lnTo>
                  <a:lnTo>
                    <a:pt x="42" y="33"/>
                  </a:lnTo>
                  <a:lnTo>
                    <a:pt x="46" y="36"/>
                  </a:lnTo>
                  <a:lnTo>
                    <a:pt x="47" y="41"/>
                  </a:lnTo>
                  <a:lnTo>
                    <a:pt x="49" y="46"/>
                  </a:lnTo>
                  <a:lnTo>
                    <a:pt x="50" y="52"/>
                  </a:lnTo>
                  <a:lnTo>
                    <a:pt x="50" y="58"/>
                  </a:lnTo>
                  <a:lnTo>
                    <a:pt x="48" y="62"/>
                  </a:lnTo>
                  <a:lnTo>
                    <a:pt x="46" y="67"/>
                  </a:lnTo>
                  <a:lnTo>
                    <a:pt x="43" y="72"/>
                  </a:lnTo>
                  <a:lnTo>
                    <a:pt x="42" y="73"/>
                  </a:lnTo>
                  <a:lnTo>
                    <a:pt x="40" y="74"/>
                  </a:lnTo>
                  <a:lnTo>
                    <a:pt x="38" y="76"/>
                  </a:lnTo>
                  <a:lnTo>
                    <a:pt x="37" y="77"/>
                  </a:lnTo>
                  <a:lnTo>
                    <a:pt x="34" y="78"/>
                  </a:lnTo>
                  <a:lnTo>
                    <a:pt x="31" y="79"/>
                  </a:lnTo>
                  <a:lnTo>
                    <a:pt x="28" y="79"/>
                  </a:lnTo>
                  <a:lnTo>
                    <a:pt x="24" y="79"/>
                  </a:lnTo>
                  <a:lnTo>
                    <a:pt x="22" y="79"/>
                  </a:lnTo>
                  <a:lnTo>
                    <a:pt x="20" y="79"/>
                  </a:lnTo>
                  <a:lnTo>
                    <a:pt x="17" y="78"/>
                  </a:lnTo>
                  <a:lnTo>
                    <a:pt x="15" y="77"/>
                  </a:lnTo>
                  <a:lnTo>
                    <a:pt x="13" y="75"/>
                  </a:lnTo>
                  <a:lnTo>
                    <a:pt x="10" y="73"/>
                  </a:lnTo>
                  <a:lnTo>
                    <a:pt x="7" y="71"/>
                  </a:lnTo>
                  <a:lnTo>
                    <a:pt x="5" y="68"/>
                  </a:lnTo>
                  <a:lnTo>
                    <a:pt x="3" y="62"/>
                  </a:lnTo>
                  <a:lnTo>
                    <a:pt x="1" y="56"/>
                  </a:lnTo>
                  <a:lnTo>
                    <a:pt x="0" y="48"/>
                  </a:lnTo>
                  <a:lnTo>
                    <a:pt x="0" y="41"/>
                  </a:lnTo>
                  <a:lnTo>
                    <a:pt x="0" y="34"/>
                  </a:lnTo>
                  <a:lnTo>
                    <a:pt x="1" y="28"/>
                  </a:lnTo>
                  <a:lnTo>
                    <a:pt x="3" y="20"/>
                  </a:lnTo>
                  <a:lnTo>
                    <a:pt x="5" y="14"/>
                  </a:lnTo>
                  <a:lnTo>
                    <a:pt x="9" y="8"/>
                  </a:lnTo>
                  <a:lnTo>
                    <a:pt x="13" y="4"/>
                  </a:lnTo>
                  <a:lnTo>
                    <a:pt x="20" y="1"/>
                  </a:lnTo>
                  <a:lnTo>
                    <a:pt x="27" y="0"/>
                  </a:lnTo>
                  <a:lnTo>
                    <a:pt x="30" y="0"/>
                  </a:lnTo>
                  <a:lnTo>
                    <a:pt x="34" y="1"/>
                  </a:lnTo>
                  <a:lnTo>
                    <a:pt x="38" y="2"/>
                  </a:lnTo>
                  <a:lnTo>
                    <a:pt x="41" y="4"/>
                  </a:lnTo>
                  <a:lnTo>
                    <a:pt x="44" y="7"/>
                  </a:lnTo>
                  <a:lnTo>
                    <a:pt x="46" y="10"/>
                  </a:lnTo>
                  <a:lnTo>
                    <a:pt x="47" y="15"/>
                  </a:lnTo>
                  <a:lnTo>
                    <a:pt x="49" y="20"/>
                  </a:lnTo>
                  <a:lnTo>
                    <a:pt x="39" y="2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2" name="Freeform 139">
              <a:extLst>
                <a:ext uri="{FF2B5EF4-FFF2-40B4-BE49-F238E27FC236}">
                  <a16:creationId xmlns:a16="http://schemas.microsoft.com/office/drawing/2014/main" id="{72BB7A31-4EC8-4D07-941D-8E6A4D2D8882}"/>
                </a:ext>
              </a:extLst>
            </p:cNvPr>
            <p:cNvSpPr>
              <a:spLocks/>
            </p:cNvSpPr>
            <p:nvPr/>
          </p:nvSpPr>
          <p:spPr bwMode="auto">
            <a:xfrm>
              <a:off x="3259138" y="4121150"/>
              <a:ext cx="82550" cy="122238"/>
            </a:xfrm>
            <a:custGeom>
              <a:avLst/>
              <a:gdLst>
                <a:gd name="T0" fmla="*/ 0 w 52"/>
                <a:gd name="T1" fmla="*/ 0 h 77"/>
                <a:gd name="T2" fmla="*/ 51 w 52"/>
                <a:gd name="T3" fmla="*/ 0 h 77"/>
                <a:gd name="T4" fmla="*/ 51 w 52"/>
                <a:gd name="T5" fmla="*/ 8 h 77"/>
                <a:gd name="T6" fmla="*/ 48 w 52"/>
                <a:gd name="T7" fmla="*/ 12 h 77"/>
                <a:gd name="T8" fmla="*/ 44 w 52"/>
                <a:gd name="T9" fmla="*/ 18 h 77"/>
                <a:gd name="T10" fmla="*/ 39 w 52"/>
                <a:gd name="T11" fmla="*/ 24 h 77"/>
                <a:gd name="T12" fmla="*/ 35 w 52"/>
                <a:gd name="T13" fmla="*/ 32 h 77"/>
                <a:gd name="T14" fmla="*/ 30 w 52"/>
                <a:gd name="T15" fmla="*/ 42 h 77"/>
                <a:gd name="T16" fmla="*/ 27 w 52"/>
                <a:gd name="T17" fmla="*/ 52 h 77"/>
                <a:gd name="T18" fmla="*/ 23 w 52"/>
                <a:gd name="T19" fmla="*/ 63 h 77"/>
                <a:gd name="T20" fmla="*/ 21 w 52"/>
                <a:gd name="T21" fmla="*/ 76 h 77"/>
                <a:gd name="T22" fmla="*/ 10 w 52"/>
                <a:gd name="T23" fmla="*/ 76 h 77"/>
                <a:gd name="T24" fmla="*/ 12 w 52"/>
                <a:gd name="T25" fmla="*/ 68 h 77"/>
                <a:gd name="T26" fmla="*/ 14 w 52"/>
                <a:gd name="T27" fmla="*/ 58 h 77"/>
                <a:gd name="T28" fmla="*/ 17 w 52"/>
                <a:gd name="T29" fmla="*/ 50 h 77"/>
                <a:gd name="T30" fmla="*/ 21 w 52"/>
                <a:gd name="T31" fmla="*/ 41 h 77"/>
                <a:gd name="T32" fmla="*/ 26 w 52"/>
                <a:gd name="T33" fmla="*/ 32 h 77"/>
                <a:gd name="T34" fmla="*/ 30 w 52"/>
                <a:gd name="T35" fmla="*/ 24 h 77"/>
                <a:gd name="T36" fmla="*/ 36 w 52"/>
                <a:gd name="T37" fmla="*/ 17 h 77"/>
                <a:gd name="T38" fmla="*/ 41 w 52"/>
                <a:gd name="T39" fmla="*/ 9 h 77"/>
                <a:gd name="T40" fmla="*/ 0 w 52"/>
                <a:gd name="T41" fmla="*/ 9 h 77"/>
                <a:gd name="T42" fmla="*/ 0 w 52"/>
                <a:gd name="T4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77">
                  <a:moveTo>
                    <a:pt x="0" y="0"/>
                  </a:moveTo>
                  <a:lnTo>
                    <a:pt x="51" y="0"/>
                  </a:lnTo>
                  <a:lnTo>
                    <a:pt x="51" y="8"/>
                  </a:lnTo>
                  <a:lnTo>
                    <a:pt x="48" y="12"/>
                  </a:lnTo>
                  <a:lnTo>
                    <a:pt x="44" y="18"/>
                  </a:lnTo>
                  <a:lnTo>
                    <a:pt x="39" y="24"/>
                  </a:lnTo>
                  <a:lnTo>
                    <a:pt x="35" y="32"/>
                  </a:lnTo>
                  <a:lnTo>
                    <a:pt x="30" y="42"/>
                  </a:lnTo>
                  <a:lnTo>
                    <a:pt x="27" y="52"/>
                  </a:lnTo>
                  <a:lnTo>
                    <a:pt x="23" y="63"/>
                  </a:lnTo>
                  <a:lnTo>
                    <a:pt x="21" y="76"/>
                  </a:lnTo>
                  <a:lnTo>
                    <a:pt x="10" y="76"/>
                  </a:lnTo>
                  <a:lnTo>
                    <a:pt x="12" y="68"/>
                  </a:lnTo>
                  <a:lnTo>
                    <a:pt x="14" y="58"/>
                  </a:lnTo>
                  <a:lnTo>
                    <a:pt x="17" y="50"/>
                  </a:lnTo>
                  <a:lnTo>
                    <a:pt x="21" y="41"/>
                  </a:lnTo>
                  <a:lnTo>
                    <a:pt x="26" y="32"/>
                  </a:lnTo>
                  <a:lnTo>
                    <a:pt x="30" y="24"/>
                  </a:lnTo>
                  <a:lnTo>
                    <a:pt x="36" y="17"/>
                  </a:lnTo>
                  <a:lnTo>
                    <a:pt x="41" y="9"/>
                  </a:lnTo>
                  <a:lnTo>
                    <a:pt x="0" y="9"/>
                  </a:lnTo>
                  <a:lnTo>
                    <a:pt x="0"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3" name="Freeform 140">
              <a:extLst>
                <a:ext uri="{FF2B5EF4-FFF2-40B4-BE49-F238E27FC236}">
                  <a16:creationId xmlns:a16="http://schemas.microsoft.com/office/drawing/2014/main" id="{918C5BFA-E331-47D8-B925-523A82E4CAA9}"/>
                </a:ext>
              </a:extLst>
            </p:cNvPr>
            <p:cNvSpPr>
              <a:spLocks/>
            </p:cNvSpPr>
            <p:nvPr/>
          </p:nvSpPr>
          <p:spPr bwMode="auto">
            <a:xfrm>
              <a:off x="3003550" y="3894138"/>
              <a:ext cx="82550" cy="128587"/>
            </a:xfrm>
            <a:custGeom>
              <a:avLst/>
              <a:gdLst>
                <a:gd name="T0" fmla="*/ 42 w 52"/>
                <a:gd name="T1" fmla="*/ 38 h 81"/>
                <a:gd name="T2" fmla="*/ 47 w 52"/>
                <a:gd name="T3" fmla="*/ 43 h 81"/>
                <a:gd name="T4" fmla="*/ 49 w 52"/>
                <a:gd name="T5" fmla="*/ 48 h 81"/>
                <a:gd name="T6" fmla="*/ 51 w 52"/>
                <a:gd name="T7" fmla="*/ 53 h 81"/>
                <a:gd name="T8" fmla="*/ 50 w 52"/>
                <a:gd name="T9" fmla="*/ 60 h 81"/>
                <a:gd name="T10" fmla="*/ 47 w 52"/>
                <a:gd name="T11" fmla="*/ 69 h 81"/>
                <a:gd name="T12" fmla="*/ 41 w 52"/>
                <a:gd name="T13" fmla="*/ 75 h 81"/>
                <a:gd name="T14" fmla="*/ 31 w 52"/>
                <a:gd name="T15" fmla="*/ 80 h 81"/>
                <a:gd name="T16" fmla="*/ 23 w 52"/>
                <a:gd name="T17" fmla="*/ 80 h 81"/>
                <a:gd name="T18" fmla="*/ 20 w 52"/>
                <a:gd name="T19" fmla="*/ 79 h 81"/>
                <a:gd name="T20" fmla="*/ 14 w 52"/>
                <a:gd name="T21" fmla="*/ 78 h 81"/>
                <a:gd name="T22" fmla="*/ 10 w 52"/>
                <a:gd name="T23" fmla="*/ 75 h 81"/>
                <a:gd name="T24" fmla="*/ 4 w 52"/>
                <a:gd name="T25" fmla="*/ 72 h 81"/>
                <a:gd name="T26" fmla="*/ 2 w 52"/>
                <a:gd name="T27" fmla="*/ 66 h 81"/>
                <a:gd name="T28" fmla="*/ 0 w 52"/>
                <a:gd name="T29" fmla="*/ 61 h 81"/>
                <a:gd name="T30" fmla="*/ 0 w 52"/>
                <a:gd name="T31" fmla="*/ 57 h 81"/>
                <a:gd name="T32" fmla="*/ 0 w 52"/>
                <a:gd name="T33" fmla="*/ 52 h 81"/>
                <a:gd name="T34" fmla="*/ 2 w 52"/>
                <a:gd name="T35" fmla="*/ 47 h 81"/>
                <a:gd name="T36" fmla="*/ 5 w 52"/>
                <a:gd name="T37" fmla="*/ 42 h 81"/>
                <a:gd name="T38" fmla="*/ 10 w 52"/>
                <a:gd name="T39" fmla="*/ 38 h 81"/>
                <a:gd name="T40" fmla="*/ 10 w 52"/>
                <a:gd name="T41" fmla="*/ 35 h 81"/>
                <a:gd name="T42" fmla="*/ 6 w 52"/>
                <a:gd name="T43" fmla="*/ 33 h 81"/>
                <a:gd name="T44" fmla="*/ 4 w 52"/>
                <a:gd name="T45" fmla="*/ 29 h 81"/>
                <a:gd name="T46" fmla="*/ 3 w 52"/>
                <a:gd name="T47" fmla="*/ 24 h 81"/>
                <a:gd name="T48" fmla="*/ 3 w 52"/>
                <a:gd name="T49" fmla="*/ 19 h 81"/>
                <a:gd name="T50" fmla="*/ 4 w 52"/>
                <a:gd name="T51" fmla="*/ 11 h 81"/>
                <a:gd name="T52" fmla="*/ 10 w 52"/>
                <a:gd name="T53" fmla="*/ 5 h 81"/>
                <a:gd name="T54" fmla="*/ 19 w 52"/>
                <a:gd name="T55" fmla="*/ 1 h 81"/>
                <a:gd name="T56" fmla="*/ 30 w 52"/>
                <a:gd name="T57" fmla="*/ 1 h 81"/>
                <a:gd name="T58" fmla="*/ 39 w 52"/>
                <a:gd name="T59" fmla="*/ 5 h 81"/>
                <a:gd name="T60" fmla="*/ 45 w 52"/>
                <a:gd name="T61" fmla="*/ 10 h 81"/>
                <a:gd name="T62" fmla="*/ 47 w 52"/>
                <a:gd name="T63" fmla="*/ 17 h 81"/>
                <a:gd name="T64" fmla="*/ 47 w 52"/>
                <a:gd name="T65" fmla="*/ 24 h 81"/>
                <a:gd name="T66" fmla="*/ 46 w 52"/>
                <a:gd name="T67" fmla="*/ 30 h 81"/>
                <a:gd name="T68" fmla="*/ 43 w 52"/>
                <a:gd name="T69" fmla="*/ 33 h 81"/>
                <a:gd name="T70" fmla="*/ 39 w 52"/>
                <a:gd name="T71" fmla="*/ 3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 h="81">
                  <a:moveTo>
                    <a:pt x="38" y="36"/>
                  </a:moveTo>
                  <a:lnTo>
                    <a:pt x="42" y="38"/>
                  </a:lnTo>
                  <a:lnTo>
                    <a:pt x="45" y="41"/>
                  </a:lnTo>
                  <a:lnTo>
                    <a:pt x="47" y="43"/>
                  </a:lnTo>
                  <a:lnTo>
                    <a:pt x="48" y="46"/>
                  </a:lnTo>
                  <a:lnTo>
                    <a:pt x="49" y="48"/>
                  </a:lnTo>
                  <a:lnTo>
                    <a:pt x="50" y="51"/>
                  </a:lnTo>
                  <a:lnTo>
                    <a:pt x="51" y="53"/>
                  </a:lnTo>
                  <a:lnTo>
                    <a:pt x="51" y="56"/>
                  </a:lnTo>
                  <a:lnTo>
                    <a:pt x="50" y="60"/>
                  </a:lnTo>
                  <a:lnTo>
                    <a:pt x="49" y="65"/>
                  </a:lnTo>
                  <a:lnTo>
                    <a:pt x="47" y="69"/>
                  </a:lnTo>
                  <a:lnTo>
                    <a:pt x="45" y="73"/>
                  </a:lnTo>
                  <a:lnTo>
                    <a:pt x="41" y="75"/>
                  </a:lnTo>
                  <a:lnTo>
                    <a:pt x="37" y="78"/>
                  </a:lnTo>
                  <a:lnTo>
                    <a:pt x="31" y="80"/>
                  </a:lnTo>
                  <a:lnTo>
                    <a:pt x="25" y="80"/>
                  </a:lnTo>
                  <a:lnTo>
                    <a:pt x="23" y="80"/>
                  </a:lnTo>
                  <a:lnTo>
                    <a:pt x="21" y="80"/>
                  </a:lnTo>
                  <a:lnTo>
                    <a:pt x="20" y="79"/>
                  </a:lnTo>
                  <a:lnTo>
                    <a:pt x="17" y="79"/>
                  </a:lnTo>
                  <a:lnTo>
                    <a:pt x="14" y="78"/>
                  </a:lnTo>
                  <a:lnTo>
                    <a:pt x="13" y="77"/>
                  </a:lnTo>
                  <a:lnTo>
                    <a:pt x="10" y="75"/>
                  </a:lnTo>
                  <a:lnTo>
                    <a:pt x="7" y="74"/>
                  </a:lnTo>
                  <a:lnTo>
                    <a:pt x="4" y="72"/>
                  </a:lnTo>
                  <a:lnTo>
                    <a:pt x="4" y="69"/>
                  </a:lnTo>
                  <a:lnTo>
                    <a:pt x="2" y="66"/>
                  </a:lnTo>
                  <a:lnTo>
                    <a:pt x="1" y="64"/>
                  </a:lnTo>
                  <a:lnTo>
                    <a:pt x="0" y="61"/>
                  </a:lnTo>
                  <a:lnTo>
                    <a:pt x="0" y="59"/>
                  </a:lnTo>
                  <a:lnTo>
                    <a:pt x="0" y="57"/>
                  </a:lnTo>
                  <a:lnTo>
                    <a:pt x="0" y="56"/>
                  </a:lnTo>
                  <a:lnTo>
                    <a:pt x="0" y="52"/>
                  </a:lnTo>
                  <a:lnTo>
                    <a:pt x="1" y="49"/>
                  </a:lnTo>
                  <a:lnTo>
                    <a:pt x="2" y="47"/>
                  </a:lnTo>
                  <a:lnTo>
                    <a:pt x="4" y="44"/>
                  </a:lnTo>
                  <a:lnTo>
                    <a:pt x="5" y="42"/>
                  </a:lnTo>
                  <a:lnTo>
                    <a:pt x="7" y="40"/>
                  </a:lnTo>
                  <a:lnTo>
                    <a:pt x="10" y="38"/>
                  </a:lnTo>
                  <a:lnTo>
                    <a:pt x="13" y="36"/>
                  </a:lnTo>
                  <a:lnTo>
                    <a:pt x="10" y="35"/>
                  </a:lnTo>
                  <a:lnTo>
                    <a:pt x="8" y="34"/>
                  </a:lnTo>
                  <a:lnTo>
                    <a:pt x="6" y="33"/>
                  </a:lnTo>
                  <a:lnTo>
                    <a:pt x="4" y="31"/>
                  </a:lnTo>
                  <a:lnTo>
                    <a:pt x="4" y="29"/>
                  </a:lnTo>
                  <a:lnTo>
                    <a:pt x="3" y="27"/>
                  </a:lnTo>
                  <a:lnTo>
                    <a:pt x="3" y="24"/>
                  </a:lnTo>
                  <a:lnTo>
                    <a:pt x="2" y="21"/>
                  </a:lnTo>
                  <a:lnTo>
                    <a:pt x="3" y="19"/>
                  </a:lnTo>
                  <a:lnTo>
                    <a:pt x="4" y="15"/>
                  </a:lnTo>
                  <a:lnTo>
                    <a:pt x="4" y="11"/>
                  </a:lnTo>
                  <a:lnTo>
                    <a:pt x="7" y="7"/>
                  </a:lnTo>
                  <a:lnTo>
                    <a:pt x="10" y="5"/>
                  </a:lnTo>
                  <a:lnTo>
                    <a:pt x="14" y="3"/>
                  </a:lnTo>
                  <a:lnTo>
                    <a:pt x="19" y="1"/>
                  </a:lnTo>
                  <a:lnTo>
                    <a:pt x="25" y="0"/>
                  </a:lnTo>
                  <a:lnTo>
                    <a:pt x="30" y="1"/>
                  </a:lnTo>
                  <a:lnTo>
                    <a:pt x="36" y="2"/>
                  </a:lnTo>
                  <a:lnTo>
                    <a:pt x="39" y="5"/>
                  </a:lnTo>
                  <a:lnTo>
                    <a:pt x="43" y="7"/>
                  </a:lnTo>
                  <a:lnTo>
                    <a:pt x="45" y="10"/>
                  </a:lnTo>
                  <a:lnTo>
                    <a:pt x="47" y="13"/>
                  </a:lnTo>
                  <a:lnTo>
                    <a:pt x="47" y="17"/>
                  </a:lnTo>
                  <a:lnTo>
                    <a:pt x="48" y="20"/>
                  </a:lnTo>
                  <a:lnTo>
                    <a:pt x="47" y="24"/>
                  </a:lnTo>
                  <a:lnTo>
                    <a:pt x="47" y="27"/>
                  </a:lnTo>
                  <a:lnTo>
                    <a:pt x="46" y="30"/>
                  </a:lnTo>
                  <a:lnTo>
                    <a:pt x="45" y="32"/>
                  </a:lnTo>
                  <a:lnTo>
                    <a:pt x="43" y="33"/>
                  </a:lnTo>
                  <a:lnTo>
                    <a:pt x="41" y="35"/>
                  </a:lnTo>
                  <a:lnTo>
                    <a:pt x="39" y="36"/>
                  </a:lnTo>
                  <a:lnTo>
                    <a:pt x="38" y="3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4" name="Freeform 141">
              <a:extLst>
                <a:ext uri="{FF2B5EF4-FFF2-40B4-BE49-F238E27FC236}">
                  <a16:creationId xmlns:a16="http://schemas.microsoft.com/office/drawing/2014/main" id="{5681947B-3C28-4AD4-AC62-E8DE3E7F3329}"/>
                </a:ext>
              </a:extLst>
            </p:cNvPr>
            <p:cNvSpPr>
              <a:spLocks/>
            </p:cNvSpPr>
            <p:nvPr/>
          </p:nvSpPr>
          <p:spPr bwMode="auto">
            <a:xfrm>
              <a:off x="2906713" y="3589338"/>
              <a:ext cx="80962" cy="127000"/>
            </a:xfrm>
            <a:custGeom>
              <a:avLst/>
              <a:gdLst>
                <a:gd name="T0" fmla="*/ 1 w 51"/>
                <a:gd name="T1" fmla="*/ 21 h 80"/>
                <a:gd name="T2" fmla="*/ 4 w 51"/>
                <a:gd name="T3" fmla="*/ 12 h 80"/>
                <a:gd name="T4" fmla="*/ 10 w 51"/>
                <a:gd name="T5" fmla="*/ 5 h 80"/>
                <a:gd name="T6" fmla="*/ 19 w 51"/>
                <a:gd name="T7" fmla="*/ 0 h 80"/>
                <a:gd name="T8" fmla="*/ 32 w 51"/>
                <a:gd name="T9" fmla="*/ 1 h 80"/>
                <a:gd name="T10" fmla="*/ 43 w 51"/>
                <a:gd name="T11" fmla="*/ 8 h 80"/>
                <a:gd name="T12" fmla="*/ 48 w 51"/>
                <a:gd name="T13" fmla="*/ 19 h 80"/>
                <a:gd name="T14" fmla="*/ 50 w 51"/>
                <a:gd name="T15" fmla="*/ 31 h 80"/>
                <a:gd name="T16" fmla="*/ 50 w 51"/>
                <a:gd name="T17" fmla="*/ 40 h 80"/>
                <a:gd name="T18" fmla="*/ 48 w 51"/>
                <a:gd name="T19" fmla="*/ 53 h 80"/>
                <a:gd name="T20" fmla="*/ 43 w 51"/>
                <a:gd name="T21" fmla="*/ 68 h 80"/>
                <a:gd name="T22" fmla="*/ 32 w 51"/>
                <a:gd name="T23" fmla="*/ 78 h 80"/>
                <a:gd name="T24" fmla="*/ 17 w 51"/>
                <a:gd name="T25" fmla="*/ 79 h 80"/>
                <a:gd name="T26" fmla="*/ 9 w 51"/>
                <a:gd name="T27" fmla="*/ 74 h 80"/>
                <a:gd name="T28" fmla="*/ 4 w 51"/>
                <a:gd name="T29" fmla="*/ 68 h 80"/>
                <a:gd name="T30" fmla="*/ 2 w 51"/>
                <a:gd name="T31" fmla="*/ 61 h 80"/>
                <a:gd name="T32" fmla="*/ 11 w 51"/>
                <a:gd name="T33" fmla="*/ 59 h 80"/>
                <a:gd name="T34" fmla="*/ 12 w 51"/>
                <a:gd name="T35" fmla="*/ 64 h 80"/>
                <a:gd name="T36" fmla="*/ 14 w 51"/>
                <a:gd name="T37" fmla="*/ 68 h 80"/>
                <a:gd name="T38" fmla="*/ 18 w 51"/>
                <a:gd name="T39" fmla="*/ 71 h 80"/>
                <a:gd name="T40" fmla="*/ 23 w 51"/>
                <a:gd name="T41" fmla="*/ 72 h 80"/>
                <a:gd name="T42" fmla="*/ 29 w 51"/>
                <a:gd name="T43" fmla="*/ 70 h 80"/>
                <a:gd name="T44" fmla="*/ 35 w 51"/>
                <a:gd name="T45" fmla="*/ 64 h 80"/>
                <a:gd name="T46" fmla="*/ 38 w 51"/>
                <a:gd name="T47" fmla="*/ 55 h 80"/>
                <a:gd name="T48" fmla="*/ 41 w 51"/>
                <a:gd name="T49" fmla="*/ 42 h 80"/>
                <a:gd name="T50" fmla="*/ 38 w 51"/>
                <a:gd name="T51" fmla="*/ 46 h 80"/>
                <a:gd name="T52" fmla="*/ 34 w 51"/>
                <a:gd name="T53" fmla="*/ 48 h 80"/>
                <a:gd name="T54" fmla="*/ 29 w 51"/>
                <a:gd name="T55" fmla="*/ 50 h 80"/>
                <a:gd name="T56" fmla="*/ 24 w 51"/>
                <a:gd name="T57" fmla="*/ 51 h 80"/>
                <a:gd name="T58" fmla="*/ 14 w 51"/>
                <a:gd name="T59" fmla="*/ 49 h 80"/>
                <a:gd name="T60" fmla="*/ 7 w 51"/>
                <a:gd name="T61" fmla="*/ 45 h 80"/>
                <a:gd name="T62" fmla="*/ 2 w 51"/>
                <a:gd name="T63" fmla="*/ 37 h 80"/>
                <a:gd name="T64" fmla="*/ 0 w 51"/>
                <a:gd name="T65" fmla="*/ 2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80">
                  <a:moveTo>
                    <a:pt x="0" y="27"/>
                  </a:moveTo>
                  <a:lnTo>
                    <a:pt x="1" y="21"/>
                  </a:lnTo>
                  <a:lnTo>
                    <a:pt x="2" y="17"/>
                  </a:lnTo>
                  <a:lnTo>
                    <a:pt x="4" y="12"/>
                  </a:lnTo>
                  <a:lnTo>
                    <a:pt x="6" y="8"/>
                  </a:lnTo>
                  <a:lnTo>
                    <a:pt x="10" y="5"/>
                  </a:lnTo>
                  <a:lnTo>
                    <a:pt x="13" y="2"/>
                  </a:lnTo>
                  <a:lnTo>
                    <a:pt x="19" y="0"/>
                  </a:lnTo>
                  <a:lnTo>
                    <a:pt x="24" y="0"/>
                  </a:lnTo>
                  <a:lnTo>
                    <a:pt x="32" y="1"/>
                  </a:lnTo>
                  <a:lnTo>
                    <a:pt x="38" y="4"/>
                  </a:lnTo>
                  <a:lnTo>
                    <a:pt x="43" y="8"/>
                  </a:lnTo>
                  <a:lnTo>
                    <a:pt x="46" y="13"/>
                  </a:lnTo>
                  <a:lnTo>
                    <a:pt x="48" y="19"/>
                  </a:lnTo>
                  <a:lnTo>
                    <a:pt x="49" y="25"/>
                  </a:lnTo>
                  <a:lnTo>
                    <a:pt x="50" y="31"/>
                  </a:lnTo>
                  <a:lnTo>
                    <a:pt x="50" y="35"/>
                  </a:lnTo>
                  <a:lnTo>
                    <a:pt x="50" y="40"/>
                  </a:lnTo>
                  <a:lnTo>
                    <a:pt x="49" y="46"/>
                  </a:lnTo>
                  <a:lnTo>
                    <a:pt x="48" y="53"/>
                  </a:lnTo>
                  <a:lnTo>
                    <a:pt x="46" y="60"/>
                  </a:lnTo>
                  <a:lnTo>
                    <a:pt x="43" y="68"/>
                  </a:lnTo>
                  <a:lnTo>
                    <a:pt x="38" y="73"/>
                  </a:lnTo>
                  <a:lnTo>
                    <a:pt x="32" y="78"/>
                  </a:lnTo>
                  <a:lnTo>
                    <a:pt x="23" y="79"/>
                  </a:lnTo>
                  <a:lnTo>
                    <a:pt x="17" y="79"/>
                  </a:lnTo>
                  <a:lnTo>
                    <a:pt x="13" y="77"/>
                  </a:lnTo>
                  <a:lnTo>
                    <a:pt x="9" y="74"/>
                  </a:lnTo>
                  <a:lnTo>
                    <a:pt x="5" y="72"/>
                  </a:lnTo>
                  <a:lnTo>
                    <a:pt x="4" y="68"/>
                  </a:lnTo>
                  <a:lnTo>
                    <a:pt x="2" y="65"/>
                  </a:lnTo>
                  <a:lnTo>
                    <a:pt x="2" y="61"/>
                  </a:lnTo>
                  <a:lnTo>
                    <a:pt x="1" y="59"/>
                  </a:lnTo>
                  <a:lnTo>
                    <a:pt x="11" y="59"/>
                  </a:lnTo>
                  <a:lnTo>
                    <a:pt x="11" y="61"/>
                  </a:lnTo>
                  <a:lnTo>
                    <a:pt x="12" y="64"/>
                  </a:lnTo>
                  <a:lnTo>
                    <a:pt x="13" y="66"/>
                  </a:lnTo>
                  <a:lnTo>
                    <a:pt x="14" y="68"/>
                  </a:lnTo>
                  <a:lnTo>
                    <a:pt x="16" y="70"/>
                  </a:lnTo>
                  <a:lnTo>
                    <a:pt x="18" y="71"/>
                  </a:lnTo>
                  <a:lnTo>
                    <a:pt x="21" y="71"/>
                  </a:lnTo>
                  <a:lnTo>
                    <a:pt x="23" y="72"/>
                  </a:lnTo>
                  <a:lnTo>
                    <a:pt x="27" y="71"/>
                  </a:lnTo>
                  <a:lnTo>
                    <a:pt x="29" y="70"/>
                  </a:lnTo>
                  <a:lnTo>
                    <a:pt x="32" y="67"/>
                  </a:lnTo>
                  <a:lnTo>
                    <a:pt x="35" y="64"/>
                  </a:lnTo>
                  <a:lnTo>
                    <a:pt x="37" y="60"/>
                  </a:lnTo>
                  <a:lnTo>
                    <a:pt x="38" y="55"/>
                  </a:lnTo>
                  <a:lnTo>
                    <a:pt x="40" y="49"/>
                  </a:lnTo>
                  <a:lnTo>
                    <a:pt x="41" y="42"/>
                  </a:lnTo>
                  <a:lnTo>
                    <a:pt x="39" y="44"/>
                  </a:lnTo>
                  <a:lnTo>
                    <a:pt x="38" y="46"/>
                  </a:lnTo>
                  <a:lnTo>
                    <a:pt x="36" y="47"/>
                  </a:lnTo>
                  <a:lnTo>
                    <a:pt x="34" y="48"/>
                  </a:lnTo>
                  <a:lnTo>
                    <a:pt x="31" y="50"/>
                  </a:lnTo>
                  <a:lnTo>
                    <a:pt x="29" y="50"/>
                  </a:lnTo>
                  <a:lnTo>
                    <a:pt x="27" y="51"/>
                  </a:lnTo>
                  <a:lnTo>
                    <a:pt x="24" y="51"/>
                  </a:lnTo>
                  <a:lnTo>
                    <a:pt x="19" y="50"/>
                  </a:lnTo>
                  <a:lnTo>
                    <a:pt x="14" y="49"/>
                  </a:lnTo>
                  <a:lnTo>
                    <a:pt x="10" y="47"/>
                  </a:lnTo>
                  <a:lnTo>
                    <a:pt x="7" y="45"/>
                  </a:lnTo>
                  <a:lnTo>
                    <a:pt x="4" y="41"/>
                  </a:lnTo>
                  <a:lnTo>
                    <a:pt x="2" y="37"/>
                  </a:lnTo>
                  <a:lnTo>
                    <a:pt x="1" y="32"/>
                  </a:lnTo>
                  <a:lnTo>
                    <a:pt x="0" y="2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5" name="Freeform 142">
              <a:extLst>
                <a:ext uri="{FF2B5EF4-FFF2-40B4-BE49-F238E27FC236}">
                  <a16:creationId xmlns:a16="http://schemas.microsoft.com/office/drawing/2014/main" id="{2CDEDECA-8032-4546-9317-C536295DBE5A}"/>
                </a:ext>
              </a:extLst>
            </p:cNvPr>
            <p:cNvSpPr>
              <a:spLocks/>
            </p:cNvSpPr>
            <p:nvPr/>
          </p:nvSpPr>
          <p:spPr bwMode="auto">
            <a:xfrm>
              <a:off x="3003550" y="3248025"/>
              <a:ext cx="41275" cy="123825"/>
            </a:xfrm>
            <a:custGeom>
              <a:avLst/>
              <a:gdLst>
                <a:gd name="T0" fmla="*/ 25 w 26"/>
                <a:gd name="T1" fmla="*/ 77 h 78"/>
                <a:gd name="T2" fmla="*/ 16 w 26"/>
                <a:gd name="T3" fmla="*/ 77 h 78"/>
                <a:gd name="T4" fmla="*/ 16 w 26"/>
                <a:gd name="T5" fmla="*/ 22 h 78"/>
                <a:gd name="T6" fmla="*/ 0 w 26"/>
                <a:gd name="T7" fmla="*/ 22 h 78"/>
                <a:gd name="T8" fmla="*/ 0 w 26"/>
                <a:gd name="T9" fmla="*/ 15 h 78"/>
                <a:gd name="T10" fmla="*/ 4 w 26"/>
                <a:gd name="T11" fmla="*/ 14 h 78"/>
                <a:gd name="T12" fmla="*/ 7 w 26"/>
                <a:gd name="T13" fmla="*/ 14 h 78"/>
                <a:gd name="T14" fmla="*/ 10 w 26"/>
                <a:gd name="T15" fmla="*/ 13 h 78"/>
                <a:gd name="T16" fmla="*/ 12 w 26"/>
                <a:gd name="T17" fmla="*/ 11 h 78"/>
                <a:gd name="T18" fmla="*/ 15 w 26"/>
                <a:gd name="T19" fmla="*/ 10 h 78"/>
                <a:gd name="T20" fmla="*/ 16 w 26"/>
                <a:gd name="T21" fmla="*/ 7 h 78"/>
                <a:gd name="T22" fmla="*/ 17 w 26"/>
                <a:gd name="T23" fmla="*/ 4 h 78"/>
                <a:gd name="T24" fmla="*/ 19 w 26"/>
                <a:gd name="T25" fmla="*/ 0 h 78"/>
                <a:gd name="T26" fmla="*/ 25 w 26"/>
                <a:gd name="T27" fmla="*/ 0 h 78"/>
                <a:gd name="T28" fmla="*/ 25 w 26"/>
                <a:gd name="T2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8">
                  <a:moveTo>
                    <a:pt x="25" y="77"/>
                  </a:moveTo>
                  <a:lnTo>
                    <a:pt x="16" y="77"/>
                  </a:lnTo>
                  <a:lnTo>
                    <a:pt x="16" y="22"/>
                  </a:lnTo>
                  <a:lnTo>
                    <a:pt x="0" y="22"/>
                  </a:lnTo>
                  <a:lnTo>
                    <a:pt x="0" y="15"/>
                  </a:lnTo>
                  <a:lnTo>
                    <a:pt x="4" y="14"/>
                  </a:lnTo>
                  <a:lnTo>
                    <a:pt x="7" y="14"/>
                  </a:lnTo>
                  <a:lnTo>
                    <a:pt x="10" y="13"/>
                  </a:lnTo>
                  <a:lnTo>
                    <a:pt x="12" y="11"/>
                  </a:lnTo>
                  <a:lnTo>
                    <a:pt x="15" y="10"/>
                  </a:lnTo>
                  <a:lnTo>
                    <a:pt x="16" y="7"/>
                  </a:lnTo>
                  <a:lnTo>
                    <a:pt x="17" y="4"/>
                  </a:lnTo>
                  <a:lnTo>
                    <a:pt x="19" y="0"/>
                  </a:lnTo>
                  <a:lnTo>
                    <a:pt x="25" y="0"/>
                  </a:lnTo>
                  <a:lnTo>
                    <a:pt x="25" y="7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6" name="Freeform 143">
              <a:extLst>
                <a:ext uri="{FF2B5EF4-FFF2-40B4-BE49-F238E27FC236}">
                  <a16:creationId xmlns:a16="http://schemas.microsoft.com/office/drawing/2014/main" id="{789FB32E-6667-4EEF-80F9-FE2AC0E81720}"/>
                </a:ext>
              </a:extLst>
            </p:cNvPr>
            <p:cNvSpPr>
              <a:spLocks/>
            </p:cNvSpPr>
            <p:nvPr/>
          </p:nvSpPr>
          <p:spPr bwMode="auto">
            <a:xfrm>
              <a:off x="3081338" y="3248025"/>
              <a:ext cx="82550" cy="128588"/>
            </a:xfrm>
            <a:custGeom>
              <a:avLst/>
              <a:gdLst>
                <a:gd name="T0" fmla="*/ 25 w 52"/>
                <a:gd name="T1" fmla="*/ 80 h 81"/>
                <a:gd name="T2" fmla="*/ 18 w 52"/>
                <a:gd name="T3" fmla="*/ 79 h 81"/>
                <a:gd name="T4" fmla="*/ 13 w 52"/>
                <a:gd name="T5" fmla="*/ 75 h 81"/>
                <a:gd name="T6" fmla="*/ 8 w 52"/>
                <a:gd name="T7" fmla="*/ 72 h 81"/>
                <a:gd name="T8" fmla="*/ 4 w 52"/>
                <a:gd name="T9" fmla="*/ 66 h 81"/>
                <a:gd name="T10" fmla="*/ 3 w 52"/>
                <a:gd name="T11" fmla="*/ 60 h 81"/>
                <a:gd name="T12" fmla="*/ 1 w 52"/>
                <a:gd name="T13" fmla="*/ 53 h 81"/>
                <a:gd name="T14" fmla="*/ 0 w 52"/>
                <a:gd name="T15" fmla="*/ 47 h 81"/>
                <a:gd name="T16" fmla="*/ 0 w 52"/>
                <a:gd name="T17" fmla="*/ 40 h 81"/>
                <a:gd name="T18" fmla="*/ 0 w 52"/>
                <a:gd name="T19" fmla="*/ 33 h 81"/>
                <a:gd name="T20" fmla="*/ 1 w 52"/>
                <a:gd name="T21" fmla="*/ 27 h 81"/>
                <a:gd name="T22" fmla="*/ 3 w 52"/>
                <a:gd name="T23" fmla="*/ 20 h 81"/>
                <a:gd name="T24" fmla="*/ 4 w 52"/>
                <a:gd name="T25" fmla="*/ 14 h 81"/>
                <a:gd name="T26" fmla="*/ 8 w 52"/>
                <a:gd name="T27" fmla="*/ 8 h 81"/>
                <a:gd name="T28" fmla="*/ 13 w 52"/>
                <a:gd name="T29" fmla="*/ 4 h 81"/>
                <a:gd name="T30" fmla="*/ 18 w 52"/>
                <a:gd name="T31" fmla="*/ 1 h 81"/>
                <a:gd name="T32" fmla="*/ 25 w 52"/>
                <a:gd name="T33" fmla="*/ 0 h 81"/>
                <a:gd name="T34" fmla="*/ 32 w 52"/>
                <a:gd name="T35" fmla="*/ 1 h 81"/>
                <a:gd name="T36" fmla="*/ 38 w 52"/>
                <a:gd name="T37" fmla="*/ 4 h 81"/>
                <a:gd name="T38" fmla="*/ 43 w 52"/>
                <a:gd name="T39" fmla="*/ 8 h 81"/>
                <a:gd name="T40" fmla="*/ 47 w 52"/>
                <a:gd name="T41" fmla="*/ 14 h 81"/>
                <a:gd name="T42" fmla="*/ 49 w 52"/>
                <a:gd name="T43" fmla="*/ 20 h 81"/>
                <a:gd name="T44" fmla="*/ 50 w 52"/>
                <a:gd name="T45" fmla="*/ 27 h 81"/>
                <a:gd name="T46" fmla="*/ 51 w 52"/>
                <a:gd name="T47" fmla="*/ 33 h 81"/>
                <a:gd name="T48" fmla="*/ 51 w 52"/>
                <a:gd name="T49" fmla="*/ 40 h 81"/>
                <a:gd name="T50" fmla="*/ 51 w 52"/>
                <a:gd name="T51" fmla="*/ 47 h 81"/>
                <a:gd name="T52" fmla="*/ 50 w 52"/>
                <a:gd name="T53" fmla="*/ 53 h 81"/>
                <a:gd name="T54" fmla="*/ 49 w 52"/>
                <a:gd name="T55" fmla="*/ 60 h 81"/>
                <a:gd name="T56" fmla="*/ 47 w 52"/>
                <a:gd name="T57" fmla="*/ 66 h 81"/>
                <a:gd name="T58" fmla="*/ 43 w 52"/>
                <a:gd name="T59" fmla="*/ 72 h 81"/>
                <a:gd name="T60" fmla="*/ 38 w 52"/>
                <a:gd name="T61" fmla="*/ 75 h 81"/>
                <a:gd name="T62" fmla="*/ 32 w 52"/>
                <a:gd name="T63" fmla="*/ 79 h 81"/>
                <a:gd name="T64" fmla="*/ 25 w 52"/>
                <a:gd name="T65"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81">
                  <a:moveTo>
                    <a:pt x="25" y="80"/>
                  </a:moveTo>
                  <a:lnTo>
                    <a:pt x="18" y="79"/>
                  </a:lnTo>
                  <a:lnTo>
                    <a:pt x="13" y="75"/>
                  </a:lnTo>
                  <a:lnTo>
                    <a:pt x="8" y="72"/>
                  </a:lnTo>
                  <a:lnTo>
                    <a:pt x="4" y="66"/>
                  </a:lnTo>
                  <a:lnTo>
                    <a:pt x="3" y="60"/>
                  </a:lnTo>
                  <a:lnTo>
                    <a:pt x="1" y="53"/>
                  </a:lnTo>
                  <a:lnTo>
                    <a:pt x="0" y="47"/>
                  </a:lnTo>
                  <a:lnTo>
                    <a:pt x="0" y="40"/>
                  </a:lnTo>
                  <a:lnTo>
                    <a:pt x="0" y="33"/>
                  </a:lnTo>
                  <a:lnTo>
                    <a:pt x="1" y="27"/>
                  </a:lnTo>
                  <a:lnTo>
                    <a:pt x="3" y="20"/>
                  </a:lnTo>
                  <a:lnTo>
                    <a:pt x="4" y="14"/>
                  </a:lnTo>
                  <a:lnTo>
                    <a:pt x="8" y="8"/>
                  </a:lnTo>
                  <a:lnTo>
                    <a:pt x="13" y="4"/>
                  </a:lnTo>
                  <a:lnTo>
                    <a:pt x="18" y="1"/>
                  </a:lnTo>
                  <a:lnTo>
                    <a:pt x="25" y="0"/>
                  </a:lnTo>
                  <a:lnTo>
                    <a:pt x="32" y="1"/>
                  </a:lnTo>
                  <a:lnTo>
                    <a:pt x="38" y="4"/>
                  </a:lnTo>
                  <a:lnTo>
                    <a:pt x="43" y="8"/>
                  </a:lnTo>
                  <a:lnTo>
                    <a:pt x="47" y="14"/>
                  </a:lnTo>
                  <a:lnTo>
                    <a:pt x="49" y="20"/>
                  </a:lnTo>
                  <a:lnTo>
                    <a:pt x="50" y="27"/>
                  </a:lnTo>
                  <a:lnTo>
                    <a:pt x="51" y="33"/>
                  </a:lnTo>
                  <a:lnTo>
                    <a:pt x="51" y="40"/>
                  </a:lnTo>
                  <a:lnTo>
                    <a:pt x="51" y="47"/>
                  </a:lnTo>
                  <a:lnTo>
                    <a:pt x="50" y="53"/>
                  </a:lnTo>
                  <a:lnTo>
                    <a:pt x="49" y="60"/>
                  </a:lnTo>
                  <a:lnTo>
                    <a:pt x="47" y="66"/>
                  </a:lnTo>
                  <a:lnTo>
                    <a:pt x="43" y="72"/>
                  </a:lnTo>
                  <a:lnTo>
                    <a:pt x="38" y="75"/>
                  </a:lnTo>
                  <a:lnTo>
                    <a:pt x="32" y="79"/>
                  </a:lnTo>
                  <a:lnTo>
                    <a:pt x="25" y="8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7" name="Freeform 144">
              <a:extLst>
                <a:ext uri="{FF2B5EF4-FFF2-40B4-BE49-F238E27FC236}">
                  <a16:creationId xmlns:a16="http://schemas.microsoft.com/office/drawing/2014/main" id="{BA4C0BA2-A813-4FA8-B449-15F981ABFB2D}"/>
                </a:ext>
              </a:extLst>
            </p:cNvPr>
            <p:cNvSpPr>
              <a:spLocks/>
            </p:cNvSpPr>
            <p:nvPr/>
          </p:nvSpPr>
          <p:spPr bwMode="auto">
            <a:xfrm>
              <a:off x="3222625" y="3041650"/>
              <a:ext cx="41275" cy="125413"/>
            </a:xfrm>
            <a:custGeom>
              <a:avLst/>
              <a:gdLst>
                <a:gd name="T0" fmla="*/ 25 w 26"/>
                <a:gd name="T1" fmla="*/ 78 h 79"/>
                <a:gd name="T2" fmla="*/ 16 w 26"/>
                <a:gd name="T3" fmla="*/ 78 h 79"/>
                <a:gd name="T4" fmla="*/ 16 w 26"/>
                <a:gd name="T5" fmla="*/ 22 h 79"/>
                <a:gd name="T6" fmla="*/ 0 w 26"/>
                <a:gd name="T7" fmla="*/ 22 h 79"/>
                <a:gd name="T8" fmla="*/ 0 w 26"/>
                <a:gd name="T9" fmla="*/ 15 h 79"/>
                <a:gd name="T10" fmla="*/ 4 w 26"/>
                <a:gd name="T11" fmla="*/ 15 h 79"/>
                <a:gd name="T12" fmla="*/ 7 w 26"/>
                <a:gd name="T13" fmla="*/ 14 h 79"/>
                <a:gd name="T14" fmla="*/ 10 w 26"/>
                <a:gd name="T15" fmla="*/ 13 h 79"/>
                <a:gd name="T16" fmla="*/ 12 w 26"/>
                <a:gd name="T17" fmla="*/ 12 h 79"/>
                <a:gd name="T18" fmla="*/ 15 w 26"/>
                <a:gd name="T19" fmla="*/ 10 h 79"/>
                <a:gd name="T20" fmla="*/ 16 w 26"/>
                <a:gd name="T21" fmla="*/ 7 h 79"/>
                <a:gd name="T22" fmla="*/ 17 w 26"/>
                <a:gd name="T23" fmla="*/ 5 h 79"/>
                <a:gd name="T24" fmla="*/ 19 w 26"/>
                <a:gd name="T25" fmla="*/ 0 h 79"/>
                <a:gd name="T26" fmla="*/ 25 w 26"/>
                <a:gd name="T27" fmla="*/ 0 h 79"/>
                <a:gd name="T28" fmla="*/ 25 w 26"/>
                <a:gd name="T2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9">
                  <a:moveTo>
                    <a:pt x="25" y="78"/>
                  </a:moveTo>
                  <a:lnTo>
                    <a:pt x="16" y="78"/>
                  </a:lnTo>
                  <a:lnTo>
                    <a:pt x="16" y="22"/>
                  </a:lnTo>
                  <a:lnTo>
                    <a:pt x="0" y="22"/>
                  </a:lnTo>
                  <a:lnTo>
                    <a:pt x="0" y="15"/>
                  </a:lnTo>
                  <a:lnTo>
                    <a:pt x="4" y="15"/>
                  </a:lnTo>
                  <a:lnTo>
                    <a:pt x="7" y="14"/>
                  </a:lnTo>
                  <a:lnTo>
                    <a:pt x="10" y="13"/>
                  </a:lnTo>
                  <a:lnTo>
                    <a:pt x="12" y="12"/>
                  </a:lnTo>
                  <a:lnTo>
                    <a:pt x="15" y="10"/>
                  </a:lnTo>
                  <a:lnTo>
                    <a:pt x="16" y="7"/>
                  </a:lnTo>
                  <a:lnTo>
                    <a:pt x="17" y="5"/>
                  </a:lnTo>
                  <a:lnTo>
                    <a:pt x="19" y="0"/>
                  </a:lnTo>
                  <a:lnTo>
                    <a:pt x="25" y="0"/>
                  </a:lnTo>
                  <a:lnTo>
                    <a:pt x="25" y="7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8" name="Freeform 145">
              <a:extLst>
                <a:ext uri="{FF2B5EF4-FFF2-40B4-BE49-F238E27FC236}">
                  <a16:creationId xmlns:a16="http://schemas.microsoft.com/office/drawing/2014/main" id="{DA56110F-EA57-4A2C-B4AB-D471872EC2CA}"/>
                </a:ext>
              </a:extLst>
            </p:cNvPr>
            <p:cNvSpPr>
              <a:spLocks/>
            </p:cNvSpPr>
            <p:nvPr/>
          </p:nvSpPr>
          <p:spPr bwMode="auto">
            <a:xfrm>
              <a:off x="3295650" y="3041650"/>
              <a:ext cx="41275" cy="125413"/>
            </a:xfrm>
            <a:custGeom>
              <a:avLst/>
              <a:gdLst>
                <a:gd name="T0" fmla="*/ 25 w 26"/>
                <a:gd name="T1" fmla="*/ 78 h 79"/>
                <a:gd name="T2" fmla="*/ 16 w 26"/>
                <a:gd name="T3" fmla="*/ 78 h 79"/>
                <a:gd name="T4" fmla="*/ 16 w 26"/>
                <a:gd name="T5" fmla="*/ 22 h 79"/>
                <a:gd name="T6" fmla="*/ 0 w 26"/>
                <a:gd name="T7" fmla="*/ 22 h 79"/>
                <a:gd name="T8" fmla="*/ 0 w 26"/>
                <a:gd name="T9" fmla="*/ 15 h 79"/>
                <a:gd name="T10" fmla="*/ 4 w 26"/>
                <a:gd name="T11" fmla="*/ 15 h 79"/>
                <a:gd name="T12" fmla="*/ 7 w 26"/>
                <a:gd name="T13" fmla="*/ 14 h 79"/>
                <a:gd name="T14" fmla="*/ 10 w 26"/>
                <a:gd name="T15" fmla="*/ 13 h 79"/>
                <a:gd name="T16" fmla="*/ 13 w 26"/>
                <a:gd name="T17" fmla="*/ 12 h 79"/>
                <a:gd name="T18" fmla="*/ 15 w 26"/>
                <a:gd name="T19" fmla="*/ 10 h 79"/>
                <a:gd name="T20" fmla="*/ 16 w 26"/>
                <a:gd name="T21" fmla="*/ 7 h 79"/>
                <a:gd name="T22" fmla="*/ 18 w 26"/>
                <a:gd name="T23" fmla="*/ 5 h 79"/>
                <a:gd name="T24" fmla="*/ 19 w 26"/>
                <a:gd name="T25" fmla="*/ 0 h 79"/>
                <a:gd name="T26" fmla="*/ 25 w 26"/>
                <a:gd name="T27" fmla="*/ 0 h 79"/>
                <a:gd name="T28" fmla="*/ 25 w 26"/>
                <a:gd name="T2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9">
                  <a:moveTo>
                    <a:pt x="25" y="78"/>
                  </a:moveTo>
                  <a:lnTo>
                    <a:pt x="16" y="78"/>
                  </a:lnTo>
                  <a:lnTo>
                    <a:pt x="16" y="22"/>
                  </a:lnTo>
                  <a:lnTo>
                    <a:pt x="0" y="22"/>
                  </a:lnTo>
                  <a:lnTo>
                    <a:pt x="0" y="15"/>
                  </a:lnTo>
                  <a:lnTo>
                    <a:pt x="4" y="15"/>
                  </a:lnTo>
                  <a:lnTo>
                    <a:pt x="7" y="14"/>
                  </a:lnTo>
                  <a:lnTo>
                    <a:pt x="10" y="13"/>
                  </a:lnTo>
                  <a:lnTo>
                    <a:pt x="13" y="12"/>
                  </a:lnTo>
                  <a:lnTo>
                    <a:pt x="15" y="10"/>
                  </a:lnTo>
                  <a:lnTo>
                    <a:pt x="16" y="7"/>
                  </a:lnTo>
                  <a:lnTo>
                    <a:pt x="18" y="5"/>
                  </a:lnTo>
                  <a:lnTo>
                    <a:pt x="19" y="0"/>
                  </a:lnTo>
                  <a:lnTo>
                    <a:pt x="25" y="0"/>
                  </a:lnTo>
                  <a:lnTo>
                    <a:pt x="25" y="7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49" name="Freeform 146">
              <a:extLst>
                <a:ext uri="{FF2B5EF4-FFF2-40B4-BE49-F238E27FC236}">
                  <a16:creationId xmlns:a16="http://schemas.microsoft.com/office/drawing/2014/main" id="{CCB6B052-02AE-4D99-B269-014ABF2645E9}"/>
                </a:ext>
              </a:extLst>
            </p:cNvPr>
            <p:cNvSpPr>
              <a:spLocks/>
            </p:cNvSpPr>
            <p:nvPr/>
          </p:nvSpPr>
          <p:spPr bwMode="auto">
            <a:xfrm>
              <a:off x="4159250" y="3873500"/>
              <a:ext cx="34925" cy="50800"/>
            </a:xfrm>
            <a:custGeom>
              <a:avLst/>
              <a:gdLst>
                <a:gd name="T0" fmla="*/ 0 w 22"/>
                <a:gd name="T1" fmla="*/ 31 h 32"/>
                <a:gd name="T2" fmla="*/ 21 w 22"/>
                <a:gd name="T3" fmla="*/ 31 h 32"/>
                <a:gd name="T4" fmla="*/ 21 w 22"/>
                <a:gd name="T5" fmla="*/ 0 h 32"/>
                <a:gd name="T6" fmla="*/ 20 w 22"/>
                <a:gd name="T7" fmla="*/ 0 h 32"/>
                <a:gd name="T8" fmla="*/ 0 w 22"/>
                <a:gd name="T9" fmla="*/ 31 h 32"/>
              </a:gdLst>
              <a:ahLst/>
              <a:cxnLst>
                <a:cxn ang="0">
                  <a:pos x="T0" y="T1"/>
                </a:cxn>
                <a:cxn ang="0">
                  <a:pos x="T2" y="T3"/>
                </a:cxn>
                <a:cxn ang="0">
                  <a:pos x="T4" y="T5"/>
                </a:cxn>
                <a:cxn ang="0">
                  <a:pos x="T6" y="T7"/>
                </a:cxn>
                <a:cxn ang="0">
                  <a:pos x="T8" y="T9"/>
                </a:cxn>
              </a:cxnLst>
              <a:rect l="0" t="0" r="r" b="b"/>
              <a:pathLst>
                <a:path w="22" h="32">
                  <a:moveTo>
                    <a:pt x="0" y="31"/>
                  </a:moveTo>
                  <a:lnTo>
                    <a:pt x="21" y="31"/>
                  </a:lnTo>
                  <a:lnTo>
                    <a:pt x="21" y="0"/>
                  </a:lnTo>
                  <a:lnTo>
                    <a:pt x="20" y="0"/>
                  </a:lnTo>
                  <a:lnTo>
                    <a:pt x="0"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0" name="Freeform 147">
              <a:extLst>
                <a:ext uri="{FF2B5EF4-FFF2-40B4-BE49-F238E27FC236}">
                  <a16:creationId xmlns:a16="http://schemas.microsoft.com/office/drawing/2014/main" id="{ABAF7861-DD2F-4B24-B658-5E4D3FA562B2}"/>
                </a:ext>
              </a:extLst>
            </p:cNvPr>
            <p:cNvSpPr>
              <a:spLocks/>
            </p:cNvSpPr>
            <p:nvPr/>
          </p:nvSpPr>
          <p:spPr bwMode="auto">
            <a:xfrm>
              <a:off x="3576638" y="4275138"/>
              <a:ext cx="44450" cy="50800"/>
            </a:xfrm>
            <a:custGeom>
              <a:avLst/>
              <a:gdLst>
                <a:gd name="T0" fmla="*/ 14 w 28"/>
                <a:gd name="T1" fmla="*/ 31 h 32"/>
                <a:gd name="T2" fmla="*/ 17 w 28"/>
                <a:gd name="T3" fmla="*/ 31 h 32"/>
                <a:gd name="T4" fmla="*/ 20 w 28"/>
                <a:gd name="T5" fmla="*/ 30 h 32"/>
                <a:gd name="T6" fmla="*/ 22 w 28"/>
                <a:gd name="T7" fmla="*/ 28 h 32"/>
                <a:gd name="T8" fmla="*/ 24 w 28"/>
                <a:gd name="T9" fmla="*/ 27 h 32"/>
                <a:gd name="T10" fmla="*/ 25 w 28"/>
                <a:gd name="T11" fmla="*/ 24 h 32"/>
                <a:gd name="T12" fmla="*/ 26 w 28"/>
                <a:gd name="T13" fmla="*/ 21 h 32"/>
                <a:gd name="T14" fmla="*/ 27 w 28"/>
                <a:gd name="T15" fmla="*/ 18 h 32"/>
                <a:gd name="T16" fmla="*/ 27 w 28"/>
                <a:gd name="T17" fmla="*/ 15 h 32"/>
                <a:gd name="T18" fmla="*/ 27 w 28"/>
                <a:gd name="T19" fmla="*/ 13 h 32"/>
                <a:gd name="T20" fmla="*/ 27 w 28"/>
                <a:gd name="T21" fmla="*/ 10 h 32"/>
                <a:gd name="T22" fmla="*/ 26 w 28"/>
                <a:gd name="T23" fmla="*/ 8 h 32"/>
                <a:gd name="T24" fmla="*/ 25 w 28"/>
                <a:gd name="T25" fmla="*/ 5 h 32"/>
                <a:gd name="T26" fmla="*/ 23 w 28"/>
                <a:gd name="T27" fmla="*/ 3 h 32"/>
                <a:gd name="T28" fmla="*/ 20 w 28"/>
                <a:gd name="T29" fmla="*/ 2 h 32"/>
                <a:gd name="T30" fmla="*/ 17 w 28"/>
                <a:gd name="T31" fmla="*/ 1 h 32"/>
                <a:gd name="T32" fmla="*/ 14 w 28"/>
                <a:gd name="T33" fmla="*/ 0 h 32"/>
                <a:gd name="T34" fmla="*/ 11 w 28"/>
                <a:gd name="T35" fmla="*/ 0 h 32"/>
                <a:gd name="T36" fmla="*/ 7 w 28"/>
                <a:gd name="T37" fmla="*/ 1 h 32"/>
                <a:gd name="T38" fmla="*/ 6 w 28"/>
                <a:gd name="T39" fmla="*/ 3 h 32"/>
                <a:gd name="T40" fmla="*/ 3 w 28"/>
                <a:gd name="T41" fmla="*/ 4 h 32"/>
                <a:gd name="T42" fmla="*/ 2 w 28"/>
                <a:gd name="T43" fmla="*/ 7 h 32"/>
                <a:gd name="T44" fmla="*/ 1 w 28"/>
                <a:gd name="T45" fmla="*/ 9 h 32"/>
                <a:gd name="T46" fmla="*/ 0 w 28"/>
                <a:gd name="T47" fmla="*/ 13 h 32"/>
                <a:gd name="T48" fmla="*/ 0 w 28"/>
                <a:gd name="T49" fmla="*/ 15 h 32"/>
                <a:gd name="T50" fmla="*/ 0 w 28"/>
                <a:gd name="T51" fmla="*/ 18 h 32"/>
                <a:gd name="T52" fmla="*/ 1 w 28"/>
                <a:gd name="T53" fmla="*/ 21 h 32"/>
                <a:gd name="T54" fmla="*/ 2 w 28"/>
                <a:gd name="T55" fmla="*/ 23 h 32"/>
                <a:gd name="T56" fmla="*/ 3 w 28"/>
                <a:gd name="T57" fmla="*/ 26 h 32"/>
                <a:gd name="T58" fmla="*/ 6 w 28"/>
                <a:gd name="T59" fmla="*/ 28 h 32"/>
                <a:gd name="T60" fmla="*/ 7 w 28"/>
                <a:gd name="T61" fmla="*/ 29 h 32"/>
                <a:gd name="T62" fmla="*/ 11 w 28"/>
                <a:gd name="T63" fmla="*/ 30 h 32"/>
                <a:gd name="T64" fmla="*/ 14 w 28"/>
                <a:gd name="T6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32">
                  <a:moveTo>
                    <a:pt x="14" y="31"/>
                  </a:moveTo>
                  <a:lnTo>
                    <a:pt x="17" y="31"/>
                  </a:lnTo>
                  <a:lnTo>
                    <a:pt x="20" y="30"/>
                  </a:lnTo>
                  <a:lnTo>
                    <a:pt x="22" y="28"/>
                  </a:lnTo>
                  <a:lnTo>
                    <a:pt x="24" y="27"/>
                  </a:lnTo>
                  <a:lnTo>
                    <a:pt x="25" y="24"/>
                  </a:lnTo>
                  <a:lnTo>
                    <a:pt x="26" y="21"/>
                  </a:lnTo>
                  <a:lnTo>
                    <a:pt x="27" y="18"/>
                  </a:lnTo>
                  <a:lnTo>
                    <a:pt x="27" y="15"/>
                  </a:lnTo>
                  <a:lnTo>
                    <a:pt x="27" y="13"/>
                  </a:lnTo>
                  <a:lnTo>
                    <a:pt x="27" y="10"/>
                  </a:lnTo>
                  <a:lnTo>
                    <a:pt x="26" y="8"/>
                  </a:lnTo>
                  <a:lnTo>
                    <a:pt x="25" y="5"/>
                  </a:lnTo>
                  <a:lnTo>
                    <a:pt x="23" y="3"/>
                  </a:lnTo>
                  <a:lnTo>
                    <a:pt x="20" y="2"/>
                  </a:lnTo>
                  <a:lnTo>
                    <a:pt x="17" y="1"/>
                  </a:lnTo>
                  <a:lnTo>
                    <a:pt x="14" y="0"/>
                  </a:lnTo>
                  <a:lnTo>
                    <a:pt x="11" y="0"/>
                  </a:lnTo>
                  <a:lnTo>
                    <a:pt x="7" y="1"/>
                  </a:lnTo>
                  <a:lnTo>
                    <a:pt x="6" y="3"/>
                  </a:lnTo>
                  <a:lnTo>
                    <a:pt x="3" y="4"/>
                  </a:lnTo>
                  <a:lnTo>
                    <a:pt x="2" y="7"/>
                  </a:lnTo>
                  <a:lnTo>
                    <a:pt x="1" y="9"/>
                  </a:lnTo>
                  <a:lnTo>
                    <a:pt x="0" y="13"/>
                  </a:lnTo>
                  <a:lnTo>
                    <a:pt x="0" y="15"/>
                  </a:lnTo>
                  <a:lnTo>
                    <a:pt x="0" y="18"/>
                  </a:lnTo>
                  <a:lnTo>
                    <a:pt x="1" y="21"/>
                  </a:lnTo>
                  <a:lnTo>
                    <a:pt x="2" y="23"/>
                  </a:lnTo>
                  <a:lnTo>
                    <a:pt x="3" y="26"/>
                  </a:lnTo>
                  <a:lnTo>
                    <a:pt x="6" y="28"/>
                  </a:lnTo>
                  <a:lnTo>
                    <a:pt x="7" y="29"/>
                  </a:lnTo>
                  <a:lnTo>
                    <a:pt x="11" y="30"/>
                  </a:lnTo>
                  <a:lnTo>
                    <a:pt x="14" y="31"/>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1" name="Freeform 148">
              <a:extLst>
                <a:ext uri="{FF2B5EF4-FFF2-40B4-BE49-F238E27FC236}">
                  <a16:creationId xmlns:a16="http://schemas.microsoft.com/office/drawing/2014/main" id="{161ED994-6F09-4BBB-A492-D12A228B0B72}"/>
                </a:ext>
              </a:extLst>
            </p:cNvPr>
            <p:cNvSpPr>
              <a:spLocks/>
            </p:cNvSpPr>
            <p:nvPr/>
          </p:nvSpPr>
          <p:spPr bwMode="auto">
            <a:xfrm>
              <a:off x="3021013" y="3963988"/>
              <a:ext cx="46037" cy="44450"/>
            </a:xfrm>
            <a:custGeom>
              <a:avLst/>
              <a:gdLst>
                <a:gd name="T0" fmla="*/ 0 w 29"/>
                <a:gd name="T1" fmla="*/ 13 h 28"/>
                <a:gd name="T2" fmla="*/ 0 w 29"/>
                <a:gd name="T3" fmla="*/ 16 h 28"/>
                <a:gd name="T4" fmla="*/ 1 w 29"/>
                <a:gd name="T5" fmla="*/ 17 h 28"/>
                <a:gd name="T6" fmla="*/ 2 w 29"/>
                <a:gd name="T7" fmla="*/ 20 h 28"/>
                <a:gd name="T8" fmla="*/ 2 w 29"/>
                <a:gd name="T9" fmla="*/ 22 h 28"/>
                <a:gd name="T10" fmla="*/ 5 w 29"/>
                <a:gd name="T11" fmla="*/ 24 h 28"/>
                <a:gd name="T12" fmla="*/ 7 w 29"/>
                <a:gd name="T13" fmla="*/ 25 h 28"/>
                <a:gd name="T14" fmla="*/ 11 w 29"/>
                <a:gd name="T15" fmla="*/ 26 h 28"/>
                <a:gd name="T16" fmla="*/ 15 w 29"/>
                <a:gd name="T17" fmla="*/ 27 h 28"/>
                <a:gd name="T18" fmla="*/ 17 w 29"/>
                <a:gd name="T19" fmla="*/ 26 h 28"/>
                <a:gd name="T20" fmla="*/ 19 w 29"/>
                <a:gd name="T21" fmla="*/ 26 h 28"/>
                <a:gd name="T22" fmla="*/ 21 w 29"/>
                <a:gd name="T23" fmla="*/ 25 h 28"/>
                <a:gd name="T24" fmla="*/ 24 w 29"/>
                <a:gd name="T25" fmla="*/ 25 h 28"/>
                <a:gd name="T26" fmla="*/ 26 w 29"/>
                <a:gd name="T27" fmla="*/ 22 h 28"/>
                <a:gd name="T28" fmla="*/ 27 w 29"/>
                <a:gd name="T29" fmla="*/ 20 h 28"/>
                <a:gd name="T30" fmla="*/ 28 w 29"/>
                <a:gd name="T31" fmla="*/ 17 h 28"/>
                <a:gd name="T32" fmla="*/ 28 w 29"/>
                <a:gd name="T33" fmla="*/ 14 h 28"/>
                <a:gd name="T34" fmla="*/ 28 w 29"/>
                <a:gd name="T35" fmla="*/ 11 h 28"/>
                <a:gd name="T36" fmla="*/ 27 w 29"/>
                <a:gd name="T37" fmla="*/ 8 h 28"/>
                <a:gd name="T38" fmla="*/ 26 w 29"/>
                <a:gd name="T39" fmla="*/ 6 h 28"/>
                <a:gd name="T40" fmla="*/ 24 w 29"/>
                <a:gd name="T41" fmla="*/ 3 h 28"/>
                <a:gd name="T42" fmla="*/ 22 w 29"/>
                <a:gd name="T43" fmla="*/ 2 h 28"/>
                <a:gd name="T44" fmla="*/ 20 w 29"/>
                <a:gd name="T45" fmla="*/ 2 h 28"/>
                <a:gd name="T46" fmla="*/ 17 w 29"/>
                <a:gd name="T47" fmla="*/ 1 h 28"/>
                <a:gd name="T48" fmla="*/ 14 w 29"/>
                <a:gd name="T49" fmla="*/ 0 h 28"/>
                <a:gd name="T50" fmla="*/ 11 w 29"/>
                <a:gd name="T51" fmla="*/ 1 h 28"/>
                <a:gd name="T52" fmla="*/ 7 w 29"/>
                <a:gd name="T53" fmla="*/ 2 h 28"/>
                <a:gd name="T54" fmla="*/ 5 w 29"/>
                <a:gd name="T55" fmla="*/ 2 h 28"/>
                <a:gd name="T56" fmla="*/ 3 w 29"/>
                <a:gd name="T57" fmla="*/ 4 h 28"/>
                <a:gd name="T58" fmla="*/ 2 w 29"/>
                <a:gd name="T59" fmla="*/ 7 h 28"/>
                <a:gd name="T60" fmla="*/ 1 w 29"/>
                <a:gd name="T61" fmla="*/ 8 h 28"/>
                <a:gd name="T62" fmla="*/ 0 w 29"/>
                <a:gd name="T63" fmla="*/ 11 h 28"/>
                <a:gd name="T64" fmla="*/ 0 w 29"/>
                <a:gd name="T6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8">
                  <a:moveTo>
                    <a:pt x="0" y="13"/>
                  </a:moveTo>
                  <a:lnTo>
                    <a:pt x="0" y="16"/>
                  </a:lnTo>
                  <a:lnTo>
                    <a:pt x="1" y="17"/>
                  </a:lnTo>
                  <a:lnTo>
                    <a:pt x="2" y="20"/>
                  </a:lnTo>
                  <a:lnTo>
                    <a:pt x="2" y="22"/>
                  </a:lnTo>
                  <a:lnTo>
                    <a:pt x="5" y="24"/>
                  </a:lnTo>
                  <a:lnTo>
                    <a:pt x="7" y="25"/>
                  </a:lnTo>
                  <a:lnTo>
                    <a:pt x="11" y="26"/>
                  </a:lnTo>
                  <a:lnTo>
                    <a:pt x="15" y="27"/>
                  </a:lnTo>
                  <a:lnTo>
                    <a:pt x="17" y="26"/>
                  </a:lnTo>
                  <a:lnTo>
                    <a:pt x="19" y="26"/>
                  </a:lnTo>
                  <a:lnTo>
                    <a:pt x="21" y="25"/>
                  </a:lnTo>
                  <a:lnTo>
                    <a:pt x="24" y="25"/>
                  </a:lnTo>
                  <a:lnTo>
                    <a:pt x="26" y="22"/>
                  </a:lnTo>
                  <a:lnTo>
                    <a:pt x="27" y="20"/>
                  </a:lnTo>
                  <a:lnTo>
                    <a:pt x="28" y="17"/>
                  </a:lnTo>
                  <a:lnTo>
                    <a:pt x="28" y="14"/>
                  </a:lnTo>
                  <a:lnTo>
                    <a:pt x="28" y="11"/>
                  </a:lnTo>
                  <a:lnTo>
                    <a:pt x="27" y="8"/>
                  </a:lnTo>
                  <a:lnTo>
                    <a:pt x="26" y="6"/>
                  </a:lnTo>
                  <a:lnTo>
                    <a:pt x="24" y="3"/>
                  </a:lnTo>
                  <a:lnTo>
                    <a:pt x="22" y="2"/>
                  </a:lnTo>
                  <a:lnTo>
                    <a:pt x="20" y="2"/>
                  </a:lnTo>
                  <a:lnTo>
                    <a:pt x="17" y="1"/>
                  </a:lnTo>
                  <a:lnTo>
                    <a:pt x="14" y="0"/>
                  </a:lnTo>
                  <a:lnTo>
                    <a:pt x="11" y="1"/>
                  </a:lnTo>
                  <a:lnTo>
                    <a:pt x="7" y="2"/>
                  </a:lnTo>
                  <a:lnTo>
                    <a:pt x="5" y="2"/>
                  </a:lnTo>
                  <a:lnTo>
                    <a:pt x="3" y="4"/>
                  </a:lnTo>
                  <a:lnTo>
                    <a:pt x="2" y="7"/>
                  </a:lnTo>
                  <a:lnTo>
                    <a:pt x="1" y="8"/>
                  </a:lnTo>
                  <a:lnTo>
                    <a:pt x="0" y="11"/>
                  </a:lnTo>
                  <a:lnTo>
                    <a:pt x="0" y="13"/>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2" name="Freeform 149">
              <a:extLst>
                <a:ext uri="{FF2B5EF4-FFF2-40B4-BE49-F238E27FC236}">
                  <a16:creationId xmlns:a16="http://schemas.microsoft.com/office/drawing/2014/main" id="{B560841A-A23F-4991-8B8C-138EA24AC9C9}"/>
                </a:ext>
              </a:extLst>
            </p:cNvPr>
            <p:cNvSpPr>
              <a:spLocks/>
            </p:cNvSpPr>
            <p:nvPr/>
          </p:nvSpPr>
          <p:spPr bwMode="auto">
            <a:xfrm>
              <a:off x="3024188" y="3910013"/>
              <a:ext cx="39687" cy="33337"/>
            </a:xfrm>
            <a:custGeom>
              <a:avLst/>
              <a:gdLst>
                <a:gd name="T0" fmla="*/ 24 w 25"/>
                <a:gd name="T1" fmla="*/ 9 h 21"/>
                <a:gd name="T2" fmla="*/ 23 w 25"/>
                <a:gd name="T3" fmla="*/ 8 h 21"/>
                <a:gd name="T4" fmla="*/ 23 w 25"/>
                <a:gd name="T5" fmla="*/ 6 h 21"/>
                <a:gd name="T6" fmla="*/ 22 w 25"/>
                <a:gd name="T7" fmla="*/ 5 h 21"/>
                <a:gd name="T8" fmla="*/ 22 w 25"/>
                <a:gd name="T9" fmla="*/ 3 h 21"/>
                <a:gd name="T10" fmla="*/ 20 w 25"/>
                <a:gd name="T11" fmla="*/ 2 h 21"/>
                <a:gd name="T12" fmla="*/ 18 w 25"/>
                <a:gd name="T13" fmla="*/ 1 h 21"/>
                <a:gd name="T14" fmla="*/ 15 w 25"/>
                <a:gd name="T15" fmla="*/ 0 h 21"/>
                <a:gd name="T16" fmla="*/ 11 w 25"/>
                <a:gd name="T17" fmla="*/ 0 h 21"/>
                <a:gd name="T18" fmla="*/ 9 w 25"/>
                <a:gd name="T19" fmla="*/ 0 h 21"/>
                <a:gd name="T20" fmla="*/ 6 w 25"/>
                <a:gd name="T21" fmla="*/ 1 h 21"/>
                <a:gd name="T22" fmla="*/ 4 w 25"/>
                <a:gd name="T23" fmla="*/ 2 h 21"/>
                <a:gd name="T24" fmla="*/ 2 w 25"/>
                <a:gd name="T25" fmla="*/ 3 h 21"/>
                <a:gd name="T26" fmla="*/ 2 w 25"/>
                <a:gd name="T27" fmla="*/ 5 h 21"/>
                <a:gd name="T28" fmla="*/ 1 w 25"/>
                <a:gd name="T29" fmla="*/ 7 h 21"/>
                <a:gd name="T30" fmla="*/ 1 w 25"/>
                <a:gd name="T31" fmla="*/ 8 h 21"/>
                <a:gd name="T32" fmla="*/ 0 w 25"/>
                <a:gd name="T33" fmla="*/ 10 h 21"/>
                <a:gd name="T34" fmla="*/ 1 w 25"/>
                <a:gd name="T35" fmla="*/ 12 h 21"/>
                <a:gd name="T36" fmla="*/ 2 w 25"/>
                <a:gd name="T37" fmla="*/ 14 h 21"/>
                <a:gd name="T38" fmla="*/ 2 w 25"/>
                <a:gd name="T39" fmla="*/ 15 h 21"/>
                <a:gd name="T40" fmla="*/ 4 w 25"/>
                <a:gd name="T41" fmla="*/ 17 h 21"/>
                <a:gd name="T42" fmla="*/ 6 w 25"/>
                <a:gd name="T43" fmla="*/ 18 h 21"/>
                <a:gd name="T44" fmla="*/ 7 w 25"/>
                <a:gd name="T45" fmla="*/ 19 h 21"/>
                <a:gd name="T46" fmla="*/ 10 w 25"/>
                <a:gd name="T47" fmla="*/ 19 h 21"/>
                <a:gd name="T48" fmla="*/ 12 w 25"/>
                <a:gd name="T49" fmla="*/ 20 h 21"/>
                <a:gd name="T50" fmla="*/ 14 w 25"/>
                <a:gd name="T51" fmla="*/ 19 h 21"/>
                <a:gd name="T52" fmla="*/ 17 w 25"/>
                <a:gd name="T53" fmla="*/ 19 h 21"/>
                <a:gd name="T54" fmla="*/ 19 w 25"/>
                <a:gd name="T55" fmla="*/ 18 h 21"/>
                <a:gd name="T56" fmla="*/ 21 w 25"/>
                <a:gd name="T57" fmla="*/ 17 h 21"/>
                <a:gd name="T58" fmla="*/ 22 w 25"/>
                <a:gd name="T59" fmla="*/ 15 h 21"/>
                <a:gd name="T60" fmla="*/ 23 w 25"/>
                <a:gd name="T61" fmla="*/ 13 h 21"/>
                <a:gd name="T62" fmla="*/ 23 w 25"/>
                <a:gd name="T63" fmla="*/ 12 h 21"/>
                <a:gd name="T64" fmla="*/ 24 w 25"/>
                <a:gd name="T65"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1">
                  <a:moveTo>
                    <a:pt x="24" y="9"/>
                  </a:moveTo>
                  <a:lnTo>
                    <a:pt x="23" y="8"/>
                  </a:lnTo>
                  <a:lnTo>
                    <a:pt x="23" y="6"/>
                  </a:lnTo>
                  <a:lnTo>
                    <a:pt x="22" y="5"/>
                  </a:lnTo>
                  <a:lnTo>
                    <a:pt x="22" y="3"/>
                  </a:lnTo>
                  <a:lnTo>
                    <a:pt x="20" y="2"/>
                  </a:lnTo>
                  <a:lnTo>
                    <a:pt x="18" y="1"/>
                  </a:lnTo>
                  <a:lnTo>
                    <a:pt x="15" y="0"/>
                  </a:lnTo>
                  <a:lnTo>
                    <a:pt x="11" y="0"/>
                  </a:lnTo>
                  <a:lnTo>
                    <a:pt x="9" y="0"/>
                  </a:lnTo>
                  <a:lnTo>
                    <a:pt x="6" y="1"/>
                  </a:lnTo>
                  <a:lnTo>
                    <a:pt x="4" y="2"/>
                  </a:lnTo>
                  <a:lnTo>
                    <a:pt x="2" y="3"/>
                  </a:lnTo>
                  <a:lnTo>
                    <a:pt x="2" y="5"/>
                  </a:lnTo>
                  <a:lnTo>
                    <a:pt x="1" y="7"/>
                  </a:lnTo>
                  <a:lnTo>
                    <a:pt x="1" y="8"/>
                  </a:lnTo>
                  <a:lnTo>
                    <a:pt x="0" y="10"/>
                  </a:lnTo>
                  <a:lnTo>
                    <a:pt x="1" y="12"/>
                  </a:lnTo>
                  <a:lnTo>
                    <a:pt x="2" y="14"/>
                  </a:lnTo>
                  <a:lnTo>
                    <a:pt x="2" y="15"/>
                  </a:lnTo>
                  <a:lnTo>
                    <a:pt x="4" y="17"/>
                  </a:lnTo>
                  <a:lnTo>
                    <a:pt x="6" y="18"/>
                  </a:lnTo>
                  <a:lnTo>
                    <a:pt x="7" y="19"/>
                  </a:lnTo>
                  <a:lnTo>
                    <a:pt x="10" y="19"/>
                  </a:lnTo>
                  <a:lnTo>
                    <a:pt x="12" y="20"/>
                  </a:lnTo>
                  <a:lnTo>
                    <a:pt x="14" y="19"/>
                  </a:lnTo>
                  <a:lnTo>
                    <a:pt x="17" y="19"/>
                  </a:lnTo>
                  <a:lnTo>
                    <a:pt x="19" y="18"/>
                  </a:lnTo>
                  <a:lnTo>
                    <a:pt x="21" y="17"/>
                  </a:lnTo>
                  <a:lnTo>
                    <a:pt x="22" y="15"/>
                  </a:lnTo>
                  <a:lnTo>
                    <a:pt x="23" y="13"/>
                  </a:lnTo>
                  <a:lnTo>
                    <a:pt x="23" y="12"/>
                  </a:lnTo>
                  <a:lnTo>
                    <a:pt x="24" y="9"/>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3" name="Freeform 150">
              <a:extLst>
                <a:ext uri="{FF2B5EF4-FFF2-40B4-BE49-F238E27FC236}">
                  <a16:creationId xmlns:a16="http://schemas.microsoft.com/office/drawing/2014/main" id="{BA63A270-BBC9-49FF-A97C-DDEADEA77622}"/>
                </a:ext>
              </a:extLst>
            </p:cNvPr>
            <p:cNvSpPr>
              <a:spLocks/>
            </p:cNvSpPr>
            <p:nvPr/>
          </p:nvSpPr>
          <p:spPr bwMode="auto">
            <a:xfrm>
              <a:off x="2924175" y="3603625"/>
              <a:ext cx="44450" cy="50800"/>
            </a:xfrm>
            <a:custGeom>
              <a:avLst/>
              <a:gdLst>
                <a:gd name="T0" fmla="*/ 27 w 28"/>
                <a:gd name="T1" fmla="*/ 15 h 32"/>
                <a:gd name="T2" fmla="*/ 27 w 28"/>
                <a:gd name="T3" fmla="*/ 13 h 32"/>
                <a:gd name="T4" fmla="*/ 26 w 28"/>
                <a:gd name="T5" fmla="*/ 9 h 32"/>
                <a:gd name="T6" fmla="*/ 25 w 28"/>
                <a:gd name="T7" fmla="*/ 7 h 32"/>
                <a:gd name="T8" fmla="*/ 24 w 28"/>
                <a:gd name="T9" fmla="*/ 4 h 32"/>
                <a:gd name="T10" fmla="*/ 22 w 28"/>
                <a:gd name="T11" fmla="*/ 3 h 32"/>
                <a:gd name="T12" fmla="*/ 20 w 28"/>
                <a:gd name="T13" fmla="*/ 2 h 32"/>
                <a:gd name="T14" fmla="*/ 16 w 28"/>
                <a:gd name="T15" fmla="*/ 0 h 32"/>
                <a:gd name="T16" fmla="*/ 13 w 28"/>
                <a:gd name="T17" fmla="*/ 0 h 32"/>
                <a:gd name="T18" fmla="*/ 11 w 28"/>
                <a:gd name="T19" fmla="*/ 0 h 32"/>
                <a:gd name="T20" fmla="*/ 7 w 28"/>
                <a:gd name="T21" fmla="*/ 1 h 32"/>
                <a:gd name="T22" fmla="*/ 6 w 28"/>
                <a:gd name="T23" fmla="*/ 3 h 32"/>
                <a:gd name="T24" fmla="*/ 4 w 28"/>
                <a:gd name="T25" fmla="*/ 4 h 32"/>
                <a:gd name="T26" fmla="*/ 2 w 28"/>
                <a:gd name="T27" fmla="*/ 7 h 32"/>
                <a:gd name="T28" fmla="*/ 1 w 28"/>
                <a:gd name="T29" fmla="*/ 9 h 32"/>
                <a:gd name="T30" fmla="*/ 0 w 28"/>
                <a:gd name="T31" fmla="*/ 13 h 32"/>
                <a:gd name="T32" fmla="*/ 0 w 28"/>
                <a:gd name="T33" fmla="*/ 16 h 32"/>
                <a:gd name="T34" fmla="*/ 1 w 28"/>
                <a:gd name="T35" fmla="*/ 20 h 32"/>
                <a:gd name="T36" fmla="*/ 2 w 28"/>
                <a:gd name="T37" fmla="*/ 23 h 32"/>
                <a:gd name="T38" fmla="*/ 3 w 28"/>
                <a:gd name="T39" fmla="*/ 27 h 32"/>
                <a:gd name="T40" fmla="*/ 5 w 28"/>
                <a:gd name="T41" fmla="*/ 28 h 32"/>
                <a:gd name="T42" fmla="*/ 7 w 28"/>
                <a:gd name="T43" fmla="*/ 29 h 32"/>
                <a:gd name="T44" fmla="*/ 9 w 28"/>
                <a:gd name="T45" fmla="*/ 30 h 32"/>
                <a:gd name="T46" fmla="*/ 11 w 28"/>
                <a:gd name="T47" fmla="*/ 31 h 32"/>
                <a:gd name="T48" fmla="*/ 14 w 28"/>
                <a:gd name="T49" fmla="*/ 31 h 32"/>
                <a:gd name="T50" fmla="*/ 16 w 28"/>
                <a:gd name="T51" fmla="*/ 30 h 32"/>
                <a:gd name="T52" fmla="*/ 18 w 28"/>
                <a:gd name="T53" fmla="*/ 30 h 32"/>
                <a:gd name="T54" fmla="*/ 20 w 28"/>
                <a:gd name="T55" fmla="*/ 29 h 32"/>
                <a:gd name="T56" fmla="*/ 22 w 28"/>
                <a:gd name="T57" fmla="*/ 28 h 32"/>
                <a:gd name="T58" fmla="*/ 24 w 28"/>
                <a:gd name="T59" fmla="*/ 26 h 32"/>
                <a:gd name="T60" fmla="*/ 25 w 28"/>
                <a:gd name="T61" fmla="*/ 23 h 32"/>
                <a:gd name="T62" fmla="*/ 26 w 28"/>
                <a:gd name="T63" fmla="*/ 20 h 32"/>
                <a:gd name="T64" fmla="*/ 27 w 28"/>
                <a:gd name="T6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 h="32">
                  <a:moveTo>
                    <a:pt x="27" y="15"/>
                  </a:moveTo>
                  <a:lnTo>
                    <a:pt x="27" y="13"/>
                  </a:lnTo>
                  <a:lnTo>
                    <a:pt x="26" y="9"/>
                  </a:lnTo>
                  <a:lnTo>
                    <a:pt x="25" y="7"/>
                  </a:lnTo>
                  <a:lnTo>
                    <a:pt x="24" y="4"/>
                  </a:lnTo>
                  <a:lnTo>
                    <a:pt x="22" y="3"/>
                  </a:lnTo>
                  <a:lnTo>
                    <a:pt x="20" y="2"/>
                  </a:lnTo>
                  <a:lnTo>
                    <a:pt x="16" y="0"/>
                  </a:lnTo>
                  <a:lnTo>
                    <a:pt x="13" y="0"/>
                  </a:lnTo>
                  <a:lnTo>
                    <a:pt x="11" y="0"/>
                  </a:lnTo>
                  <a:lnTo>
                    <a:pt x="7" y="1"/>
                  </a:lnTo>
                  <a:lnTo>
                    <a:pt x="6" y="3"/>
                  </a:lnTo>
                  <a:lnTo>
                    <a:pt x="4" y="4"/>
                  </a:lnTo>
                  <a:lnTo>
                    <a:pt x="2" y="7"/>
                  </a:lnTo>
                  <a:lnTo>
                    <a:pt x="1" y="9"/>
                  </a:lnTo>
                  <a:lnTo>
                    <a:pt x="0" y="13"/>
                  </a:lnTo>
                  <a:lnTo>
                    <a:pt x="0" y="16"/>
                  </a:lnTo>
                  <a:lnTo>
                    <a:pt x="1" y="20"/>
                  </a:lnTo>
                  <a:lnTo>
                    <a:pt x="2" y="23"/>
                  </a:lnTo>
                  <a:lnTo>
                    <a:pt x="3" y="27"/>
                  </a:lnTo>
                  <a:lnTo>
                    <a:pt x="5" y="28"/>
                  </a:lnTo>
                  <a:lnTo>
                    <a:pt x="7" y="29"/>
                  </a:lnTo>
                  <a:lnTo>
                    <a:pt x="9" y="30"/>
                  </a:lnTo>
                  <a:lnTo>
                    <a:pt x="11" y="31"/>
                  </a:lnTo>
                  <a:lnTo>
                    <a:pt x="14" y="31"/>
                  </a:lnTo>
                  <a:lnTo>
                    <a:pt x="16" y="30"/>
                  </a:lnTo>
                  <a:lnTo>
                    <a:pt x="18" y="30"/>
                  </a:lnTo>
                  <a:lnTo>
                    <a:pt x="20" y="29"/>
                  </a:lnTo>
                  <a:lnTo>
                    <a:pt x="22" y="28"/>
                  </a:lnTo>
                  <a:lnTo>
                    <a:pt x="24" y="26"/>
                  </a:lnTo>
                  <a:lnTo>
                    <a:pt x="25" y="23"/>
                  </a:lnTo>
                  <a:lnTo>
                    <a:pt x="26" y="20"/>
                  </a:lnTo>
                  <a:lnTo>
                    <a:pt x="27" y="15"/>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4" name="Freeform 151">
              <a:extLst>
                <a:ext uri="{FF2B5EF4-FFF2-40B4-BE49-F238E27FC236}">
                  <a16:creationId xmlns:a16="http://schemas.microsoft.com/office/drawing/2014/main" id="{CC63772E-46E5-42E1-A8C3-26862E51303E}"/>
                </a:ext>
              </a:extLst>
            </p:cNvPr>
            <p:cNvSpPr>
              <a:spLocks/>
            </p:cNvSpPr>
            <p:nvPr/>
          </p:nvSpPr>
          <p:spPr bwMode="auto">
            <a:xfrm>
              <a:off x="3587750" y="2914650"/>
              <a:ext cx="754063" cy="760413"/>
            </a:xfrm>
            <a:custGeom>
              <a:avLst/>
              <a:gdLst>
                <a:gd name="T0" fmla="*/ 0 w 475"/>
                <a:gd name="T1" fmla="*/ 0 h 479"/>
                <a:gd name="T2" fmla="*/ 0 w 475"/>
                <a:gd name="T3" fmla="*/ 478 h 479"/>
                <a:gd name="T4" fmla="*/ 474 w 475"/>
                <a:gd name="T5" fmla="*/ 467 h 479"/>
                <a:gd name="T6" fmla="*/ 471 w 475"/>
                <a:gd name="T7" fmla="*/ 397 h 479"/>
                <a:gd name="T8" fmla="*/ 444 w 475"/>
                <a:gd name="T9" fmla="*/ 302 h 479"/>
                <a:gd name="T10" fmla="*/ 405 w 475"/>
                <a:gd name="T11" fmla="*/ 221 h 479"/>
                <a:gd name="T12" fmla="*/ 346 w 475"/>
                <a:gd name="T13" fmla="*/ 143 h 479"/>
                <a:gd name="T14" fmla="*/ 271 w 475"/>
                <a:gd name="T15" fmla="*/ 78 h 479"/>
                <a:gd name="T16" fmla="*/ 167 w 475"/>
                <a:gd name="T17" fmla="*/ 30 h 479"/>
                <a:gd name="T18" fmla="*/ 89 w 475"/>
                <a:gd name="T19" fmla="*/ 9 h 479"/>
                <a:gd name="T20" fmla="*/ 0 w 475"/>
                <a:gd name="T21"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79">
                  <a:moveTo>
                    <a:pt x="0" y="0"/>
                  </a:moveTo>
                  <a:lnTo>
                    <a:pt x="0" y="478"/>
                  </a:lnTo>
                  <a:lnTo>
                    <a:pt x="474" y="467"/>
                  </a:lnTo>
                  <a:lnTo>
                    <a:pt x="471" y="397"/>
                  </a:lnTo>
                  <a:lnTo>
                    <a:pt x="444" y="302"/>
                  </a:lnTo>
                  <a:lnTo>
                    <a:pt x="405" y="221"/>
                  </a:lnTo>
                  <a:lnTo>
                    <a:pt x="346" y="143"/>
                  </a:lnTo>
                  <a:lnTo>
                    <a:pt x="271" y="78"/>
                  </a:lnTo>
                  <a:lnTo>
                    <a:pt x="167" y="30"/>
                  </a:lnTo>
                  <a:lnTo>
                    <a:pt x="89" y="9"/>
                  </a:lnTo>
                  <a:lnTo>
                    <a:pt x="0" y="0"/>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5" name="Freeform 152">
              <a:extLst>
                <a:ext uri="{FF2B5EF4-FFF2-40B4-BE49-F238E27FC236}">
                  <a16:creationId xmlns:a16="http://schemas.microsoft.com/office/drawing/2014/main" id="{8EE8956A-5DB8-4767-B470-2FEB9D3EA826}"/>
                </a:ext>
              </a:extLst>
            </p:cNvPr>
            <p:cNvSpPr>
              <a:spLocks/>
            </p:cNvSpPr>
            <p:nvPr/>
          </p:nvSpPr>
          <p:spPr bwMode="auto">
            <a:xfrm>
              <a:off x="3098800" y="3262313"/>
              <a:ext cx="47625" cy="98425"/>
            </a:xfrm>
            <a:custGeom>
              <a:avLst/>
              <a:gdLst>
                <a:gd name="T0" fmla="*/ 14 w 30"/>
                <a:gd name="T1" fmla="*/ 0 h 62"/>
                <a:gd name="T2" fmla="*/ 11 w 30"/>
                <a:gd name="T3" fmla="*/ 1 h 62"/>
                <a:gd name="T4" fmla="*/ 8 w 30"/>
                <a:gd name="T5" fmla="*/ 3 h 62"/>
                <a:gd name="T6" fmla="*/ 6 w 30"/>
                <a:gd name="T7" fmla="*/ 5 h 62"/>
                <a:gd name="T8" fmla="*/ 3 w 30"/>
                <a:gd name="T9" fmla="*/ 8 h 62"/>
                <a:gd name="T10" fmla="*/ 2 w 30"/>
                <a:gd name="T11" fmla="*/ 13 h 62"/>
                <a:gd name="T12" fmla="*/ 1 w 30"/>
                <a:gd name="T13" fmla="*/ 18 h 62"/>
                <a:gd name="T14" fmla="*/ 0 w 30"/>
                <a:gd name="T15" fmla="*/ 24 h 62"/>
                <a:gd name="T16" fmla="*/ 0 w 30"/>
                <a:gd name="T17" fmla="*/ 31 h 62"/>
                <a:gd name="T18" fmla="*/ 0 w 30"/>
                <a:gd name="T19" fmla="*/ 37 h 62"/>
                <a:gd name="T20" fmla="*/ 1 w 30"/>
                <a:gd name="T21" fmla="*/ 44 h 62"/>
                <a:gd name="T22" fmla="*/ 2 w 30"/>
                <a:gd name="T23" fmla="*/ 49 h 62"/>
                <a:gd name="T24" fmla="*/ 3 w 30"/>
                <a:gd name="T25" fmla="*/ 53 h 62"/>
                <a:gd name="T26" fmla="*/ 6 w 30"/>
                <a:gd name="T27" fmla="*/ 56 h 62"/>
                <a:gd name="T28" fmla="*/ 8 w 30"/>
                <a:gd name="T29" fmla="*/ 59 h 62"/>
                <a:gd name="T30" fmla="*/ 11 w 30"/>
                <a:gd name="T31" fmla="*/ 61 h 62"/>
                <a:gd name="T32" fmla="*/ 14 w 30"/>
                <a:gd name="T33" fmla="*/ 61 h 62"/>
                <a:gd name="T34" fmla="*/ 18 w 30"/>
                <a:gd name="T35" fmla="*/ 61 h 62"/>
                <a:gd name="T36" fmla="*/ 21 w 30"/>
                <a:gd name="T37" fmla="*/ 59 h 62"/>
                <a:gd name="T38" fmla="*/ 23 w 30"/>
                <a:gd name="T39" fmla="*/ 56 h 62"/>
                <a:gd name="T40" fmla="*/ 26 w 30"/>
                <a:gd name="T41" fmla="*/ 53 h 62"/>
                <a:gd name="T42" fmla="*/ 27 w 30"/>
                <a:gd name="T43" fmla="*/ 49 h 62"/>
                <a:gd name="T44" fmla="*/ 28 w 30"/>
                <a:gd name="T45" fmla="*/ 44 h 62"/>
                <a:gd name="T46" fmla="*/ 29 w 30"/>
                <a:gd name="T47" fmla="*/ 37 h 62"/>
                <a:gd name="T48" fmla="*/ 29 w 30"/>
                <a:gd name="T49" fmla="*/ 31 h 62"/>
                <a:gd name="T50" fmla="*/ 29 w 30"/>
                <a:gd name="T51" fmla="*/ 24 h 62"/>
                <a:gd name="T52" fmla="*/ 28 w 30"/>
                <a:gd name="T53" fmla="*/ 18 h 62"/>
                <a:gd name="T54" fmla="*/ 27 w 30"/>
                <a:gd name="T55" fmla="*/ 13 h 62"/>
                <a:gd name="T56" fmla="*/ 26 w 30"/>
                <a:gd name="T57" fmla="*/ 8 h 62"/>
                <a:gd name="T58" fmla="*/ 23 w 30"/>
                <a:gd name="T59" fmla="*/ 5 h 62"/>
                <a:gd name="T60" fmla="*/ 21 w 30"/>
                <a:gd name="T61" fmla="*/ 3 h 62"/>
                <a:gd name="T62" fmla="*/ 18 w 30"/>
                <a:gd name="T63" fmla="*/ 1 h 62"/>
                <a:gd name="T64" fmla="*/ 14 w 30"/>
                <a:gd name="T6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62">
                  <a:moveTo>
                    <a:pt x="14" y="0"/>
                  </a:moveTo>
                  <a:lnTo>
                    <a:pt x="11" y="1"/>
                  </a:lnTo>
                  <a:lnTo>
                    <a:pt x="8" y="3"/>
                  </a:lnTo>
                  <a:lnTo>
                    <a:pt x="6" y="5"/>
                  </a:lnTo>
                  <a:lnTo>
                    <a:pt x="3" y="8"/>
                  </a:lnTo>
                  <a:lnTo>
                    <a:pt x="2" y="13"/>
                  </a:lnTo>
                  <a:lnTo>
                    <a:pt x="1" y="18"/>
                  </a:lnTo>
                  <a:lnTo>
                    <a:pt x="0" y="24"/>
                  </a:lnTo>
                  <a:lnTo>
                    <a:pt x="0" y="31"/>
                  </a:lnTo>
                  <a:lnTo>
                    <a:pt x="0" y="37"/>
                  </a:lnTo>
                  <a:lnTo>
                    <a:pt x="1" y="44"/>
                  </a:lnTo>
                  <a:lnTo>
                    <a:pt x="2" y="49"/>
                  </a:lnTo>
                  <a:lnTo>
                    <a:pt x="3" y="53"/>
                  </a:lnTo>
                  <a:lnTo>
                    <a:pt x="6" y="56"/>
                  </a:lnTo>
                  <a:lnTo>
                    <a:pt x="8" y="59"/>
                  </a:lnTo>
                  <a:lnTo>
                    <a:pt x="11" y="61"/>
                  </a:lnTo>
                  <a:lnTo>
                    <a:pt x="14" y="61"/>
                  </a:lnTo>
                  <a:lnTo>
                    <a:pt x="18" y="61"/>
                  </a:lnTo>
                  <a:lnTo>
                    <a:pt x="21" y="59"/>
                  </a:lnTo>
                  <a:lnTo>
                    <a:pt x="23" y="56"/>
                  </a:lnTo>
                  <a:lnTo>
                    <a:pt x="26" y="53"/>
                  </a:lnTo>
                  <a:lnTo>
                    <a:pt x="27" y="49"/>
                  </a:lnTo>
                  <a:lnTo>
                    <a:pt x="28" y="44"/>
                  </a:lnTo>
                  <a:lnTo>
                    <a:pt x="29" y="37"/>
                  </a:lnTo>
                  <a:lnTo>
                    <a:pt x="29" y="31"/>
                  </a:lnTo>
                  <a:lnTo>
                    <a:pt x="29" y="24"/>
                  </a:lnTo>
                  <a:lnTo>
                    <a:pt x="28" y="18"/>
                  </a:lnTo>
                  <a:lnTo>
                    <a:pt x="27" y="13"/>
                  </a:lnTo>
                  <a:lnTo>
                    <a:pt x="26" y="8"/>
                  </a:lnTo>
                  <a:lnTo>
                    <a:pt x="23" y="5"/>
                  </a:lnTo>
                  <a:lnTo>
                    <a:pt x="21" y="3"/>
                  </a:lnTo>
                  <a:lnTo>
                    <a:pt x="18" y="1"/>
                  </a:lnTo>
                  <a:lnTo>
                    <a:pt x="14" y="0"/>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6" name="Freeform 153">
              <a:extLst>
                <a:ext uri="{FF2B5EF4-FFF2-40B4-BE49-F238E27FC236}">
                  <a16:creationId xmlns:a16="http://schemas.microsoft.com/office/drawing/2014/main" id="{90450E25-E034-410C-AB85-05D934224D06}"/>
                </a:ext>
              </a:extLst>
            </p:cNvPr>
            <p:cNvSpPr>
              <a:spLocks/>
            </p:cNvSpPr>
            <p:nvPr/>
          </p:nvSpPr>
          <p:spPr bwMode="auto">
            <a:xfrm>
              <a:off x="1811338" y="3043238"/>
              <a:ext cx="42862" cy="127000"/>
            </a:xfrm>
            <a:custGeom>
              <a:avLst/>
              <a:gdLst>
                <a:gd name="T0" fmla="*/ 26 w 27"/>
                <a:gd name="T1" fmla="*/ 79 h 80"/>
                <a:gd name="T2" fmla="*/ 16 w 27"/>
                <a:gd name="T3" fmla="*/ 79 h 80"/>
                <a:gd name="T4" fmla="*/ 16 w 27"/>
                <a:gd name="T5" fmla="*/ 23 h 80"/>
                <a:gd name="T6" fmla="*/ 0 w 27"/>
                <a:gd name="T7" fmla="*/ 23 h 80"/>
                <a:gd name="T8" fmla="*/ 0 w 27"/>
                <a:gd name="T9" fmla="*/ 15 h 80"/>
                <a:gd name="T10" fmla="*/ 4 w 27"/>
                <a:gd name="T11" fmla="*/ 15 h 80"/>
                <a:gd name="T12" fmla="*/ 7 w 27"/>
                <a:gd name="T13" fmla="*/ 14 h 80"/>
                <a:gd name="T14" fmla="*/ 11 w 27"/>
                <a:gd name="T15" fmla="*/ 13 h 80"/>
                <a:gd name="T16" fmla="*/ 13 w 27"/>
                <a:gd name="T17" fmla="*/ 12 h 80"/>
                <a:gd name="T18" fmla="*/ 15 w 27"/>
                <a:gd name="T19" fmla="*/ 10 h 80"/>
                <a:gd name="T20" fmla="*/ 16 w 27"/>
                <a:gd name="T21" fmla="*/ 7 h 80"/>
                <a:gd name="T22" fmla="*/ 18 w 27"/>
                <a:gd name="T23" fmla="*/ 5 h 80"/>
                <a:gd name="T24" fmla="*/ 19 w 27"/>
                <a:gd name="T25" fmla="*/ 0 h 80"/>
                <a:gd name="T26" fmla="*/ 26 w 27"/>
                <a:gd name="T27" fmla="*/ 0 h 80"/>
                <a:gd name="T28" fmla="*/ 26 w 27"/>
                <a:gd name="T29"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80">
                  <a:moveTo>
                    <a:pt x="26" y="79"/>
                  </a:moveTo>
                  <a:lnTo>
                    <a:pt x="16" y="79"/>
                  </a:lnTo>
                  <a:lnTo>
                    <a:pt x="16" y="23"/>
                  </a:lnTo>
                  <a:lnTo>
                    <a:pt x="0" y="23"/>
                  </a:lnTo>
                  <a:lnTo>
                    <a:pt x="0" y="15"/>
                  </a:lnTo>
                  <a:lnTo>
                    <a:pt x="4" y="15"/>
                  </a:lnTo>
                  <a:lnTo>
                    <a:pt x="7" y="14"/>
                  </a:lnTo>
                  <a:lnTo>
                    <a:pt x="11" y="13"/>
                  </a:lnTo>
                  <a:lnTo>
                    <a:pt x="13" y="12"/>
                  </a:lnTo>
                  <a:lnTo>
                    <a:pt x="15" y="10"/>
                  </a:lnTo>
                  <a:lnTo>
                    <a:pt x="16" y="7"/>
                  </a:lnTo>
                  <a:lnTo>
                    <a:pt x="18" y="5"/>
                  </a:lnTo>
                  <a:lnTo>
                    <a:pt x="19" y="0"/>
                  </a:lnTo>
                  <a:lnTo>
                    <a:pt x="26" y="0"/>
                  </a:lnTo>
                  <a:lnTo>
                    <a:pt x="26" y="7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7" name="Freeform 154">
              <a:extLst>
                <a:ext uri="{FF2B5EF4-FFF2-40B4-BE49-F238E27FC236}">
                  <a16:creationId xmlns:a16="http://schemas.microsoft.com/office/drawing/2014/main" id="{832B9BA5-93CE-47D5-AD65-775B71DE1CF5}"/>
                </a:ext>
              </a:extLst>
            </p:cNvPr>
            <p:cNvSpPr>
              <a:spLocks/>
            </p:cNvSpPr>
            <p:nvPr/>
          </p:nvSpPr>
          <p:spPr bwMode="auto">
            <a:xfrm>
              <a:off x="763588" y="2927350"/>
              <a:ext cx="1511300" cy="1508125"/>
            </a:xfrm>
            <a:custGeom>
              <a:avLst/>
              <a:gdLst>
                <a:gd name="T0" fmla="*/ 524 w 952"/>
                <a:gd name="T1" fmla="*/ 946 h 950"/>
                <a:gd name="T2" fmla="*/ 594 w 952"/>
                <a:gd name="T3" fmla="*/ 934 h 950"/>
                <a:gd name="T4" fmla="*/ 660 w 952"/>
                <a:gd name="T5" fmla="*/ 912 h 950"/>
                <a:gd name="T6" fmla="*/ 722 w 952"/>
                <a:gd name="T7" fmla="*/ 880 h 950"/>
                <a:gd name="T8" fmla="*/ 778 w 952"/>
                <a:gd name="T9" fmla="*/ 841 h 950"/>
                <a:gd name="T10" fmla="*/ 827 w 952"/>
                <a:gd name="T11" fmla="*/ 793 h 950"/>
                <a:gd name="T12" fmla="*/ 869 w 952"/>
                <a:gd name="T13" fmla="*/ 740 h 950"/>
                <a:gd name="T14" fmla="*/ 904 w 952"/>
                <a:gd name="T15" fmla="*/ 680 h 950"/>
                <a:gd name="T16" fmla="*/ 929 w 952"/>
                <a:gd name="T17" fmla="*/ 616 h 950"/>
                <a:gd name="T18" fmla="*/ 945 w 952"/>
                <a:gd name="T19" fmla="*/ 547 h 950"/>
                <a:gd name="T20" fmla="*/ 951 w 952"/>
                <a:gd name="T21" fmla="*/ 474 h 950"/>
                <a:gd name="T22" fmla="*/ 945 w 952"/>
                <a:gd name="T23" fmla="*/ 402 h 950"/>
                <a:gd name="T24" fmla="*/ 929 w 952"/>
                <a:gd name="T25" fmla="*/ 333 h 950"/>
                <a:gd name="T26" fmla="*/ 904 w 952"/>
                <a:gd name="T27" fmla="*/ 269 h 950"/>
                <a:gd name="T28" fmla="*/ 869 w 952"/>
                <a:gd name="T29" fmla="*/ 209 h 950"/>
                <a:gd name="T30" fmla="*/ 827 w 952"/>
                <a:gd name="T31" fmla="*/ 155 h 950"/>
                <a:gd name="T32" fmla="*/ 778 w 952"/>
                <a:gd name="T33" fmla="*/ 108 h 950"/>
                <a:gd name="T34" fmla="*/ 722 w 952"/>
                <a:gd name="T35" fmla="*/ 69 h 950"/>
                <a:gd name="T36" fmla="*/ 660 w 952"/>
                <a:gd name="T37" fmla="*/ 37 h 950"/>
                <a:gd name="T38" fmla="*/ 594 w 952"/>
                <a:gd name="T39" fmla="*/ 15 h 950"/>
                <a:gd name="T40" fmla="*/ 524 w 952"/>
                <a:gd name="T41" fmla="*/ 2 h 950"/>
                <a:gd name="T42" fmla="*/ 451 w 952"/>
                <a:gd name="T43" fmla="*/ 1 h 950"/>
                <a:gd name="T44" fmla="*/ 380 w 952"/>
                <a:gd name="T45" fmla="*/ 10 h 950"/>
                <a:gd name="T46" fmla="*/ 312 w 952"/>
                <a:gd name="T47" fmla="*/ 29 h 950"/>
                <a:gd name="T48" fmla="*/ 249 w 952"/>
                <a:gd name="T49" fmla="*/ 57 h 950"/>
                <a:gd name="T50" fmla="*/ 191 w 952"/>
                <a:gd name="T51" fmla="*/ 94 h 950"/>
                <a:gd name="T52" fmla="*/ 140 w 952"/>
                <a:gd name="T53" fmla="*/ 139 h 950"/>
                <a:gd name="T54" fmla="*/ 95 w 952"/>
                <a:gd name="T55" fmla="*/ 191 h 950"/>
                <a:gd name="T56" fmla="*/ 58 w 952"/>
                <a:gd name="T57" fmla="*/ 248 h 950"/>
                <a:gd name="T58" fmla="*/ 29 w 952"/>
                <a:gd name="T59" fmla="*/ 311 h 950"/>
                <a:gd name="T60" fmla="*/ 10 w 952"/>
                <a:gd name="T61" fmla="*/ 379 h 950"/>
                <a:gd name="T62" fmla="*/ 1 w 952"/>
                <a:gd name="T63" fmla="*/ 450 h 950"/>
                <a:gd name="T64" fmla="*/ 3 w 952"/>
                <a:gd name="T65" fmla="*/ 523 h 950"/>
                <a:gd name="T66" fmla="*/ 15 w 952"/>
                <a:gd name="T67" fmla="*/ 593 h 950"/>
                <a:gd name="T68" fmla="*/ 38 w 952"/>
                <a:gd name="T69" fmla="*/ 659 h 950"/>
                <a:gd name="T70" fmla="*/ 69 w 952"/>
                <a:gd name="T71" fmla="*/ 720 h 950"/>
                <a:gd name="T72" fmla="*/ 109 w 952"/>
                <a:gd name="T73" fmla="*/ 776 h 950"/>
                <a:gd name="T74" fmla="*/ 156 w 952"/>
                <a:gd name="T75" fmla="*/ 826 h 950"/>
                <a:gd name="T76" fmla="*/ 210 w 952"/>
                <a:gd name="T77" fmla="*/ 868 h 950"/>
                <a:gd name="T78" fmla="*/ 270 w 952"/>
                <a:gd name="T79" fmla="*/ 902 h 950"/>
                <a:gd name="T80" fmla="*/ 334 w 952"/>
                <a:gd name="T81" fmla="*/ 928 h 950"/>
                <a:gd name="T82" fmla="*/ 403 w 952"/>
                <a:gd name="T83" fmla="*/ 943 h 950"/>
                <a:gd name="T84" fmla="*/ 475 w 952"/>
                <a:gd name="T85" fmla="*/ 949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2" h="950">
                  <a:moveTo>
                    <a:pt x="475" y="949"/>
                  </a:moveTo>
                  <a:lnTo>
                    <a:pt x="500" y="948"/>
                  </a:lnTo>
                  <a:lnTo>
                    <a:pt x="524" y="946"/>
                  </a:lnTo>
                  <a:lnTo>
                    <a:pt x="548" y="943"/>
                  </a:lnTo>
                  <a:lnTo>
                    <a:pt x="571" y="939"/>
                  </a:lnTo>
                  <a:lnTo>
                    <a:pt x="594" y="934"/>
                  </a:lnTo>
                  <a:lnTo>
                    <a:pt x="617" y="928"/>
                  </a:lnTo>
                  <a:lnTo>
                    <a:pt x="639" y="920"/>
                  </a:lnTo>
                  <a:lnTo>
                    <a:pt x="660" y="912"/>
                  </a:lnTo>
                  <a:lnTo>
                    <a:pt x="681" y="902"/>
                  </a:lnTo>
                  <a:lnTo>
                    <a:pt x="702" y="891"/>
                  </a:lnTo>
                  <a:lnTo>
                    <a:pt x="722" y="880"/>
                  </a:lnTo>
                  <a:lnTo>
                    <a:pt x="741" y="868"/>
                  </a:lnTo>
                  <a:lnTo>
                    <a:pt x="760" y="854"/>
                  </a:lnTo>
                  <a:lnTo>
                    <a:pt x="778" y="841"/>
                  </a:lnTo>
                  <a:lnTo>
                    <a:pt x="795" y="826"/>
                  </a:lnTo>
                  <a:lnTo>
                    <a:pt x="811" y="810"/>
                  </a:lnTo>
                  <a:lnTo>
                    <a:pt x="827" y="793"/>
                  </a:lnTo>
                  <a:lnTo>
                    <a:pt x="842" y="776"/>
                  </a:lnTo>
                  <a:lnTo>
                    <a:pt x="856" y="758"/>
                  </a:lnTo>
                  <a:lnTo>
                    <a:pt x="869" y="740"/>
                  </a:lnTo>
                  <a:lnTo>
                    <a:pt x="882" y="720"/>
                  </a:lnTo>
                  <a:lnTo>
                    <a:pt x="893" y="700"/>
                  </a:lnTo>
                  <a:lnTo>
                    <a:pt x="904" y="680"/>
                  </a:lnTo>
                  <a:lnTo>
                    <a:pt x="913" y="659"/>
                  </a:lnTo>
                  <a:lnTo>
                    <a:pt x="922" y="638"/>
                  </a:lnTo>
                  <a:lnTo>
                    <a:pt x="929" y="616"/>
                  </a:lnTo>
                  <a:lnTo>
                    <a:pt x="936" y="593"/>
                  </a:lnTo>
                  <a:lnTo>
                    <a:pt x="941" y="570"/>
                  </a:lnTo>
                  <a:lnTo>
                    <a:pt x="945" y="547"/>
                  </a:lnTo>
                  <a:lnTo>
                    <a:pt x="948" y="523"/>
                  </a:lnTo>
                  <a:lnTo>
                    <a:pt x="950" y="499"/>
                  </a:lnTo>
                  <a:lnTo>
                    <a:pt x="951" y="474"/>
                  </a:lnTo>
                  <a:lnTo>
                    <a:pt x="950" y="450"/>
                  </a:lnTo>
                  <a:lnTo>
                    <a:pt x="948" y="426"/>
                  </a:lnTo>
                  <a:lnTo>
                    <a:pt x="945" y="402"/>
                  </a:lnTo>
                  <a:lnTo>
                    <a:pt x="941" y="379"/>
                  </a:lnTo>
                  <a:lnTo>
                    <a:pt x="936" y="356"/>
                  </a:lnTo>
                  <a:lnTo>
                    <a:pt x="929" y="333"/>
                  </a:lnTo>
                  <a:lnTo>
                    <a:pt x="922" y="311"/>
                  </a:lnTo>
                  <a:lnTo>
                    <a:pt x="913" y="290"/>
                  </a:lnTo>
                  <a:lnTo>
                    <a:pt x="904" y="269"/>
                  </a:lnTo>
                  <a:lnTo>
                    <a:pt x="893" y="248"/>
                  </a:lnTo>
                  <a:lnTo>
                    <a:pt x="882" y="228"/>
                  </a:lnTo>
                  <a:lnTo>
                    <a:pt x="869" y="209"/>
                  </a:lnTo>
                  <a:lnTo>
                    <a:pt x="856" y="191"/>
                  </a:lnTo>
                  <a:lnTo>
                    <a:pt x="842" y="173"/>
                  </a:lnTo>
                  <a:lnTo>
                    <a:pt x="827" y="155"/>
                  </a:lnTo>
                  <a:lnTo>
                    <a:pt x="811" y="139"/>
                  </a:lnTo>
                  <a:lnTo>
                    <a:pt x="795" y="123"/>
                  </a:lnTo>
                  <a:lnTo>
                    <a:pt x="778" y="108"/>
                  </a:lnTo>
                  <a:lnTo>
                    <a:pt x="760" y="94"/>
                  </a:lnTo>
                  <a:lnTo>
                    <a:pt x="741" y="81"/>
                  </a:lnTo>
                  <a:lnTo>
                    <a:pt x="722" y="69"/>
                  </a:lnTo>
                  <a:lnTo>
                    <a:pt x="702" y="57"/>
                  </a:lnTo>
                  <a:lnTo>
                    <a:pt x="681" y="47"/>
                  </a:lnTo>
                  <a:lnTo>
                    <a:pt x="660" y="37"/>
                  </a:lnTo>
                  <a:lnTo>
                    <a:pt x="639" y="29"/>
                  </a:lnTo>
                  <a:lnTo>
                    <a:pt x="617" y="21"/>
                  </a:lnTo>
                  <a:lnTo>
                    <a:pt x="594" y="15"/>
                  </a:lnTo>
                  <a:lnTo>
                    <a:pt x="571" y="10"/>
                  </a:lnTo>
                  <a:lnTo>
                    <a:pt x="548" y="5"/>
                  </a:lnTo>
                  <a:lnTo>
                    <a:pt x="524" y="2"/>
                  </a:lnTo>
                  <a:lnTo>
                    <a:pt x="500" y="1"/>
                  </a:lnTo>
                  <a:lnTo>
                    <a:pt x="475" y="0"/>
                  </a:lnTo>
                  <a:lnTo>
                    <a:pt x="451" y="1"/>
                  </a:lnTo>
                  <a:lnTo>
                    <a:pt x="427" y="2"/>
                  </a:lnTo>
                  <a:lnTo>
                    <a:pt x="403" y="5"/>
                  </a:lnTo>
                  <a:lnTo>
                    <a:pt x="380" y="10"/>
                  </a:lnTo>
                  <a:lnTo>
                    <a:pt x="357" y="15"/>
                  </a:lnTo>
                  <a:lnTo>
                    <a:pt x="334" y="21"/>
                  </a:lnTo>
                  <a:lnTo>
                    <a:pt x="312" y="29"/>
                  </a:lnTo>
                  <a:lnTo>
                    <a:pt x="290" y="37"/>
                  </a:lnTo>
                  <a:lnTo>
                    <a:pt x="270" y="47"/>
                  </a:lnTo>
                  <a:lnTo>
                    <a:pt x="249" y="57"/>
                  </a:lnTo>
                  <a:lnTo>
                    <a:pt x="229" y="69"/>
                  </a:lnTo>
                  <a:lnTo>
                    <a:pt x="210" y="81"/>
                  </a:lnTo>
                  <a:lnTo>
                    <a:pt x="191" y="94"/>
                  </a:lnTo>
                  <a:lnTo>
                    <a:pt x="173" y="108"/>
                  </a:lnTo>
                  <a:lnTo>
                    <a:pt x="156" y="123"/>
                  </a:lnTo>
                  <a:lnTo>
                    <a:pt x="140" y="139"/>
                  </a:lnTo>
                  <a:lnTo>
                    <a:pt x="124" y="155"/>
                  </a:lnTo>
                  <a:lnTo>
                    <a:pt x="109" y="173"/>
                  </a:lnTo>
                  <a:lnTo>
                    <a:pt x="95" y="191"/>
                  </a:lnTo>
                  <a:lnTo>
                    <a:pt x="82" y="209"/>
                  </a:lnTo>
                  <a:lnTo>
                    <a:pt x="69" y="228"/>
                  </a:lnTo>
                  <a:lnTo>
                    <a:pt x="58" y="248"/>
                  </a:lnTo>
                  <a:lnTo>
                    <a:pt x="47" y="269"/>
                  </a:lnTo>
                  <a:lnTo>
                    <a:pt x="38" y="290"/>
                  </a:lnTo>
                  <a:lnTo>
                    <a:pt x="29" y="311"/>
                  </a:lnTo>
                  <a:lnTo>
                    <a:pt x="22" y="333"/>
                  </a:lnTo>
                  <a:lnTo>
                    <a:pt x="15" y="356"/>
                  </a:lnTo>
                  <a:lnTo>
                    <a:pt x="10" y="379"/>
                  </a:lnTo>
                  <a:lnTo>
                    <a:pt x="6" y="402"/>
                  </a:lnTo>
                  <a:lnTo>
                    <a:pt x="3" y="426"/>
                  </a:lnTo>
                  <a:lnTo>
                    <a:pt x="1" y="450"/>
                  </a:lnTo>
                  <a:lnTo>
                    <a:pt x="0" y="474"/>
                  </a:lnTo>
                  <a:lnTo>
                    <a:pt x="1" y="499"/>
                  </a:lnTo>
                  <a:lnTo>
                    <a:pt x="3" y="523"/>
                  </a:lnTo>
                  <a:lnTo>
                    <a:pt x="6" y="547"/>
                  </a:lnTo>
                  <a:lnTo>
                    <a:pt x="10" y="570"/>
                  </a:lnTo>
                  <a:lnTo>
                    <a:pt x="15" y="593"/>
                  </a:lnTo>
                  <a:lnTo>
                    <a:pt x="22" y="616"/>
                  </a:lnTo>
                  <a:lnTo>
                    <a:pt x="29" y="638"/>
                  </a:lnTo>
                  <a:lnTo>
                    <a:pt x="38" y="659"/>
                  </a:lnTo>
                  <a:lnTo>
                    <a:pt x="47" y="680"/>
                  </a:lnTo>
                  <a:lnTo>
                    <a:pt x="58" y="700"/>
                  </a:lnTo>
                  <a:lnTo>
                    <a:pt x="69" y="720"/>
                  </a:lnTo>
                  <a:lnTo>
                    <a:pt x="82" y="740"/>
                  </a:lnTo>
                  <a:lnTo>
                    <a:pt x="95" y="758"/>
                  </a:lnTo>
                  <a:lnTo>
                    <a:pt x="109" y="776"/>
                  </a:lnTo>
                  <a:lnTo>
                    <a:pt x="124" y="793"/>
                  </a:lnTo>
                  <a:lnTo>
                    <a:pt x="140" y="810"/>
                  </a:lnTo>
                  <a:lnTo>
                    <a:pt x="156" y="826"/>
                  </a:lnTo>
                  <a:lnTo>
                    <a:pt x="173" y="841"/>
                  </a:lnTo>
                  <a:lnTo>
                    <a:pt x="191" y="854"/>
                  </a:lnTo>
                  <a:lnTo>
                    <a:pt x="210" y="868"/>
                  </a:lnTo>
                  <a:lnTo>
                    <a:pt x="229" y="880"/>
                  </a:lnTo>
                  <a:lnTo>
                    <a:pt x="249" y="891"/>
                  </a:lnTo>
                  <a:lnTo>
                    <a:pt x="270" y="902"/>
                  </a:lnTo>
                  <a:lnTo>
                    <a:pt x="290" y="912"/>
                  </a:lnTo>
                  <a:lnTo>
                    <a:pt x="312" y="920"/>
                  </a:lnTo>
                  <a:lnTo>
                    <a:pt x="334" y="928"/>
                  </a:lnTo>
                  <a:lnTo>
                    <a:pt x="357" y="934"/>
                  </a:lnTo>
                  <a:lnTo>
                    <a:pt x="380" y="939"/>
                  </a:lnTo>
                  <a:lnTo>
                    <a:pt x="403" y="943"/>
                  </a:lnTo>
                  <a:lnTo>
                    <a:pt x="427" y="946"/>
                  </a:lnTo>
                  <a:lnTo>
                    <a:pt x="451" y="948"/>
                  </a:lnTo>
                  <a:lnTo>
                    <a:pt x="475" y="94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8" name="Freeform 155">
              <a:extLst>
                <a:ext uri="{FF2B5EF4-FFF2-40B4-BE49-F238E27FC236}">
                  <a16:creationId xmlns:a16="http://schemas.microsoft.com/office/drawing/2014/main" id="{26118918-602E-4529-8186-92E7E482CA93}"/>
                </a:ext>
              </a:extLst>
            </p:cNvPr>
            <p:cNvSpPr>
              <a:spLocks/>
            </p:cNvSpPr>
            <p:nvPr/>
          </p:nvSpPr>
          <p:spPr bwMode="auto">
            <a:xfrm>
              <a:off x="1479550" y="3646488"/>
              <a:ext cx="71438" cy="71437"/>
            </a:xfrm>
            <a:custGeom>
              <a:avLst/>
              <a:gdLst>
                <a:gd name="T0" fmla="*/ 22 w 45"/>
                <a:gd name="T1" fmla="*/ 44 h 45"/>
                <a:gd name="T2" fmla="*/ 26 w 45"/>
                <a:gd name="T3" fmla="*/ 44 h 45"/>
                <a:gd name="T4" fmla="*/ 31 w 45"/>
                <a:gd name="T5" fmla="*/ 43 h 45"/>
                <a:gd name="T6" fmla="*/ 34 w 45"/>
                <a:gd name="T7" fmla="*/ 40 h 45"/>
                <a:gd name="T8" fmla="*/ 37 w 45"/>
                <a:gd name="T9" fmla="*/ 38 h 45"/>
                <a:gd name="T10" fmla="*/ 40 w 45"/>
                <a:gd name="T11" fmla="*/ 35 h 45"/>
                <a:gd name="T12" fmla="*/ 42 w 45"/>
                <a:gd name="T13" fmla="*/ 31 h 45"/>
                <a:gd name="T14" fmla="*/ 43 w 45"/>
                <a:gd name="T15" fmla="*/ 27 h 45"/>
                <a:gd name="T16" fmla="*/ 44 w 45"/>
                <a:gd name="T17" fmla="*/ 22 h 45"/>
                <a:gd name="T18" fmla="*/ 43 w 45"/>
                <a:gd name="T19" fmla="*/ 18 h 45"/>
                <a:gd name="T20" fmla="*/ 42 w 45"/>
                <a:gd name="T21" fmla="*/ 14 h 45"/>
                <a:gd name="T22" fmla="*/ 40 w 45"/>
                <a:gd name="T23" fmla="*/ 10 h 45"/>
                <a:gd name="T24" fmla="*/ 37 w 45"/>
                <a:gd name="T25" fmla="*/ 7 h 45"/>
                <a:gd name="T26" fmla="*/ 34 w 45"/>
                <a:gd name="T27" fmla="*/ 4 h 45"/>
                <a:gd name="T28" fmla="*/ 31 w 45"/>
                <a:gd name="T29" fmla="*/ 2 h 45"/>
                <a:gd name="T30" fmla="*/ 26 w 45"/>
                <a:gd name="T31" fmla="*/ 1 h 45"/>
                <a:gd name="T32" fmla="*/ 22 w 45"/>
                <a:gd name="T33" fmla="*/ 0 h 45"/>
                <a:gd name="T34" fmla="*/ 18 w 45"/>
                <a:gd name="T35" fmla="*/ 1 h 45"/>
                <a:gd name="T36" fmla="*/ 13 w 45"/>
                <a:gd name="T37" fmla="*/ 2 h 45"/>
                <a:gd name="T38" fmla="*/ 10 w 45"/>
                <a:gd name="T39" fmla="*/ 4 h 45"/>
                <a:gd name="T40" fmla="*/ 6 w 45"/>
                <a:gd name="T41" fmla="*/ 7 h 45"/>
                <a:gd name="T42" fmla="*/ 4 w 45"/>
                <a:gd name="T43" fmla="*/ 10 h 45"/>
                <a:gd name="T44" fmla="*/ 2 w 45"/>
                <a:gd name="T45" fmla="*/ 14 h 45"/>
                <a:gd name="T46" fmla="*/ 1 w 45"/>
                <a:gd name="T47" fmla="*/ 18 h 45"/>
                <a:gd name="T48" fmla="*/ 0 w 45"/>
                <a:gd name="T49" fmla="*/ 22 h 45"/>
                <a:gd name="T50" fmla="*/ 1 w 45"/>
                <a:gd name="T51" fmla="*/ 27 h 45"/>
                <a:gd name="T52" fmla="*/ 2 w 45"/>
                <a:gd name="T53" fmla="*/ 31 h 45"/>
                <a:gd name="T54" fmla="*/ 4 w 45"/>
                <a:gd name="T55" fmla="*/ 35 h 45"/>
                <a:gd name="T56" fmla="*/ 6 w 45"/>
                <a:gd name="T57" fmla="*/ 38 h 45"/>
                <a:gd name="T58" fmla="*/ 10 w 45"/>
                <a:gd name="T59" fmla="*/ 40 h 45"/>
                <a:gd name="T60" fmla="*/ 13 w 45"/>
                <a:gd name="T61" fmla="*/ 43 h 45"/>
                <a:gd name="T62" fmla="*/ 18 w 45"/>
                <a:gd name="T63" fmla="*/ 44 h 45"/>
                <a:gd name="T64" fmla="*/ 22 w 45"/>
                <a:gd name="T65"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5">
                  <a:moveTo>
                    <a:pt x="22" y="44"/>
                  </a:moveTo>
                  <a:lnTo>
                    <a:pt x="26" y="44"/>
                  </a:lnTo>
                  <a:lnTo>
                    <a:pt x="31" y="43"/>
                  </a:lnTo>
                  <a:lnTo>
                    <a:pt x="34" y="40"/>
                  </a:lnTo>
                  <a:lnTo>
                    <a:pt x="37" y="38"/>
                  </a:lnTo>
                  <a:lnTo>
                    <a:pt x="40" y="35"/>
                  </a:lnTo>
                  <a:lnTo>
                    <a:pt x="42" y="31"/>
                  </a:lnTo>
                  <a:lnTo>
                    <a:pt x="43" y="27"/>
                  </a:lnTo>
                  <a:lnTo>
                    <a:pt x="44" y="22"/>
                  </a:lnTo>
                  <a:lnTo>
                    <a:pt x="43" y="18"/>
                  </a:lnTo>
                  <a:lnTo>
                    <a:pt x="42" y="14"/>
                  </a:lnTo>
                  <a:lnTo>
                    <a:pt x="40" y="10"/>
                  </a:lnTo>
                  <a:lnTo>
                    <a:pt x="37" y="7"/>
                  </a:lnTo>
                  <a:lnTo>
                    <a:pt x="34" y="4"/>
                  </a:lnTo>
                  <a:lnTo>
                    <a:pt x="31" y="2"/>
                  </a:lnTo>
                  <a:lnTo>
                    <a:pt x="26" y="1"/>
                  </a:lnTo>
                  <a:lnTo>
                    <a:pt x="22" y="0"/>
                  </a:lnTo>
                  <a:lnTo>
                    <a:pt x="18" y="1"/>
                  </a:lnTo>
                  <a:lnTo>
                    <a:pt x="13" y="2"/>
                  </a:lnTo>
                  <a:lnTo>
                    <a:pt x="10" y="4"/>
                  </a:lnTo>
                  <a:lnTo>
                    <a:pt x="6" y="7"/>
                  </a:lnTo>
                  <a:lnTo>
                    <a:pt x="4" y="10"/>
                  </a:lnTo>
                  <a:lnTo>
                    <a:pt x="2" y="14"/>
                  </a:lnTo>
                  <a:lnTo>
                    <a:pt x="1" y="18"/>
                  </a:lnTo>
                  <a:lnTo>
                    <a:pt x="0" y="22"/>
                  </a:lnTo>
                  <a:lnTo>
                    <a:pt x="1" y="27"/>
                  </a:lnTo>
                  <a:lnTo>
                    <a:pt x="2" y="31"/>
                  </a:lnTo>
                  <a:lnTo>
                    <a:pt x="4" y="35"/>
                  </a:lnTo>
                  <a:lnTo>
                    <a:pt x="6" y="38"/>
                  </a:lnTo>
                  <a:lnTo>
                    <a:pt x="10" y="40"/>
                  </a:lnTo>
                  <a:lnTo>
                    <a:pt x="13" y="43"/>
                  </a:lnTo>
                  <a:lnTo>
                    <a:pt x="18" y="44"/>
                  </a:lnTo>
                  <a:lnTo>
                    <a:pt x="22" y="4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59" name="Freeform 156">
              <a:extLst>
                <a:ext uri="{FF2B5EF4-FFF2-40B4-BE49-F238E27FC236}">
                  <a16:creationId xmlns:a16="http://schemas.microsoft.com/office/drawing/2014/main" id="{26A0B5E0-62AF-4706-8B3A-BACABDF20241}"/>
                </a:ext>
              </a:extLst>
            </p:cNvPr>
            <p:cNvSpPr>
              <a:spLocks/>
            </p:cNvSpPr>
            <p:nvPr/>
          </p:nvSpPr>
          <p:spPr bwMode="auto">
            <a:xfrm>
              <a:off x="3600450" y="3632200"/>
              <a:ext cx="741363" cy="68263"/>
            </a:xfrm>
            <a:custGeom>
              <a:avLst/>
              <a:gdLst>
                <a:gd name="T0" fmla="*/ 0 w 467"/>
                <a:gd name="T1" fmla="*/ 22 h 43"/>
                <a:gd name="T2" fmla="*/ 464 w 467"/>
                <a:gd name="T3" fmla="*/ 42 h 43"/>
                <a:gd name="T4" fmla="*/ 466 w 467"/>
                <a:gd name="T5" fmla="*/ 0 h 43"/>
                <a:gd name="T6" fmla="*/ 0 w 467"/>
                <a:gd name="T7" fmla="*/ 22 h 43"/>
              </a:gdLst>
              <a:ahLst/>
              <a:cxnLst>
                <a:cxn ang="0">
                  <a:pos x="T0" y="T1"/>
                </a:cxn>
                <a:cxn ang="0">
                  <a:pos x="T2" y="T3"/>
                </a:cxn>
                <a:cxn ang="0">
                  <a:pos x="T4" y="T5"/>
                </a:cxn>
                <a:cxn ang="0">
                  <a:pos x="T6" y="T7"/>
                </a:cxn>
              </a:cxnLst>
              <a:rect l="0" t="0" r="r" b="b"/>
              <a:pathLst>
                <a:path w="467" h="43">
                  <a:moveTo>
                    <a:pt x="0" y="22"/>
                  </a:moveTo>
                  <a:lnTo>
                    <a:pt x="464" y="42"/>
                  </a:lnTo>
                  <a:lnTo>
                    <a:pt x="466" y="0"/>
                  </a:lnTo>
                  <a:lnTo>
                    <a:pt x="0" y="22"/>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60" name="Freeform 157">
              <a:extLst>
                <a:ext uri="{FF2B5EF4-FFF2-40B4-BE49-F238E27FC236}">
                  <a16:creationId xmlns:a16="http://schemas.microsoft.com/office/drawing/2014/main" id="{A7E94F8A-F161-472E-A92A-088F02DD1ECB}"/>
                </a:ext>
              </a:extLst>
            </p:cNvPr>
            <p:cNvSpPr>
              <a:spLocks/>
            </p:cNvSpPr>
            <p:nvPr/>
          </p:nvSpPr>
          <p:spPr bwMode="auto">
            <a:xfrm>
              <a:off x="2865438" y="2916238"/>
              <a:ext cx="1477962" cy="1479550"/>
            </a:xfrm>
            <a:custGeom>
              <a:avLst/>
              <a:gdLst>
                <a:gd name="T0" fmla="*/ 512 w 931"/>
                <a:gd name="T1" fmla="*/ 929 h 932"/>
                <a:gd name="T2" fmla="*/ 581 w 931"/>
                <a:gd name="T3" fmla="*/ 916 h 932"/>
                <a:gd name="T4" fmla="*/ 646 w 931"/>
                <a:gd name="T5" fmla="*/ 895 h 932"/>
                <a:gd name="T6" fmla="*/ 706 w 931"/>
                <a:gd name="T7" fmla="*/ 864 h 932"/>
                <a:gd name="T8" fmla="*/ 761 w 931"/>
                <a:gd name="T9" fmla="*/ 825 h 932"/>
                <a:gd name="T10" fmla="*/ 809 w 931"/>
                <a:gd name="T11" fmla="*/ 779 h 932"/>
                <a:gd name="T12" fmla="*/ 851 w 931"/>
                <a:gd name="T13" fmla="*/ 726 h 932"/>
                <a:gd name="T14" fmla="*/ 884 w 931"/>
                <a:gd name="T15" fmla="*/ 667 h 932"/>
                <a:gd name="T16" fmla="*/ 910 w 931"/>
                <a:gd name="T17" fmla="*/ 604 h 932"/>
                <a:gd name="T18" fmla="*/ 925 w 931"/>
                <a:gd name="T19" fmla="*/ 537 h 932"/>
                <a:gd name="T20" fmla="*/ 930 w 931"/>
                <a:gd name="T21" fmla="*/ 466 h 932"/>
                <a:gd name="T22" fmla="*/ 925 w 931"/>
                <a:gd name="T23" fmla="*/ 395 h 932"/>
                <a:gd name="T24" fmla="*/ 910 w 931"/>
                <a:gd name="T25" fmla="*/ 327 h 932"/>
                <a:gd name="T26" fmla="*/ 884 w 931"/>
                <a:gd name="T27" fmla="*/ 264 h 932"/>
                <a:gd name="T28" fmla="*/ 851 w 931"/>
                <a:gd name="T29" fmla="*/ 205 h 932"/>
                <a:gd name="T30" fmla="*/ 809 w 931"/>
                <a:gd name="T31" fmla="*/ 153 h 932"/>
                <a:gd name="T32" fmla="*/ 761 w 931"/>
                <a:gd name="T33" fmla="*/ 106 h 932"/>
                <a:gd name="T34" fmla="*/ 706 w 931"/>
                <a:gd name="T35" fmla="*/ 68 h 932"/>
                <a:gd name="T36" fmla="*/ 646 w 931"/>
                <a:gd name="T37" fmla="*/ 37 h 932"/>
                <a:gd name="T38" fmla="*/ 581 w 931"/>
                <a:gd name="T39" fmla="*/ 15 h 932"/>
                <a:gd name="T40" fmla="*/ 512 w 931"/>
                <a:gd name="T41" fmla="*/ 3 h 932"/>
                <a:gd name="T42" fmla="*/ 441 w 931"/>
                <a:gd name="T43" fmla="*/ 1 h 932"/>
                <a:gd name="T44" fmla="*/ 371 w 931"/>
                <a:gd name="T45" fmla="*/ 10 h 932"/>
                <a:gd name="T46" fmla="*/ 305 w 931"/>
                <a:gd name="T47" fmla="*/ 29 h 932"/>
                <a:gd name="T48" fmla="*/ 243 w 931"/>
                <a:gd name="T49" fmla="*/ 57 h 932"/>
                <a:gd name="T50" fmla="*/ 187 w 931"/>
                <a:gd name="T51" fmla="*/ 93 h 932"/>
                <a:gd name="T52" fmla="*/ 136 w 931"/>
                <a:gd name="T53" fmla="*/ 137 h 932"/>
                <a:gd name="T54" fmla="*/ 92 w 931"/>
                <a:gd name="T55" fmla="*/ 187 h 932"/>
                <a:gd name="T56" fmla="*/ 56 w 931"/>
                <a:gd name="T57" fmla="*/ 244 h 932"/>
                <a:gd name="T58" fmla="*/ 28 w 931"/>
                <a:gd name="T59" fmla="*/ 306 h 932"/>
                <a:gd name="T60" fmla="*/ 9 w 931"/>
                <a:gd name="T61" fmla="*/ 372 h 932"/>
                <a:gd name="T62" fmla="*/ 0 w 931"/>
                <a:gd name="T63" fmla="*/ 442 h 932"/>
                <a:gd name="T64" fmla="*/ 2 w 931"/>
                <a:gd name="T65" fmla="*/ 513 h 932"/>
                <a:gd name="T66" fmla="*/ 14 w 931"/>
                <a:gd name="T67" fmla="*/ 582 h 932"/>
                <a:gd name="T68" fmla="*/ 36 w 931"/>
                <a:gd name="T69" fmla="*/ 647 h 932"/>
                <a:gd name="T70" fmla="*/ 67 w 931"/>
                <a:gd name="T71" fmla="*/ 707 h 932"/>
                <a:gd name="T72" fmla="*/ 106 w 931"/>
                <a:gd name="T73" fmla="*/ 762 h 932"/>
                <a:gd name="T74" fmla="*/ 152 w 931"/>
                <a:gd name="T75" fmla="*/ 810 h 932"/>
                <a:gd name="T76" fmla="*/ 205 w 931"/>
                <a:gd name="T77" fmla="*/ 852 h 932"/>
                <a:gd name="T78" fmla="*/ 263 w 931"/>
                <a:gd name="T79" fmla="*/ 885 h 932"/>
                <a:gd name="T80" fmla="*/ 326 w 931"/>
                <a:gd name="T81" fmla="*/ 910 h 932"/>
                <a:gd name="T82" fmla="*/ 394 w 931"/>
                <a:gd name="T83" fmla="*/ 926 h 932"/>
                <a:gd name="T84" fmla="*/ 465 w 931"/>
                <a:gd name="T85" fmla="*/ 931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1" h="932">
                  <a:moveTo>
                    <a:pt x="465" y="931"/>
                  </a:moveTo>
                  <a:lnTo>
                    <a:pt x="489" y="931"/>
                  </a:lnTo>
                  <a:lnTo>
                    <a:pt x="512" y="929"/>
                  </a:lnTo>
                  <a:lnTo>
                    <a:pt x="536" y="926"/>
                  </a:lnTo>
                  <a:lnTo>
                    <a:pt x="559" y="922"/>
                  </a:lnTo>
                  <a:lnTo>
                    <a:pt x="581" y="916"/>
                  </a:lnTo>
                  <a:lnTo>
                    <a:pt x="603" y="910"/>
                  </a:lnTo>
                  <a:lnTo>
                    <a:pt x="625" y="903"/>
                  </a:lnTo>
                  <a:lnTo>
                    <a:pt x="646" y="895"/>
                  </a:lnTo>
                  <a:lnTo>
                    <a:pt x="667" y="885"/>
                  </a:lnTo>
                  <a:lnTo>
                    <a:pt x="687" y="875"/>
                  </a:lnTo>
                  <a:lnTo>
                    <a:pt x="706" y="864"/>
                  </a:lnTo>
                  <a:lnTo>
                    <a:pt x="725" y="852"/>
                  </a:lnTo>
                  <a:lnTo>
                    <a:pt x="743" y="838"/>
                  </a:lnTo>
                  <a:lnTo>
                    <a:pt x="761" y="825"/>
                  </a:lnTo>
                  <a:lnTo>
                    <a:pt x="778" y="810"/>
                  </a:lnTo>
                  <a:lnTo>
                    <a:pt x="794" y="795"/>
                  </a:lnTo>
                  <a:lnTo>
                    <a:pt x="809" y="779"/>
                  </a:lnTo>
                  <a:lnTo>
                    <a:pt x="824" y="762"/>
                  </a:lnTo>
                  <a:lnTo>
                    <a:pt x="838" y="744"/>
                  </a:lnTo>
                  <a:lnTo>
                    <a:pt x="851" y="726"/>
                  </a:lnTo>
                  <a:lnTo>
                    <a:pt x="863" y="707"/>
                  </a:lnTo>
                  <a:lnTo>
                    <a:pt x="874" y="687"/>
                  </a:lnTo>
                  <a:lnTo>
                    <a:pt x="884" y="667"/>
                  </a:lnTo>
                  <a:lnTo>
                    <a:pt x="894" y="647"/>
                  </a:lnTo>
                  <a:lnTo>
                    <a:pt x="902" y="626"/>
                  </a:lnTo>
                  <a:lnTo>
                    <a:pt x="910" y="604"/>
                  </a:lnTo>
                  <a:lnTo>
                    <a:pt x="916" y="582"/>
                  </a:lnTo>
                  <a:lnTo>
                    <a:pt x="921" y="559"/>
                  </a:lnTo>
                  <a:lnTo>
                    <a:pt x="925" y="537"/>
                  </a:lnTo>
                  <a:lnTo>
                    <a:pt x="928" y="513"/>
                  </a:lnTo>
                  <a:lnTo>
                    <a:pt x="930" y="490"/>
                  </a:lnTo>
                  <a:lnTo>
                    <a:pt x="930" y="466"/>
                  </a:lnTo>
                  <a:lnTo>
                    <a:pt x="930" y="442"/>
                  </a:lnTo>
                  <a:lnTo>
                    <a:pt x="928" y="418"/>
                  </a:lnTo>
                  <a:lnTo>
                    <a:pt x="925" y="395"/>
                  </a:lnTo>
                  <a:lnTo>
                    <a:pt x="921" y="372"/>
                  </a:lnTo>
                  <a:lnTo>
                    <a:pt x="916" y="349"/>
                  </a:lnTo>
                  <a:lnTo>
                    <a:pt x="910" y="327"/>
                  </a:lnTo>
                  <a:lnTo>
                    <a:pt x="902" y="306"/>
                  </a:lnTo>
                  <a:lnTo>
                    <a:pt x="894" y="284"/>
                  </a:lnTo>
                  <a:lnTo>
                    <a:pt x="884" y="264"/>
                  </a:lnTo>
                  <a:lnTo>
                    <a:pt x="874" y="244"/>
                  </a:lnTo>
                  <a:lnTo>
                    <a:pt x="863" y="224"/>
                  </a:lnTo>
                  <a:lnTo>
                    <a:pt x="851" y="205"/>
                  </a:lnTo>
                  <a:lnTo>
                    <a:pt x="838" y="187"/>
                  </a:lnTo>
                  <a:lnTo>
                    <a:pt x="824" y="170"/>
                  </a:lnTo>
                  <a:lnTo>
                    <a:pt x="809" y="153"/>
                  </a:lnTo>
                  <a:lnTo>
                    <a:pt x="794" y="137"/>
                  </a:lnTo>
                  <a:lnTo>
                    <a:pt x="778" y="121"/>
                  </a:lnTo>
                  <a:lnTo>
                    <a:pt x="761" y="106"/>
                  </a:lnTo>
                  <a:lnTo>
                    <a:pt x="743" y="93"/>
                  </a:lnTo>
                  <a:lnTo>
                    <a:pt x="725" y="80"/>
                  </a:lnTo>
                  <a:lnTo>
                    <a:pt x="706" y="68"/>
                  </a:lnTo>
                  <a:lnTo>
                    <a:pt x="687" y="57"/>
                  </a:lnTo>
                  <a:lnTo>
                    <a:pt x="667" y="46"/>
                  </a:lnTo>
                  <a:lnTo>
                    <a:pt x="646" y="37"/>
                  </a:lnTo>
                  <a:lnTo>
                    <a:pt x="625" y="29"/>
                  </a:lnTo>
                  <a:lnTo>
                    <a:pt x="603" y="21"/>
                  </a:lnTo>
                  <a:lnTo>
                    <a:pt x="581" y="15"/>
                  </a:lnTo>
                  <a:lnTo>
                    <a:pt x="559" y="10"/>
                  </a:lnTo>
                  <a:lnTo>
                    <a:pt x="536" y="6"/>
                  </a:lnTo>
                  <a:lnTo>
                    <a:pt x="512" y="3"/>
                  </a:lnTo>
                  <a:lnTo>
                    <a:pt x="489" y="1"/>
                  </a:lnTo>
                  <a:lnTo>
                    <a:pt x="465" y="0"/>
                  </a:lnTo>
                  <a:lnTo>
                    <a:pt x="441" y="1"/>
                  </a:lnTo>
                  <a:lnTo>
                    <a:pt x="417" y="3"/>
                  </a:lnTo>
                  <a:lnTo>
                    <a:pt x="394" y="6"/>
                  </a:lnTo>
                  <a:lnTo>
                    <a:pt x="371" y="10"/>
                  </a:lnTo>
                  <a:lnTo>
                    <a:pt x="349" y="15"/>
                  </a:lnTo>
                  <a:lnTo>
                    <a:pt x="326" y="21"/>
                  </a:lnTo>
                  <a:lnTo>
                    <a:pt x="305" y="29"/>
                  </a:lnTo>
                  <a:lnTo>
                    <a:pt x="284" y="37"/>
                  </a:lnTo>
                  <a:lnTo>
                    <a:pt x="263" y="46"/>
                  </a:lnTo>
                  <a:lnTo>
                    <a:pt x="243" y="57"/>
                  </a:lnTo>
                  <a:lnTo>
                    <a:pt x="224" y="68"/>
                  </a:lnTo>
                  <a:lnTo>
                    <a:pt x="205" y="80"/>
                  </a:lnTo>
                  <a:lnTo>
                    <a:pt x="187" y="93"/>
                  </a:lnTo>
                  <a:lnTo>
                    <a:pt x="169" y="106"/>
                  </a:lnTo>
                  <a:lnTo>
                    <a:pt x="152" y="121"/>
                  </a:lnTo>
                  <a:lnTo>
                    <a:pt x="136" y="137"/>
                  </a:lnTo>
                  <a:lnTo>
                    <a:pt x="120" y="153"/>
                  </a:lnTo>
                  <a:lnTo>
                    <a:pt x="106" y="170"/>
                  </a:lnTo>
                  <a:lnTo>
                    <a:pt x="92" y="187"/>
                  </a:lnTo>
                  <a:lnTo>
                    <a:pt x="79" y="205"/>
                  </a:lnTo>
                  <a:lnTo>
                    <a:pt x="67" y="224"/>
                  </a:lnTo>
                  <a:lnTo>
                    <a:pt x="56" y="244"/>
                  </a:lnTo>
                  <a:lnTo>
                    <a:pt x="45" y="264"/>
                  </a:lnTo>
                  <a:lnTo>
                    <a:pt x="36" y="284"/>
                  </a:lnTo>
                  <a:lnTo>
                    <a:pt x="28" y="306"/>
                  </a:lnTo>
                  <a:lnTo>
                    <a:pt x="20" y="327"/>
                  </a:lnTo>
                  <a:lnTo>
                    <a:pt x="14" y="349"/>
                  </a:lnTo>
                  <a:lnTo>
                    <a:pt x="9" y="372"/>
                  </a:lnTo>
                  <a:lnTo>
                    <a:pt x="5" y="395"/>
                  </a:lnTo>
                  <a:lnTo>
                    <a:pt x="2" y="418"/>
                  </a:lnTo>
                  <a:lnTo>
                    <a:pt x="0" y="442"/>
                  </a:lnTo>
                  <a:lnTo>
                    <a:pt x="0" y="466"/>
                  </a:lnTo>
                  <a:lnTo>
                    <a:pt x="0" y="490"/>
                  </a:lnTo>
                  <a:lnTo>
                    <a:pt x="2" y="513"/>
                  </a:lnTo>
                  <a:lnTo>
                    <a:pt x="5" y="537"/>
                  </a:lnTo>
                  <a:lnTo>
                    <a:pt x="9" y="559"/>
                  </a:lnTo>
                  <a:lnTo>
                    <a:pt x="14" y="582"/>
                  </a:lnTo>
                  <a:lnTo>
                    <a:pt x="20" y="604"/>
                  </a:lnTo>
                  <a:lnTo>
                    <a:pt x="28" y="626"/>
                  </a:lnTo>
                  <a:lnTo>
                    <a:pt x="36" y="647"/>
                  </a:lnTo>
                  <a:lnTo>
                    <a:pt x="45" y="667"/>
                  </a:lnTo>
                  <a:lnTo>
                    <a:pt x="56" y="687"/>
                  </a:lnTo>
                  <a:lnTo>
                    <a:pt x="67" y="707"/>
                  </a:lnTo>
                  <a:lnTo>
                    <a:pt x="79" y="726"/>
                  </a:lnTo>
                  <a:lnTo>
                    <a:pt x="92" y="744"/>
                  </a:lnTo>
                  <a:lnTo>
                    <a:pt x="106" y="762"/>
                  </a:lnTo>
                  <a:lnTo>
                    <a:pt x="120" y="779"/>
                  </a:lnTo>
                  <a:lnTo>
                    <a:pt x="136" y="795"/>
                  </a:lnTo>
                  <a:lnTo>
                    <a:pt x="152" y="810"/>
                  </a:lnTo>
                  <a:lnTo>
                    <a:pt x="169" y="825"/>
                  </a:lnTo>
                  <a:lnTo>
                    <a:pt x="187" y="838"/>
                  </a:lnTo>
                  <a:lnTo>
                    <a:pt x="205" y="852"/>
                  </a:lnTo>
                  <a:lnTo>
                    <a:pt x="224" y="864"/>
                  </a:lnTo>
                  <a:lnTo>
                    <a:pt x="243" y="875"/>
                  </a:lnTo>
                  <a:lnTo>
                    <a:pt x="263" y="885"/>
                  </a:lnTo>
                  <a:lnTo>
                    <a:pt x="284" y="895"/>
                  </a:lnTo>
                  <a:lnTo>
                    <a:pt x="305" y="903"/>
                  </a:lnTo>
                  <a:lnTo>
                    <a:pt x="326" y="910"/>
                  </a:lnTo>
                  <a:lnTo>
                    <a:pt x="349" y="916"/>
                  </a:lnTo>
                  <a:lnTo>
                    <a:pt x="371" y="922"/>
                  </a:lnTo>
                  <a:lnTo>
                    <a:pt x="394" y="926"/>
                  </a:lnTo>
                  <a:lnTo>
                    <a:pt x="417" y="929"/>
                  </a:lnTo>
                  <a:lnTo>
                    <a:pt x="441" y="931"/>
                  </a:lnTo>
                  <a:lnTo>
                    <a:pt x="465" y="93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grpSp>
          <p:nvGrpSpPr>
            <p:cNvPr id="161" name="Group 158">
              <a:extLst>
                <a:ext uri="{FF2B5EF4-FFF2-40B4-BE49-F238E27FC236}">
                  <a16:creationId xmlns:a16="http://schemas.microsoft.com/office/drawing/2014/main" id="{22CDC0DB-B59F-415F-8C29-B6A13B9A326F}"/>
                </a:ext>
              </a:extLst>
            </p:cNvPr>
            <p:cNvGrpSpPr>
              <a:grpSpLocks/>
            </p:cNvGrpSpPr>
            <p:nvPr/>
          </p:nvGrpSpPr>
          <p:grpSpPr bwMode="auto">
            <a:xfrm>
              <a:off x="3508375" y="2963863"/>
              <a:ext cx="773113" cy="728662"/>
              <a:chOff x="2210" y="1867"/>
              <a:chExt cx="487" cy="459"/>
            </a:xfrm>
          </p:grpSpPr>
          <p:sp>
            <p:nvSpPr>
              <p:cNvPr id="177" name="Freeform 159">
                <a:extLst>
                  <a:ext uri="{FF2B5EF4-FFF2-40B4-BE49-F238E27FC236}">
                    <a16:creationId xmlns:a16="http://schemas.microsoft.com/office/drawing/2014/main" id="{E85F1380-A154-4A23-B9F3-87FB6F2F4C85}"/>
                  </a:ext>
                </a:extLst>
              </p:cNvPr>
              <p:cNvSpPr>
                <a:spLocks/>
              </p:cNvSpPr>
              <p:nvPr/>
            </p:nvSpPr>
            <p:spPr bwMode="auto">
              <a:xfrm>
                <a:off x="2246" y="2282"/>
                <a:ext cx="44" cy="44"/>
              </a:xfrm>
              <a:custGeom>
                <a:avLst/>
                <a:gdLst>
                  <a:gd name="T0" fmla="*/ 21 w 44"/>
                  <a:gd name="T1" fmla="*/ 43 h 44"/>
                  <a:gd name="T2" fmla="*/ 25 w 44"/>
                  <a:gd name="T3" fmla="*/ 43 h 44"/>
                  <a:gd name="T4" fmla="*/ 30 w 44"/>
                  <a:gd name="T5" fmla="*/ 41 h 44"/>
                  <a:gd name="T6" fmla="*/ 33 w 44"/>
                  <a:gd name="T7" fmla="*/ 39 h 44"/>
                  <a:gd name="T8" fmla="*/ 37 w 44"/>
                  <a:gd name="T9" fmla="*/ 37 h 44"/>
                  <a:gd name="T10" fmla="*/ 39 w 44"/>
                  <a:gd name="T11" fmla="*/ 34 h 44"/>
                  <a:gd name="T12" fmla="*/ 41 w 44"/>
                  <a:gd name="T13" fmla="*/ 30 h 44"/>
                  <a:gd name="T14" fmla="*/ 42 w 44"/>
                  <a:gd name="T15" fmla="*/ 26 h 44"/>
                  <a:gd name="T16" fmla="*/ 43 w 44"/>
                  <a:gd name="T17" fmla="*/ 22 h 44"/>
                  <a:gd name="T18" fmla="*/ 42 w 44"/>
                  <a:gd name="T19" fmla="*/ 18 h 44"/>
                  <a:gd name="T20" fmla="*/ 41 w 44"/>
                  <a:gd name="T21" fmla="*/ 13 h 44"/>
                  <a:gd name="T22" fmla="*/ 39 w 44"/>
                  <a:gd name="T23" fmla="*/ 10 h 44"/>
                  <a:gd name="T24" fmla="*/ 37 w 44"/>
                  <a:gd name="T25" fmla="*/ 6 h 44"/>
                  <a:gd name="T26" fmla="*/ 33 w 44"/>
                  <a:gd name="T27" fmla="*/ 4 h 44"/>
                  <a:gd name="T28" fmla="*/ 30 w 44"/>
                  <a:gd name="T29" fmla="*/ 2 h 44"/>
                  <a:gd name="T30" fmla="*/ 25 w 44"/>
                  <a:gd name="T31" fmla="*/ 1 h 44"/>
                  <a:gd name="T32" fmla="*/ 21 w 44"/>
                  <a:gd name="T33" fmla="*/ 0 h 44"/>
                  <a:gd name="T34" fmla="*/ 17 w 44"/>
                  <a:gd name="T35" fmla="*/ 1 h 44"/>
                  <a:gd name="T36" fmla="*/ 13 w 44"/>
                  <a:gd name="T37" fmla="*/ 2 h 44"/>
                  <a:gd name="T38" fmla="*/ 10 w 44"/>
                  <a:gd name="T39" fmla="*/ 4 h 44"/>
                  <a:gd name="T40" fmla="*/ 6 w 44"/>
                  <a:gd name="T41" fmla="*/ 6 h 44"/>
                  <a:gd name="T42" fmla="*/ 4 w 44"/>
                  <a:gd name="T43" fmla="*/ 10 h 44"/>
                  <a:gd name="T44" fmla="*/ 2 w 44"/>
                  <a:gd name="T45" fmla="*/ 13 h 44"/>
                  <a:gd name="T46" fmla="*/ 0 w 44"/>
                  <a:gd name="T47" fmla="*/ 18 h 44"/>
                  <a:gd name="T48" fmla="*/ 0 w 44"/>
                  <a:gd name="T49" fmla="*/ 22 h 44"/>
                  <a:gd name="T50" fmla="*/ 0 w 44"/>
                  <a:gd name="T51" fmla="*/ 26 h 44"/>
                  <a:gd name="T52" fmla="*/ 2 w 44"/>
                  <a:gd name="T53" fmla="*/ 30 h 44"/>
                  <a:gd name="T54" fmla="*/ 4 w 44"/>
                  <a:gd name="T55" fmla="*/ 34 h 44"/>
                  <a:gd name="T56" fmla="*/ 6 w 44"/>
                  <a:gd name="T57" fmla="*/ 37 h 44"/>
                  <a:gd name="T58" fmla="*/ 10 w 44"/>
                  <a:gd name="T59" fmla="*/ 39 h 44"/>
                  <a:gd name="T60" fmla="*/ 13 w 44"/>
                  <a:gd name="T61" fmla="*/ 41 h 44"/>
                  <a:gd name="T62" fmla="*/ 17 w 44"/>
                  <a:gd name="T63" fmla="*/ 43 h 44"/>
                  <a:gd name="T64" fmla="*/ 21 w 44"/>
                  <a:gd name="T65"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44">
                    <a:moveTo>
                      <a:pt x="21" y="43"/>
                    </a:moveTo>
                    <a:lnTo>
                      <a:pt x="25" y="43"/>
                    </a:lnTo>
                    <a:lnTo>
                      <a:pt x="30" y="41"/>
                    </a:lnTo>
                    <a:lnTo>
                      <a:pt x="33" y="39"/>
                    </a:lnTo>
                    <a:lnTo>
                      <a:pt x="37" y="37"/>
                    </a:lnTo>
                    <a:lnTo>
                      <a:pt x="39" y="34"/>
                    </a:lnTo>
                    <a:lnTo>
                      <a:pt x="41" y="30"/>
                    </a:lnTo>
                    <a:lnTo>
                      <a:pt x="42" y="26"/>
                    </a:lnTo>
                    <a:lnTo>
                      <a:pt x="43" y="22"/>
                    </a:lnTo>
                    <a:lnTo>
                      <a:pt x="42" y="18"/>
                    </a:lnTo>
                    <a:lnTo>
                      <a:pt x="41" y="13"/>
                    </a:lnTo>
                    <a:lnTo>
                      <a:pt x="39" y="10"/>
                    </a:lnTo>
                    <a:lnTo>
                      <a:pt x="37" y="6"/>
                    </a:lnTo>
                    <a:lnTo>
                      <a:pt x="33" y="4"/>
                    </a:lnTo>
                    <a:lnTo>
                      <a:pt x="30" y="2"/>
                    </a:lnTo>
                    <a:lnTo>
                      <a:pt x="25" y="1"/>
                    </a:lnTo>
                    <a:lnTo>
                      <a:pt x="21" y="0"/>
                    </a:lnTo>
                    <a:lnTo>
                      <a:pt x="17" y="1"/>
                    </a:lnTo>
                    <a:lnTo>
                      <a:pt x="13" y="2"/>
                    </a:lnTo>
                    <a:lnTo>
                      <a:pt x="10" y="4"/>
                    </a:lnTo>
                    <a:lnTo>
                      <a:pt x="6" y="6"/>
                    </a:lnTo>
                    <a:lnTo>
                      <a:pt x="4" y="10"/>
                    </a:lnTo>
                    <a:lnTo>
                      <a:pt x="2" y="13"/>
                    </a:lnTo>
                    <a:lnTo>
                      <a:pt x="0" y="18"/>
                    </a:lnTo>
                    <a:lnTo>
                      <a:pt x="0" y="22"/>
                    </a:lnTo>
                    <a:lnTo>
                      <a:pt x="0" y="26"/>
                    </a:lnTo>
                    <a:lnTo>
                      <a:pt x="2" y="30"/>
                    </a:lnTo>
                    <a:lnTo>
                      <a:pt x="4" y="34"/>
                    </a:lnTo>
                    <a:lnTo>
                      <a:pt x="6" y="37"/>
                    </a:lnTo>
                    <a:lnTo>
                      <a:pt x="10" y="39"/>
                    </a:lnTo>
                    <a:lnTo>
                      <a:pt x="13" y="41"/>
                    </a:lnTo>
                    <a:lnTo>
                      <a:pt x="17" y="43"/>
                    </a:lnTo>
                    <a:lnTo>
                      <a:pt x="21" y="4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78" name="Freeform 160">
                <a:extLst>
                  <a:ext uri="{FF2B5EF4-FFF2-40B4-BE49-F238E27FC236}">
                    <a16:creationId xmlns:a16="http://schemas.microsoft.com/office/drawing/2014/main" id="{B5EEA6F0-F810-4425-93D2-EB6585DB2BDC}"/>
                  </a:ext>
                </a:extLst>
              </p:cNvPr>
              <p:cNvSpPr>
                <a:spLocks/>
              </p:cNvSpPr>
              <p:nvPr/>
            </p:nvSpPr>
            <p:spPr bwMode="auto">
              <a:xfrm>
                <a:off x="2451" y="1909"/>
                <a:ext cx="26" cy="78"/>
              </a:xfrm>
              <a:custGeom>
                <a:avLst/>
                <a:gdLst>
                  <a:gd name="T0" fmla="*/ 25 w 26"/>
                  <a:gd name="T1" fmla="*/ 77 h 78"/>
                  <a:gd name="T2" fmla="*/ 16 w 26"/>
                  <a:gd name="T3" fmla="*/ 77 h 78"/>
                  <a:gd name="T4" fmla="*/ 16 w 26"/>
                  <a:gd name="T5" fmla="*/ 22 h 78"/>
                  <a:gd name="T6" fmla="*/ 0 w 26"/>
                  <a:gd name="T7" fmla="*/ 22 h 78"/>
                  <a:gd name="T8" fmla="*/ 0 w 26"/>
                  <a:gd name="T9" fmla="*/ 15 h 78"/>
                  <a:gd name="T10" fmla="*/ 4 w 26"/>
                  <a:gd name="T11" fmla="*/ 14 h 78"/>
                  <a:gd name="T12" fmla="*/ 7 w 26"/>
                  <a:gd name="T13" fmla="*/ 14 h 78"/>
                  <a:gd name="T14" fmla="*/ 10 w 26"/>
                  <a:gd name="T15" fmla="*/ 13 h 78"/>
                  <a:gd name="T16" fmla="*/ 12 w 26"/>
                  <a:gd name="T17" fmla="*/ 12 h 78"/>
                  <a:gd name="T18" fmla="*/ 15 w 26"/>
                  <a:gd name="T19" fmla="*/ 9 h 78"/>
                  <a:gd name="T20" fmla="*/ 16 w 26"/>
                  <a:gd name="T21" fmla="*/ 7 h 78"/>
                  <a:gd name="T22" fmla="*/ 17 w 26"/>
                  <a:gd name="T23" fmla="*/ 4 h 78"/>
                  <a:gd name="T24" fmla="*/ 19 w 26"/>
                  <a:gd name="T25" fmla="*/ 0 h 78"/>
                  <a:gd name="T26" fmla="*/ 25 w 26"/>
                  <a:gd name="T27" fmla="*/ 0 h 78"/>
                  <a:gd name="T28" fmla="*/ 25 w 26"/>
                  <a:gd name="T2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8">
                    <a:moveTo>
                      <a:pt x="25" y="77"/>
                    </a:moveTo>
                    <a:lnTo>
                      <a:pt x="16" y="77"/>
                    </a:lnTo>
                    <a:lnTo>
                      <a:pt x="16" y="22"/>
                    </a:lnTo>
                    <a:lnTo>
                      <a:pt x="0" y="22"/>
                    </a:lnTo>
                    <a:lnTo>
                      <a:pt x="0" y="15"/>
                    </a:lnTo>
                    <a:lnTo>
                      <a:pt x="4" y="14"/>
                    </a:lnTo>
                    <a:lnTo>
                      <a:pt x="7" y="14"/>
                    </a:lnTo>
                    <a:lnTo>
                      <a:pt x="10" y="13"/>
                    </a:lnTo>
                    <a:lnTo>
                      <a:pt x="12" y="12"/>
                    </a:lnTo>
                    <a:lnTo>
                      <a:pt x="15" y="9"/>
                    </a:lnTo>
                    <a:lnTo>
                      <a:pt x="16" y="7"/>
                    </a:lnTo>
                    <a:lnTo>
                      <a:pt x="17" y="4"/>
                    </a:lnTo>
                    <a:lnTo>
                      <a:pt x="19" y="0"/>
                    </a:lnTo>
                    <a:lnTo>
                      <a:pt x="25" y="0"/>
                    </a:lnTo>
                    <a:lnTo>
                      <a:pt x="25" y="7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79" name="Freeform 161">
                <a:extLst>
                  <a:ext uri="{FF2B5EF4-FFF2-40B4-BE49-F238E27FC236}">
                    <a16:creationId xmlns:a16="http://schemas.microsoft.com/office/drawing/2014/main" id="{A2F2926A-A526-4100-92E9-05788BEBACD8}"/>
                  </a:ext>
                </a:extLst>
              </p:cNvPr>
              <p:cNvSpPr>
                <a:spLocks/>
              </p:cNvSpPr>
              <p:nvPr/>
            </p:nvSpPr>
            <p:spPr bwMode="auto">
              <a:xfrm>
                <a:off x="2582" y="2050"/>
                <a:ext cx="52" cy="78"/>
              </a:xfrm>
              <a:custGeom>
                <a:avLst/>
                <a:gdLst>
                  <a:gd name="T0" fmla="*/ 3 w 52"/>
                  <a:gd name="T1" fmla="*/ 19 h 78"/>
                  <a:gd name="T2" fmla="*/ 7 w 52"/>
                  <a:gd name="T3" fmla="*/ 7 h 78"/>
                  <a:gd name="T4" fmla="*/ 16 w 52"/>
                  <a:gd name="T5" fmla="*/ 2 h 78"/>
                  <a:gd name="T6" fmla="*/ 24 w 52"/>
                  <a:gd name="T7" fmla="*/ 0 h 78"/>
                  <a:gd name="T8" fmla="*/ 32 w 52"/>
                  <a:gd name="T9" fmla="*/ 0 h 78"/>
                  <a:gd name="T10" fmla="*/ 40 w 52"/>
                  <a:gd name="T11" fmla="*/ 3 h 78"/>
                  <a:gd name="T12" fmla="*/ 47 w 52"/>
                  <a:gd name="T13" fmla="*/ 9 h 78"/>
                  <a:gd name="T14" fmla="*/ 50 w 52"/>
                  <a:gd name="T15" fmla="*/ 18 h 78"/>
                  <a:gd name="T16" fmla="*/ 50 w 52"/>
                  <a:gd name="T17" fmla="*/ 28 h 78"/>
                  <a:gd name="T18" fmla="*/ 47 w 52"/>
                  <a:gd name="T19" fmla="*/ 35 h 78"/>
                  <a:gd name="T20" fmla="*/ 42 w 52"/>
                  <a:gd name="T21" fmla="*/ 42 h 78"/>
                  <a:gd name="T22" fmla="*/ 35 w 52"/>
                  <a:gd name="T23" fmla="*/ 46 h 78"/>
                  <a:gd name="T24" fmla="*/ 23 w 52"/>
                  <a:gd name="T25" fmla="*/ 53 h 78"/>
                  <a:gd name="T26" fmla="*/ 17 w 52"/>
                  <a:gd name="T27" fmla="*/ 58 h 78"/>
                  <a:gd name="T28" fmla="*/ 13 w 52"/>
                  <a:gd name="T29" fmla="*/ 61 h 78"/>
                  <a:gd name="T30" fmla="*/ 11 w 52"/>
                  <a:gd name="T31" fmla="*/ 65 h 78"/>
                  <a:gd name="T32" fmla="*/ 10 w 52"/>
                  <a:gd name="T33" fmla="*/ 68 h 78"/>
                  <a:gd name="T34" fmla="*/ 51 w 52"/>
                  <a:gd name="T35" fmla="*/ 77 h 78"/>
                  <a:gd name="T36" fmla="*/ 0 w 52"/>
                  <a:gd name="T37" fmla="*/ 71 h 78"/>
                  <a:gd name="T38" fmla="*/ 3 w 52"/>
                  <a:gd name="T39" fmla="*/ 62 h 78"/>
                  <a:gd name="T40" fmla="*/ 7 w 52"/>
                  <a:gd name="T41" fmla="*/ 55 h 78"/>
                  <a:gd name="T42" fmla="*/ 13 w 52"/>
                  <a:gd name="T43" fmla="*/ 49 h 78"/>
                  <a:gd name="T44" fmla="*/ 27 w 52"/>
                  <a:gd name="T45" fmla="*/ 40 h 78"/>
                  <a:gd name="T46" fmla="*/ 32 w 52"/>
                  <a:gd name="T47" fmla="*/ 37 h 78"/>
                  <a:gd name="T48" fmla="*/ 37 w 52"/>
                  <a:gd name="T49" fmla="*/ 33 h 78"/>
                  <a:gd name="T50" fmla="*/ 39 w 52"/>
                  <a:gd name="T51" fmla="*/ 29 h 78"/>
                  <a:gd name="T52" fmla="*/ 41 w 52"/>
                  <a:gd name="T53" fmla="*/ 22 h 78"/>
                  <a:gd name="T54" fmla="*/ 40 w 52"/>
                  <a:gd name="T55" fmla="*/ 18 h 78"/>
                  <a:gd name="T56" fmla="*/ 38 w 52"/>
                  <a:gd name="T57" fmla="*/ 13 h 78"/>
                  <a:gd name="T58" fmla="*/ 33 w 52"/>
                  <a:gd name="T59" fmla="*/ 9 h 78"/>
                  <a:gd name="T60" fmla="*/ 26 w 52"/>
                  <a:gd name="T61" fmla="*/ 8 h 78"/>
                  <a:gd name="T62" fmla="*/ 18 w 52"/>
                  <a:gd name="T63" fmla="*/ 10 h 78"/>
                  <a:gd name="T64" fmla="*/ 13 w 52"/>
                  <a:gd name="T65" fmla="*/ 16 h 78"/>
                  <a:gd name="T66" fmla="*/ 12 w 52"/>
                  <a:gd name="T67" fmla="*/ 22 h 78"/>
                  <a:gd name="T68" fmla="*/ 11 w 52"/>
                  <a:gd name="T6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 h="78">
                    <a:moveTo>
                      <a:pt x="2" y="28"/>
                    </a:moveTo>
                    <a:lnTo>
                      <a:pt x="3" y="19"/>
                    </a:lnTo>
                    <a:lnTo>
                      <a:pt x="4" y="12"/>
                    </a:lnTo>
                    <a:lnTo>
                      <a:pt x="7" y="7"/>
                    </a:lnTo>
                    <a:lnTo>
                      <a:pt x="12" y="4"/>
                    </a:lnTo>
                    <a:lnTo>
                      <a:pt x="16" y="2"/>
                    </a:lnTo>
                    <a:lnTo>
                      <a:pt x="20" y="0"/>
                    </a:lnTo>
                    <a:lnTo>
                      <a:pt x="24" y="0"/>
                    </a:lnTo>
                    <a:lnTo>
                      <a:pt x="28" y="0"/>
                    </a:lnTo>
                    <a:lnTo>
                      <a:pt x="32" y="0"/>
                    </a:lnTo>
                    <a:lnTo>
                      <a:pt x="37" y="1"/>
                    </a:lnTo>
                    <a:lnTo>
                      <a:pt x="40" y="3"/>
                    </a:lnTo>
                    <a:lnTo>
                      <a:pt x="44" y="6"/>
                    </a:lnTo>
                    <a:lnTo>
                      <a:pt x="47" y="9"/>
                    </a:lnTo>
                    <a:lnTo>
                      <a:pt x="49" y="13"/>
                    </a:lnTo>
                    <a:lnTo>
                      <a:pt x="50" y="18"/>
                    </a:lnTo>
                    <a:lnTo>
                      <a:pt x="51" y="22"/>
                    </a:lnTo>
                    <a:lnTo>
                      <a:pt x="50" y="28"/>
                    </a:lnTo>
                    <a:lnTo>
                      <a:pt x="49" y="32"/>
                    </a:lnTo>
                    <a:lnTo>
                      <a:pt x="47" y="35"/>
                    </a:lnTo>
                    <a:lnTo>
                      <a:pt x="45" y="39"/>
                    </a:lnTo>
                    <a:lnTo>
                      <a:pt x="42" y="42"/>
                    </a:lnTo>
                    <a:lnTo>
                      <a:pt x="38" y="44"/>
                    </a:lnTo>
                    <a:lnTo>
                      <a:pt x="35" y="46"/>
                    </a:lnTo>
                    <a:lnTo>
                      <a:pt x="30" y="49"/>
                    </a:lnTo>
                    <a:lnTo>
                      <a:pt x="23" y="53"/>
                    </a:lnTo>
                    <a:lnTo>
                      <a:pt x="20" y="55"/>
                    </a:lnTo>
                    <a:lnTo>
                      <a:pt x="17" y="58"/>
                    </a:lnTo>
                    <a:lnTo>
                      <a:pt x="14" y="59"/>
                    </a:lnTo>
                    <a:lnTo>
                      <a:pt x="13" y="61"/>
                    </a:lnTo>
                    <a:lnTo>
                      <a:pt x="12" y="63"/>
                    </a:lnTo>
                    <a:lnTo>
                      <a:pt x="11" y="65"/>
                    </a:lnTo>
                    <a:lnTo>
                      <a:pt x="11" y="67"/>
                    </a:lnTo>
                    <a:lnTo>
                      <a:pt x="10" y="68"/>
                    </a:lnTo>
                    <a:lnTo>
                      <a:pt x="51" y="68"/>
                    </a:lnTo>
                    <a:lnTo>
                      <a:pt x="51" y="77"/>
                    </a:lnTo>
                    <a:lnTo>
                      <a:pt x="0" y="77"/>
                    </a:lnTo>
                    <a:lnTo>
                      <a:pt x="0" y="71"/>
                    </a:lnTo>
                    <a:lnTo>
                      <a:pt x="1" y="66"/>
                    </a:lnTo>
                    <a:lnTo>
                      <a:pt x="3" y="62"/>
                    </a:lnTo>
                    <a:lnTo>
                      <a:pt x="5" y="58"/>
                    </a:lnTo>
                    <a:lnTo>
                      <a:pt x="7" y="55"/>
                    </a:lnTo>
                    <a:lnTo>
                      <a:pt x="10" y="51"/>
                    </a:lnTo>
                    <a:lnTo>
                      <a:pt x="13" y="49"/>
                    </a:lnTo>
                    <a:lnTo>
                      <a:pt x="17" y="46"/>
                    </a:lnTo>
                    <a:lnTo>
                      <a:pt x="27" y="40"/>
                    </a:lnTo>
                    <a:lnTo>
                      <a:pt x="30" y="39"/>
                    </a:lnTo>
                    <a:lnTo>
                      <a:pt x="32" y="37"/>
                    </a:lnTo>
                    <a:lnTo>
                      <a:pt x="35" y="35"/>
                    </a:lnTo>
                    <a:lnTo>
                      <a:pt x="37" y="33"/>
                    </a:lnTo>
                    <a:lnTo>
                      <a:pt x="38" y="32"/>
                    </a:lnTo>
                    <a:lnTo>
                      <a:pt x="39" y="29"/>
                    </a:lnTo>
                    <a:lnTo>
                      <a:pt x="40" y="26"/>
                    </a:lnTo>
                    <a:lnTo>
                      <a:pt x="41" y="22"/>
                    </a:lnTo>
                    <a:lnTo>
                      <a:pt x="40" y="19"/>
                    </a:lnTo>
                    <a:lnTo>
                      <a:pt x="40" y="18"/>
                    </a:lnTo>
                    <a:lnTo>
                      <a:pt x="39" y="15"/>
                    </a:lnTo>
                    <a:lnTo>
                      <a:pt x="38" y="13"/>
                    </a:lnTo>
                    <a:lnTo>
                      <a:pt x="36" y="11"/>
                    </a:lnTo>
                    <a:lnTo>
                      <a:pt x="33" y="9"/>
                    </a:lnTo>
                    <a:lnTo>
                      <a:pt x="30" y="8"/>
                    </a:lnTo>
                    <a:lnTo>
                      <a:pt x="26" y="8"/>
                    </a:lnTo>
                    <a:lnTo>
                      <a:pt x="21" y="9"/>
                    </a:lnTo>
                    <a:lnTo>
                      <a:pt x="18" y="10"/>
                    </a:lnTo>
                    <a:lnTo>
                      <a:pt x="15" y="13"/>
                    </a:lnTo>
                    <a:lnTo>
                      <a:pt x="13" y="16"/>
                    </a:lnTo>
                    <a:lnTo>
                      <a:pt x="13" y="19"/>
                    </a:lnTo>
                    <a:lnTo>
                      <a:pt x="12" y="22"/>
                    </a:lnTo>
                    <a:lnTo>
                      <a:pt x="11" y="25"/>
                    </a:lnTo>
                    <a:lnTo>
                      <a:pt x="11" y="28"/>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80" name="Freeform 162">
                <a:extLst>
                  <a:ext uri="{FF2B5EF4-FFF2-40B4-BE49-F238E27FC236}">
                    <a16:creationId xmlns:a16="http://schemas.microsoft.com/office/drawing/2014/main" id="{0FBCB4AC-A6D1-46EC-AFD9-1F2B24CB5EF7}"/>
                  </a:ext>
                </a:extLst>
              </p:cNvPr>
              <p:cNvSpPr>
                <a:spLocks/>
              </p:cNvSpPr>
              <p:nvPr/>
            </p:nvSpPr>
            <p:spPr bwMode="auto">
              <a:xfrm>
                <a:off x="2644" y="2242"/>
                <a:ext cx="53" cy="81"/>
              </a:xfrm>
              <a:custGeom>
                <a:avLst/>
                <a:gdLst>
                  <a:gd name="T0" fmla="*/ 22 w 53"/>
                  <a:gd name="T1" fmla="*/ 33 h 81"/>
                  <a:gd name="T2" fmla="*/ 25 w 53"/>
                  <a:gd name="T3" fmla="*/ 34 h 81"/>
                  <a:gd name="T4" fmla="*/ 30 w 53"/>
                  <a:gd name="T5" fmla="*/ 33 h 81"/>
                  <a:gd name="T6" fmla="*/ 35 w 53"/>
                  <a:gd name="T7" fmla="*/ 32 h 81"/>
                  <a:gd name="T8" fmla="*/ 39 w 53"/>
                  <a:gd name="T9" fmla="*/ 27 h 81"/>
                  <a:gd name="T10" fmla="*/ 39 w 53"/>
                  <a:gd name="T11" fmla="*/ 21 h 81"/>
                  <a:gd name="T12" fmla="*/ 39 w 53"/>
                  <a:gd name="T13" fmla="*/ 18 h 81"/>
                  <a:gd name="T14" fmla="*/ 37 w 53"/>
                  <a:gd name="T15" fmla="*/ 14 h 81"/>
                  <a:gd name="T16" fmla="*/ 32 w 53"/>
                  <a:gd name="T17" fmla="*/ 10 h 81"/>
                  <a:gd name="T18" fmla="*/ 25 w 53"/>
                  <a:gd name="T19" fmla="*/ 9 h 81"/>
                  <a:gd name="T20" fmla="*/ 18 w 53"/>
                  <a:gd name="T21" fmla="*/ 11 h 81"/>
                  <a:gd name="T22" fmla="*/ 13 w 53"/>
                  <a:gd name="T23" fmla="*/ 15 h 81"/>
                  <a:gd name="T24" fmla="*/ 12 w 53"/>
                  <a:gd name="T25" fmla="*/ 20 h 81"/>
                  <a:gd name="T26" fmla="*/ 11 w 53"/>
                  <a:gd name="T27" fmla="*/ 26 h 81"/>
                  <a:gd name="T28" fmla="*/ 2 w 53"/>
                  <a:gd name="T29" fmla="*/ 21 h 81"/>
                  <a:gd name="T30" fmla="*/ 4 w 53"/>
                  <a:gd name="T31" fmla="*/ 13 h 81"/>
                  <a:gd name="T32" fmla="*/ 10 w 53"/>
                  <a:gd name="T33" fmla="*/ 6 h 81"/>
                  <a:gd name="T34" fmla="*/ 19 w 53"/>
                  <a:gd name="T35" fmla="*/ 1 h 81"/>
                  <a:gd name="T36" fmla="*/ 31 w 53"/>
                  <a:gd name="T37" fmla="*/ 1 h 81"/>
                  <a:gd name="T38" fmla="*/ 39 w 53"/>
                  <a:gd name="T39" fmla="*/ 4 h 81"/>
                  <a:gd name="T40" fmla="*/ 46 w 53"/>
                  <a:gd name="T41" fmla="*/ 9 h 81"/>
                  <a:gd name="T42" fmla="*/ 48 w 53"/>
                  <a:gd name="T43" fmla="*/ 17 h 81"/>
                  <a:gd name="T44" fmla="*/ 49 w 53"/>
                  <a:gd name="T45" fmla="*/ 24 h 81"/>
                  <a:gd name="T46" fmla="*/ 48 w 53"/>
                  <a:gd name="T47" fmla="*/ 30 h 81"/>
                  <a:gd name="T48" fmla="*/ 44 w 53"/>
                  <a:gd name="T49" fmla="*/ 33 h 81"/>
                  <a:gd name="T50" fmla="*/ 41 w 53"/>
                  <a:gd name="T51" fmla="*/ 36 h 81"/>
                  <a:gd name="T52" fmla="*/ 42 w 53"/>
                  <a:gd name="T53" fmla="*/ 38 h 81"/>
                  <a:gd name="T54" fmla="*/ 47 w 53"/>
                  <a:gd name="T55" fmla="*/ 41 h 81"/>
                  <a:gd name="T56" fmla="*/ 50 w 53"/>
                  <a:gd name="T57" fmla="*/ 46 h 81"/>
                  <a:gd name="T58" fmla="*/ 52 w 53"/>
                  <a:gd name="T59" fmla="*/ 51 h 81"/>
                  <a:gd name="T60" fmla="*/ 51 w 53"/>
                  <a:gd name="T61" fmla="*/ 60 h 81"/>
                  <a:gd name="T62" fmla="*/ 48 w 53"/>
                  <a:gd name="T63" fmla="*/ 68 h 81"/>
                  <a:gd name="T64" fmla="*/ 42 w 53"/>
                  <a:gd name="T65" fmla="*/ 75 h 81"/>
                  <a:gd name="T66" fmla="*/ 31 w 53"/>
                  <a:gd name="T67" fmla="*/ 79 h 81"/>
                  <a:gd name="T68" fmla="*/ 23 w 53"/>
                  <a:gd name="T69" fmla="*/ 80 h 81"/>
                  <a:gd name="T70" fmla="*/ 19 w 53"/>
                  <a:gd name="T71" fmla="*/ 79 h 81"/>
                  <a:gd name="T72" fmla="*/ 15 w 53"/>
                  <a:gd name="T73" fmla="*/ 78 h 81"/>
                  <a:gd name="T74" fmla="*/ 13 w 53"/>
                  <a:gd name="T75" fmla="*/ 77 h 81"/>
                  <a:gd name="T76" fmla="*/ 8 w 53"/>
                  <a:gd name="T77" fmla="*/ 74 h 81"/>
                  <a:gd name="T78" fmla="*/ 4 w 53"/>
                  <a:gd name="T79" fmla="*/ 70 h 81"/>
                  <a:gd name="T80" fmla="*/ 2 w 53"/>
                  <a:gd name="T81" fmla="*/ 64 h 81"/>
                  <a:gd name="T82" fmla="*/ 0 w 53"/>
                  <a:gd name="T83" fmla="*/ 57 h 81"/>
                  <a:gd name="T84" fmla="*/ 10 w 53"/>
                  <a:gd name="T85" fmla="*/ 54 h 81"/>
                  <a:gd name="T86" fmla="*/ 11 w 53"/>
                  <a:gd name="T87" fmla="*/ 60 h 81"/>
                  <a:gd name="T88" fmla="*/ 13 w 53"/>
                  <a:gd name="T89" fmla="*/ 65 h 81"/>
                  <a:gd name="T90" fmla="*/ 17 w 53"/>
                  <a:gd name="T91" fmla="*/ 70 h 81"/>
                  <a:gd name="T92" fmla="*/ 26 w 53"/>
                  <a:gd name="T93" fmla="*/ 71 h 81"/>
                  <a:gd name="T94" fmla="*/ 32 w 53"/>
                  <a:gd name="T95" fmla="*/ 70 h 81"/>
                  <a:gd name="T96" fmla="*/ 38 w 53"/>
                  <a:gd name="T97" fmla="*/ 67 h 81"/>
                  <a:gd name="T98" fmla="*/ 40 w 53"/>
                  <a:gd name="T99" fmla="*/ 62 h 81"/>
                  <a:gd name="T100" fmla="*/ 42 w 53"/>
                  <a:gd name="T101" fmla="*/ 56 h 81"/>
                  <a:gd name="T102" fmla="*/ 40 w 53"/>
                  <a:gd name="T103" fmla="*/ 48 h 81"/>
                  <a:gd name="T104" fmla="*/ 36 w 53"/>
                  <a:gd name="T105" fmla="*/ 45 h 81"/>
                  <a:gd name="T106" fmla="*/ 30 w 53"/>
                  <a:gd name="T107" fmla="*/ 43 h 81"/>
                  <a:gd name="T108" fmla="*/ 24 w 53"/>
                  <a:gd name="T109" fmla="*/ 42 h 81"/>
                  <a:gd name="T110" fmla="*/ 22 w 53"/>
                  <a:gd name="T111" fmla="*/ 42 h 81"/>
                  <a:gd name="T112" fmla="*/ 21 w 53"/>
                  <a:gd name="T113"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 h="81">
                    <a:moveTo>
                      <a:pt x="21" y="33"/>
                    </a:moveTo>
                    <a:lnTo>
                      <a:pt x="22" y="33"/>
                    </a:lnTo>
                    <a:lnTo>
                      <a:pt x="24" y="34"/>
                    </a:lnTo>
                    <a:lnTo>
                      <a:pt x="25" y="34"/>
                    </a:lnTo>
                    <a:lnTo>
                      <a:pt x="28" y="33"/>
                    </a:lnTo>
                    <a:lnTo>
                      <a:pt x="30" y="33"/>
                    </a:lnTo>
                    <a:lnTo>
                      <a:pt x="33" y="33"/>
                    </a:lnTo>
                    <a:lnTo>
                      <a:pt x="35" y="32"/>
                    </a:lnTo>
                    <a:lnTo>
                      <a:pt x="37" y="30"/>
                    </a:lnTo>
                    <a:lnTo>
                      <a:pt x="39" y="27"/>
                    </a:lnTo>
                    <a:lnTo>
                      <a:pt x="39" y="25"/>
                    </a:lnTo>
                    <a:lnTo>
                      <a:pt x="39" y="21"/>
                    </a:lnTo>
                    <a:lnTo>
                      <a:pt x="39" y="20"/>
                    </a:lnTo>
                    <a:lnTo>
                      <a:pt x="39" y="18"/>
                    </a:lnTo>
                    <a:lnTo>
                      <a:pt x="38" y="16"/>
                    </a:lnTo>
                    <a:lnTo>
                      <a:pt x="37" y="14"/>
                    </a:lnTo>
                    <a:lnTo>
                      <a:pt x="35" y="12"/>
                    </a:lnTo>
                    <a:lnTo>
                      <a:pt x="32" y="10"/>
                    </a:lnTo>
                    <a:lnTo>
                      <a:pt x="30" y="9"/>
                    </a:lnTo>
                    <a:lnTo>
                      <a:pt x="25" y="9"/>
                    </a:lnTo>
                    <a:lnTo>
                      <a:pt x="22" y="9"/>
                    </a:lnTo>
                    <a:lnTo>
                      <a:pt x="18" y="11"/>
                    </a:lnTo>
                    <a:lnTo>
                      <a:pt x="15" y="13"/>
                    </a:lnTo>
                    <a:lnTo>
                      <a:pt x="13" y="15"/>
                    </a:lnTo>
                    <a:lnTo>
                      <a:pt x="13" y="18"/>
                    </a:lnTo>
                    <a:lnTo>
                      <a:pt x="12" y="20"/>
                    </a:lnTo>
                    <a:lnTo>
                      <a:pt x="11" y="23"/>
                    </a:lnTo>
                    <a:lnTo>
                      <a:pt x="11" y="26"/>
                    </a:lnTo>
                    <a:lnTo>
                      <a:pt x="2" y="26"/>
                    </a:lnTo>
                    <a:lnTo>
                      <a:pt x="2" y="21"/>
                    </a:lnTo>
                    <a:lnTo>
                      <a:pt x="3" y="17"/>
                    </a:lnTo>
                    <a:lnTo>
                      <a:pt x="4" y="13"/>
                    </a:lnTo>
                    <a:lnTo>
                      <a:pt x="6" y="8"/>
                    </a:lnTo>
                    <a:lnTo>
                      <a:pt x="10" y="6"/>
                    </a:lnTo>
                    <a:lnTo>
                      <a:pt x="14" y="3"/>
                    </a:lnTo>
                    <a:lnTo>
                      <a:pt x="19" y="1"/>
                    </a:lnTo>
                    <a:lnTo>
                      <a:pt x="26" y="0"/>
                    </a:lnTo>
                    <a:lnTo>
                      <a:pt x="31" y="1"/>
                    </a:lnTo>
                    <a:lnTo>
                      <a:pt x="36" y="2"/>
                    </a:lnTo>
                    <a:lnTo>
                      <a:pt x="39" y="4"/>
                    </a:lnTo>
                    <a:lnTo>
                      <a:pt x="43" y="6"/>
                    </a:lnTo>
                    <a:lnTo>
                      <a:pt x="46" y="9"/>
                    </a:lnTo>
                    <a:lnTo>
                      <a:pt x="48" y="12"/>
                    </a:lnTo>
                    <a:lnTo>
                      <a:pt x="48" y="17"/>
                    </a:lnTo>
                    <a:lnTo>
                      <a:pt x="49" y="20"/>
                    </a:lnTo>
                    <a:lnTo>
                      <a:pt x="49" y="24"/>
                    </a:lnTo>
                    <a:lnTo>
                      <a:pt x="48" y="27"/>
                    </a:lnTo>
                    <a:lnTo>
                      <a:pt x="48" y="30"/>
                    </a:lnTo>
                    <a:lnTo>
                      <a:pt x="46" y="32"/>
                    </a:lnTo>
                    <a:lnTo>
                      <a:pt x="44" y="33"/>
                    </a:lnTo>
                    <a:lnTo>
                      <a:pt x="43" y="35"/>
                    </a:lnTo>
                    <a:lnTo>
                      <a:pt x="41" y="36"/>
                    </a:lnTo>
                    <a:lnTo>
                      <a:pt x="39" y="37"/>
                    </a:lnTo>
                    <a:lnTo>
                      <a:pt x="42" y="38"/>
                    </a:lnTo>
                    <a:lnTo>
                      <a:pt x="45" y="39"/>
                    </a:lnTo>
                    <a:lnTo>
                      <a:pt x="47" y="41"/>
                    </a:lnTo>
                    <a:lnTo>
                      <a:pt x="48" y="43"/>
                    </a:lnTo>
                    <a:lnTo>
                      <a:pt x="50" y="46"/>
                    </a:lnTo>
                    <a:lnTo>
                      <a:pt x="51" y="48"/>
                    </a:lnTo>
                    <a:lnTo>
                      <a:pt x="52" y="51"/>
                    </a:lnTo>
                    <a:lnTo>
                      <a:pt x="52" y="55"/>
                    </a:lnTo>
                    <a:lnTo>
                      <a:pt x="51" y="60"/>
                    </a:lnTo>
                    <a:lnTo>
                      <a:pt x="50" y="64"/>
                    </a:lnTo>
                    <a:lnTo>
                      <a:pt x="48" y="68"/>
                    </a:lnTo>
                    <a:lnTo>
                      <a:pt x="46" y="72"/>
                    </a:lnTo>
                    <a:lnTo>
                      <a:pt x="42" y="75"/>
                    </a:lnTo>
                    <a:lnTo>
                      <a:pt x="37" y="78"/>
                    </a:lnTo>
                    <a:lnTo>
                      <a:pt x="31" y="79"/>
                    </a:lnTo>
                    <a:lnTo>
                      <a:pt x="25" y="80"/>
                    </a:lnTo>
                    <a:lnTo>
                      <a:pt x="23" y="80"/>
                    </a:lnTo>
                    <a:lnTo>
                      <a:pt x="21" y="79"/>
                    </a:lnTo>
                    <a:lnTo>
                      <a:pt x="19" y="79"/>
                    </a:lnTo>
                    <a:lnTo>
                      <a:pt x="17" y="79"/>
                    </a:lnTo>
                    <a:lnTo>
                      <a:pt x="15" y="78"/>
                    </a:lnTo>
                    <a:lnTo>
                      <a:pt x="14" y="78"/>
                    </a:lnTo>
                    <a:lnTo>
                      <a:pt x="13" y="77"/>
                    </a:lnTo>
                    <a:lnTo>
                      <a:pt x="11" y="76"/>
                    </a:lnTo>
                    <a:lnTo>
                      <a:pt x="8" y="74"/>
                    </a:lnTo>
                    <a:lnTo>
                      <a:pt x="6" y="72"/>
                    </a:lnTo>
                    <a:lnTo>
                      <a:pt x="4" y="70"/>
                    </a:lnTo>
                    <a:lnTo>
                      <a:pt x="3" y="67"/>
                    </a:lnTo>
                    <a:lnTo>
                      <a:pt x="2" y="64"/>
                    </a:lnTo>
                    <a:lnTo>
                      <a:pt x="1" y="60"/>
                    </a:lnTo>
                    <a:lnTo>
                      <a:pt x="0" y="57"/>
                    </a:lnTo>
                    <a:lnTo>
                      <a:pt x="0" y="54"/>
                    </a:lnTo>
                    <a:lnTo>
                      <a:pt x="10" y="54"/>
                    </a:lnTo>
                    <a:lnTo>
                      <a:pt x="10" y="57"/>
                    </a:lnTo>
                    <a:lnTo>
                      <a:pt x="11" y="60"/>
                    </a:lnTo>
                    <a:lnTo>
                      <a:pt x="11" y="62"/>
                    </a:lnTo>
                    <a:lnTo>
                      <a:pt x="13" y="65"/>
                    </a:lnTo>
                    <a:lnTo>
                      <a:pt x="14" y="68"/>
                    </a:lnTo>
                    <a:lnTo>
                      <a:pt x="17" y="70"/>
                    </a:lnTo>
                    <a:lnTo>
                      <a:pt x="21" y="71"/>
                    </a:lnTo>
                    <a:lnTo>
                      <a:pt x="26" y="71"/>
                    </a:lnTo>
                    <a:lnTo>
                      <a:pt x="29" y="71"/>
                    </a:lnTo>
                    <a:lnTo>
                      <a:pt x="32" y="70"/>
                    </a:lnTo>
                    <a:lnTo>
                      <a:pt x="35" y="69"/>
                    </a:lnTo>
                    <a:lnTo>
                      <a:pt x="38" y="67"/>
                    </a:lnTo>
                    <a:lnTo>
                      <a:pt x="39" y="64"/>
                    </a:lnTo>
                    <a:lnTo>
                      <a:pt x="40" y="62"/>
                    </a:lnTo>
                    <a:lnTo>
                      <a:pt x="42" y="60"/>
                    </a:lnTo>
                    <a:lnTo>
                      <a:pt x="42" y="56"/>
                    </a:lnTo>
                    <a:lnTo>
                      <a:pt x="41" y="52"/>
                    </a:lnTo>
                    <a:lnTo>
                      <a:pt x="40" y="48"/>
                    </a:lnTo>
                    <a:lnTo>
                      <a:pt x="39" y="46"/>
                    </a:lnTo>
                    <a:lnTo>
                      <a:pt x="36" y="45"/>
                    </a:lnTo>
                    <a:lnTo>
                      <a:pt x="33" y="43"/>
                    </a:lnTo>
                    <a:lnTo>
                      <a:pt x="30" y="43"/>
                    </a:lnTo>
                    <a:lnTo>
                      <a:pt x="27" y="42"/>
                    </a:lnTo>
                    <a:lnTo>
                      <a:pt x="24" y="42"/>
                    </a:lnTo>
                    <a:lnTo>
                      <a:pt x="23" y="42"/>
                    </a:lnTo>
                    <a:lnTo>
                      <a:pt x="22" y="42"/>
                    </a:lnTo>
                    <a:lnTo>
                      <a:pt x="21" y="42"/>
                    </a:lnTo>
                    <a:lnTo>
                      <a:pt x="21" y="3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81" name="Freeform 163">
                <a:extLst>
                  <a:ext uri="{FF2B5EF4-FFF2-40B4-BE49-F238E27FC236}">
                    <a16:creationId xmlns:a16="http://schemas.microsoft.com/office/drawing/2014/main" id="{4354C2B9-F03A-43B9-8C14-3745271FD81F}"/>
                  </a:ext>
                </a:extLst>
              </p:cNvPr>
              <p:cNvSpPr>
                <a:spLocks/>
              </p:cNvSpPr>
              <p:nvPr/>
            </p:nvSpPr>
            <p:spPr bwMode="auto">
              <a:xfrm>
                <a:off x="2210" y="1867"/>
                <a:ext cx="25" cy="78"/>
              </a:xfrm>
              <a:custGeom>
                <a:avLst/>
                <a:gdLst>
                  <a:gd name="T0" fmla="*/ 24 w 25"/>
                  <a:gd name="T1" fmla="*/ 77 h 78"/>
                  <a:gd name="T2" fmla="*/ 15 w 25"/>
                  <a:gd name="T3" fmla="*/ 77 h 78"/>
                  <a:gd name="T4" fmla="*/ 15 w 25"/>
                  <a:gd name="T5" fmla="*/ 22 h 78"/>
                  <a:gd name="T6" fmla="*/ 0 w 25"/>
                  <a:gd name="T7" fmla="*/ 22 h 78"/>
                  <a:gd name="T8" fmla="*/ 0 w 25"/>
                  <a:gd name="T9" fmla="*/ 15 h 78"/>
                  <a:gd name="T10" fmla="*/ 3 w 25"/>
                  <a:gd name="T11" fmla="*/ 14 h 78"/>
                  <a:gd name="T12" fmla="*/ 6 w 25"/>
                  <a:gd name="T13" fmla="*/ 14 h 78"/>
                  <a:gd name="T14" fmla="*/ 10 w 25"/>
                  <a:gd name="T15" fmla="*/ 13 h 78"/>
                  <a:gd name="T16" fmla="*/ 12 w 25"/>
                  <a:gd name="T17" fmla="*/ 11 h 78"/>
                  <a:gd name="T18" fmla="*/ 14 w 25"/>
                  <a:gd name="T19" fmla="*/ 10 h 78"/>
                  <a:gd name="T20" fmla="*/ 15 w 25"/>
                  <a:gd name="T21" fmla="*/ 7 h 78"/>
                  <a:gd name="T22" fmla="*/ 17 w 25"/>
                  <a:gd name="T23" fmla="*/ 4 h 78"/>
                  <a:gd name="T24" fmla="*/ 18 w 25"/>
                  <a:gd name="T25" fmla="*/ 0 h 78"/>
                  <a:gd name="T26" fmla="*/ 24 w 25"/>
                  <a:gd name="T27" fmla="*/ 0 h 78"/>
                  <a:gd name="T28" fmla="*/ 24 w 25"/>
                  <a:gd name="T2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78">
                    <a:moveTo>
                      <a:pt x="24" y="77"/>
                    </a:moveTo>
                    <a:lnTo>
                      <a:pt x="15" y="77"/>
                    </a:lnTo>
                    <a:lnTo>
                      <a:pt x="15" y="22"/>
                    </a:lnTo>
                    <a:lnTo>
                      <a:pt x="0" y="22"/>
                    </a:lnTo>
                    <a:lnTo>
                      <a:pt x="0" y="15"/>
                    </a:lnTo>
                    <a:lnTo>
                      <a:pt x="3" y="14"/>
                    </a:lnTo>
                    <a:lnTo>
                      <a:pt x="6" y="14"/>
                    </a:lnTo>
                    <a:lnTo>
                      <a:pt x="10" y="13"/>
                    </a:lnTo>
                    <a:lnTo>
                      <a:pt x="12" y="11"/>
                    </a:lnTo>
                    <a:lnTo>
                      <a:pt x="14" y="10"/>
                    </a:lnTo>
                    <a:lnTo>
                      <a:pt x="15" y="7"/>
                    </a:lnTo>
                    <a:lnTo>
                      <a:pt x="17" y="4"/>
                    </a:lnTo>
                    <a:lnTo>
                      <a:pt x="18" y="0"/>
                    </a:lnTo>
                    <a:lnTo>
                      <a:pt x="24" y="0"/>
                    </a:lnTo>
                    <a:lnTo>
                      <a:pt x="24" y="7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82" name="Freeform 164">
                <a:extLst>
                  <a:ext uri="{FF2B5EF4-FFF2-40B4-BE49-F238E27FC236}">
                    <a16:creationId xmlns:a16="http://schemas.microsoft.com/office/drawing/2014/main" id="{A4E05175-1F28-42BB-9511-78C80343BC4F}"/>
                  </a:ext>
                </a:extLst>
              </p:cNvPr>
              <p:cNvSpPr>
                <a:spLocks/>
              </p:cNvSpPr>
              <p:nvPr/>
            </p:nvSpPr>
            <p:spPr bwMode="auto">
              <a:xfrm>
                <a:off x="2260" y="1867"/>
                <a:ext cx="51" cy="78"/>
              </a:xfrm>
              <a:custGeom>
                <a:avLst/>
                <a:gdLst>
                  <a:gd name="T0" fmla="*/ 3 w 51"/>
                  <a:gd name="T1" fmla="*/ 19 h 78"/>
                  <a:gd name="T2" fmla="*/ 8 w 51"/>
                  <a:gd name="T3" fmla="*/ 7 h 78"/>
                  <a:gd name="T4" fmla="*/ 15 w 51"/>
                  <a:gd name="T5" fmla="*/ 2 h 78"/>
                  <a:gd name="T6" fmla="*/ 24 w 51"/>
                  <a:gd name="T7" fmla="*/ 0 h 78"/>
                  <a:gd name="T8" fmla="*/ 32 w 51"/>
                  <a:gd name="T9" fmla="*/ 0 h 78"/>
                  <a:gd name="T10" fmla="*/ 40 w 51"/>
                  <a:gd name="T11" fmla="*/ 3 h 78"/>
                  <a:gd name="T12" fmla="*/ 46 w 51"/>
                  <a:gd name="T13" fmla="*/ 9 h 78"/>
                  <a:gd name="T14" fmla="*/ 50 w 51"/>
                  <a:gd name="T15" fmla="*/ 18 h 78"/>
                  <a:gd name="T16" fmla="*/ 50 w 51"/>
                  <a:gd name="T17" fmla="*/ 28 h 78"/>
                  <a:gd name="T18" fmla="*/ 47 w 51"/>
                  <a:gd name="T19" fmla="*/ 35 h 78"/>
                  <a:gd name="T20" fmla="*/ 42 w 51"/>
                  <a:gd name="T21" fmla="*/ 42 h 78"/>
                  <a:gd name="T22" fmla="*/ 35 w 51"/>
                  <a:gd name="T23" fmla="*/ 46 h 78"/>
                  <a:gd name="T24" fmla="*/ 22 w 51"/>
                  <a:gd name="T25" fmla="*/ 53 h 78"/>
                  <a:gd name="T26" fmla="*/ 16 w 51"/>
                  <a:gd name="T27" fmla="*/ 58 h 78"/>
                  <a:gd name="T28" fmla="*/ 13 w 51"/>
                  <a:gd name="T29" fmla="*/ 61 h 78"/>
                  <a:gd name="T30" fmla="*/ 11 w 51"/>
                  <a:gd name="T31" fmla="*/ 65 h 78"/>
                  <a:gd name="T32" fmla="*/ 10 w 51"/>
                  <a:gd name="T33" fmla="*/ 68 h 78"/>
                  <a:gd name="T34" fmla="*/ 50 w 51"/>
                  <a:gd name="T35" fmla="*/ 77 h 78"/>
                  <a:gd name="T36" fmla="*/ 0 w 51"/>
                  <a:gd name="T37" fmla="*/ 71 h 78"/>
                  <a:gd name="T38" fmla="*/ 3 w 51"/>
                  <a:gd name="T39" fmla="*/ 62 h 78"/>
                  <a:gd name="T40" fmla="*/ 7 w 51"/>
                  <a:gd name="T41" fmla="*/ 55 h 78"/>
                  <a:gd name="T42" fmla="*/ 13 w 51"/>
                  <a:gd name="T43" fmla="*/ 49 h 78"/>
                  <a:gd name="T44" fmla="*/ 27 w 51"/>
                  <a:gd name="T45" fmla="*/ 41 h 78"/>
                  <a:gd name="T46" fmla="*/ 32 w 51"/>
                  <a:gd name="T47" fmla="*/ 37 h 78"/>
                  <a:gd name="T48" fmla="*/ 37 w 51"/>
                  <a:gd name="T49" fmla="*/ 33 h 78"/>
                  <a:gd name="T50" fmla="*/ 39 w 51"/>
                  <a:gd name="T51" fmla="*/ 29 h 78"/>
                  <a:gd name="T52" fmla="*/ 40 w 51"/>
                  <a:gd name="T53" fmla="*/ 22 h 78"/>
                  <a:gd name="T54" fmla="*/ 40 w 51"/>
                  <a:gd name="T55" fmla="*/ 18 h 78"/>
                  <a:gd name="T56" fmla="*/ 38 w 51"/>
                  <a:gd name="T57" fmla="*/ 13 h 78"/>
                  <a:gd name="T58" fmla="*/ 33 w 51"/>
                  <a:gd name="T59" fmla="*/ 10 h 78"/>
                  <a:gd name="T60" fmla="*/ 26 w 51"/>
                  <a:gd name="T61" fmla="*/ 8 h 78"/>
                  <a:gd name="T62" fmla="*/ 18 w 51"/>
                  <a:gd name="T63" fmla="*/ 11 h 78"/>
                  <a:gd name="T64" fmla="*/ 13 w 51"/>
                  <a:gd name="T65" fmla="*/ 16 h 78"/>
                  <a:gd name="T66" fmla="*/ 12 w 51"/>
                  <a:gd name="T67" fmla="*/ 22 h 78"/>
                  <a:gd name="T68" fmla="*/ 11 w 51"/>
                  <a:gd name="T69" fmla="*/ 2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78">
                    <a:moveTo>
                      <a:pt x="2" y="27"/>
                    </a:moveTo>
                    <a:lnTo>
                      <a:pt x="3" y="19"/>
                    </a:lnTo>
                    <a:lnTo>
                      <a:pt x="4" y="12"/>
                    </a:lnTo>
                    <a:lnTo>
                      <a:pt x="8" y="7"/>
                    </a:lnTo>
                    <a:lnTo>
                      <a:pt x="12" y="4"/>
                    </a:lnTo>
                    <a:lnTo>
                      <a:pt x="15" y="2"/>
                    </a:lnTo>
                    <a:lnTo>
                      <a:pt x="20" y="0"/>
                    </a:lnTo>
                    <a:lnTo>
                      <a:pt x="24" y="0"/>
                    </a:lnTo>
                    <a:lnTo>
                      <a:pt x="27" y="0"/>
                    </a:lnTo>
                    <a:lnTo>
                      <a:pt x="32" y="0"/>
                    </a:lnTo>
                    <a:lnTo>
                      <a:pt x="37" y="1"/>
                    </a:lnTo>
                    <a:lnTo>
                      <a:pt x="40" y="3"/>
                    </a:lnTo>
                    <a:lnTo>
                      <a:pt x="44" y="6"/>
                    </a:lnTo>
                    <a:lnTo>
                      <a:pt x="46" y="9"/>
                    </a:lnTo>
                    <a:lnTo>
                      <a:pt x="48" y="13"/>
                    </a:lnTo>
                    <a:lnTo>
                      <a:pt x="50" y="18"/>
                    </a:lnTo>
                    <a:lnTo>
                      <a:pt x="50" y="23"/>
                    </a:lnTo>
                    <a:lnTo>
                      <a:pt x="50" y="28"/>
                    </a:lnTo>
                    <a:lnTo>
                      <a:pt x="49" y="32"/>
                    </a:lnTo>
                    <a:lnTo>
                      <a:pt x="47" y="35"/>
                    </a:lnTo>
                    <a:lnTo>
                      <a:pt x="45" y="39"/>
                    </a:lnTo>
                    <a:lnTo>
                      <a:pt x="42" y="42"/>
                    </a:lnTo>
                    <a:lnTo>
                      <a:pt x="38" y="44"/>
                    </a:lnTo>
                    <a:lnTo>
                      <a:pt x="35" y="46"/>
                    </a:lnTo>
                    <a:lnTo>
                      <a:pt x="30" y="48"/>
                    </a:lnTo>
                    <a:lnTo>
                      <a:pt x="22" y="53"/>
                    </a:lnTo>
                    <a:lnTo>
                      <a:pt x="20" y="56"/>
                    </a:lnTo>
                    <a:lnTo>
                      <a:pt x="16" y="58"/>
                    </a:lnTo>
                    <a:lnTo>
                      <a:pt x="14" y="59"/>
                    </a:lnTo>
                    <a:lnTo>
                      <a:pt x="13" y="61"/>
                    </a:lnTo>
                    <a:lnTo>
                      <a:pt x="12" y="63"/>
                    </a:lnTo>
                    <a:lnTo>
                      <a:pt x="11" y="65"/>
                    </a:lnTo>
                    <a:lnTo>
                      <a:pt x="11" y="67"/>
                    </a:lnTo>
                    <a:lnTo>
                      <a:pt x="10" y="68"/>
                    </a:lnTo>
                    <a:lnTo>
                      <a:pt x="50" y="68"/>
                    </a:lnTo>
                    <a:lnTo>
                      <a:pt x="50" y="77"/>
                    </a:lnTo>
                    <a:lnTo>
                      <a:pt x="0" y="77"/>
                    </a:lnTo>
                    <a:lnTo>
                      <a:pt x="0" y="71"/>
                    </a:lnTo>
                    <a:lnTo>
                      <a:pt x="1" y="67"/>
                    </a:lnTo>
                    <a:lnTo>
                      <a:pt x="3" y="62"/>
                    </a:lnTo>
                    <a:lnTo>
                      <a:pt x="4" y="58"/>
                    </a:lnTo>
                    <a:lnTo>
                      <a:pt x="7" y="55"/>
                    </a:lnTo>
                    <a:lnTo>
                      <a:pt x="10" y="51"/>
                    </a:lnTo>
                    <a:lnTo>
                      <a:pt x="13" y="49"/>
                    </a:lnTo>
                    <a:lnTo>
                      <a:pt x="17" y="46"/>
                    </a:lnTo>
                    <a:lnTo>
                      <a:pt x="27" y="41"/>
                    </a:lnTo>
                    <a:lnTo>
                      <a:pt x="29" y="39"/>
                    </a:lnTo>
                    <a:lnTo>
                      <a:pt x="32" y="37"/>
                    </a:lnTo>
                    <a:lnTo>
                      <a:pt x="35" y="35"/>
                    </a:lnTo>
                    <a:lnTo>
                      <a:pt x="37" y="33"/>
                    </a:lnTo>
                    <a:lnTo>
                      <a:pt x="38" y="32"/>
                    </a:lnTo>
                    <a:lnTo>
                      <a:pt x="39" y="29"/>
                    </a:lnTo>
                    <a:lnTo>
                      <a:pt x="40" y="26"/>
                    </a:lnTo>
                    <a:lnTo>
                      <a:pt x="40" y="22"/>
                    </a:lnTo>
                    <a:lnTo>
                      <a:pt x="40" y="19"/>
                    </a:lnTo>
                    <a:lnTo>
                      <a:pt x="40" y="18"/>
                    </a:lnTo>
                    <a:lnTo>
                      <a:pt x="39" y="15"/>
                    </a:lnTo>
                    <a:lnTo>
                      <a:pt x="38" y="13"/>
                    </a:lnTo>
                    <a:lnTo>
                      <a:pt x="36" y="11"/>
                    </a:lnTo>
                    <a:lnTo>
                      <a:pt x="33" y="10"/>
                    </a:lnTo>
                    <a:lnTo>
                      <a:pt x="29" y="8"/>
                    </a:lnTo>
                    <a:lnTo>
                      <a:pt x="26" y="8"/>
                    </a:lnTo>
                    <a:lnTo>
                      <a:pt x="21" y="9"/>
                    </a:lnTo>
                    <a:lnTo>
                      <a:pt x="18" y="11"/>
                    </a:lnTo>
                    <a:lnTo>
                      <a:pt x="15" y="13"/>
                    </a:lnTo>
                    <a:lnTo>
                      <a:pt x="13" y="16"/>
                    </a:lnTo>
                    <a:lnTo>
                      <a:pt x="12" y="19"/>
                    </a:lnTo>
                    <a:lnTo>
                      <a:pt x="12" y="22"/>
                    </a:lnTo>
                    <a:lnTo>
                      <a:pt x="11" y="25"/>
                    </a:lnTo>
                    <a:lnTo>
                      <a:pt x="11" y="27"/>
                    </a:lnTo>
                    <a:lnTo>
                      <a:pt x="2" y="2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grpSp>
        <p:sp>
          <p:nvSpPr>
            <p:cNvPr id="162" name="Freeform 165">
              <a:extLst>
                <a:ext uri="{FF2B5EF4-FFF2-40B4-BE49-F238E27FC236}">
                  <a16:creationId xmlns:a16="http://schemas.microsoft.com/office/drawing/2014/main" id="{3B2A6915-7564-4B1F-8B65-CE6DB635126E}"/>
                </a:ext>
              </a:extLst>
            </p:cNvPr>
            <p:cNvSpPr>
              <a:spLocks/>
            </p:cNvSpPr>
            <p:nvPr/>
          </p:nvSpPr>
          <p:spPr bwMode="auto">
            <a:xfrm>
              <a:off x="3565525" y="3622675"/>
              <a:ext cx="79375" cy="79375"/>
            </a:xfrm>
            <a:custGeom>
              <a:avLst/>
              <a:gdLst>
                <a:gd name="T0" fmla="*/ 24 w 50"/>
                <a:gd name="T1" fmla="*/ 49 h 50"/>
                <a:gd name="T2" fmla="*/ 29 w 50"/>
                <a:gd name="T3" fmla="*/ 49 h 50"/>
                <a:gd name="T4" fmla="*/ 34 w 50"/>
                <a:gd name="T5" fmla="*/ 47 h 50"/>
                <a:gd name="T6" fmla="*/ 38 w 50"/>
                <a:gd name="T7" fmla="*/ 45 h 50"/>
                <a:gd name="T8" fmla="*/ 42 w 50"/>
                <a:gd name="T9" fmla="*/ 42 h 50"/>
                <a:gd name="T10" fmla="*/ 44 w 50"/>
                <a:gd name="T11" fmla="*/ 39 h 50"/>
                <a:gd name="T12" fmla="*/ 47 w 50"/>
                <a:gd name="T13" fmla="*/ 34 h 50"/>
                <a:gd name="T14" fmla="*/ 48 w 50"/>
                <a:gd name="T15" fmla="*/ 30 h 50"/>
                <a:gd name="T16" fmla="*/ 49 w 50"/>
                <a:gd name="T17" fmla="*/ 25 h 50"/>
                <a:gd name="T18" fmla="*/ 48 w 50"/>
                <a:gd name="T19" fmla="*/ 20 h 50"/>
                <a:gd name="T20" fmla="*/ 47 w 50"/>
                <a:gd name="T21" fmla="*/ 15 h 50"/>
                <a:gd name="T22" fmla="*/ 44 w 50"/>
                <a:gd name="T23" fmla="*/ 11 h 50"/>
                <a:gd name="T24" fmla="*/ 42 w 50"/>
                <a:gd name="T25" fmla="*/ 7 h 50"/>
                <a:gd name="T26" fmla="*/ 38 w 50"/>
                <a:gd name="T27" fmla="*/ 4 h 50"/>
                <a:gd name="T28" fmla="*/ 34 w 50"/>
                <a:gd name="T29" fmla="*/ 2 h 50"/>
                <a:gd name="T30" fmla="*/ 29 w 50"/>
                <a:gd name="T31" fmla="*/ 1 h 50"/>
                <a:gd name="T32" fmla="*/ 24 w 50"/>
                <a:gd name="T33" fmla="*/ 0 h 50"/>
                <a:gd name="T34" fmla="*/ 19 w 50"/>
                <a:gd name="T35" fmla="*/ 1 h 50"/>
                <a:gd name="T36" fmla="*/ 15 w 50"/>
                <a:gd name="T37" fmla="*/ 2 h 50"/>
                <a:gd name="T38" fmla="*/ 11 w 50"/>
                <a:gd name="T39" fmla="*/ 4 h 50"/>
                <a:gd name="T40" fmla="*/ 7 w 50"/>
                <a:gd name="T41" fmla="*/ 7 h 50"/>
                <a:gd name="T42" fmla="*/ 4 w 50"/>
                <a:gd name="T43" fmla="*/ 11 h 50"/>
                <a:gd name="T44" fmla="*/ 2 w 50"/>
                <a:gd name="T45" fmla="*/ 15 h 50"/>
                <a:gd name="T46" fmla="*/ 0 w 50"/>
                <a:gd name="T47" fmla="*/ 20 h 50"/>
                <a:gd name="T48" fmla="*/ 0 w 50"/>
                <a:gd name="T49" fmla="*/ 25 h 50"/>
                <a:gd name="T50" fmla="*/ 0 w 50"/>
                <a:gd name="T51" fmla="*/ 30 h 50"/>
                <a:gd name="T52" fmla="*/ 2 w 50"/>
                <a:gd name="T53" fmla="*/ 34 h 50"/>
                <a:gd name="T54" fmla="*/ 4 w 50"/>
                <a:gd name="T55" fmla="*/ 39 h 50"/>
                <a:gd name="T56" fmla="*/ 7 w 50"/>
                <a:gd name="T57" fmla="*/ 42 h 50"/>
                <a:gd name="T58" fmla="*/ 11 w 50"/>
                <a:gd name="T59" fmla="*/ 45 h 50"/>
                <a:gd name="T60" fmla="*/ 15 w 50"/>
                <a:gd name="T61" fmla="*/ 47 h 50"/>
                <a:gd name="T62" fmla="*/ 19 w 50"/>
                <a:gd name="T63" fmla="*/ 49 h 50"/>
                <a:gd name="T64" fmla="*/ 24 w 50"/>
                <a:gd name="T65"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 h="50">
                  <a:moveTo>
                    <a:pt x="24" y="49"/>
                  </a:moveTo>
                  <a:lnTo>
                    <a:pt x="29" y="49"/>
                  </a:lnTo>
                  <a:lnTo>
                    <a:pt x="34" y="47"/>
                  </a:lnTo>
                  <a:lnTo>
                    <a:pt x="38" y="45"/>
                  </a:lnTo>
                  <a:lnTo>
                    <a:pt x="42" y="42"/>
                  </a:lnTo>
                  <a:lnTo>
                    <a:pt x="44" y="39"/>
                  </a:lnTo>
                  <a:lnTo>
                    <a:pt x="47" y="34"/>
                  </a:lnTo>
                  <a:lnTo>
                    <a:pt x="48" y="30"/>
                  </a:lnTo>
                  <a:lnTo>
                    <a:pt x="49" y="25"/>
                  </a:lnTo>
                  <a:lnTo>
                    <a:pt x="48" y="20"/>
                  </a:lnTo>
                  <a:lnTo>
                    <a:pt x="47" y="15"/>
                  </a:lnTo>
                  <a:lnTo>
                    <a:pt x="44" y="11"/>
                  </a:lnTo>
                  <a:lnTo>
                    <a:pt x="42" y="7"/>
                  </a:lnTo>
                  <a:lnTo>
                    <a:pt x="38" y="4"/>
                  </a:lnTo>
                  <a:lnTo>
                    <a:pt x="34" y="2"/>
                  </a:lnTo>
                  <a:lnTo>
                    <a:pt x="29" y="1"/>
                  </a:lnTo>
                  <a:lnTo>
                    <a:pt x="24" y="0"/>
                  </a:lnTo>
                  <a:lnTo>
                    <a:pt x="19" y="1"/>
                  </a:lnTo>
                  <a:lnTo>
                    <a:pt x="15" y="2"/>
                  </a:lnTo>
                  <a:lnTo>
                    <a:pt x="11" y="4"/>
                  </a:lnTo>
                  <a:lnTo>
                    <a:pt x="7" y="7"/>
                  </a:lnTo>
                  <a:lnTo>
                    <a:pt x="4" y="11"/>
                  </a:lnTo>
                  <a:lnTo>
                    <a:pt x="2" y="15"/>
                  </a:lnTo>
                  <a:lnTo>
                    <a:pt x="0" y="20"/>
                  </a:lnTo>
                  <a:lnTo>
                    <a:pt x="0" y="25"/>
                  </a:lnTo>
                  <a:lnTo>
                    <a:pt x="0" y="30"/>
                  </a:lnTo>
                  <a:lnTo>
                    <a:pt x="2" y="34"/>
                  </a:lnTo>
                  <a:lnTo>
                    <a:pt x="4" y="39"/>
                  </a:lnTo>
                  <a:lnTo>
                    <a:pt x="7" y="42"/>
                  </a:lnTo>
                  <a:lnTo>
                    <a:pt x="11" y="45"/>
                  </a:lnTo>
                  <a:lnTo>
                    <a:pt x="15" y="47"/>
                  </a:lnTo>
                  <a:lnTo>
                    <a:pt x="19" y="49"/>
                  </a:lnTo>
                  <a:lnTo>
                    <a:pt x="24" y="4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63" name="Freeform 166">
              <a:extLst>
                <a:ext uri="{FF2B5EF4-FFF2-40B4-BE49-F238E27FC236}">
                  <a16:creationId xmlns:a16="http://schemas.microsoft.com/office/drawing/2014/main" id="{152A2143-3053-4305-95DC-14C07DFA086D}"/>
                </a:ext>
              </a:extLst>
            </p:cNvPr>
            <p:cNvSpPr>
              <a:spLocks/>
            </p:cNvSpPr>
            <p:nvPr/>
          </p:nvSpPr>
          <p:spPr bwMode="auto">
            <a:xfrm>
              <a:off x="5006975" y="3705225"/>
              <a:ext cx="719138" cy="395288"/>
            </a:xfrm>
            <a:custGeom>
              <a:avLst/>
              <a:gdLst>
                <a:gd name="T0" fmla="*/ 452 w 453"/>
                <a:gd name="T1" fmla="*/ 0 h 249"/>
                <a:gd name="T2" fmla="*/ 0 w 453"/>
                <a:gd name="T3" fmla="*/ 146 h 249"/>
                <a:gd name="T4" fmla="*/ 26 w 453"/>
                <a:gd name="T5" fmla="*/ 204 h 249"/>
                <a:gd name="T6" fmla="*/ 50 w 453"/>
                <a:gd name="T7" fmla="*/ 248 h 249"/>
                <a:gd name="T8" fmla="*/ 452 w 453"/>
                <a:gd name="T9" fmla="*/ 0 h 249"/>
              </a:gdLst>
              <a:ahLst/>
              <a:cxnLst>
                <a:cxn ang="0">
                  <a:pos x="T0" y="T1"/>
                </a:cxn>
                <a:cxn ang="0">
                  <a:pos x="T2" y="T3"/>
                </a:cxn>
                <a:cxn ang="0">
                  <a:pos x="T4" y="T5"/>
                </a:cxn>
                <a:cxn ang="0">
                  <a:pos x="T6" y="T7"/>
                </a:cxn>
                <a:cxn ang="0">
                  <a:pos x="T8" y="T9"/>
                </a:cxn>
              </a:cxnLst>
              <a:rect l="0" t="0" r="r" b="b"/>
              <a:pathLst>
                <a:path w="453" h="249">
                  <a:moveTo>
                    <a:pt x="452" y="0"/>
                  </a:moveTo>
                  <a:lnTo>
                    <a:pt x="0" y="146"/>
                  </a:lnTo>
                  <a:lnTo>
                    <a:pt x="26" y="204"/>
                  </a:lnTo>
                  <a:lnTo>
                    <a:pt x="50" y="248"/>
                  </a:lnTo>
                  <a:lnTo>
                    <a:pt x="452" y="0"/>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64" name="Freeform 167">
              <a:extLst>
                <a:ext uri="{FF2B5EF4-FFF2-40B4-BE49-F238E27FC236}">
                  <a16:creationId xmlns:a16="http://schemas.microsoft.com/office/drawing/2014/main" id="{52DD2D60-4AAF-400C-AB60-F746E793AA34}"/>
                </a:ext>
              </a:extLst>
            </p:cNvPr>
            <p:cNvSpPr>
              <a:spLocks/>
            </p:cNvSpPr>
            <p:nvPr/>
          </p:nvSpPr>
          <p:spPr bwMode="auto">
            <a:xfrm>
              <a:off x="5111750" y="3943350"/>
              <a:ext cx="84138" cy="130175"/>
            </a:xfrm>
            <a:custGeom>
              <a:avLst/>
              <a:gdLst>
                <a:gd name="T0" fmla="*/ 43 w 53"/>
                <a:gd name="T1" fmla="*/ 39 h 82"/>
                <a:gd name="T2" fmla="*/ 48 w 53"/>
                <a:gd name="T3" fmla="*/ 44 h 82"/>
                <a:gd name="T4" fmla="*/ 51 w 53"/>
                <a:gd name="T5" fmla="*/ 48 h 82"/>
                <a:gd name="T6" fmla="*/ 52 w 53"/>
                <a:gd name="T7" fmla="*/ 54 h 82"/>
                <a:gd name="T8" fmla="*/ 52 w 53"/>
                <a:gd name="T9" fmla="*/ 61 h 82"/>
                <a:gd name="T10" fmla="*/ 49 w 53"/>
                <a:gd name="T11" fmla="*/ 70 h 82"/>
                <a:gd name="T12" fmla="*/ 43 w 53"/>
                <a:gd name="T13" fmla="*/ 76 h 82"/>
                <a:gd name="T14" fmla="*/ 33 w 53"/>
                <a:gd name="T15" fmla="*/ 81 h 82"/>
                <a:gd name="T16" fmla="*/ 25 w 53"/>
                <a:gd name="T17" fmla="*/ 81 h 82"/>
                <a:gd name="T18" fmla="*/ 21 w 53"/>
                <a:gd name="T19" fmla="*/ 81 h 82"/>
                <a:gd name="T20" fmla="*/ 15 w 53"/>
                <a:gd name="T21" fmla="*/ 79 h 82"/>
                <a:gd name="T22" fmla="*/ 11 w 53"/>
                <a:gd name="T23" fmla="*/ 76 h 82"/>
                <a:gd name="T24" fmla="*/ 5 w 53"/>
                <a:gd name="T25" fmla="*/ 73 h 82"/>
                <a:gd name="T26" fmla="*/ 3 w 53"/>
                <a:gd name="T27" fmla="*/ 67 h 82"/>
                <a:gd name="T28" fmla="*/ 1 w 53"/>
                <a:gd name="T29" fmla="*/ 62 h 82"/>
                <a:gd name="T30" fmla="*/ 0 w 53"/>
                <a:gd name="T31" fmla="*/ 58 h 82"/>
                <a:gd name="T32" fmla="*/ 1 w 53"/>
                <a:gd name="T33" fmla="*/ 53 h 82"/>
                <a:gd name="T34" fmla="*/ 3 w 53"/>
                <a:gd name="T35" fmla="*/ 47 h 82"/>
                <a:gd name="T36" fmla="*/ 5 w 53"/>
                <a:gd name="T37" fmla="*/ 42 h 82"/>
                <a:gd name="T38" fmla="*/ 11 w 53"/>
                <a:gd name="T39" fmla="*/ 38 h 82"/>
                <a:gd name="T40" fmla="*/ 11 w 53"/>
                <a:gd name="T41" fmla="*/ 36 h 82"/>
                <a:gd name="T42" fmla="*/ 7 w 53"/>
                <a:gd name="T43" fmla="*/ 33 h 82"/>
                <a:gd name="T44" fmla="*/ 4 w 53"/>
                <a:gd name="T45" fmla="*/ 29 h 82"/>
                <a:gd name="T46" fmla="*/ 3 w 53"/>
                <a:gd name="T47" fmla="*/ 24 h 82"/>
                <a:gd name="T48" fmla="*/ 3 w 53"/>
                <a:gd name="T49" fmla="*/ 19 h 82"/>
                <a:gd name="T50" fmla="*/ 5 w 53"/>
                <a:gd name="T51" fmla="*/ 11 h 82"/>
                <a:gd name="T52" fmla="*/ 11 w 53"/>
                <a:gd name="T53" fmla="*/ 5 h 82"/>
                <a:gd name="T54" fmla="*/ 20 w 53"/>
                <a:gd name="T55" fmla="*/ 1 h 82"/>
                <a:gd name="T56" fmla="*/ 32 w 53"/>
                <a:gd name="T57" fmla="*/ 1 h 82"/>
                <a:gd name="T58" fmla="*/ 41 w 53"/>
                <a:gd name="T59" fmla="*/ 4 h 82"/>
                <a:gd name="T60" fmla="*/ 47 w 53"/>
                <a:gd name="T61" fmla="*/ 10 h 82"/>
                <a:gd name="T62" fmla="*/ 49 w 53"/>
                <a:gd name="T63" fmla="*/ 17 h 82"/>
                <a:gd name="T64" fmla="*/ 49 w 53"/>
                <a:gd name="T65" fmla="*/ 24 h 82"/>
                <a:gd name="T66" fmla="*/ 48 w 53"/>
                <a:gd name="T67" fmla="*/ 30 h 82"/>
                <a:gd name="T68" fmla="*/ 44 w 53"/>
                <a:gd name="T69" fmla="*/ 34 h 82"/>
                <a:gd name="T70" fmla="*/ 41 w 53"/>
                <a:gd name="T71"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82">
                  <a:moveTo>
                    <a:pt x="40" y="37"/>
                  </a:moveTo>
                  <a:lnTo>
                    <a:pt x="43" y="39"/>
                  </a:lnTo>
                  <a:lnTo>
                    <a:pt x="47" y="41"/>
                  </a:lnTo>
                  <a:lnTo>
                    <a:pt x="48" y="44"/>
                  </a:lnTo>
                  <a:lnTo>
                    <a:pt x="50" y="47"/>
                  </a:lnTo>
                  <a:lnTo>
                    <a:pt x="51" y="48"/>
                  </a:lnTo>
                  <a:lnTo>
                    <a:pt x="52" y="51"/>
                  </a:lnTo>
                  <a:lnTo>
                    <a:pt x="52" y="54"/>
                  </a:lnTo>
                  <a:lnTo>
                    <a:pt x="52" y="56"/>
                  </a:lnTo>
                  <a:lnTo>
                    <a:pt x="52" y="61"/>
                  </a:lnTo>
                  <a:lnTo>
                    <a:pt x="51" y="66"/>
                  </a:lnTo>
                  <a:lnTo>
                    <a:pt x="49" y="70"/>
                  </a:lnTo>
                  <a:lnTo>
                    <a:pt x="47" y="74"/>
                  </a:lnTo>
                  <a:lnTo>
                    <a:pt x="43" y="76"/>
                  </a:lnTo>
                  <a:lnTo>
                    <a:pt x="39" y="79"/>
                  </a:lnTo>
                  <a:lnTo>
                    <a:pt x="33" y="81"/>
                  </a:lnTo>
                  <a:lnTo>
                    <a:pt x="27" y="81"/>
                  </a:lnTo>
                  <a:lnTo>
                    <a:pt x="25" y="81"/>
                  </a:lnTo>
                  <a:lnTo>
                    <a:pt x="22" y="81"/>
                  </a:lnTo>
                  <a:lnTo>
                    <a:pt x="21" y="81"/>
                  </a:lnTo>
                  <a:lnTo>
                    <a:pt x="18" y="80"/>
                  </a:lnTo>
                  <a:lnTo>
                    <a:pt x="15" y="79"/>
                  </a:lnTo>
                  <a:lnTo>
                    <a:pt x="13" y="78"/>
                  </a:lnTo>
                  <a:lnTo>
                    <a:pt x="11" y="76"/>
                  </a:lnTo>
                  <a:lnTo>
                    <a:pt x="8" y="75"/>
                  </a:lnTo>
                  <a:lnTo>
                    <a:pt x="5" y="73"/>
                  </a:lnTo>
                  <a:lnTo>
                    <a:pt x="4" y="70"/>
                  </a:lnTo>
                  <a:lnTo>
                    <a:pt x="3" y="67"/>
                  </a:lnTo>
                  <a:lnTo>
                    <a:pt x="2" y="64"/>
                  </a:lnTo>
                  <a:lnTo>
                    <a:pt x="1" y="62"/>
                  </a:lnTo>
                  <a:lnTo>
                    <a:pt x="1" y="60"/>
                  </a:lnTo>
                  <a:lnTo>
                    <a:pt x="0" y="58"/>
                  </a:lnTo>
                  <a:lnTo>
                    <a:pt x="0" y="56"/>
                  </a:lnTo>
                  <a:lnTo>
                    <a:pt x="1" y="53"/>
                  </a:lnTo>
                  <a:lnTo>
                    <a:pt x="2" y="49"/>
                  </a:lnTo>
                  <a:lnTo>
                    <a:pt x="3" y="47"/>
                  </a:lnTo>
                  <a:lnTo>
                    <a:pt x="4" y="45"/>
                  </a:lnTo>
                  <a:lnTo>
                    <a:pt x="5" y="42"/>
                  </a:lnTo>
                  <a:lnTo>
                    <a:pt x="8" y="40"/>
                  </a:lnTo>
                  <a:lnTo>
                    <a:pt x="11" y="38"/>
                  </a:lnTo>
                  <a:lnTo>
                    <a:pt x="13" y="37"/>
                  </a:lnTo>
                  <a:lnTo>
                    <a:pt x="11" y="36"/>
                  </a:lnTo>
                  <a:lnTo>
                    <a:pt x="9" y="34"/>
                  </a:lnTo>
                  <a:lnTo>
                    <a:pt x="7" y="33"/>
                  </a:lnTo>
                  <a:lnTo>
                    <a:pt x="5" y="32"/>
                  </a:lnTo>
                  <a:lnTo>
                    <a:pt x="4" y="29"/>
                  </a:lnTo>
                  <a:lnTo>
                    <a:pt x="4" y="27"/>
                  </a:lnTo>
                  <a:lnTo>
                    <a:pt x="3" y="24"/>
                  </a:lnTo>
                  <a:lnTo>
                    <a:pt x="3" y="21"/>
                  </a:lnTo>
                  <a:lnTo>
                    <a:pt x="3" y="19"/>
                  </a:lnTo>
                  <a:lnTo>
                    <a:pt x="4" y="15"/>
                  </a:lnTo>
                  <a:lnTo>
                    <a:pt x="5" y="11"/>
                  </a:lnTo>
                  <a:lnTo>
                    <a:pt x="7" y="7"/>
                  </a:lnTo>
                  <a:lnTo>
                    <a:pt x="11" y="5"/>
                  </a:lnTo>
                  <a:lnTo>
                    <a:pt x="14" y="3"/>
                  </a:lnTo>
                  <a:lnTo>
                    <a:pt x="20" y="1"/>
                  </a:lnTo>
                  <a:lnTo>
                    <a:pt x="26" y="0"/>
                  </a:lnTo>
                  <a:lnTo>
                    <a:pt x="32" y="1"/>
                  </a:lnTo>
                  <a:lnTo>
                    <a:pt x="37" y="2"/>
                  </a:lnTo>
                  <a:lnTo>
                    <a:pt x="41" y="4"/>
                  </a:lnTo>
                  <a:lnTo>
                    <a:pt x="44" y="7"/>
                  </a:lnTo>
                  <a:lnTo>
                    <a:pt x="47" y="10"/>
                  </a:lnTo>
                  <a:lnTo>
                    <a:pt x="48" y="13"/>
                  </a:lnTo>
                  <a:lnTo>
                    <a:pt x="49" y="17"/>
                  </a:lnTo>
                  <a:lnTo>
                    <a:pt x="49" y="20"/>
                  </a:lnTo>
                  <a:lnTo>
                    <a:pt x="49" y="24"/>
                  </a:lnTo>
                  <a:lnTo>
                    <a:pt x="48" y="27"/>
                  </a:lnTo>
                  <a:lnTo>
                    <a:pt x="48" y="30"/>
                  </a:lnTo>
                  <a:lnTo>
                    <a:pt x="46" y="33"/>
                  </a:lnTo>
                  <a:lnTo>
                    <a:pt x="44" y="34"/>
                  </a:lnTo>
                  <a:lnTo>
                    <a:pt x="43" y="35"/>
                  </a:lnTo>
                  <a:lnTo>
                    <a:pt x="41" y="36"/>
                  </a:lnTo>
                  <a:lnTo>
                    <a:pt x="40" y="3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65" name="Freeform 168">
              <a:extLst>
                <a:ext uri="{FF2B5EF4-FFF2-40B4-BE49-F238E27FC236}">
                  <a16:creationId xmlns:a16="http://schemas.microsoft.com/office/drawing/2014/main" id="{2C5B441C-4CD0-4D42-857E-D5CDF8208D73}"/>
                </a:ext>
              </a:extLst>
            </p:cNvPr>
            <p:cNvSpPr>
              <a:spLocks/>
            </p:cNvSpPr>
            <p:nvPr/>
          </p:nvSpPr>
          <p:spPr bwMode="auto">
            <a:xfrm>
              <a:off x="5130800" y="4014788"/>
              <a:ext cx="47625" cy="44450"/>
            </a:xfrm>
            <a:custGeom>
              <a:avLst/>
              <a:gdLst>
                <a:gd name="T0" fmla="*/ 0 w 30"/>
                <a:gd name="T1" fmla="*/ 13 h 28"/>
                <a:gd name="T2" fmla="*/ 0 w 30"/>
                <a:gd name="T3" fmla="*/ 15 h 28"/>
                <a:gd name="T4" fmla="*/ 1 w 30"/>
                <a:gd name="T5" fmla="*/ 17 h 28"/>
                <a:gd name="T6" fmla="*/ 2 w 30"/>
                <a:gd name="T7" fmla="*/ 20 h 28"/>
                <a:gd name="T8" fmla="*/ 2 w 30"/>
                <a:gd name="T9" fmla="*/ 22 h 28"/>
                <a:gd name="T10" fmla="*/ 5 w 30"/>
                <a:gd name="T11" fmla="*/ 24 h 28"/>
                <a:gd name="T12" fmla="*/ 7 w 30"/>
                <a:gd name="T13" fmla="*/ 25 h 28"/>
                <a:gd name="T14" fmla="*/ 11 w 30"/>
                <a:gd name="T15" fmla="*/ 26 h 28"/>
                <a:gd name="T16" fmla="*/ 15 w 30"/>
                <a:gd name="T17" fmla="*/ 27 h 28"/>
                <a:gd name="T18" fmla="*/ 17 w 30"/>
                <a:gd name="T19" fmla="*/ 26 h 28"/>
                <a:gd name="T20" fmla="*/ 20 w 30"/>
                <a:gd name="T21" fmla="*/ 26 h 28"/>
                <a:gd name="T22" fmla="*/ 22 w 30"/>
                <a:gd name="T23" fmla="*/ 25 h 28"/>
                <a:gd name="T24" fmla="*/ 24 w 30"/>
                <a:gd name="T25" fmla="*/ 25 h 28"/>
                <a:gd name="T26" fmla="*/ 27 w 30"/>
                <a:gd name="T27" fmla="*/ 22 h 28"/>
                <a:gd name="T28" fmla="*/ 27 w 30"/>
                <a:gd name="T29" fmla="*/ 20 h 28"/>
                <a:gd name="T30" fmla="*/ 28 w 30"/>
                <a:gd name="T31" fmla="*/ 17 h 28"/>
                <a:gd name="T32" fmla="*/ 29 w 30"/>
                <a:gd name="T33" fmla="*/ 14 h 28"/>
                <a:gd name="T34" fmla="*/ 29 w 30"/>
                <a:gd name="T35" fmla="*/ 10 h 28"/>
                <a:gd name="T36" fmla="*/ 28 w 30"/>
                <a:gd name="T37" fmla="*/ 7 h 28"/>
                <a:gd name="T38" fmla="*/ 27 w 30"/>
                <a:gd name="T39" fmla="*/ 5 h 28"/>
                <a:gd name="T40" fmla="*/ 25 w 30"/>
                <a:gd name="T41" fmla="*/ 3 h 28"/>
                <a:gd name="T42" fmla="*/ 22 w 30"/>
                <a:gd name="T43" fmla="*/ 2 h 28"/>
                <a:gd name="T44" fmla="*/ 20 w 30"/>
                <a:gd name="T45" fmla="*/ 1 h 28"/>
                <a:gd name="T46" fmla="*/ 17 w 30"/>
                <a:gd name="T47" fmla="*/ 0 h 28"/>
                <a:gd name="T48" fmla="*/ 14 w 30"/>
                <a:gd name="T49" fmla="*/ 0 h 28"/>
                <a:gd name="T50" fmla="*/ 11 w 30"/>
                <a:gd name="T51" fmla="*/ 0 h 28"/>
                <a:gd name="T52" fmla="*/ 7 w 30"/>
                <a:gd name="T53" fmla="*/ 1 h 28"/>
                <a:gd name="T54" fmla="*/ 5 w 30"/>
                <a:gd name="T55" fmla="*/ 2 h 28"/>
                <a:gd name="T56" fmla="*/ 3 w 30"/>
                <a:gd name="T57" fmla="*/ 4 h 28"/>
                <a:gd name="T58" fmla="*/ 2 w 30"/>
                <a:gd name="T59" fmla="*/ 6 h 28"/>
                <a:gd name="T60" fmla="*/ 1 w 30"/>
                <a:gd name="T61" fmla="*/ 8 h 28"/>
                <a:gd name="T62" fmla="*/ 0 w 30"/>
                <a:gd name="T63" fmla="*/ 11 h 28"/>
                <a:gd name="T64" fmla="*/ 0 w 30"/>
                <a:gd name="T65"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8">
                  <a:moveTo>
                    <a:pt x="0" y="13"/>
                  </a:moveTo>
                  <a:lnTo>
                    <a:pt x="0" y="15"/>
                  </a:lnTo>
                  <a:lnTo>
                    <a:pt x="1" y="17"/>
                  </a:lnTo>
                  <a:lnTo>
                    <a:pt x="2" y="20"/>
                  </a:lnTo>
                  <a:lnTo>
                    <a:pt x="2" y="22"/>
                  </a:lnTo>
                  <a:lnTo>
                    <a:pt x="5" y="24"/>
                  </a:lnTo>
                  <a:lnTo>
                    <a:pt x="7" y="25"/>
                  </a:lnTo>
                  <a:lnTo>
                    <a:pt x="11" y="26"/>
                  </a:lnTo>
                  <a:lnTo>
                    <a:pt x="15" y="27"/>
                  </a:lnTo>
                  <a:lnTo>
                    <a:pt x="17" y="26"/>
                  </a:lnTo>
                  <a:lnTo>
                    <a:pt x="20" y="26"/>
                  </a:lnTo>
                  <a:lnTo>
                    <a:pt x="22" y="25"/>
                  </a:lnTo>
                  <a:lnTo>
                    <a:pt x="24" y="25"/>
                  </a:lnTo>
                  <a:lnTo>
                    <a:pt x="27" y="22"/>
                  </a:lnTo>
                  <a:lnTo>
                    <a:pt x="27" y="20"/>
                  </a:lnTo>
                  <a:lnTo>
                    <a:pt x="28" y="17"/>
                  </a:lnTo>
                  <a:lnTo>
                    <a:pt x="29" y="14"/>
                  </a:lnTo>
                  <a:lnTo>
                    <a:pt x="29" y="10"/>
                  </a:lnTo>
                  <a:lnTo>
                    <a:pt x="28" y="7"/>
                  </a:lnTo>
                  <a:lnTo>
                    <a:pt x="27" y="5"/>
                  </a:lnTo>
                  <a:lnTo>
                    <a:pt x="25" y="3"/>
                  </a:lnTo>
                  <a:lnTo>
                    <a:pt x="22" y="2"/>
                  </a:lnTo>
                  <a:lnTo>
                    <a:pt x="20" y="1"/>
                  </a:lnTo>
                  <a:lnTo>
                    <a:pt x="17" y="0"/>
                  </a:lnTo>
                  <a:lnTo>
                    <a:pt x="14" y="0"/>
                  </a:lnTo>
                  <a:lnTo>
                    <a:pt x="11" y="0"/>
                  </a:lnTo>
                  <a:lnTo>
                    <a:pt x="7" y="1"/>
                  </a:lnTo>
                  <a:lnTo>
                    <a:pt x="5" y="2"/>
                  </a:lnTo>
                  <a:lnTo>
                    <a:pt x="3" y="4"/>
                  </a:lnTo>
                  <a:lnTo>
                    <a:pt x="2" y="6"/>
                  </a:lnTo>
                  <a:lnTo>
                    <a:pt x="1" y="8"/>
                  </a:lnTo>
                  <a:lnTo>
                    <a:pt x="0" y="11"/>
                  </a:lnTo>
                  <a:lnTo>
                    <a:pt x="0" y="13"/>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66" name="Freeform 169">
              <a:extLst>
                <a:ext uri="{FF2B5EF4-FFF2-40B4-BE49-F238E27FC236}">
                  <a16:creationId xmlns:a16="http://schemas.microsoft.com/office/drawing/2014/main" id="{EE62C34F-BCF8-4C18-9082-4259CF1C3D20}"/>
                </a:ext>
              </a:extLst>
            </p:cNvPr>
            <p:cNvSpPr>
              <a:spLocks/>
            </p:cNvSpPr>
            <p:nvPr/>
          </p:nvSpPr>
          <p:spPr bwMode="auto">
            <a:xfrm>
              <a:off x="5133975" y="3959225"/>
              <a:ext cx="39688" cy="33338"/>
            </a:xfrm>
            <a:custGeom>
              <a:avLst/>
              <a:gdLst>
                <a:gd name="T0" fmla="*/ 24 w 25"/>
                <a:gd name="T1" fmla="*/ 9 h 21"/>
                <a:gd name="T2" fmla="*/ 24 w 25"/>
                <a:gd name="T3" fmla="*/ 8 h 21"/>
                <a:gd name="T4" fmla="*/ 23 w 25"/>
                <a:gd name="T5" fmla="*/ 6 h 21"/>
                <a:gd name="T6" fmla="*/ 23 w 25"/>
                <a:gd name="T7" fmla="*/ 5 h 21"/>
                <a:gd name="T8" fmla="*/ 22 w 25"/>
                <a:gd name="T9" fmla="*/ 3 h 21"/>
                <a:gd name="T10" fmla="*/ 20 w 25"/>
                <a:gd name="T11" fmla="*/ 2 h 21"/>
                <a:gd name="T12" fmla="*/ 18 w 25"/>
                <a:gd name="T13" fmla="*/ 1 h 21"/>
                <a:gd name="T14" fmla="*/ 15 w 25"/>
                <a:gd name="T15" fmla="*/ 0 h 21"/>
                <a:gd name="T16" fmla="*/ 11 w 25"/>
                <a:gd name="T17" fmla="*/ 0 h 21"/>
                <a:gd name="T18" fmla="*/ 9 w 25"/>
                <a:gd name="T19" fmla="*/ 0 h 21"/>
                <a:gd name="T20" fmla="*/ 6 w 25"/>
                <a:gd name="T21" fmla="*/ 1 h 21"/>
                <a:gd name="T22" fmla="*/ 4 w 25"/>
                <a:gd name="T23" fmla="*/ 2 h 21"/>
                <a:gd name="T24" fmla="*/ 2 w 25"/>
                <a:gd name="T25" fmla="*/ 3 h 21"/>
                <a:gd name="T26" fmla="*/ 2 w 25"/>
                <a:gd name="T27" fmla="*/ 5 h 21"/>
                <a:gd name="T28" fmla="*/ 1 w 25"/>
                <a:gd name="T29" fmla="*/ 7 h 21"/>
                <a:gd name="T30" fmla="*/ 1 w 25"/>
                <a:gd name="T31" fmla="*/ 8 h 21"/>
                <a:gd name="T32" fmla="*/ 0 w 25"/>
                <a:gd name="T33" fmla="*/ 10 h 21"/>
                <a:gd name="T34" fmla="*/ 1 w 25"/>
                <a:gd name="T35" fmla="*/ 12 h 21"/>
                <a:gd name="T36" fmla="*/ 2 w 25"/>
                <a:gd name="T37" fmla="*/ 14 h 21"/>
                <a:gd name="T38" fmla="*/ 2 w 25"/>
                <a:gd name="T39" fmla="*/ 16 h 21"/>
                <a:gd name="T40" fmla="*/ 4 w 25"/>
                <a:gd name="T41" fmla="*/ 17 h 21"/>
                <a:gd name="T42" fmla="*/ 6 w 25"/>
                <a:gd name="T43" fmla="*/ 18 h 21"/>
                <a:gd name="T44" fmla="*/ 8 w 25"/>
                <a:gd name="T45" fmla="*/ 19 h 21"/>
                <a:gd name="T46" fmla="*/ 10 w 25"/>
                <a:gd name="T47" fmla="*/ 20 h 21"/>
                <a:gd name="T48" fmla="*/ 12 w 25"/>
                <a:gd name="T49" fmla="*/ 20 h 21"/>
                <a:gd name="T50" fmla="*/ 15 w 25"/>
                <a:gd name="T51" fmla="*/ 20 h 21"/>
                <a:gd name="T52" fmla="*/ 18 w 25"/>
                <a:gd name="T53" fmla="*/ 19 h 21"/>
                <a:gd name="T54" fmla="*/ 19 w 25"/>
                <a:gd name="T55" fmla="*/ 18 h 21"/>
                <a:gd name="T56" fmla="*/ 21 w 25"/>
                <a:gd name="T57" fmla="*/ 17 h 21"/>
                <a:gd name="T58" fmla="*/ 22 w 25"/>
                <a:gd name="T59" fmla="*/ 15 h 21"/>
                <a:gd name="T60" fmla="*/ 23 w 25"/>
                <a:gd name="T61" fmla="*/ 14 h 21"/>
                <a:gd name="T62" fmla="*/ 24 w 25"/>
                <a:gd name="T63" fmla="*/ 12 h 21"/>
                <a:gd name="T64" fmla="*/ 24 w 25"/>
                <a:gd name="T65"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1">
                  <a:moveTo>
                    <a:pt x="24" y="9"/>
                  </a:moveTo>
                  <a:lnTo>
                    <a:pt x="24" y="8"/>
                  </a:lnTo>
                  <a:lnTo>
                    <a:pt x="23" y="6"/>
                  </a:lnTo>
                  <a:lnTo>
                    <a:pt x="23" y="5"/>
                  </a:lnTo>
                  <a:lnTo>
                    <a:pt x="22" y="3"/>
                  </a:lnTo>
                  <a:lnTo>
                    <a:pt x="20" y="2"/>
                  </a:lnTo>
                  <a:lnTo>
                    <a:pt x="18" y="1"/>
                  </a:lnTo>
                  <a:lnTo>
                    <a:pt x="15" y="0"/>
                  </a:lnTo>
                  <a:lnTo>
                    <a:pt x="11" y="0"/>
                  </a:lnTo>
                  <a:lnTo>
                    <a:pt x="9" y="0"/>
                  </a:lnTo>
                  <a:lnTo>
                    <a:pt x="6" y="1"/>
                  </a:lnTo>
                  <a:lnTo>
                    <a:pt x="4" y="2"/>
                  </a:lnTo>
                  <a:lnTo>
                    <a:pt x="2" y="3"/>
                  </a:lnTo>
                  <a:lnTo>
                    <a:pt x="2" y="5"/>
                  </a:lnTo>
                  <a:lnTo>
                    <a:pt x="1" y="7"/>
                  </a:lnTo>
                  <a:lnTo>
                    <a:pt x="1" y="8"/>
                  </a:lnTo>
                  <a:lnTo>
                    <a:pt x="0" y="10"/>
                  </a:lnTo>
                  <a:lnTo>
                    <a:pt x="1" y="12"/>
                  </a:lnTo>
                  <a:lnTo>
                    <a:pt x="2" y="14"/>
                  </a:lnTo>
                  <a:lnTo>
                    <a:pt x="2" y="16"/>
                  </a:lnTo>
                  <a:lnTo>
                    <a:pt x="4" y="17"/>
                  </a:lnTo>
                  <a:lnTo>
                    <a:pt x="6" y="18"/>
                  </a:lnTo>
                  <a:lnTo>
                    <a:pt x="8" y="19"/>
                  </a:lnTo>
                  <a:lnTo>
                    <a:pt x="10" y="20"/>
                  </a:lnTo>
                  <a:lnTo>
                    <a:pt x="12" y="20"/>
                  </a:lnTo>
                  <a:lnTo>
                    <a:pt x="15" y="20"/>
                  </a:lnTo>
                  <a:lnTo>
                    <a:pt x="18" y="19"/>
                  </a:lnTo>
                  <a:lnTo>
                    <a:pt x="19" y="18"/>
                  </a:lnTo>
                  <a:lnTo>
                    <a:pt x="21" y="17"/>
                  </a:lnTo>
                  <a:lnTo>
                    <a:pt x="22" y="15"/>
                  </a:lnTo>
                  <a:lnTo>
                    <a:pt x="23" y="14"/>
                  </a:lnTo>
                  <a:lnTo>
                    <a:pt x="24" y="12"/>
                  </a:lnTo>
                  <a:lnTo>
                    <a:pt x="24" y="9"/>
                  </a:lnTo>
                </a:path>
              </a:pathLst>
            </a:custGeom>
            <a:solidFill>
              <a:srgbClr val="00DFC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67" name="Freeform 170">
              <a:extLst>
                <a:ext uri="{FF2B5EF4-FFF2-40B4-BE49-F238E27FC236}">
                  <a16:creationId xmlns:a16="http://schemas.microsoft.com/office/drawing/2014/main" id="{80170C3F-412E-4792-9A69-9A00E5BE83D2}"/>
                </a:ext>
              </a:extLst>
            </p:cNvPr>
            <p:cNvSpPr>
              <a:spLocks/>
            </p:cNvSpPr>
            <p:nvPr/>
          </p:nvSpPr>
          <p:spPr bwMode="auto">
            <a:xfrm>
              <a:off x="4970463" y="2946400"/>
              <a:ext cx="1511300" cy="1508125"/>
            </a:xfrm>
            <a:custGeom>
              <a:avLst/>
              <a:gdLst>
                <a:gd name="T0" fmla="*/ 524 w 952"/>
                <a:gd name="T1" fmla="*/ 946 h 950"/>
                <a:gd name="T2" fmla="*/ 594 w 952"/>
                <a:gd name="T3" fmla="*/ 934 h 950"/>
                <a:gd name="T4" fmla="*/ 660 w 952"/>
                <a:gd name="T5" fmla="*/ 912 h 950"/>
                <a:gd name="T6" fmla="*/ 722 w 952"/>
                <a:gd name="T7" fmla="*/ 880 h 950"/>
                <a:gd name="T8" fmla="*/ 778 w 952"/>
                <a:gd name="T9" fmla="*/ 841 h 950"/>
                <a:gd name="T10" fmla="*/ 827 w 952"/>
                <a:gd name="T11" fmla="*/ 793 h 950"/>
                <a:gd name="T12" fmla="*/ 869 w 952"/>
                <a:gd name="T13" fmla="*/ 740 h 950"/>
                <a:gd name="T14" fmla="*/ 904 w 952"/>
                <a:gd name="T15" fmla="*/ 680 h 950"/>
                <a:gd name="T16" fmla="*/ 929 w 952"/>
                <a:gd name="T17" fmla="*/ 616 h 950"/>
                <a:gd name="T18" fmla="*/ 945 w 952"/>
                <a:gd name="T19" fmla="*/ 547 h 950"/>
                <a:gd name="T20" fmla="*/ 951 w 952"/>
                <a:gd name="T21" fmla="*/ 474 h 950"/>
                <a:gd name="T22" fmla="*/ 945 w 952"/>
                <a:gd name="T23" fmla="*/ 402 h 950"/>
                <a:gd name="T24" fmla="*/ 929 w 952"/>
                <a:gd name="T25" fmla="*/ 333 h 950"/>
                <a:gd name="T26" fmla="*/ 904 w 952"/>
                <a:gd name="T27" fmla="*/ 269 h 950"/>
                <a:gd name="T28" fmla="*/ 869 w 952"/>
                <a:gd name="T29" fmla="*/ 209 h 950"/>
                <a:gd name="T30" fmla="*/ 827 w 952"/>
                <a:gd name="T31" fmla="*/ 155 h 950"/>
                <a:gd name="T32" fmla="*/ 778 w 952"/>
                <a:gd name="T33" fmla="*/ 108 h 950"/>
                <a:gd name="T34" fmla="*/ 722 w 952"/>
                <a:gd name="T35" fmla="*/ 69 h 950"/>
                <a:gd name="T36" fmla="*/ 660 w 952"/>
                <a:gd name="T37" fmla="*/ 37 h 950"/>
                <a:gd name="T38" fmla="*/ 594 w 952"/>
                <a:gd name="T39" fmla="*/ 15 h 950"/>
                <a:gd name="T40" fmla="*/ 524 w 952"/>
                <a:gd name="T41" fmla="*/ 2 h 950"/>
                <a:gd name="T42" fmla="*/ 451 w 952"/>
                <a:gd name="T43" fmla="*/ 1 h 950"/>
                <a:gd name="T44" fmla="*/ 380 w 952"/>
                <a:gd name="T45" fmla="*/ 10 h 950"/>
                <a:gd name="T46" fmla="*/ 312 w 952"/>
                <a:gd name="T47" fmla="*/ 29 h 950"/>
                <a:gd name="T48" fmla="*/ 249 w 952"/>
                <a:gd name="T49" fmla="*/ 57 h 950"/>
                <a:gd name="T50" fmla="*/ 191 w 952"/>
                <a:gd name="T51" fmla="*/ 94 h 950"/>
                <a:gd name="T52" fmla="*/ 140 w 952"/>
                <a:gd name="T53" fmla="*/ 139 h 950"/>
                <a:gd name="T54" fmla="*/ 95 w 952"/>
                <a:gd name="T55" fmla="*/ 191 h 950"/>
                <a:gd name="T56" fmla="*/ 58 w 952"/>
                <a:gd name="T57" fmla="*/ 248 h 950"/>
                <a:gd name="T58" fmla="*/ 29 w 952"/>
                <a:gd name="T59" fmla="*/ 311 h 950"/>
                <a:gd name="T60" fmla="*/ 10 w 952"/>
                <a:gd name="T61" fmla="*/ 379 h 950"/>
                <a:gd name="T62" fmla="*/ 1 w 952"/>
                <a:gd name="T63" fmla="*/ 450 h 950"/>
                <a:gd name="T64" fmla="*/ 3 w 952"/>
                <a:gd name="T65" fmla="*/ 523 h 950"/>
                <a:gd name="T66" fmla="*/ 15 w 952"/>
                <a:gd name="T67" fmla="*/ 593 h 950"/>
                <a:gd name="T68" fmla="*/ 38 w 952"/>
                <a:gd name="T69" fmla="*/ 659 h 950"/>
                <a:gd name="T70" fmla="*/ 69 w 952"/>
                <a:gd name="T71" fmla="*/ 720 h 950"/>
                <a:gd name="T72" fmla="*/ 109 w 952"/>
                <a:gd name="T73" fmla="*/ 776 h 950"/>
                <a:gd name="T74" fmla="*/ 156 w 952"/>
                <a:gd name="T75" fmla="*/ 826 h 950"/>
                <a:gd name="T76" fmla="*/ 210 w 952"/>
                <a:gd name="T77" fmla="*/ 868 h 950"/>
                <a:gd name="T78" fmla="*/ 270 w 952"/>
                <a:gd name="T79" fmla="*/ 902 h 950"/>
                <a:gd name="T80" fmla="*/ 334 w 952"/>
                <a:gd name="T81" fmla="*/ 928 h 950"/>
                <a:gd name="T82" fmla="*/ 403 w 952"/>
                <a:gd name="T83" fmla="*/ 943 h 950"/>
                <a:gd name="T84" fmla="*/ 475 w 952"/>
                <a:gd name="T85" fmla="*/ 949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2" h="950">
                  <a:moveTo>
                    <a:pt x="475" y="949"/>
                  </a:moveTo>
                  <a:lnTo>
                    <a:pt x="500" y="948"/>
                  </a:lnTo>
                  <a:lnTo>
                    <a:pt x="524" y="946"/>
                  </a:lnTo>
                  <a:lnTo>
                    <a:pt x="548" y="943"/>
                  </a:lnTo>
                  <a:lnTo>
                    <a:pt x="571" y="939"/>
                  </a:lnTo>
                  <a:lnTo>
                    <a:pt x="594" y="934"/>
                  </a:lnTo>
                  <a:lnTo>
                    <a:pt x="617" y="928"/>
                  </a:lnTo>
                  <a:lnTo>
                    <a:pt x="639" y="920"/>
                  </a:lnTo>
                  <a:lnTo>
                    <a:pt x="660" y="912"/>
                  </a:lnTo>
                  <a:lnTo>
                    <a:pt x="681" y="902"/>
                  </a:lnTo>
                  <a:lnTo>
                    <a:pt x="702" y="891"/>
                  </a:lnTo>
                  <a:lnTo>
                    <a:pt x="722" y="880"/>
                  </a:lnTo>
                  <a:lnTo>
                    <a:pt x="741" y="868"/>
                  </a:lnTo>
                  <a:lnTo>
                    <a:pt x="760" y="854"/>
                  </a:lnTo>
                  <a:lnTo>
                    <a:pt x="778" y="841"/>
                  </a:lnTo>
                  <a:lnTo>
                    <a:pt x="795" y="826"/>
                  </a:lnTo>
                  <a:lnTo>
                    <a:pt x="811" y="810"/>
                  </a:lnTo>
                  <a:lnTo>
                    <a:pt x="827" y="793"/>
                  </a:lnTo>
                  <a:lnTo>
                    <a:pt x="842" y="776"/>
                  </a:lnTo>
                  <a:lnTo>
                    <a:pt x="856" y="758"/>
                  </a:lnTo>
                  <a:lnTo>
                    <a:pt x="869" y="740"/>
                  </a:lnTo>
                  <a:lnTo>
                    <a:pt x="882" y="720"/>
                  </a:lnTo>
                  <a:lnTo>
                    <a:pt x="893" y="700"/>
                  </a:lnTo>
                  <a:lnTo>
                    <a:pt x="904" y="680"/>
                  </a:lnTo>
                  <a:lnTo>
                    <a:pt x="913" y="659"/>
                  </a:lnTo>
                  <a:lnTo>
                    <a:pt x="922" y="638"/>
                  </a:lnTo>
                  <a:lnTo>
                    <a:pt x="929" y="616"/>
                  </a:lnTo>
                  <a:lnTo>
                    <a:pt x="936" y="593"/>
                  </a:lnTo>
                  <a:lnTo>
                    <a:pt x="941" y="570"/>
                  </a:lnTo>
                  <a:lnTo>
                    <a:pt x="945" y="547"/>
                  </a:lnTo>
                  <a:lnTo>
                    <a:pt x="948" y="523"/>
                  </a:lnTo>
                  <a:lnTo>
                    <a:pt x="950" y="499"/>
                  </a:lnTo>
                  <a:lnTo>
                    <a:pt x="951" y="474"/>
                  </a:lnTo>
                  <a:lnTo>
                    <a:pt x="950" y="450"/>
                  </a:lnTo>
                  <a:lnTo>
                    <a:pt x="948" y="426"/>
                  </a:lnTo>
                  <a:lnTo>
                    <a:pt x="945" y="402"/>
                  </a:lnTo>
                  <a:lnTo>
                    <a:pt x="941" y="379"/>
                  </a:lnTo>
                  <a:lnTo>
                    <a:pt x="936" y="356"/>
                  </a:lnTo>
                  <a:lnTo>
                    <a:pt x="929" y="333"/>
                  </a:lnTo>
                  <a:lnTo>
                    <a:pt x="922" y="311"/>
                  </a:lnTo>
                  <a:lnTo>
                    <a:pt x="913" y="290"/>
                  </a:lnTo>
                  <a:lnTo>
                    <a:pt x="904" y="269"/>
                  </a:lnTo>
                  <a:lnTo>
                    <a:pt x="893" y="248"/>
                  </a:lnTo>
                  <a:lnTo>
                    <a:pt x="882" y="228"/>
                  </a:lnTo>
                  <a:lnTo>
                    <a:pt x="869" y="209"/>
                  </a:lnTo>
                  <a:lnTo>
                    <a:pt x="856" y="191"/>
                  </a:lnTo>
                  <a:lnTo>
                    <a:pt x="842" y="173"/>
                  </a:lnTo>
                  <a:lnTo>
                    <a:pt x="827" y="155"/>
                  </a:lnTo>
                  <a:lnTo>
                    <a:pt x="811" y="139"/>
                  </a:lnTo>
                  <a:lnTo>
                    <a:pt x="795" y="123"/>
                  </a:lnTo>
                  <a:lnTo>
                    <a:pt x="778" y="108"/>
                  </a:lnTo>
                  <a:lnTo>
                    <a:pt x="760" y="94"/>
                  </a:lnTo>
                  <a:lnTo>
                    <a:pt x="741" y="81"/>
                  </a:lnTo>
                  <a:lnTo>
                    <a:pt x="722" y="69"/>
                  </a:lnTo>
                  <a:lnTo>
                    <a:pt x="702" y="57"/>
                  </a:lnTo>
                  <a:lnTo>
                    <a:pt x="681" y="47"/>
                  </a:lnTo>
                  <a:lnTo>
                    <a:pt x="660" y="37"/>
                  </a:lnTo>
                  <a:lnTo>
                    <a:pt x="639" y="29"/>
                  </a:lnTo>
                  <a:lnTo>
                    <a:pt x="617" y="21"/>
                  </a:lnTo>
                  <a:lnTo>
                    <a:pt x="594" y="15"/>
                  </a:lnTo>
                  <a:lnTo>
                    <a:pt x="571" y="10"/>
                  </a:lnTo>
                  <a:lnTo>
                    <a:pt x="548" y="5"/>
                  </a:lnTo>
                  <a:lnTo>
                    <a:pt x="524" y="2"/>
                  </a:lnTo>
                  <a:lnTo>
                    <a:pt x="500" y="1"/>
                  </a:lnTo>
                  <a:lnTo>
                    <a:pt x="475" y="0"/>
                  </a:lnTo>
                  <a:lnTo>
                    <a:pt x="451" y="1"/>
                  </a:lnTo>
                  <a:lnTo>
                    <a:pt x="427" y="2"/>
                  </a:lnTo>
                  <a:lnTo>
                    <a:pt x="403" y="5"/>
                  </a:lnTo>
                  <a:lnTo>
                    <a:pt x="380" y="10"/>
                  </a:lnTo>
                  <a:lnTo>
                    <a:pt x="357" y="15"/>
                  </a:lnTo>
                  <a:lnTo>
                    <a:pt x="334" y="21"/>
                  </a:lnTo>
                  <a:lnTo>
                    <a:pt x="312" y="29"/>
                  </a:lnTo>
                  <a:lnTo>
                    <a:pt x="290" y="37"/>
                  </a:lnTo>
                  <a:lnTo>
                    <a:pt x="270" y="47"/>
                  </a:lnTo>
                  <a:lnTo>
                    <a:pt x="249" y="57"/>
                  </a:lnTo>
                  <a:lnTo>
                    <a:pt x="229" y="69"/>
                  </a:lnTo>
                  <a:lnTo>
                    <a:pt x="210" y="81"/>
                  </a:lnTo>
                  <a:lnTo>
                    <a:pt x="191" y="94"/>
                  </a:lnTo>
                  <a:lnTo>
                    <a:pt x="173" y="108"/>
                  </a:lnTo>
                  <a:lnTo>
                    <a:pt x="156" y="123"/>
                  </a:lnTo>
                  <a:lnTo>
                    <a:pt x="140" y="139"/>
                  </a:lnTo>
                  <a:lnTo>
                    <a:pt x="124" y="155"/>
                  </a:lnTo>
                  <a:lnTo>
                    <a:pt x="109" y="173"/>
                  </a:lnTo>
                  <a:lnTo>
                    <a:pt x="95" y="191"/>
                  </a:lnTo>
                  <a:lnTo>
                    <a:pt x="82" y="209"/>
                  </a:lnTo>
                  <a:lnTo>
                    <a:pt x="69" y="228"/>
                  </a:lnTo>
                  <a:lnTo>
                    <a:pt x="58" y="248"/>
                  </a:lnTo>
                  <a:lnTo>
                    <a:pt x="47" y="269"/>
                  </a:lnTo>
                  <a:lnTo>
                    <a:pt x="38" y="290"/>
                  </a:lnTo>
                  <a:lnTo>
                    <a:pt x="29" y="311"/>
                  </a:lnTo>
                  <a:lnTo>
                    <a:pt x="22" y="333"/>
                  </a:lnTo>
                  <a:lnTo>
                    <a:pt x="15" y="356"/>
                  </a:lnTo>
                  <a:lnTo>
                    <a:pt x="10" y="379"/>
                  </a:lnTo>
                  <a:lnTo>
                    <a:pt x="6" y="402"/>
                  </a:lnTo>
                  <a:lnTo>
                    <a:pt x="3" y="426"/>
                  </a:lnTo>
                  <a:lnTo>
                    <a:pt x="1" y="450"/>
                  </a:lnTo>
                  <a:lnTo>
                    <a:pt x="0" y="474"/>
                  </a:lnTo>
                  <a:lnTo>
                    <a:pt x="1" y="499"/>
                  </a:lnTo>
                  <a:lnTo>
                    <a:pt x="3" y="523"/>
                  </a:lnTo>
                  <a:lnTo>
                    <a:pt x="6" y="547"/>
                  </a:lnTo>
                  <a:lnTo>
                    <a:pt x="10" y="570"/>
                  </a:lnTo>
                  <a:lnTo>
                    <a:pt x="15" y="593"/>
                  </a:lnTo>
                  <a:lnTo>
                    <a:pt x="22" y="616"/>
                  </a:lnTo>
                  <a:lnTo>
                    <a:pt x="29" y="638"/>
                  </a:lnTo>
                  <a:lnTo>
                    <a:pt x="38" y="659"/>
                  </a:lnTo>
                  <a:lnTo>
                    <a:pt x="47" y="680"/>
                  </a:lnTo>
                  <a:lnTo>
                    <a:pt x="58" y="700"/>
                  </a:lnTo>
                  <a:lnTo>
                    <a:pt x="69" y="720"/>
                  </a:lnTo>
                  <a:lnTo>
                    <a:pt x="82" y="740"/>
                  </a:lnTo>
                  <a:lnTo>
                    <a:pt x="95" y="758"/>
                  </a:lnTo>
                  <a:lnTo>
                    <a:pt x="109" y="776"/>
                  </a:lnTo>
                  <a:lnTo>
                    <a:pt x="124" y="793"/>
                  </a:lnTo>
                  <a:lnTo>
                    <a:pt x="140" y="810"/>
                  </a:lnTo>
                  <a:lnTo>
                    <a:pt x="156" y="826"/>
                  </a:lnTo>
                  <a:lnTo>
                    <a:pt x="173" y="841"/>
                  </a:lnTo>
                  <a:lnTo>
                    <a:pt x="191" y="854"/>
                  </a:lnTo>
                  <a:lnTo>
                    <a:pt x="210" y="868"/>
                  </a:lnTo>
                  <a:lnTo>
                    <a:pt x="229" y="880"/>
                  </a:lnTo>
                  <a:lnTo>
                    <a:pt x="249" y="891"/>
                  </a:lnTo>
                  <a:lnTo>
                    <a:pt x="270" y="902"/>
                  </a:lnTo>
                  <a:lnTo>
                    <a:pt x="290" y="912"/>
                  </a:lnTo>
                  <a:lnTo>
                    <a:pt x="312" y="920"/>
                  </a:lnTo>
                  <a:lnTo>
                    <a:pt x="334" y="928"/>
                  </a:lnTo>
                  <a:lnTo>
                    <a:pt x="357" y="934"/>
                  </a:lnTo>
                  <a:lnTo>
                    <a:pt x="380" y="939"/>
                  </a:lnTo>
                  <a:lnTo>
                    <a:pt x="403" y="943"/>
                  </a:lnTo>
                  <a:lnTo>
                    <a:pt x="427" y="946"/>
                  </a:lnTo>
                  <a:lnTo>
                    <a:pt x="451" y="948"/>
                  </a:lnTo>
                  <a:lnTo>
                    <a:pt x="475" y="94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68" name="Freeform 171">
              <a:extLst>
                <a:ext uri="{FF2B5EF4-FFF2-40B4-BE49-F238E27FC236}">
                  <a16:creationId xmlns:a16="http://schemas.microsoft.com/office/drawing/2014/main" id="{C77F1EF9-DF4D-4C9A-A761-06632DFD35B9}"/>
                </a:ext>
              </a:extLst>
            </p:cNvPr>
            <p:cNvSpPr>
              <a:spLocks/>
            </p:cNvSpPr>
            <p:nvPr/>
          </p:nvSpPr>
          <p:spPr bwMode="auto">
            <a:xfrm>
              <a:off x="5686425" y="3665538"/>
              <a:ext cx="71438" cy="71437"/>
            </a:xfrm>
            <a:custGeom>
              <a:avLst/>
              <a:gdLst>
                <a:gd name="T0" fmla="*/ 22 w 45"/>
                <a:gd name="T1" fmla="*/ 44 h 45"/>
                <a:gd name="T2" fmla="*/ 26 w 45"/>
                <a:gd name="T3" fmla="*/ 44 h 45"/>
                <a:gd name="T4" fmla="*/ 31 w 45"/>
                <a:gd name="T5" fmla="*/ 43 h 45"/>
                <a:gd name="T6" fmla="*/ 34 w 45"/>
                <a:gd name="T7" fmla="*/ 40 h 45"/>
                <a:gd name="T8" fmla="*/ 37 w 45"/>
                <a:gd name="T9" fmla="*/ 38 h 45"/>
                <a:gd name="T10" fmla="*/ 40 w 45"/>
                <a:gd name="T11" fmla="*/ 35 h 45"/>
                <a:gd name="T12" fmla="*/ 42 w 45"/>
                <a:gd name="T13" fmla="*/ 31 h 45"/>
                <a:gd name="T14" fmla="*/ 43 w 45"/>
                <a:gd name="T15" fmla="*/ 27 h 45"/>
                <a:gd name="T16" fmla="*/ 44 w 45"/>
                <a:gd name="T17" fmla="*/ 22 h 45"/>
                <a:gd name="T18" fmla="*/ 43 w 45"/>
                <a:gd name="T19" fmla="*/ 18 h 45"/>
                <a:gd name="T20" fmla="*/ 42 w 45"/>
                <a:gd name="T21" fmla="*/ 14 h 45"/>
                <a:gd name="T22" fmla="*/ 40 w 45"/>
                <a:gd name="T23" fmla="*/ 10 h 45"/>
                <a:gd name="T24" fmla="*/ 37 w 45"/>
                <a:gd name="T25" fmla="*/ 7 h 45"/>
                <a:gd name="T26" fmla="*/ 34 w 45"/>
                <a:gd name="T27" fmla="*/ 4 h 45"/>
                <a:gd name="T28" fmla="*/ 31 w 45"/>
                <a:gd name="T29" fmla="*/ 2 h 45"/>
                <a:gd name="T30" fmla="*/ 26 w 45"/>
                <a:gd name="T31" fmla="*/ 1 h 45"/>
                <a:gd name="T32" fmla="*/ 22 w 45"/>
                <a:gd name="T33" fmla="*/ 0 h 45"/>
                <a:gd name="T34" fmla="*/ 18 w 45"/>
                <a:gd name="T35" fmla="*/ 1 h 45"/>
                <a:gd name="T36" fmla="*/ 13 w 45"/>
                <a:gd name="T37" fmla="*/ 2 h 45"/>
                <a:gd name="T38" fmla="*/ 10 w 45"/>
                <a:gd name="T39" fmla="*/ 4 h 45"/>
                <a:gd name="T40" fmla="*/ 6 w 45"/>
                <a:gd name="T41" fmla="*/ 7 h 45"/>
                <a:gd name="T42" fmla="*/ 4 w 45"/>
                <a:gd name="T43" fmla="*/ 10 h 45"/>
                <a:gd name="T44" fmla="*/ 2 w 45"/>
                <a:gd name="T45" fmla="*/ 14 h 45"/>
                <a:gd name="T46" fmla="*/ 1 w 45"/>
                <a:gd name="T47" fmla="*/ 18 h 45"/>
                <a:gd name="T48" fmla="*/ 0 w 45"/>
                <a:gd name="T49" fmla="*/ 22 h 45"/>
                <a:gd name="T50" fmla="*/ 1 w 45"/>
                <a:gd name="T51" fmla="*/ 27 h 45"/>
                <a:gd name="T52" fmla="*/ 2 w 45"/>
                <a:gd name="T53" fmla="*/ 31 h 45"/>
                <a:gd name="T54" fmla="*/ 4 w 45"/>
                <a:gd name="T55" fmla="*/ 35 h 45"/>
                <a:gd name="T56" fmla="*/ 6 w 45"/>
                <a:gd name="T57" fmla="*/ 38 h 45"/>
                <a:gd name="T58" fmla="*/ 10 w 45"/>
                <a:gd name="T59" fmla="*/ 40 h 45"/>
                <a:gd name="T60" fmla="*/ 13 w 45"/>
                <a:gd name="T61" fmla="*/ 43 h 45"/>
                <a:gd name="T62" fmla="*/ 18 w 45"/>
                <a:gd name="T63" fmla="*/ 44 h 45"/>
                <a:gd name="T64" fmla="*/ 22 w 45"/>
                <a:gd name="T65"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5">
                  <a:moveTo>
                    <a:pt x="22" y="44"/>
                  </a:moveTo>
                  <a:lnTo>
                    <a:pt x="26" y="44"/>
                  </a:lnTo>
                  <a:lnTo>
                    <a:pt x="31" y="43"/>
                  </a:lnTo>
                  <a:lnTo>
                    <a:pt x="34" y="40"/>
                  </a:lnTo>
                  <a:lnTo>
                    <a:pt x="37" y="38"/>
                  </a:lnTo>
                  <a:lnTo>
                    <a:pt x="40" y="35"/>
                  </a:lnTo>
                  <a:lnTo>
                    <a:pt x="42" y="31"/>
                  </a:lnTo>
                  <a:lnTo>
                    <a:pt x="43" y="27"/>
                  </a:lnTo>
                  <a:lnTo>
                    <a:pt x="44" y="22"/>
                  </a:lnTo>
                  <a:lnTo>
                    <a:pt x="43" y="18"/>
                  </a:lnTo>
                  <a:lnTo>
                    <a:pt x="42" y="14"/>
                  </a:lnTo>
                  <a:lnTo>
                    <a:pt x="40" y="10"/>
                  </a:lnTo>
                  <a:lnTo>
                    <a:pt x="37" y="7"/>
                  </a:lnTo>
                  <a:lnTo>
                    <a:pt x="34" y="4"/>
                  </a:lnTo>
                  <a:lnTo>
                    <a:pt x="31" y="2"/>
                  </a:lnTo>
                  <a:lnTo>
                    <a:pt x="26" y="1"/>
                  </a:lnTo>
                  <a:lnTo>
                    <a:pt x="22" y="0"/>
                  </a:lnTo>
                  <a:lnTo>
                    <a:pt x="18" y="1"/>
                  </a:lnTo>
                  <a:lnTo>
                    <a:pt x="13" y="2"/>
                  </a:lnTo>
                  <a:lnTo>
                    <a:pt x="10" y="4"/>
                  </a:lnTo>
                  <a:lnTo>
                    <a:pt x="6" y="7"/>
                  </a:lnTo>
                  <a:lnTo>
                    <a:pt x="4" y="10"/>
                  </a:lnTo>
                  <a:lnTo>
                    <a:pt x="2" y="14"/>
                  </a:lnTo>
                  <a:lnTo>
                    <a:pt x="1" y="18"/>
                  </a:lnTo>
                  <a:lnTo>
                    <a:pt x="0" y="22"/>
                  </a:lnTo>
                  <a:lnTo>
                    <a:pt x="1" y="27"/>
                  </a:lnTo>
                  <a:lnTo>
                    <a:pt x="2" y="31"/>
                  </a:lnTo>
                  <a:lnTo>
                    <a:pt x="4" y="35"/>
                  </a:lnTo>
                  <a:lnTo>
                    <a:pt x="6" y="38"/>
                  </a:lnTo>
                  <a:lnTo>
                    <a:pt x="10" y="40"/>
                  </a:lnTo>
                  <a:lnTo>
                    <a:pt x="13" y="43"/>
                  </a:lnTo>
                  <a:lnTo>
                    <a:pt x="18" y="44"/>
                  </a:lnTo>
                  <a:lnTo>
                    <a:pt x="22" y="4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69" name="Freeform 172">
              <a:extLst>
                <a:ext uri="{FF2B5EF4-FFF2-40B4-BE49-F238E27FC236}">
                  <a16:creationId xmlns:a16="http://schemas.microsoft.com/office/drawing/2014/main" id="{8A3997A3-89A1-4E89-ADB9-A505472F88EF}"/>
                </a:ext>
              </a:extLst>
            </p:cNvPr>
            <p:cNvSpPr>
              <a:spLocks/>
            </p:cNvSpPr>
            <p:nvPr/>
          </p:nvSpPr>
          <p:spPr bwMode="auto">
            <a:xfrm>
              <a:off x="7359650" y="3038475"/>
              <a:ext cx="439738" cy="684213"/>
            </a:xfrm>
            <a:custGeom>
              <a:avLst/>
              <a:gdLst>
                <a:gd name="T0" fmla="*/ 276 w 277"/>
                <a:gd name="T1" fmla="*/ 430 h 431"/>
                <a:gd name="T2" fmla="*/ 66 w 277"/>
                <a:gd name="T3" fmla="*/ 0 h 431"/>
                <a:gd name="T4" fmla="*/ 0 w 277"/>
                <a:gd name="T5" fmla="*/ 32 h 431"/>
                <a:gd name="T6" fmla="*/ 276 w 277"/>
                <a:gd name="T7" fmla="*/ 430 h 431"/>
              </a:gdLst>
              <a:ahLst/>
              <a:cxnLst>
                <a:cxn ang="0">
                  <a:pos x="T0" y="T1"/>
                </a:cxn>
                <a:cxn ang="0">
                  <a:pos x="T2" y="T3"/>
                </a:cxn>
                <a:cxn ang="0">
                  <a:pos x="T4" y="T5"/>
                </a:cxn>
                <a:cxn ang="0">
                  <a:pos x="T6" y="T7"/>
                </a:cxn>
              </a:cxnLst>
              <a:rect l="0" t="0" r="r" b="b"/>
              <a:pathLst>
                <a:path w="277" h="431">
                  <a:moveTo>
                    <a:pt x="276" y="430"/>
                  </a:moveTo>
                  <a:lnTo>
                    <a:pt x="66" y="0"/>
                  </a:lnTo>
                  <a:lnTo>
                    <a:pt x="0" y="32"/>
                  </a:lnTo>
                  <a:lnTo>
                    <a:pt x="276" y="430"/>
                  </a:lnTo>
                </a:path>
              </a:pathLst>
            </a:custGeom>
            <a:solidFill>
              <a:schemeClr val="bg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grpSp>
          <p:nvGrpSpPr>
            <p:cNvPr id="170" name="Group 173">
              <a:extLst>
                <a:ext uri="{FF2B5EF4-FFF2-40B4-BE49-F238E27FC236}">
                  <a16:creationId xmlns:a16="http://schemas.microsoft.com/office/drawing/2014/main" id="{20F8E9C2-A320-46D8-A408-F1B52CA1CEB7}"/>
                </a:ext>
              </a:extLst>
            </p:cNvPr>
            <p:cNvGrpSpPr>
              <a:grpSpLocks/>
            </p:cNvGrpSpPr>
            <p:nvPr/>
          </p:nvGrpSpPr>
          <p:grpSpPr bwMode="auto">
            <a:xfrm>
              <a:off x="7412038" y="3084513"/>
              <a:ext cx="115887" cy="125412"/>
              <a:chOff x="4669" y="1943"/>
              <a:chExt cx="73" cy="79"/>
            </a:xfrm>
          </p:grpSpPr>
          <p:sp>
            <p:nvSpPr>
              <p:cNvPr id="175" name="Freeform 174">
                <a:extLst>
                  <a:ext uri="{FF2B5EF4-FFF2-40B4-BE49-F238E27FC236}">
                    <a16:creationId xmlns:a16="http://schemas.microsoft.com/office/drawing/2014/main" id="{A95154E7-4CDE-4C40-A575-03A121629562}"/>
                  </a:ext>
                </a:extLst>
              </p:cNvPr>
              <p:cNvSpPr>
                <a:spLocks/>
              </p:cNvSpPr>
              <p:nvPr/>
            </p:nvSpPr>
            <p:spPr bwMode="auto">
              <a:xfrm>
                <a:off x="4669" y="1943"/>
                <a:ext cx="26" cy="79"/>
              </a:xfrm>
              <a:custGeom>
                <a:avLst/>
                <a:gdLst>
                  <a:gd name="T0" fmla="*/ 25 w 26"/>
                  <a:gd name="T1" fmla="*/ 78 h 79"/>
                  <a:gd name="T2" fmla="*/ 16 w 26"/>
                  <a:gd name="T3" fmla="*/ 78 h 79"/>
                  <a:gd name="T4" fmla="*/ 16 w 26"/>
                  <a:gd name="T5" fmla="*/ 22 h 79"/>
                  <a:gd name="T6" fmla="*/ 0 w 26"/>
                  <a:gd name="T7" fmla="*/ 22 h 79"/>
                  <a:gd name="T8" fmla="*/ 0 w 26"/>
                  <a:gd name="T9" fmla="*/ 15 h 79"/>
                  <a:gd name="T10" fmla="*/ 4 w 26"/>
                  <a:gd name="T11" fmla="*/ 14 h 79"/>
                  <a:gd name="T12" fmla="*/ 7 w 26"/>
                  <a:gd name="T13" fmla="*/ 14 h 79"/>
                  <a:gd name="T14" fmla="*/ 10 w 26"/>
                  <a:gd name="T15" fmla="*/ 13 h 79"/>
                  <a:gd name="T16" fmla="*/ 12 w 26"/>
                  <a:gd name="T17" fmla="*/ 11 h 79"/>
                  <a:gd name="T18" fmla="*/ 15 w 26"/>
                  <a:gd name="T19" fmla="*/ 9 h 79"/>
                  <a:gd name="T20" fmla="*/ 16 w 26"/>
                  <a:gd name="T21" fmla="*/ 7 h 79"/>
                  <a:gd name="T22" fmla="*/ 17 w 26"/>
                  <a:gd name="T23" fmla="*/ 4 h 79"/>
                  <a:gd name="T24" fmla="*/ 19 w 26"/>
                  <a:gd name="T25" fmla="*/ 0 h 79"/>
                  <a:gd name="T26" fmla="*/ 25 w 26"/>
                  <a:gd name="T27" fmla="*/ 0 h 79"/>
                  <a:gd name="T28" fmla="*/ 25 w 26"/>
                  <a:gd name="T2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9">
                    <a:moveTo>
                      <a:pt x="25" y="78"/>
                    </a:moveTo>
                    <a:lnTo>
                      <a:pt x="16" y="78"/>
                    </a:lnTo>
                    <a:lnTo>
                      <a:pt x="16" y="22"/>
                    </a:lnTo>
                    <a:lnTo>
                      <a:pt x="0" y="22"/>
                    </a:lnTo>
                    <a:lnTo>
                      <a:pt x="0" y="15"/>
                    </a:lnTo>
                    <a:lnTo>
                      <a:pt x="4" y="14"/>
                    </a:lnTo>
                    <a:lnTo>
                      <a:pt x="7" y="14"/>
                    </a:lnTo>
                    <a:lnTo>
                      <a:pt x="10" y="13"/>
                    </a:lnTo>
                    <a:lnTo>
                      <a:pt x="12" y="11"/>
                    </a:lnTo>
                    <a:lnTo>
                      <a:pt x="15" y="9"/>
                    </a:lnTo>
                    <a:lnTo>
                      <a:pt x="16" y="7"/>
                    </a:lnTo>
                    <a:lnTo>
                      <a:pt x="17" y="4"/>
                    </a:lnTo>
                    <a:lnTo>
                      <a:pt x="19" y="0"/>
                    </a:lnTo>
                    <a:lnTo>
                      <a:pt x="25" y="0"/>
                    </a:lnTo>
                    <a:lnTo>
                      <a:pt x="25" y="7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76" name="Freeform 175">
                <a:extLst>
                  <a:ext uri="{FF2B5EF4-FFF2-40B4-BE49-F238E27FC236}">
                    <a16:creationId xmlns:a16="http://schemas.microsoft.com/office/drawing/2014/main" id="{81960645-57E9-4C62-8F8F-A6422086019C}"/>
                  </a:ext>
                </a:extLst>
              </p:cNvPr>
              <p:cNvSpPr>
                <a:spLocks/>
              </p:cNvSpPr>
              <p:nvPr/>
            </p:nvSpPr>
            <p:spPr bwMode="auto">
              <a:xfrm>
                <a:off x="4716" y="1943"/>
                <a:ext cx="26" cy="79"/>
              </a:xfrm>
              <a:custGeom>
                <a:avLst/>
                <a:gdLst>
                  <a:gd name="T0" fmla="*/ 25 w 26"/>
                  <a:gd name="T1" fmla="*/ 78 h 79"/>
                  <a:gd name="T2" fmla="*/ 16 w 26"/>
                  <a:gd name="T3" fmla="*/ 78 h 79"/>
                  <a:gd name="T4" fmla="*/ 16 w 26"/>
                  <a:gd name="T5" fmla="*/ 22 h 79"/>
                  <a:gd name="T6" fmla="*/ 0 w 26"/>
                  <a:gd name="T7" fmla="*/ 22 h 79"/>
                  <a:gd name="T8" fmla="*/ 0 w 26"/>
                  <a:gd name="T9" fmla="*/ 15 h 79"/>
                  <a:gd name="T10" fmla="*/ 4 w 26"/>
                  <a:gd name="T11" fmla="*/ 14 h 79"/>
                  <a:gd name="T12" fmla="*/ 7 w 26"/>
                  <a:gd name="T13" fmla="*/ 14 h 79"/>
                  <a:gd name="T14" fmla="*/ 10 w 26"/>
                  <a:gd name="T15" fmla="*/ 13 h 79"/>
                  <a:gd name="T16" fmla="*/ 12 w 26"/>
                  <a:gd name="T17" fmla="*/ 11 h 79"/>
                  <a:gd name="T18" fmla="*/ 15 w 26"/>
                  <a:gd name="T19" fmla="*/ 9 h 79"/>
                  <a:gd name="T20" fmla="*/ 16 w 26"/>
                  <a:gd name="T21" fmla="*/ 7 h 79"/>
                  <a:gd name="T22" fmla="*/ 17 w 26"/>
                  <a:gd name="T23" fmla="*/ 4 h 79"/>
                  <a:gd name="T24" fmla="*/ 19 w 26"/>
                  <a:gd name="T25" fmla="*/ 0 h 79"/>
                  <a:gd name="T26" fmla="*/ 25 w 26"/>
                  <a:gd name="T27" fmla="*/ 0 h 79"/>
                  <a:gd name="T28" fmla="*/ 25 w 26"/>
                  <a:gd name="T2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79">
                    <a:moveTo>
                      <a:pt x="25" y="78"/>
                    </a:moveTo>
                    <a:lnTo>
                      <a:pt x="16" y="78"/>
                    </a:lnTo>
                    <a:lnTo>
                      <a:pt x="16" y="22"/>
                    </a:lnTo>
                    <a:lnTo>
                      <a:pt x="0" y="22"/>
                    </a:lnTo>
                    <a:lnTo>
                      <a:pt x="0" y="15"/>
                    </a:lnTo>
                    <a:lnTo>
                      <a:pt x="4" y="14"/>
                    </a:lnTo>
                    <a:lnTo>
                      <a:pt x="7" y="14"/>
                    </a:lnTo>
                    <a:lnTo>
                      <a:pt x="10" y="13"/>
                    </a:lnTo>
                    <a:lnTo>
                      <a:pt x="12" y="11"/>
                    </a:lnTo>
                    <a:lnTo>
                      <a:pt x="15" y="9"/>
                    </a:lnTo>
                    <a:lnTo>
                      <a:pt x="16" y="7"/>
                    </a:lnTo>
                    <a:lnTo>
                      <a:pt x="17" y="4"/>
                    </a:lnTo>
                    <a:lnTo>
                      <a:pt x="19" y="0"/>
                    </a:lnTo>
                    <a:lnTo>
                      <a:pt x="25" y="0"/>
                    </a:lnTo>
                    <a:lnTo>
                      <a:pt x="25" y="7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grpSp>
        <p:sp>
          <p:nvSpPr>
            <p:cNvPr id="171" name="Freeform 176">
              <a:extLst>
                <a:ext uri="{FF2B5EF4-FFF2-40B4-BE49-F238E27FC236}">
                  <a16:creationId xmlns:a16="http://schemas.microsoft.com/office/drawing/2014/main" id="{EF053D70-3242-4A30-A87A-459D9CCAF255}"/>
                </a:ext>
              </a:extLst>
            </p:cNvPr>
            <p:cNvSpPr>
              <a:spLocks/>
            </p:cNvSpPr>
            <p:nvPr/>
          </p:nvSpPr>
          <p:spPr bwMode="auto">
            <a:xfrm>
              <a:off x="7045325" y="2955925"/>
              <a:ext cx="1511300" cy="1508125"/>
            </a:xfrm>
            <a:custGeom>
              <a:avLst/>
              <a:gdLst>
                <a:gd name="T0" fmla="*/ 524 w 952"/>
                <a:gd name="T1" fmla="*/ 946 h 950"/>
                <a:gd name="T2" fmla="*/ 594 w 952"/>
                <a:gd name="T3" fmla="*/ 934 h 950"/>
                <a:gd name="T4" fmla="*/ 660 w 952"/>
                <a:gd name="T5" fmla="*/ 912 h 950"/>
                <a:gd name="T6" fmla="*/ 722 w 952"/>
                <a:gd name="T7" fmla="*/ 880 h 950"/>
                <a:gd name="T8" fmla="*/ 778 w 952"/>
                <a:gd name="T9" fmla="*/ 841 h 950"/>
                <a:gd name="T10" fmla="*/ 827 w 952"/>
                <a:gd name="T11" fmla="*/ 793 h 950"/>
                <a:gd name="T12" fmla="*/ 869 w 952"/>
                <a:gd name="T13" fmla="*/ 740 h 950"/>
                <a:gd name="T14" fmla="*/ 904 w 952"/>
                <a:gd name="T15" fmla="*/ 680 h 950"/>
                <a:gd name="T16" fmla="*/ 929 w 952"/>
                <a:gd name="T17" fmla="*/ 616 h 950"/>
                <a:gd name="T18" fmla="*/ 945 w 952"/>
                <a:gd name="T19" fmla="*/ 547 h 950"/>
                <a:gd name="T20" fmla="*/ 951 w 952"/>
                <a:gd name="T21" fmla="*/ 474 h 950"/>
                <a:gd name="T22" fmla="*/ 945 w 952"/>
                <a:gd name="T23" fmla="*/ 402 h 950"/>
                <a:gd name="T24" fmla="*/ 929 w 952"/>
                <a:gd name="T25" fmla="*/ 333 h 950"/>
                <a:gd name="T26" fmla="*/ 904 w 952"/>
                <a:gd name="T27" fmla="*/ 269 h 950"/>
                <a:gd name="T28" fmla="*/ 869 w 952"/>
                <a:gd name="T29" fmla="*/ 209 h 950"/>
                <a:gd name="T30" fmla="*/ 827 w 952"/>
                <a:gd name="T31" fmla="*/ 155 h 950"/>
                <a:gd name="T32" fmla="*/ 778 w 952"/>
                <a:gd name="T33" fmla="*/ 108 h 950"/>
                <a:gd name="T34" fmla="*/ 722 w 952"/>
                <a:gd name="T35" fmla="*/ 69 h 950"/>
                <a:gd name="T36" fmla="*/ 660 w 952"/>
                <a:gd name="T37" fmla="*/ 37 h 950"/>
                <a:gd name="T38" fmla="*/ 594 w 952"/>
                <a:gd name="T39" fmla="*/ 15 h 950"/>
                <a:gd name="T40" fmla="*/ 524 w 952"/>
                <a:gd name="T41" fmla="*/ 2 h 950"/>
                <a:gd name="T42" fmla="*/ 451 w 952"/>
                <a:gd name="T43" fmla="*/ 1 h 950"/>
                <a:gd name="T44" fmla="*/ 380 w 952"/>
                <a:gd name="T45" fmla="*/ 10 h 950"/>
                <a:gd name="T46" fmla="*/ 312 w 952"/>
                <a:gd name="T47" fmla="*/ 29 h 950"/>
                <a:gd name="T48" fmla="*/ 249 w 952"/>
                <a:gd name="T49" fmla="*/ 57 h 950"/>
                <a:gd name="T50" fmla="*/ 191 w 952"/>
                <a:gd name="T51" fmla="*/ 94 h 950"/>
                <a:gd name="T52" fmla="*/ 140 w 952"/>
                <a:gd name="T53" fmla="*/ 139 h 950"/>
                <a:gd name="T54" fmla="*/ 95 w 952"/>
                <a:gd name="T55" fmla="*/ 191 h 950"/>
                <a:gd name="T56" fmla="*/ 58 w 952"/>
                <a:gd name="T57" fmla="*/ 248 h 950"/>
                <a:gd name="T58" fmla="*/ 29 w 952"/>
                <a:gd name="T59" fmla="*/ 311 h 950"/>
                <a:gd name="T60" fmla="*/ 10 w 952"/>
                <a:gd name="T61" fmla="*/ 379 h 950"/>
                <a:gd name="T62" fmla="*/ 1 w 952"/>
                <a:gd name="T63" fmla="*/ 450 h 950"/>
                <a:gd name="T64" fmla="*/ 3 w 952"/>
                <a:gd name="T65" fmla="*/ 523 h 950"/>
                <a:gd name="T66" fmla="*/ 15 w 952"/>
                <a:gd name="T67" fmla="*/ 593 h 950"/>
                <a:gd name="T68" fmla="*/ 38 w 952"/>
                <a:gd name="T69" fmla="*/ 659 h 950"/>
                <a:gd name="T70" fmla="*/ 69 w 952"/>
                <a:gd name="T71" fmla="*/ 720 h 950"/>
                <a:gd name="T72" fmla="*/ 109 w 952"/>
                <a:gd name="T73" fmla="*/ 776 h 950"/>
                <a:gd name="T74" fmla="*/ 156 w 952"/>
                <a:gd name="T75" fmla="*/ 826 h 950"/>
                <a:gd name="T76" fmla="*/ 210 w 952"/>
                <a:gd name="T77" fmla="*/ 868 h 950"/>
                <a:gd name="T78" fmla="*/ 270 w 952"/>
                <a:gd name="T79" fmla="*/ 902 h 950"/>
                <a:gd name="T80" fmla="*/ 334 w 952"/>
                <a:gd name="T81" fmla="*/ 928 h 950"/>
                <a:gd name="T82" fmla="*/ 403 w 952"/>
                <a:gd name="T83" fmla="*/ 943 h 950"/>
                <a:gd name="T84" fmla="*/ 475 w 952"/>
                <a:gd name="T85" fmla="*/ 949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2" h="950">
                  <a:moveTo>
                    <a:pt x="475" y="949"/>
                  </a:moveTo>
                  <a:lnTo>
                    <a:pt x="500" y="948"/>
                  </a:lnTo>
                  <a:lnTo>
                    <a:pt x="524" y="946"/>
                  </a:lnTo>
                  <a:lnTo>
                    <a:pt x="548" y="943"/>
                  </a:lnTo>
                  <a:lnTo>
                    <a:pt x="571" y="939"/>
                  </a:lnTo>
                  <a:lnTo>
                    <a:pt x="594" y="934"/>
                  </a:lnTo>
                  <a:lnTo>
                    <a:pt x="617" y="928"/>
                  </a:lnTo>
                  <a:lnTo>
                    <a:pt x="639" y="920"/>
                  </a:lnTo>
                  <a:lnTo>
                    <a:pt x="660" y="912"/>
                  </a:lnTo>
                  <a:lnTo>
                    <a:pt x="681" y="902"/>
                  </a:lnTo>
                  <a:lnTo>
                    <a:pt x="702" y="891"/>
                  </a:lnTo>
                  <a:lnTo>
                    <a:pt x="722" y="880"/>
                  </a:lnTo>
                  <a:lnTo>
                    <a:pt x="741" y="868"/>
                  </a:lnTo>
                  <a:lnTo>
                    <a:pt x="760" y="854"/>
                  </a:lnTo>
                  <a:lnTo>
                    <a:pt x="778" y="841"/>
                  </a:lnTo>
                  <a:lnTo>
                    <a:pt x="795" y="826"/>
                  </a:lnTo>
                  <a:lnTo>
                    <a:pt x="811" y="810"/>
                  </a:lnTo>
                  <a:lnTo>
                    <a:pt x="827" y="793"/>
                  </a:lnTo>
                  <a:lnTo>
                    <a:pt x="842" y="776"/>
                  </a:lnTo>
                  <a:lnTo>
                    <a:pt x="856" y="758"/>
                  </a:lnTo>
                  <a:lnTo>
                    <a:pt x="869" y="740"/>
                  </a:lnTo>
                  <a:lnTo>
                    <a:pt x="882" y="720"/>
                  </a:lnTo>
                  <a:lnTo>
                    <a:pt x="893" y="700"/>
                  </a:lnTo>
                  <a:lnTo>
                    <a:pt x="904" y="680"/>
                  </a:lnTo>
                  <a:lnTo>
                    <a:pt x="913" y="659"/>
                  </a:lnTo>
                  <a:lnTo>
                    <a:pt x="922" y="638"/>
                  </a:lnTo>
                  <a:lnTo>
                    <a:pt x="929" y="616"/>
                  </a:lnTo>
                  <a:lnTo>
                    <a:pt x="936" y="593"/>
                  </a:lnTo>
                  <a:lnTo>
                    <a:pt x="941" y="570"/>
                  </a:lnTo>
                  <a:lnTo>
                    <a:pt x="945" y="547"/>
                  </a:lnTo>
                  <a:lnTo>
                    <a:pt x="948" y="523"/>
                  </a:lnTo>
                  <a:lnTo>
                    <a:pt x="950" y="499"/>
                  </a:lnTo>
                  <a:lnTo>
                    <a:pt x="951" y="474"/>
                  </a:lnTo>
                  <a:lnTo>
                    <a:pt x="950" y="450"/>
                  </a:lnTo>
                  <a:lnTo>
                    <a:pt x="948" y="426"/>
                  </a:lnTo>
                  <a:lnTo>
                    <a:pt x="945" y="402"/>
                  </a:lnTo>
                  <a:lnTo>
                    <a:pt x="941" y="379"/>
                  </a:lnTo>
                  <a:lnTo>
                    <a:pt x="936" y="356"/>
                  </a:lnTo>
                  <a:lnTo>
                    <a:pt x="929" y="333"/>
                  </a:lnTo>
                  <a:lnTo>
                    <a:pt x="922" y="311"/>
                  </a:lnTo>
                  <a:lnTo>
                    <a:pt x="913" y="290"/>
                  </a:lnTo>
                  <a:lnTo>
                    <a:pt x="904" y="269"/>
                  </a:lnTo>
                  <a:lnTo>
                    <a:pt x="893" y="248"/>
                  </a:lnTo>
                  <a:lnTo>
                    <a:pt x="882" y="228"/>
                  </a:lnTo>
                  <a:lnTo>
                    <a:pt x="869" y="209"/>
                  </a:lnTo>
                  <a:lnTo>
                    <a:pt x="856" y="191"/>
                  </a:lnTo>
                  <a:lnTo>
                    <a:pt x="842" y="173"/>
                  </a:lnTo>
                  <a:lnTo>
                    <a:pt x="827" y="155"/>
                  </a:lnTo>
                  <a:lnTo>
                    <a:pt x="811" y="139"/>
                  </a:lnTo>
                  <a:lnTo>
                    <a:pt x="795" y="123"/>
                  </a:lnTo>
                  <a:lnTo>
                    <a:pt x="778" y="108"/>
                  </a:lnTo>
                  <a:lnTo>
                    <a:pt x="760" y="94"/>
                  </a:lnTo>
                  <a:lnTo>
                    <a:pt x="741" y="81"/>
                  </a:lnTo>
                  <a:lnTo>
                    <a:pt x="722" y="69"/>
                  </a:lnTo>
                  <a:lnTo>
                    <a:pt x="702" y="57"/>
                  </a:lnTo>
                  <a:lnTo>
                    <a:pt x="681" y="47"/>
                  </a:lnTo>
                  <a:lnTo>
                    <a:pt x="660" y="37"/>
                  </a:lnTo>
                  <a:lnTo>
                    <a:pt x="639" y="29"/>
                  </a:lnTo>
                  <a:lnTo>
                    <a:pt x="617" y="21"/>
                  </a:lnTo>
                  <a:lnTo>
                    <a:pt x="594" y="15"/>
                  </a:lnTo>
                  <a:lnTo>
                    <a:pt x="571" y="10"/>
                  </a:lnTo>
                  <a:lnTo>
                    <a:pt x="548" y="5"/>
                  </a:lnTo>
                  <a:lnTo>
                    <a:pt x="524" y="2"/>
                  </a:lnTo>
                  <a:lnTo>
                    <a:pt x="500" y="1"/>
                  </a:lnTo>
                  <a:lnTo>
                    <a:pt x="475" y="0"/>
                  </a:lnTo>
                  <a:lnTo>
                    <a:pt x="451" y="1"/>
                  </a:lnTo>
                  <a:lnTo>
                    <a:pt x="427" y="2"/>
                  </a:lnTo>
                  <a:lnTo>
                    <a:pt x="403" y="5"/>
                  </a:lnTo>
                  <a:lnTo>
                    <a:pt x="380" y="10"/>
                  </a:lnTo>
                  <a:lnTo>
                    <a:pt x="357" y="15"/>
                  </a:lnTo>
                  <a:lnTo>
                    <a:pt x="334" y="21"/>
                  </a:lnTo>
                  <a:lnTo>
                    <a:pt x="312" y="29"/>
                  </a:lnTo>
                  <a:lnTo>
                    <a:pt x="290" y="37"/>
                  </a:lnTo>
                  <a:lnTo>
                    <a:pt x="270" y="47"/>
                  </a:lnTo>
                  <a:lnTo>
                    <a:pt x="249" y="57"/>
                  </a:lnTo>
                  <a:lnTo>
                    <a:pt x="229" y="69"/>
                  </a:lnTo>
                  <a:lnTo>
                    <a:pt x="210" y="81"/>
                  </a:lnTo>
                  <a:lnTo>
                    <a:pt x="191" y="94"/>
                  </a:lnTo>
                  <a:lnTo>
                    <a:pt x="173" y="108"/>
                  </a:lnTo>
                  <a:lnTo>
                    <a:pt x="156" y="123"/>
                  </a:lnTo>
                  <a:lnTo>
                    <a:pt x="140" y="139"/>
                  </a:lnTo>
                  <a:lnTo>
                    <a:pt x="124" y="155"/>
                  </a:lnTo>
                  <a:lnTo>
                    <a:pt x="109" y="173"/>
                  </a:lnTo>
                  <a:lnTo>
                    <a:pt x="95" y="191"/>
                  </a:lnTo>
                  <a:lnTo>
                    <a:pt x="82" y="209"/>
                  </a:lnTo>
                  <a:lnTo>
                    <a:pt x="69" y="228"/>
                  </a:lnTo>
                  <a:lnTo>
                    <a:pt x="58" y="248"/>
                  </a:lnTo>
                  <a:lnTo>
                    <a:pt x="47" y="269"/>
                  </a:lnTo>
                  <a:lnTo>
                    <a:pt x="38" y="290"/>
                  </a:lnTo>
                  <a:lnTo>
                    <a:pt x="29" y="311"/>
                  </a:lnTo>
                  <a:lnTo>
                    <a:pt x="22" y="333"/>
                  </a:lnTo>
                  <a:lnTo>
                    <a:pt x="15" y="356"/>
                  </a:lnTo>
                  <a:lnTo>
                    <a:pt x="10" y="379"/>
                  </a:lnTo>
                  <a:lnTo>
                    <a:pt x="6" y="402"/>
                  </a:lnTo>
                  <a:lnTo>
                    <a:pt x="3" y="426"/>
                  </a:lnTo>
                  <a:lnTo>
                    <a:pt x="1" y="450"/>
                  </a:lnTo>
                  <a:lnTo>
                    <a:pt x="0" y="474"/>
                  </a:lnTo>
                  <a:lnTo>
                    <a:pt x="1" y="499"/>
                  </a:lnTo>
                  <a:lnTo>
                    <a:pt x="3" y="523"/>
                  </a:lnTo>
                  <a:lnTo>
                    <a:pt x="6" y="547"/>
                  </a:lnTo>
                  <a:lnTo>
                    <a:pt x="10" y="570"/>
                  </a:lnTo>
                  <a:lnTo>
                    <a:pt x="15" y="593"/>
                  </a:lnTo>
                  <a:lnTo>
                    <a:pt x="22" y="616"/>
                  </a:lnTo>
                  <a:lnTo>
                    <a:pt x="29" y="638"/>
                  </a:lnTo>
                  <a:lnTo>
                    <a:pt x="38" y="659"/>
                  </a:lnTo>
                  <a:lnTo>
                    <a:pt x="47" y="680"/>
                  </a:lnTo>
                  <a:lnTo>
                    <a:pt x="58" y="700"/>
                  </a:lnTo>
                  <a:lnTo>
                    <a:pt x="69" y="720"/>
                  </a:lnTo>
                  <a:lnTo>
                    <a:pt x="82" y="740"/>
                  </a:lnTo>
                  <a:lnTo>
                    <a:pt x="95" y="758"/>
                  </a:lnTo>
                  <a:lnTo>
                    <a:pt x="109" y="776"/>
                  </a:lnTo>
                  <a:lnTo>
                    <a:pt x="124" y="793"/>
                  </a:lnTo>
                  <a:lnTo>
                    <a:pt x="140" y="810"/>
                  </a:lnTo>
                  <a:lnTo>
                    <a:pt x="156" y="826"/>
                  </a:lnTo>
                  <a:lnTo>
                    <a:pt x="173" y="841"/>
                  </a:lnTo>
                  <a:lnTo>
                    <a:pt x="191" y="854"/>
                  </a:lnTo>
                  <a:lnTo>
                    <a:pt x="210" y="868"/>
                  </a:lnTo>
                  <a:lnTo>
                    <a:pt x="229" y="880"/>
                  </a:lnTo>
                  <a:lnTo>
                    <a:pt x="249" y="891"/>
                  </a:lnTo>
                  <a:lnTo>
                    <a:pt x="270" y="902"/>
                  </a:lnTo>
                  <a:lnTo>
                    <a:pt x="290" y="912"/>
                  </a:lnTo>
                  <a:lnTo>
                    <a:pt x="312" y="920"/>
                  </a:lnTo>
                  <a:lnTo>
                    <a:pt x="334" y="928"/>
                  </a:lnTo>
                  <a:lnTo>
                    <a:pt x="357" y="934"/>
                  </a:lnTo>
                  <a:lnTo>
                    <a:pt x="380" y="939"/>
                  </a:lnTo>
                  <a:lnTo>
                    <a:pt x="403" y="943"/>
                  </a:lnTo>
                  <a:lnTo>
                    <a:pt x="427" y="946"/>
                  </a:lnTo>
                  <a:lnTo>
                    <a:pt x="451" y="948"/>
                  </a:lnTo>
                  <a:lnTo>
                    <a:pt x="475" y="94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72" name="Freeform 177">
              <a:extLst>
                <a:ext uri="{FF2B5EF4-FFF2-40B4-BE49-F238E27FC236}">
                  <a16:creationId xmlns:a16="http://schemas.microsoft.com/office/drawing/2014/main" id="{E02A890F-82E2-43AB-A8BC-3B40AA80F61C}"/>
                </a:ext>
              </a:extLst>
            </p:cNvPr>
            <p:cNvSpPr>
              <a:spLocks/>
            </p:cNvSpPr>
            <p:nvPr/>
          </p:nvSpPr>
          <p:spPr bwMode="auto">
            <a:xfrm>
              <a:off x="7761288" y="3675063"/>
              <a:ext cx="71437" cy="71437"/>
            </a:xfrm>
            <a:custGeom>
              <a:avLst/>
              <a:gdLst>
                <a:gd name="T0" fmla="*/ 22 w 45"/>
                <a:gd name="T1" fmla="*/ 44 h 45"/>
                <a:gd name="T2" fmla="*/ 26 w 45"/>
                <a:gd name="T3" fmla="*/ 44 h 45"/>
                <a:gd name="T4" fmla="*/ 31 w 45"/>
                <a:gd name="T5" fmla="*/ 43 h 45"/>
                <a:gd name="T6" fmla="*/ 34 w 45"/>
                <a:gd name="T7" fmla="*/ 40 h 45"/>
                <a:gd name="T8" fmla="*/ 37 w 45"/>
                <a:gd name="T9" fmla="*/ 38 h 45"/>
                <a:gd name="T10" fmla="*/ 40 w 45"/>
                <a:gd name="T11" fmla="*/ 35 h 45"/>
                <a:gd name="T12" fmla="*/ 42 w 45"/>
                <a:gd name="T13" fmla="*/ 31 h 45"/>
                <a:gd name="T14" fmla="*/ 43 w 45"/>
                <a:gd name="T15" fmla="*/ 27 h 45"/>
                <a:gd name="T16" fmla="*/ 44 w 45"/>
                <a:gd name="T17" fmla="*/ 22 h 45"/>
                <a:gd name="T18" fmla="*/ 43 w 45"/>
                <a:gd name="T19" fmla="*/ 18 h 45"/>
                <a:gd name="T20" fmla="*/ 42 w 45"/>
                <a:gd name="T21" fmla="*/ 14 h 45"/>
                <a:gd name="T22" fmla="*/ 40 w 45"/>
                <a:gd name="T23" fmla="*/ 10 h 45"/>
                <a:gd name="T24" fmla="*/ 37 w 45"/>
                <a:gd name="T25" fmla="*/ 7 h 45"/>
                <a:gd name="T26" fmla="*/ 34 w 45"/>
                <a:gd name="T27" fmla="*/ 4 h 45"/>
                <a:gd name="T28" fmla="*/ 31 w 45"/>
                <a:gd name="T29" fmla="*/ 2 h 45"/>
                <a:gd name="T30" fmla="*/ 26 w 45"/>
                <a:gd name="T31" fmla="*/ 1 h 45"/>
                <a:gd name="T32" fmla="*/ 22 w 45"/>
                <a:gd name="T33" fmla="*/ 0 h 45"/>
                <a:gd name="T34" fmla="*/ 18 w 45"/>
                <a:gd name="T35" fmla="*/ 1 h 45"/>
                <a:gd name="T36" fmla="*/ 13 w 45"/>
                <a:gd name="T37" fmla="*/ 2 h 45"/>
                <a:gd name="T38" fmla="*/ 10 w 45"/>
                <a:gd name="T39" fmla="*/ 4 h 45"/>
                <a:gd name="T40" fmla="*/ 6 w 45"/>
                <a:gd name="T41" fmla="*/ 7 h 45"/>
                <a:gd name="T42" fmla="*/ 4 w 45"/>
                <a:gd name="T43" fmla="*/ 10 h 45"/>
                <a:gd name="T44" fmla="*/ 2 w 45"/>
                <a:gd name="T45" fmla="*/ 14 h 45"/>
                <a:gd name="T46" fmla="*/ 1 w 45"/>
                <a:gd name="T47" fmla="*/ 18 h 45"/>
                <a:gd name="T48" fmla="*/ 0 w 45"/>
                <a:gd name="T49" fmla="*/ 22 h 45"/>
                <a:gd name="T50" fmla="*/ 1 w 45"/>
                <a:gd name="T51" fmla="*/ 27 h 45"/>
                <a:gd name="T52" fmla="*/ 2 w 45"/>
                <a:gd name="T53" fmla="*/ 31 h 45"/>
                <a:gd name="T54" fmla="*/ 4 w 45"/>
                <a:gd name="T55" fmla="*/ 35 h 45"/>
                <a:gd name="T56" fmla="*/ 6 w 45"/>
                <a:gd name="T57" fmla="*/ 38 h 45"/>
                <a:gd name="T58" fmla="*/ 10 w 45"/>
                <a:gd name="T59" fmla="*/ 40 h 45"/>
                <a:gd name="T60" fmla="*/ 13 w 45"/>
                <a:gd name="T61" fmla="*/ 43 h 45"/>
                <a:gd name="T62" fmla="*/ 18 w 45"/>
                <a:gd name="T63" fmla="*/ 44 h 45"/>
                <a:gd name="T64" fmla="*/ 22 w 45"/>
                <a:gd name="T65"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5">
                  <a:moveTo>
                    <a:pt x="22" y="44"/>
                  </a:moveTo>
                  <a:lnTo>
                    <a:pt x="26" y="44"/>
                  </a:lnTo>
                  <a:lnTo>
                    <a:pt x="31" y="43"/>
                  </a:lnTo>
                  <a:lnTo>
                    <a:pt x="34" y="40"/>
                  </a:lnTo>
                  <a:lnTo>
                    <a:pt x="37" y="38"/>
                  </a:lnTo>
                  <a:lnTo>
                    <a:pt x="40" y="35"/>
                  </a:lnTo>
                  <a:lnTo>
                    <a:pt x="42" y="31"/>
                  </a:lnTo>
                  <a:lnTo>
                    <a:pt x="43" y="27"/>
                  </a:lnTo>
                  <a:lnTo>
                    <a:pt x="44" y="22"/>
                  </a:lnTo>
                  <a:lnTo>
                    <a:pt x="43" y="18"/>
                  </a:lnTo>
                  <a:lnTo>
                    <a:pt x="42" y="14"/>
                  </a:lnTo>
                  <a:lnTo>
                    <a:pt x="40" y="10"/>
                  </a:lnTo>
                  <a:lnTo>
                    <a:pt x="37" y="7"/>
                  </a:lnTo>
                  <a:lnTo>
                    <a:pt x="34" y="4"/>
                  </a:lnTo>
                  <a:lnTo>
                    <a:pt x="31" y="2"/>
                  </a:lnTo>
                  <a:lnTo>
                    <a:pt x="26" y="1"/>
                  </a:lnTo>
                  <a:lnTo>
                    <a:pt x="22" y="0"/>
                  </a:lnTo>
                  <a:lnTo>
                    <a:pt x="18" y="1"/>
                  </a:lnTo>
                  <a:lnTo>
                    <a:pt x="13" y="2"/>
                  </a:lnTo>
                  <a:lnTo>
                    <a:pt x="10" y="4"/>
                  </a:lnTo>
                  <a:lnTo>
                    <a:pt x="6" y="7"/>
                  </a:lnTo>
                  <a:lnTo>
                    <a:pt x="4" y="10"/>
                  </a:lnTo>
                  <a:lnTo>
                    <a:pt x="2" y="14"/>
                  </a:lnTo>
                  <a:lnTo>
                    <a:pt x="1" y="18"/>
                  </a:lnTo>
                  <a:lnTo>
                    <a:pt x="0" y="22"/>
                  </a:lnTo>
                  <a:lnTo>
                    <a:pt x="1" y="27"/>
                  </a:lnTo>
                  <a:lnTo>
                    <a:pt x="2" y="31"/>
                  </a:lnTo>
                  <a:lnTo>
                    <a:pt x="4" y="35"/>
                  </a:lnTo>
                  <a:lnTo>
                    <a:pt x="6" y="38"/>
                  </a:lnTo>
                  <a:lnTo>
                    <a:pt x="10" y="40"/>
                  </a:lnTo>
                  <a:lnTo>
                    <a:pt x="13" y="43"/>
                  </a:lnTo>
                  <a:lnTo>
                    <a:pt x="18" y="44"/>
                  </a:lnTo>
                  <a:lnTo>
                    <a:pt x="22" y="4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73" name="Freeform 178">
              <a:extLst>
                <a:ext uri="{FF2B5EF4-FFF2-40B4-BE49-F238E27FC236}">
                  <a16:creationId xmlns:a16="http://schemas.microsoft.com/office/drawing/2014/main" id="{F7C0610B-7219-486E-87AA-E92A5F0EABD8}"/>
                </a:ext>
              </a:extLst>
            </p:cNvPr>
            <p:cNvSpPr>
              <a:spLocks/>
            </p:cNvSpPr>
            <p:nvPr/>
          </p:nvSpPr>
          <p:spPr bwMode="auto">
            <a:xfrm>
              <a:off x="7761288" y="3675063"/>
              <a:ext cx="80962" cy="80962"/>
            </a:xfrm>
            <a:custGeom>
              <a:avLst/>
              <a:gdLst>
                <a:gd name="T0" fmla="*/ 25 w 51"/>
                <a:gd name="T1" fmla="*/ 50 h 51"/>
                <a:gd name="T2" fmla="*/ 30 w 51"/>
                <a:gd name="T3" fmla="*/ 50 h 51"/>
                <a:gd name="T4" fmla="*/ 35 w 51"/>
                <a:gd name="T5" fmla="*/ 49 h 51"/>
                <a:gd name="T6" fmla="*/ 39 w 51"/>
                <a:gd name="T7" fmla="*/ 46 h 51"/>
                <a:gd name="T8" fmla="*/ 42 w 51"/>
                <a:gd name="T9" fmla="*/ 43 h 51"/>
                <a:gd name="T10" fmla="*/ 45 w 51"/>
                <a:gd name="T11" fmla="*/ 40 h 51"/>
                <a:gd name="T12" fmla="*/ 48 w 51"/>
                <a:gd name="T13" fmla="*/ 35 h 51"/>
                <a:gd name="T14" fmla="*/ 49 w 51"/>
                <a:gd name="T15" fmla="*/ 31 h 51"/>
                <a:gd name="T16" fmla="*/ 50 w 51"/>
                <a:gd name="T17" fmla="*/ 25 h 51"/>
                <a:gd name="T18" fmla="*/ 49 w 51"/>
                <a:gd name="T19" fmla="*/ 20 h 51"/>
                <a:gd name="T20" fmla="*/ 48 w 51"/>
                <a:gd name="T21" fmla="*/ 16 h 51"/>
                <a:gd name="T22" fmla="*/ 45 w 51"/>
                <a:gd name="T23" fmla="*/ 11 h 51"/>
                <a:gd name="T24" fmla="*/ 42 w 51"/>
                <a:gd name="T25" fmla="*/ 8 h 51"/>
                <a:gd name="T26" fmla="*/ 39 w 51"/>
                <a:gd name="T27" fmla="*/ 5 h 51"/>
                <a:gd name="T28" fmla="*/ 35 w 51"/>
                <a:gd name="T29" fmla="*/ 2 h 51"/>
                <a:gd name="T30" fmla="*/ 30 w 51"/>
                <a:gd name="T31" fmla="*/ 1 h 51"/>
                <a:gd name="T32" fmla="*/ 25 w 51"/>
                <a:gd name="T33" fmla="*/ 0 h 51"/>
                <a:gd name="T34" fmla="*/ 20 w 51"/>
                <a:gd name="T35" fmla="*/ 1 h 51"/>
                <a:gd name="T36" fmla="*/ 15 w 51"/>
                <a:gd name="T37" fmla="*/ 2 h 51"/>
                <a:gd name="T38" fmla="*/ 11 w 51"/>
                <a:gd name="T39" fmla="*/ 5 h 51"/>
                <a:gd name="T40" fmla="*/ 7 w 51"/>
                <a:gd name="T41" fmla="*/ 8 h 51"/>
                <a:gd name="T42" fmla="*/ 4 w 51"/>
                <a:gd name="T43" fmla="*/ 11 h 51"/>
                <a:gd name="T44" fmla="*/ 2 w 51"/>
                <a:gd name="T45" fmla="*/ 16 h 51"/>
                <a:gd name="T46" fmla="*/ 1 w 51"/>
                <a:gd name="T47" fmla="*/ 20 h 51"/>
                <a:gd name="T48" fmla="*/ 0 w 51"/>
                <a:gd name="T49" fmla="*/ 25 h 51"/>
                <a:gd name="T50" fmla="*/ 1 w 51"/>
                <a:gd name="T51" fmla="*/ 31 h 51"/>
                <a:gd name="T52" fmla="*/ 2 w 51"/>
                <a:gd name="T53" fmla="*/ 35 h 51"/>
                <a:gd name="T54" fmla="*/ 4 w 51"/>
                <a:gd name="T55" fmla="*/ 40 h 51"/>
                <a:gd name="T56" fmla="*/ 7 w 51"/>
                <a:gd name="T57" fmla="*/ 43 h 51"/>
                <a:gd name="T58" fmla="*/ 11 w 51"/>
                <a:gd name="T59" fmla="*/ 46 h 51"/>
                <a:gd name="T60" fmla="*/ 15 w 51"/>
                <a:gd name="T61" fmla="*/ 49 h 51"/>
                <a:gd name="T62" fmla="*/ 20 w 51"/>
                <a:gd name="T63" fmla="*/ 50 h 51"/>
                <a:gd name="T64" fmla="*/ 25 w 51"/>
                <a:gd name="T65"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1">
                  <a:moveTo>
                    <a:pt x="25" y="50"/>
                  </a:moveTo>
                  <a:lnTo>
                    <a:pt x="30" y="50"/>
                  </a:lnTo>
                  <a:lnTo>
                    <a:pt x="35" y="49"/>
                  </a:lnTo>
                  <a:lnTo>
                    <a:pt x="39" y="46"/>
                  </a:lnTo>
                  <a:lnTo>
                    <a:pt x="42" y="43"/>
                  </a:lnTo>
                  <a:lnTo>
                    <a:pt x="45" y="40"/>
                  </a:lnTo>
                  <a:lnTo>
                    <a:pt x="48" y="35"/>
                  </a:lnTo>
                  <a:lnTo>
                    <a:pt x="49" y="31"/>
                  </a:lnTo>
                  <a:lnTo>
                    <a:pt x="50" y="25"/>
                  </a:lnTo>
                  <a:lnTo>
                    <a:pt x="49" y="20"/>
                  </a:lnTo>
                  <a:lnTo>
                    <a:pt x="48" y="16"/>
                  </a:lnTo>
                  <a:lnTo>
                    <a:pt x="45" y="11"/>
                  </a:lnTo>
                  <a:lnTo>
                    <a:pt x="42" y="8"/>
                  </a:lnTo>
                  <a:lnTo>
                    <a:pt x="39" y="5"/>
                  </a:lnTo>
                  <a:lnTo>
                    <a:pt x="35" y="2"/>
                  </a:lnTo>
                  <a:lnTo>
                    <a:pt x="30" y="1"/>
                  </a:lnTo>
                  <a:lnTo>
                    <a:pt x="25" y="0"/>
                  </a:lnTo>
                  <a:lnTo>
                    <a:pt x="20" y="1"/>
                  </a:lnTo>
                  <a:lnTo>
                    <a:pt x="15" y="2"/>
                  </a:lnTo>
                  <a:lnTo>
                    <a:pt x="11" y="5"/>
                  </a:lnTo>
                  <a:lnTo>
                    <a:pt x="7" y="8"/>
                  </a:lnTo>
                  <a:lnTo>
                    <a:pt x="4" y="11"/>
                  </a:lnTo>
                  <a:lnTo>
                    <a:pt x="2" y="16"/>
                  </a:lnTo>
                  <a:lnTo>
                    <a:pt x="1" y="20"/>
                  </a:lnTo>
                  <a:lnTo>
                    <a:pt x="0" y="25"/>
                  </a:lnTo>
                  <a:lnTo>
                    <a:pt x="1" y="31"/>
                  </a:lnTo>
                  <a:lnTo>
                    <a:pt x="2" y="35"/>
                  </a:lnTo>
                  <a:lnTo>
                    <a:pt x="4" y="40"/>
                  </a:lnTo>
                  <a:lnTo>
                    <a:pt x="7" y="43"/>
                  </a:lnTo>
                  <a:lnTo>
                    <a:pt x="11" y="46"/>
                  </a:lnTo>
                  <a:lnTo>
                    <a:pt x="15" y="49"/>
                  </a:lnTo>
                  <a:lnTo>
                    <a:pt x="20" y="50"/>
                  </a:lnTo>
                  <a:lnTo>
                    <a:pt x="25"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sp>
          <p:nvSpPr>
            <p:cNvPr id="174" name="Freeform 179">
              <a:extLst>
                <a:ext uri="{FF2B5EF4-FFF2-40B4-BE49-F238E27FC236}">
                  <a16:creationId xmlns:a16="http://schemas.microsoft.com/office/drawing/2014/main" id="{C226095E-6A0D-4D1F-83E2-AC5EF28D5E6A}"/>
                </a:ext>
              </a:extLst>
            </p:cNvPr>
            <p:cNvSpPr>
              <a:spLocks/>
            </p:cNvSpPr>
            <p:nvPr/>
          </p:nvSpPr>
          <p:spPr bwMode="auto">
            <a:xfrm>
              <a:off x="5686425" y="3665538"/>
              <a:ext cx="80963" cy="80962"/>
            </a:xfrm>
            <a:custGeom>
              <a:avLst/>
              <a:gdLst>
                <a:gd name="T0" fmla="*/ 25 w 51"/>
                <a:gd name="T1" fmla="*/ 50 h 51"/>
                <a:gd name="T2" fmla="*/ 30 w 51"/>
                <a:gd name="T3" fmla="*/ 50 h 51"/>
                <a:gd name="T4" fmla="*/ 35 w 51"/>
                <a:gd name="T5" fmla="*/ 49 h 51"/>
                <a:gd name="T6" fmla="*/ 39 w 51"/>
                <a:gd name="T7" fmla="*/ 46 h 51"/>
                <a:gd name="T8" fmla="*/ 42 w 51"/>
                <a:gd name="T9" fmla="*/ 43 h 51"/>
                <a:gd name="T10" fmla="*/ 45 w 51"/>
                <a:gd name="T11" fmla="*/ 40 h 51"/>
                <a:gd name="T12" fmla="*/ 48 w 51"/>
                <a:gd name="T13" fmla="*/ 35 h 51"/>
                <a:gd name="T14" fmla="*/ 49 w 51"/>
                <a:gd name="T15" fmla="*/ 31 h 51"/>
                <a:gd name="T16" fmla="*/ 50 w 51"/>
                <a:gd name="T17" fmla="*/ 25 h 51"/>
                <a:gd name="T18" fmla="*/ 49 w 51"/>
                <a:gd name="T19" fmla="*/ 20 h 51"/>
                <a:gd name="T20" fmla="*/ 48 w 51"/>
                <a:gd name="T21" fmla="*/ 16 h 51"/>
                <a:gd name="T22" fmla="*/ 45 w 51"/>
                <a:gd name="T23" fmla="*/ 11 h 51"/>
                <a:gd name="T24" fmla="*/ 42 w 51"/>
                <a:gd name="T25" fmla="*/ 8 h 51"/>
                <a:gd name="T26" fmla="*/ 39 w 51"/>
                <a:gd name="T27" fmla="*/ 5 h 51"/>
                <a:gd name="T28" fmla="*/ 35 w 51"/>
                <a:gd name="T29" fmla="*/ 2 h 51"/>
                <a:gd name="T30" fmla="*/ 30 w 51"/>
                <a:gd name="T31" fmla="*/ 1 h 51"/>
                <a:gd name="T32" fmla="*/ 25 w 51"/>
                <a:gd name="T33" fmla="*/ 0 h 51"/>
                <a:gd name="T34" fmla="*/ 20 w 51"/>
                <a:gd name="T35" fmla="*/ 1 h 51"/>
                <a:gd name="T36" fmla="*/ 15 w 51"/>
                <a:gd name="T37" fmla="*/ 2 h 51"/>
                <a:gd name="T38" fmla="*/ 11 w 51"/>
                <a:gd name="T39" fmla="*/ 5 h 51"/>
                <a:gd name="T40" fmla="*/ 7 w 51"/>
                <a:gd name="T41" fmla="*/ 8 h 51"/>
                <a:gd name="T42" fmla="*/ 4 w 51"/>
                <a:gd name="T43" fmla="*/ 11 h 51"/>
                <a:gd name="T44" fmla="*/ 2 w 51"/>
                <a:gd name="T45" fmla="*/ 16 h 51"/>
                <a:gd name="T46" fmla="*/ 1 w 51"/>
                <a:gd name="T47" fmla="*/ 20 h 51"/>
                <a:gd name="T48" fmla="*/ 0 w 51"/>
                <a:gd name="T49" fmla="*/ 25 h 51"/>
                <a:gd name="T50" fmla="*/ 1 w 51"/>
                <a:gd name="T51" fmla="*/ 31 h 51"/>
                <a:gd name="T52" fmla="*/ 2 w 51"/>
                <a:gd name="T53" fmla="*/ 35 h 51"/>
                <a:gd name="T54" fmla="*/ 4 w 51"/>
                <a:gd name="T55" fmla="*/ 40 h 51"/>
                <a:gd name="T56" fmla="*/ 7 w 51"/>
                <a:gd name="T57" fmla="*/ 43 h 51"/>
                <a:gd name="T58" fmla="*/ 11 w 51"/>
                <a:gd name="T59" fmla="*/ 46 h 51"/>
                <a:gd name="T60" fmla="*/ 15 w 51"/>
                <a:gd name="T61" fmla="*/ 49 h 51"/>
                <a:gd name="T62" fmla="*/ 20 w 51"/>
                <a:gd name="T63" fmla="*/ 50 h 51"/>
                <a:gd name="T64" fmla="*/ 25 w 51"/>
                <a:gd name="T65"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1">
                  <a:moveTo>
                    <a:pt x="25" y="50"/>
                  </a:moveTo>
                  <a:lnTo>
                    <a:pt x="30" y="50"/>
                  </a:lnTo>
                  <a:lnTo>
                    <a:pt x="35" y="49"/>
                  </a:lnTo>
                  <a:lnTo>
                    <a:pt x="39" y="46"/>
                  </a:lnTo>
                  <a:lnTo>
                    <a:pt x="42" y="43"/>
                  </a:lnTo>
                  <a:lnTo>
                    <a:pt x="45" y="40"/>
                  </a:lnTo>
                  <a:lnTo>
                    <a:pt x="48" y="35"/>
                  </a:lnTo>
                  <a:lnTo>
                    <a:pt x="49" y="31"/>
                  </a:lnTo>
                  <a:lnTo>
                    <a:pt x="50" y="25"/>
                  </a:lnTo>
                  <a:lnTo>
                    <a:pt x="49" y="20"/>
                  </a:lnTo>
                  <a:lnTo>
                    <a:pt x="48" y="16"/>
                  </a:lnTo>
                  <a:lnTo>
                    <a:pt x="45" y="11"/>
                  </a:lnTo>
                  <a:lnTo>
                    <a:pt x="42" y="8"/>
                  </a:lnTo>
                  <a:lnTo>
                    <a:pt x="39" y="5"/>
                  </a:lnTo>
                  <a:lnTo>
                    <a:pt x="35" y="2"/>
                  </a:lnTo>
                  <a:lnTo>
                    <a:pt x="30" y="1"/>
                  </a:lnTo>
                  <a:lnTo>
                    <a:pt x="25" y="0"/>
                  </a:lnTo>
                  <a:lnTo>
                    <a:pt x="20" y="1"/>
                  </a:lnTo>
                  <a:lnTo>
                    <a:pt x="15" y="2"/>
                  </a:lnTo>
                  <a:lnTo>
                    <a:pt x="11" y="5"/>
                  </a:lnTo>
                  <a:lnTo>
                    <a:pt x="7" y="8"/>
                  </a:lnTo>
                  <a:lnTo>
                    <a:pt x="4" y="11"/>
                  </a:lnTo>
                  <a:lnTo>
                    <a:pt x="2" y="16"/>
                  </a:lnTo>
                  <a:lnTo>
                    <a:pt x="1" y="20"/>
                  </a:lnTo>
                  <a:lnTo>
                    <a:pt x="0" y="25"/>
                  </a:lnTo>
                  <a:lnTo>
                    <a:pt x="1" y="31"/>
                  </a:lnTo>
                  <a:lnTo>
                    <a:pt x="2" y="35"/>
                  </a:lnTo>
                  <a:lnTo>
                    <a:pt x="4" y="40"/>
                  </a:lnTo>
                  <a:lnTo>
                    <a:pt x="7" y="43"/>
                  </a:lnTo>
                  <a:lnTo>
                    <a:pt x="11" y="46"/>
                  </a:lnTo>
                  <a:lnTo>
                    <a:pt x="15" y="49"/>
                  </a:lnTo>
                  <a:lnTo>
                    <a:pt x="20" y="50"/>
                  </a:lnTo>
                  <a:lnTo>
                    <a:pt x="25" y="5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uk-UA"/>
            </a:p>
          </p:txBody>
        </p:sp>
      </p:grpSp>
      <p:sp>
        <p:nvSpPr>
          <p:cNvPr id="183" name="Місце для нижнього колонтитула 2">
            <a:extLst>
              <a:ext uri="{FF2B5EF4-FFF2-40B4-BE49-F238E27FC236}">
                <a16:creationId xmlns:a16="http://schemas.microsoft.com/office/drawing/2014/main" id="{0B0A98A0-BD3E-4D81-93B4-7F6443AF5F89}"/>
              </a:ext>
            </a:extLst>
          </p:cNvPr>
          <p:cNvSpPr txBox="1">
            <a:spLocks/>
          </p:cNvSpPr>
          <p:nvPr/>
        </p:nvSpPr>
        <p:spPr>
          <a:xfrm>
            <a:off x="4897438" y="6284119"/>
            <a:ext cx="4038600" cy="366712"/>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uk-UA" dirty="0"/>
              <a:t>Source: © 2008 Cengage Learning. All rights reserved.</a:t>
            </a:r>
          </a:p>
        </p:txBody>
      </p:sp>
    </p:spTree>
    <p:extLst>
      <p:ext uri="{BB962C8B-B14F-4D97-AF65-F5344CB8AC3E}">
        <p14:creationId xmlns:p14="http://schemas.microsoft.com/office/powerpoint/2010/main" val="43984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468313" y="260350"/>
            <a:ext cx="8229600" cy="1143000"/>
          </a:xfrm>
        </p:spPr>
        <p:txBody>
          <a:bodyPr/>
          <a:lstStyle/>
          <a:p>
            <a:pPr eaLnBrk="1" hangingPunct="1"/>
            <a:r>
              <a:rPr lang="uk-UA" sz="3200" b="1"/>
              <a:t>Business environment –</a:t>
            </a:r>
          </a:p>
        </p:txBody>
      </p:sp>
      <p:sp>
        <p:nvSpPr>
          <p:cNvPr id="78850" name="Rectangle 3"/>
          <p:cNvSpPr>
            <a:spLocks noGrp="1" noChangeArrowheads="1"/>
          </p:cNvSpPr>
          <p:nvPr>
            <p:ph type="body" idx="1"/>
          </p:nvPr>
        </p:nvSpPr>
        <p:spPr>
          <a:xfrm>
            <a:off x="468313" y="1557338"/>
            <a:ext cx="7283450" cy="4525962"/>
          </a:xfrm>
        </p:spPr>
        <p:txBody>
          <a:bodyPr/>
          <a:lstStyle/>
          <a:p>
            <a:pPr algn="ctr" eaLnBrk="1" hangingPunct="1">
              <a:buFontTx/>
              <a:buNone/>
            </a:pPr>
            <a:r>
              <a:rPr lang="en-US"/>
              <a:t>it is the totality of external </a:t>
            </a:r>
          </a:p>
          <a:p>
            <a:pPr algn="ctr" eaLnBrk="1" hangingPunct="1">
              <a:buFontTx/>
              <a:buNone/>
            </a:pPr>
            <a:r>
              <a:rPr lang="en-US"/>
              <a:t>and internal factors that influence on the functioning of the firm </a:t>
            </a:r>
          </a:p>
          <a:p>
            <a:pPr algn="ctr" eaLnBrk="1" hangingPunct="1">
              <a:buFontTx/>
              <a:buNone/>
            </a:pPr>
            <a:r>
              <a:rPr lang="en-US"/>
              <a:t>and requiring decisions </a:t>
            </a:r>
          </a:p>
          <a:p>
            <a:pPr algn="ctr" eaLnBrk="1" hangingPunct="1">
              <a:buFontTx/>
              <a:buNone/>
            </a:pPr>
            <a:r>
              <a:rPr lang="en-US"/>
              <a:t>on their elimination or adaptation.</a:t>
            </a:r>
            <a:endParaRPr lang="uk-UA"/>
          </a:p>
        </p:txBody>
      </p:sp>
      <p:pic>
        <p:nvPicPr>
          <p:cNvPr id="78851" name="Picture 4" descr="362276"/>
          <p:cNvPicPr>
            <a:picLocks noChangeAspect="1" noChangeArrowheads="1"/>
          </p:cNvPicPr>
          <p:nvPr/>
        </p:nvPicPr>
        <p:blipFill>
          <a:blip r:embed="rId2"/>
          <a:srcRect/>
          <a:stretch>
            <a:fillRect/>
          </a:stretch>
        </p:blipFill>
        <p:spPr bwMode="auto">
          <a:xfrm>
            <a:off x="6811963" y="1052513"/>
            <a:ext cx="2332037" cy="1290637"/>
          </a:xfrm>
          <a:prstGeom prst="rect">
            <a:avLst/>
          </a:prstGeom>
          <a:noFill/>
          <a:ln w="9525">
            <a:noFill/>
            <a:miter lim="800000"/>
            <a:headEnd/>
            <a:tailEnd/>
          </a:ln>
        </p:spPr>
      </p:pic>
    </p:spTree>
    <p:extLst>
      <p:ext uri="{BB962C8B-B14F-4D97-AF65-F5344CB8AC3E}">
        <p14:creationId xmlns:p14="http://schemas.microsoft.com/office/powerpoint/2010/main" val="3695228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468313" y="260350"/>
            <a:ext cx="8229600" cy="1143000"/>
          </a:xfrm>
        </p:spPr>
        <p:txBody>
          <a:bodyPr/>
          <a:lstStyle/>
          <a:p>
            <a:pPr eaLnBrk="1" hangingPunct="1"/>
            <a:r>
              <a:rPr lang="uk-UA" sz="3200" b="1"/>
              <a:t>Business environmen</a:t>
            </a:r>
            <a:r>
              <a:rPr lang="en-US" sz="3200" b="1"/>
              <a:t>t:</a:t>
            </a:r>
            <a:endParaRPr lang="uk-UA" sz="3200" b="1"/>
          </a:p>
        </p:txBody>
      </p:sp>
      <p:sp>
        <p:nvSpPr>
          <p:cNvPr id="79874" name="Rectangle 3"/>
          <p:cNvSpPr>
            <a:spLocks noGrp="1" noChangeArrowheads="1"/>
          </p:cNvSpPr>
          <p:nvPr>
            <p:ph type="body" idx="1"/>
          </p:nvPr>
        </p:nvSpPr>
        <p:spPr>
          <a:xfrm>
            <a:off x="468313" y="1628775"/>
            <a:ext cx="8229600" cy="4525963"/>
          </a:xfrm>
        </p:spPr>
        <p:txBody>
          <a:bodyPr/>
          <a:lstStyle/>
          <a:p>
            <a:pPr algn="ctr" eaLnBrk="1" hangingPunct="1">
              <a:buFont typeface="Wingdings" pitchFamily="2" charset="2"/>
              <a:buChar char="ü"/>
            </a:pPr>
            <a:r>
              <a:rPr lang="en-US" b="1"/>
              <a:t>Internal</a:t>
            </a:r>
            <a:r>
              <a:rPr lang="uk-UA" b="1"/>
              <a:t>;</a:t>
            </a:r>
          </a:p>
          <a:p>
            <a:pPr algn="ctr" eaLnBrk="1" hangingPunct="1">
              <a:buFont typeface="Wingdings" pitchFamily="2" charset="2"/>
              <a:buChar char="ü"/>
            </a:pPr>
            <a:endParaRPr lang="ru-RU" b="1"/>
          </a:p>
          <a:p>
            <a:pPr algn="ctr" eaLnBrk="1" hangingPunct="1">
              <a:buFont typeface="Wingdings" pitchFamily="2" charset="2"/>
              <a:buChar char="ü"/>
            </a:pPr>
            <a:r>
              <a:rPr lang="en-US" b="1"/>
              <a:t>External</a:t>
            </a:r>
            <a:r>
              <a:rPr lang="ru-RU" b="1"/>
              <a:t>. </a:t>
            </a:r>
            <a:endParaRPr lang="uk-UA" b="1"/>
          </a:p>
        </p:txBody>
      </p:sp>
    </p:spTree>
    <p:extLst>
      <p:ext uri="{BB962C8B-B14F-4D97-AF65-F5344CB8AC3E}">
        <p14:creationId xmlns:p14="http://schemas.microsoft.com/office/powerpoint/2010/main" val="1624449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468313" y="260350"/>
            <a:ext cx="8229600" cy="1143000"/>
          </a:xfrm>
        </p:spPr>
        <p:txBody>
          <a:bodyPr/>
          <a:lstStyle/>
          <a:p>
            <a:pPr eaLnBrk="1" hangingPunct="1"/>
            <a:r>
              <a:rPr lang="en-US" sz="3000" b="1"/>
              <a:t>Internal Business Environment</a:t>
            </a:r>
            <a:r>
              <a:rPr lang="uk-UA" sz="3000" b="1"/>
              <a:t> </a:t>
            </a:r>
          </a:p>
        </p:txBody>
      </p:sp>
      <p:sp>
        <p:nvSpPr>
          <p:cNvPr id="80898" name="Rectangle 3"/>
          <p:cNvSpPr>
            <a:spLocks noGrp="1" noChangeArrowheads="1"/>
          </p:cNvSpPr>
          <p:nvPr>
            <p:ph type="body" idx="1"/>
          </p:nvPr>
        </p:nvSpPr>
        <p:spPr>
          <a:xfrm>
            <a:off x="468313" y="1268413"/>
            <a:ext cx="5627687" cy="4886325"/>
          </a:xfrm>
        </p:spPr>
        <p:txBody>
          <a:bodyPr/>
          <a:lstStyle/>
          <a:p>
            <a:pPr algn="ctr" eaLnBrk="1" hangingPunct="1">
              <a:buFontTx/>
              <a:buNone/>
            </a:pPr>
            <a:r>
              <a:rPr lang="en-US"/>
              <a:t>Is the situational factors within the company: </a:t>
            </a:r>
          </a:p>
          <a:p>
            <a:pPr algn="ctr" eaLnBrk="1" hangingPunct="1">
              <a:buFontTx/>
              <a:buNone/>
            </a:pPr>
            <a:endParaRPr lang="en-US"/>
          </a:p>
          <a:p>
            <a:pPr algn="ctr" eaLnBrk="1" hangingPunct="1"/>
            <a:r>
              <a:rPr lang="en-US"/>
              <a:t>goals, </a:t>
            </a:r>
          </a:p>
          <a:p>
            <a:pPr algn="ctr" eaLnBrk="1" hangingPunct="1"/>
            <a:r>
              <a:rPr lang="en-US"/>
              <a:t>structure, </a:t>
            </a:r>
          </a:p>
          <a:p>
            <a:pPr algn="ctr" eaLnBrk="1" hangingPunct="1"/>
            <a:r>
              <a:rPr lang="en-US"/>
              <a:t>technology;</a:t>
            </a:r>
          </a:p>
          <a:p>
            <a:pPr algn="ctr" eaLnBrk="1" hangingPunct="1"/>
            <a:r>
              <a:rPr lang="en-US"/>
              <a:t>people.</a:t>
            </a:r>
            <a:endParaRPr lang="uk-UA"/>
          </a:p>
        </p:txBody>
      </p:sp>
      <p:pic>
        <p:nvPicPr>
          <p:cNvPr id="80899" name="Picture 4" descr="0302"/>
          <p:cNvPicPr>
            <a:picLocks noChangeAspect="1" noChangeArrowheads="1"/>
          </p:cNvPicPr>
          <p:nvPr/>
        </p:nvPicPr>
        <p:blipFill>
          <a:blip r:embed="rId2"/>
          <a:srcRect/>
          <a:stretch>
            <a:fillRect/>
          </a:stretch>
        </p:blipFill>
        <p:spPr bwMode="auto">
          <a:xfrm>
            <a:off x="5795963" y="2492375"/>
            <a:ext cx="2951162" cy="1541463"/>
          </a:xfrm>
          <a:prstGeom prst="rect">
            <a:avLst/>
          </a:prstGeom>
          <a:noFill/>
          <a:ln w="9525">
            <a:noFill/>
            <a:miter lim="800000"/>
            <a:headEnd/>
            <a:tailEnd/>
          </a:ln>
        </p:spPr>
      </p:pic>
    </p:spTree>
    <p:extLst>
      <p:ext uri="{BB962C8B-B14F-4D97-AF65-F5344CB8AC3E}">
        <p14:creationId xmlns:p14="http://schemas.microsoft.com/office/powerpoint/2010/main" val="397115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468313" y="260350"/>
            <a:ext cx="8229600" cy="1143000"/>
          </a:xfrm>
        </p:spPr>
        <p:txBody>
          <a:bodyPr/>
          <a:lstStyle/>
          <a:p>
            <a:pPr eaLnBrk="1" hangingPunct="1"/>
            <a:r>
              <a:rPr lang="en-US" sz="3400" b="1"/>
              <a:t>External Business Environment</a:t>
            </a:r>
            <a:endParaRPr lang="uk-UA" sz="3400" b="1"/>
          </a:p>
        </p:txBody>
      </p:sp>
      <p:sp>
        <p:nvSpPr>
          <p:cNvPr id="81922" name="Rectangle 3"/>
          <p:cNvSpPr>
            <a:spLocks noGrp="1" noChangeArrowheads="1"/>
          </p:cNvSpPr>
          <p:nvPr>
            <p:ph type="body" idx="1"/>
          </p:nvPr>
        </p:nvSpPr>
        <p:spPr>
          <a:xfrm>
            <a:off x="468313" y="1628775"/>
            <a:ext cx="6491287" cy="3773488"/>
          </a:xfrm>
        </p:spPr>
        <p:txBody>
          <a:bodyPr/>
          <a:lstStyle/>
          <a:p>
            <a:pPr algn="ctr" eaLnBrk="1" hangingPunct="1">
              <a:buFontTx/>
              <a:buNone/>
            </a:pPr>
            <a:r>
              <a:rPr lang="en-US" sz="2800"/>
              <a:t>Includes all the conditions and factors that occur in the environment, regardless of the activities of specific firms, but can have a significant impact on it and therefore require management decisions.</a:t>
            </a:r>
            <a:endParaRPr lang="uk-UA" sz="2800"/>
          </a:p>
        </p:txBody>
      </p:sp>
      <p:pic>
        <p:nvPicPr>
          <p:cNvPr id="81923" name="Picture 4" descr="1347464200_main"/>
          <p:cNvPicPr>
            <a:picLocks noChangeAspect="1" noChangeArrowheads="1"/>
          </p:cNvPicPr>
          <p:nvPr/>
        </p:nvPicPr>
        <p:blipFill>
          <a:blip r:embed="rId2"/>
          <a:srcRect/>
          <a:stretch>
            <a:fillRect/>
          </a:stretch>
        </p:blipFill>
        <p:spPr bwMode="auto">
          <a:xfrm>
            <a:off x="6838950" y="1196975"/>
            <a:ext cx="2305050" cy="2163763"/>
          </a:xfrm>
          <a:prstGeom prst="rect">
            <a:avLst/>
          </a:prstGeom>
          <a:noFill/>
          <a:ln w="9525">
            <a:noFill/>
            <a:miter lim="800000"/>
            <a:headEnd/>
            <a:tailEnd/>
          </a:ln>
        </p:spPr>
      </p:pic>
    </p:spTree>
    <p:extLst>
      <p:ext uri="{BB962C8B-B14F-4D97-AF65-F5344CB8AC3E}">
        <p14:creationId xmlns:p14="http://schemas.microsoft.com/office/powerpoint/2010/main" val="610835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A198AB0D-7DF1-4A32-B4C1-F9DE5AD71EBD}"/>
              </a:ext>
            </a:extLst>
          </p:cNvPr>
          <p:cNvSpPr>
            <a:spLocks noGrp="1"/>
          </p:cNvSpPr>
          <p:nvPr>
            <p:ph idx="1"/>
          </p:nvPr>
        </p:nvSpPr>
        <p:spPr>
          <a:xfrm>
            <a:off x="732345" y="1326004"/>
            <a:ext cx="7886700" cy="4351338"/>
          </a:xfrm>
        </p:spPr>
        <p:txBody>
          <a:bodyPr/>
          <a:lstStyle/>
          <a:p>
            <a:pPr marL="0" indent="0" algn="ctr">
              <a:buNone/>
            </a:pPr>
            <a:endParaRPr lang="en-US" dirty="0"/>
          </a:p>
          <a:p>
            <a:pPr marL="0" indent="0" algn="ctr">
              <a:buNone/>
            </a:pPr>
            <a:r>
              <a:rPr lang="en-US" dirty="0"/>
              <a:t>Thank you for attention! </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uk-UA" dirty="0"/>
          </a:p>
        </p:txBody>
      </p:sp>
      <p:pic>
        <p:nvPicPr>
          <p:cNvPr id="4" name="Picture 5" descr="smileys_001_01">
            <a:extLst>
              <a:ext uri="{FF2B5EF4-FFF2-40B4-BE49-F238E27FC236}">
                <a16:creationId xmlns:a16="http://schemas.microsoft.com/office/drawing/2014/main" id="{8405B466-1049-4DD6-994C-17716885E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97200"/>
            <a:ext cx="1727200" cy="123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60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кутник 4">
            <a:extLst>
              <a:ext uri="{FF2B5EF4-FFF2-40B4-BE49-F238E27FC236}">
                <a16:creationId xmlns:a16="http://schemas.microsoft.com/office/drawing/2014/main" id="{286D4006-254B-4CEC-BD17-FF5509538CEF}"/>
              </a:ext>
            </a:extLst>
          </p:cNvPr>
          <p:cNvSpPr/>
          <p:nvPr/>
        </p:nvSpPr>
        <p:spPr>
          <a:xfrm>
            <a:off x="1162050" y="1914524"/>
            <a:ext cx="7010400" cy="2672526"/>
          </a:xfrm>
          <a:prstGeom prst="rect">
            <a:avLst/>
          </a:prstGeom>
        </p:spPr>
        <p:txBody>
          <a:bodyPr wrap="square">
            <a:spAutoFit/>
          </a:bodyPr>
          <a:lstStyle/>
          <a:p>
            <a:pPr algn="ctr">
              <a:lnSpc>
                <a:spcPct val="150000"/>
              </a:lnSpc>
            </a:pPr>
            <a:r>
              <a:rPr lang="en-US" sz="2400" dirty="0">
                <a:solidFill>
                  <a:srgbClr val="000000"/>
                </a:solidFill>
                <a:latin typeface="Arial" panose="020B0604020202020204" pitchFamily="34" charset="0"/>
                <a:cs typeface="Arial" panose="020B0604020202020204" pitchFamily="34" charset="0"/>
              </a:rPr>
              <a:t>An organization or economic system where goods and services are exchanged for one another </a:t>
            </a:r>
          </a:p>
          <a:p>
            <a:pPr algn="ctr">
              <a:lnSpc>
                <a:spcPct val="150000"/>
              </a:lnSpc>
            </a:pPr>
            <a:r>
              <a:rPr lang="en-US" sz="2400" dirty="0">
                <a:solidFill>
                  <a:srgbClr val="000000"/>
                </a:solidFill>
                <a:latin typeface="Arial" panose="020B0604020202020204" pitchFamily="34" charset="0"/>
                <a:cs typeface="Arial" panose="020B0604020202020204" pitchFamily="34" charset="0"/>
              </a:rPr>
              <a:t>or for money.</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dirty="0">
                <a:solidFill>
                  <a:srgbClr val="FF0000"/>
                </a:solidFill>
                <a:latin typeface="Arial" panose="020B0604020202020204" pitchFamily="34" charset="0"/>
                <a:cs typeface="Arial" panose="020B0604020202020204" pitchFamily="34" charset="0"/>
              </a:rPr>
              <a:t>http://www.businessdictionary.com/definition/business.html</a:t>
            </a:r>
            <a:endParaRPr lang="uk-UA" dirty="0">
              <a:solidFill>
                <a:srgbClr val="FF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E92A3F5-81F6-4B3F-B8E0-EE3023D45FBC}"/>
              </a:ext>
            </a:extLst>
          </p:cNvPr>
          <p:cNvSpPr txBox="1"/>
          <p:nvPr/>
        </p:nvSpPr>
        <p:spPr>
          <a:xfrm>
            <a:off x="1400175" y="495300"/>
            <a:ext cx="6343650" cy="523220"/>
          </a:xfrm>
          <a:prstGeom prst="rect">
            <a:avLst/>
          </a:prstGeom>
          <a:noFill/>
        </p:spPr>
        <p:txBody>
          <a:bodyPr wrap="square" rtlCol="0">
            <a:spAutoFit/>
          </a:bodyPr>
          <a:lstStyle/>
          <a:p>
            <a:pPr algn="ctr"/>
            <a:r>
              <a:rPr lang="en-US" sz="2800" b="1" dirty="0"/>
              <a:t>What is “Business”?</a:t>
            </a:r>
            <a:endParaRPr lang="uk-UA" sz="2800" b="1" dirty="0"/>
          </a:p>
        </p:txBody>
      </p:sp>
    </p:spTree>
    <p:extLst>
      <p:ext uri="{BB962C8B-B14F-4D97-AF65-F5344CB8AC3E}">
        <p14:creationId xmlns:p14="http://schemas.microsoft.com/office/powerpoint/2010/main" val="393651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FF07B0-99D3-43A1-81E0-FE18F8987340}"/>
              </a:ext>
            </a:extLst>
          </p:cNvPr>
          <p:cNvSpPr txBox="1"/>
          <p:nvPr/>
        </p:nvSpPr>
        <p:spPr>
          <a:xfrm>
            <a:off x="1400175" y="495300"/>
            <a:ext cx="6343650" cy="523220"/>
          </a:xfrm>
          <a:prstGeom prst="rect">
            <a:avLst/>
          </a:prstGeom>
          <a:noFill/>
        </p:spPr>
        <p:txBody>
          <a:bodyPr wrap="square" rtlCol="0">
            <a:spAutoFit/>
          </a:bodyPr>
          <a:lstStyle/>
          <a:p>
            <a:pPr algn="ctr"/>
            <a:r>
              <a:rPr lang="en-US" sz="2800" b="1" dirty="0"/>
              <a:t>What is “Business”?</a:t>
            </a:r>
            <a:endParaRPr lang="uk-UA" sz="2800" b="1" dirty="0"/>
          </a:p>
        </p:txBody>
      </p:sp>
      <p:sp>
        <p:nvSpPr>
          <p:cNvPr id="5" name="Прямокутник 4">
            <a:extLst>
              <a:ext uri="{FF2B5EF4-FFF2-40B4-BE49-F238E27FC236}">
                <a16:creationId xmlns:a16="http://schemas.microsoft.com/office/drawing/2014/main" id="{BD4C6663-3F47-4306-B0B7-2914E33261D7}"/>
              </a:ext>
            </a:extLst>
          </p:cNvPr>
          <p:cNvSpPr/>
          <p:nvPr/>
        </p:nvSpPr>
        <p:spPr>
          <a:xfrm>
            <a:off x="1209675" y="1733550"/>
            <a:ext cx="6991350" cy="2978508"/>
          </a:xfrm>
          <a:prstGeom prst="rect">
            <a:avLst/>
          </a:prstGeom>
        </p:spPr>
        <p:txBody>
          <a:bodyPr wrap="square">
            <a:spAutoFit/>
          </a:bodyPr>
          <a:lstStyle/>
          <a:p>
            <a:r>
              <a:rPr lang="uk-UA" sz="2400" dirty="0" err="1">
                <a:latin typeface="Arial" panose="020B0604020202020204" pitchFamily="34" charset="0"/>
                <a:cs typeface="Arial" panose="020B0604020202020204" pitchFamily="34" charset="0"/>
              </a:rPr>
              <a:t>Business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as</a:t>
            </a:r>
            <a:r>
              <a:rPr lang="uk-UA" sz="2400" dirty="0">
                <a:latin typeface="Arial" panose="020B0604020202020204" pitchFamily="34" charset="0"/>
                <a:cs typeface="Arial" panose="020B0604020202020204" pitchFamily="34" charset="0"/>
              </a:rPr>
              <a:t> a </a:t>
            </a:r>
            <a:r>
              <a:rPr lang="uk-UA" sz="2400" dirty="0" err="1">
                <a:latin typeface="Arial" panose="020B0604020202020204" pitchFamily="34" charset="0"/>
                <a:cs typeface="Arial" panose="020B0604020202020204" pitchFamily="34" charset="0"/>
              </a:rPr>
              <a:t>type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of</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economic</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activity</a:t>
            </a:r>
            <a:r>
              <a:rPr lang="uk-UA" sz="2400" dirty="0">
                <a:latin typeface="Arial" panose="020B0604020202020204" pitchFamily="34" charset="0"/>
                <a:cs typeface="Arial" panose="020B0604020202020204" pitchFamily="34" charset="0"/>
              </a:rPr>
              <a:t> -</a:t>
            </a:r>
          </a:p>
          <a:p>
            <a:endParaRPr lang="uk-UA" sz="2400" dirty="0">
              <a:latin typeface="Arial" panose="020B0604020202020204" pitchFamily="34" charset="0"/>
              <a:cs typeface="Arial" panose="020B0604020202020204" pitchFamily="34" charset="0"/>
            </a:endParaRPr>
          </a:p>
          <a:p>
            <a:pPr algn="ctr">
              <a:lnSpc>
                <a:spcPct val="150000"/>
              </a:lnSpc>
            </a:pPr>
            <a:r>
              <a:rPr lang="uk-UA" sz="2400" dirty="0" err="1">
                <a:latin typeface="Arial" panose="020B0604020202020204" pitchFamily="34" charset="0"/>
                <a:cs typeface="Arial" panose="020B0604020202020204" pitchFamily="34" charset="0"/>
              </a:rPr>
              <a:t>it's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free</a:t>
            </a:r>
            <a:r>
              <a:rPr lang="uk-UA"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activity </a:t>
            </a:r>
            <a:r>
              <a:rPr lang="uk-UA"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e</a:t>
            </a:r>
            <a:r>
              <a:rPr lang="uk-UA" sz="2400" dirty="0" err="1">
                <a:latin typeface="Arial" panose="020B0604020202020204" pitchFamily="34" charset="0"/>
                <a:cs typeface="Arial" panose="020B0604020202020204" pitchFamily="34" charset="0"/>
              </a:rPr>
              <a:t>xcept</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forbidden</a:t>
            </a:r>
            <a:r>
              <a:rPr lang="uk-UA" sz="2400" dirty="0">
                <a:latin typeface="Arial" panose="020B0604020202020204" pitchFamily="34" charset="0"/>
                <a:cs typeface="Arial" panose="020B0604020202020204" pitchFamily="34" charset="0"/>
              </a:rPr>
              <a:t> by </a:t>
            </a:r>
            <a:r>
              <a:rPr lang="uk-UA" sz="2400" dirty="0" err="1">
                <a:latin typeface="Arial" panose="020B0604020202020204" pitchFamily="34" charset="0"/>
                <a:cs typeface="Arial" panose="020B0604020202020204" pitchFamily="34" charset="0"/>
              </a:rPr>
              <a:t>legislative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acts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carried</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out</a:t>
            </a:r>
            <a:r>
              <a:rPr lang="uk-UA" sz="2400" dirty="0">
                <a:latin typeface="Arial" panose="020B0604020202020204" pitchFamily="34" charset="0"/>
                <a:cs typeface="Arial" panose="020B0604020202020204" pitchFamily="34" charset="0"/>
              </a:rPr>
              <a:t> by </a:t>
            </a:r>
            <a:r>
              <a:rPr lang="uk-UA" sz="2400" dirty="0" err="1">
                <a:latin typeface="Arial" panose="020B0604020202020204" pitchFamily="34" charset="0"/>
                <a:cs typeface="Arial" panose="020B0604020202020204" pitchFamily="34" charset="0"/>
              </a:rPr>
              <a:t>private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persons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enterprises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or</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organizations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for</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the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purpose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of</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receiving</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income</a:t>
            </a:r>
            <a:r>
              <a:rPr lang="uk-UA"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6330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22A65013-472C-4B89-8A84-B47D1EA4CBE5}"/>
              </a:ext>
            </a:extLst>
          </p:cNvPr>
          <p:cNvSpPr/>
          <p:nvPr/>
        </p:nvSpPr>
        <p:spPr>
          <a:xfrm>
            <a:off x="800100" y="1257299"/>
            <a:ext cx="6391276" cy="5262979"/>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1. </a:t>
            </a:r>
            <a:r>
              <a:rPr lang="uk-UA" sz="1600" dirty="0" err="1">
                <a:latin typeface="Arial" panose="020B0604020202020204" pitchFamily="34" charset="0"/>
                <a:cs typeface="Arial" panose="020B0604020202020204" pitchFamily="34" charset="0"/>
              </a:rPr>
              <a:t>The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form</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economic</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responsibility</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economic</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entities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aimed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achieving</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certain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results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in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the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economic</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field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profit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etc</a:t>
            </a:r>
            <a:r>
              <a:rPr lang="uk-UA" sz="1600" dirty="0">
                <a:latin typeface="Arial" panose="020B0604020202020204" pitchFamily="34" charset="0"/>
                <a:cs typeface="Arial" panose="020B0604020202020204" pitchFamily="34" charset="0"/>
              </a:rPr>
              <a:t>.).</a:t>
            </a:r>
          </a:p>
          <a:p>
            <a:endParaRPr lang="uk-UA" sz="1600" dirty="0">
              <a:latin typeface="Arial" panose="020B0604020202020204" pitchFamily="34" charset="0"/>
              <a:cs typeface="Arial" panose="020B0604020202020204" pitchFamily="34" charset="0"/>
            </a:endParaRPr>
          </a:p>
          <a:p>
            <a:r>
              <a:rPr lang="uk-UA" sz="1600" dirty="0">
                <a:latin typeface="Arial" panose="020B0604020202020204" pitchFamily="34" charset="0"/>
                <a:cs typeface="Arial" panose="020B0604020202020204" pitchFamily="34" charset="0"/>
              </a:rPr>
              <a:t>2. </a:t>
            </a:r>
            <a:r>
              <a:rPr lang="uk-UA" sz="1600" dirty="0" err="1">
                <a:latin typeface="Arial" panose="020B0604020202020204" pitchFamily="34" charset="0"/>
                <a:cs typeface="Arial" panose="020B0604020202020204" pitchFamily="34" charset="0"/>
              </a:rPr>
              <a:t>Initiative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independent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economic</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activity</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carried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out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the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expense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own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and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borrowed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funds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and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under</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its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property</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responsibility</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the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main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objectives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which</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are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profit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making</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and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development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own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business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well</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as</a:t>
            </a:r>
            <a:r>
              <a:rPr lang="uk-UA"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manufacturing</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goods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performance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works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rendering</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services</a:t>
            </a:r>
            <a:r>
              <a:rPr lang="uk-UA" sz="1600" dirty="0">
                <a:latin typeface="Arial" panose="020B0604020202020204" pitchFamily="34" charset="0"/>
                <a:cs typeface="Arial" panose="020B0604020202020204" pitchFamily="34" charset="0"/>
              </a:rPr>
              <a:t>.</a:t>
            </a:r>
          </a:p>
          <a:p>
            <a:endParaRPr lang="uk-UA" sz="1600" dirty="0">
              <a:latin typeface="Arial" panose="020B0604020202020204" pitchFamily="34" charset="0"/>
              <a:cs typeface="Arial" panose="020B0604020202020204" pitchFamily="34" charset="0"/>
            </a:endParaRPr>
          </a:p>
          <a:p>
            <a:r>
              <a:rPr lang="uk-UA" sz="1600" dirty="0">
                <a:latin typeface="Arial" panose="020B0604020202020204" pitchFamily="34" charset="0"/>
                <a:cs typeface="Arial" panose="020B0604020202020204" pitchFamily="34" charset="0"/>
              </a:rPr>
              <a:t>3. </a:t>
            </a:r>
            <a:r>
              <a:rPr lang="uk-UA" sz="1600" dirty="0" err="1">
                <a:latin typeface="Arial" panose="020B0604020202020204" pitchFamily="34" charset="0"/>
                <a:cs typeface="Arial" panose="020B0604020202020204" pitchFamily="34" charset="0"/>
              </a:rPr>
              <a:t>The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enterprise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firm</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or</a:t>
            </a:r>
            <a:r>
              <a:rPr lang="uk-UA" sz="1600" dirty="0">
                <a:latin typeface="Arial" panose="020B0604020202020204" pitchFamily="34" charset="0"/>
                <a:cs typeface="Arial" panose="020B0604020202020204" pitchFamily="34" charset="0"/>
              </a:rPr>
              <a:t> a </a:t>
            </a:r>
            <a:r>
              <a:rPr lang="uk-UA" sz="1600" dirty="0" err="1">
                <a:latin typeface="Arial" panose="020B0604020202020204" pitchFamily="34" charset="0"/>
                <a:cs typeface="Arial" panose="020B0604020202020204" pitchFamily="34" charset="0"/>
              </a:rPr>
              <a:t>set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enterprises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brings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profit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as</a:t>
            </a:r>
            <a:r>
              <a:rPr lang="uk-UA" sz="1600" dirty="0">
                <a:latin typeface="Arial" panose="020B0604020202020204" pitchFamily="34" charset="0"/>
                <a:cs typeface="Arial" panose="020B0604020202020204" pitchFamily="34" charset="0"/>
              </a:rPr>
              <a:t> a </a:t>
            </a:r>
            <a:r>
              <a:rPr lang="uk-UA" sz="1600" dirty="0" err="1">
                <a:latin typeface="Arial" panose="020B0604020202020204" pitchFamily="34" charset="0"/>
                <a:cs typeface="Arial" panose="020B0604020202020204" pitchFamily="34" charset="0"/>
              </a:rPr>
              <a:t>result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certain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types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activities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As</a:t>
            </a:r>
            <a:r>
              <a:rPr lang="uk-UA" sz="1600" dirty="0">
                <a:latin typeface="Arial" panose="020B0604020202020204" pitchFamily="34" charset="0"/>
                <a:cs typeface="Arial" panose="020B0604020202020204" pitchFamily="34" charset="0"/>
              </a:rPr>
              <a:t> a </a:t>
            </a:r>
            <a:r>
              <a:rPr lang="uk-UA" sz="1600" dirty="0" err="1">
                <a:latin typeface="Arial" panose="020B0604020202020204" pitchFamily="34" charset="0"/>
                <a:cs typeface="Arial" panose="020B0604020202020204" pitchFamily="34" charset="0"/>
              </a:rPr>
              <a:t>rule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these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are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economically</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isolated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small</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and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medium</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enterprises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administratively</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independent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state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and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other</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institutions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oriented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to</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the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market</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forming</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the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structure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and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volume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production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under</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the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influence</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consumer</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demand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for</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goods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and</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services</a:t>
            </a:r>
            <a:r>
              <a:rPr lang="uk-UA" sz="1600" dirty="0">
                <a:latin typeface="Arial" panose="020B0604020202020204" pitchFamily="34" charset="0"/>
                <a:cs typeface="Arial" panose="020B0604020202020204" pitchFamily="34" charset="0"/>
              </a:rPr>
              <a:t>.</a:t>
            </a:r>
          </a:p>
          <a:p>
            <a:endParaRPr lang="uk-UA" sz="1600" dirty="0">
              <a:latin typeface="Arial" panose="020B0604020202020204" pitchFamily="34" charset="0"/>
              <a:cs typeface="Arial" panose="020B0604020202020204" pitchFamily="34" charset="0"/>
            </a:endParaRPr>
          </a:p>
          <a:p>
            <a:r>
              <a:rPr lang="uk-UA" sz="1600" dirty="0">
                <a:latin typeface="Arial" panose="020B0604020202020204" pitchFamily="34" charset="0"/>
                <a:cs typeface="Arial" panose="020B0604020202020204" pitchFamily="34" charset="0"/>
              </a:rPr>
              <a:t>4. </a:t>
            </a:r>
            <a:r>
              <a:rPr lang="uk-UA" sz="1600" dirty="0" err="1">
                <a:latin typeface="Arial" panose="020B0604020202020204" pitchFamily="34" charset="0"/>
                <a:cs typeface="Arial" panose="020B0604020202020204" pitchFamily="34" charset="0"/>
              </a:rPr>
              <a:t>Operations</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trading</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operations</a:t>
            </a:r>
            <a:r>
              <a:rPr lang="uk-UA" sz="1600" dirty="0">
                <a:latin typeface="Arial" panose="020B0604020202020204" pitchFamily="34" charset="0"/>
                <a:cs typeface="Arial" panose="020B0604020202020204" pitchFamily="34" charset="0"/>
              </a:rPr>
              <a:t>.</a:t>
            </a:r>
          </a:p>
          <a:p>
            <a:endParaRPr lang="uk-UA" sz="1600" dirty="0">
              <a:latin typeface="Arial" panose="020B0604020202020204" pitchFamily="34" charset="0"/>
              <a:cs typeface="Arial" panose="020B0604020202020204" pitchFamily="34" charset="0"/>
            </a:endParaRPr>
          </a:p>
          <a:p>
            <a:r>
              <a:rPr lang="uk-UA" sz="1600" dirty="0">
                <a:latin typeface="Arial" panose="020B0604020202020204" pitchFamily="34" charset="0"/>
                <a:cs typeface="Arial" panose="020B0604020202020204" pitchFamily="34" charset="0"/>
              </a:rPr>
              <a:t>5. </a:t>
            </a:r>
            <a:r>
              <a:rPr lang="uk-UA" sz="1600" dirty="0" err="1">
                <a:latin typeface="Arial" panose="020B0604020202020204" pitchFamily="34" charset="0"/>
                <a:cs typeface="Arial" panose="020B0604020202020204" pitchFamily="34" charset="0"/>
              </a:rPr>
              <a:t>Occupation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occupation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of</a:t>
            </a:r>
            <a:r>
              <a:rPr lang="uk-UA" sz="1600" dirty="0">
                <a:latin typeface="Arial" panose="020B0604020202020204" pitchFamily="34" charset="0"/>
                <a:cs typeface="Arial" panose="020B0604020202020204" pitchFamily="34" charset="0"/>
              </a:rPr>
              <a:t> a </a:t>
            </a:r>
            <a:r>
              <a:rPr lang="uk-UA" sz="1600" dirty="0" err="1">
                <a:latin typeface="Arial" panose="020B0604020202020204" pitchFamily="34" charset="0"/>
                <a:cs typeface="Arial" panose="020B0604020202020204" pitchFamily="34" charset="0"/>
              </a:rPr>
              <a:t>person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an</a:t>
            </a:r>
            <a:r>
              <a:rPr lang="uk-UA" sz="1600" dirty="0">
                <a:latin typeface="Arial" panose="020B0604020202020204" pitchFamily="34" charset="0"/>
                <a:cs typeface="Arial" panose="020B0604020202020204" pitchFamily="34" charset="0"/>
              </a:rPr>
              <a:t> </a:t>
            </a:r>
            <a:r>
              <a:rPr lang="uk-UA" sz="1600" dirty="0" err="1">
                <a:latin typeface="Arial" panose="020B0604020202020204" pitchFamily="34" charset="0"/>
                <a:cs typeface="Arial" panose="020B0604020202020204" pitchFamily="34" charset="0"/>
              </a:rPr>
              <a:t>entrepreneur</a:t>
            </a:r>
            <a:r>
              <a:rPr lang="uk-UA" sz="1600" dirty="0">
                <a:latin typeface="Arial" panose="020B0604020202020204" pitchFamily="34" charset="0"/>
                <a:cs typeface="Arial" panose="020B0604020202020204" pitchFamily="34" charset="0"/>
              </a:rPr>
              <a:t>.</a:t>
            </a:r>
          </a:p>
          <a:p>
            <a:endParaRPr lang="uk-UA" sz="1600" dirty="0">
              <a:latin typeface="Arial" panose="020B0604020202020204" pitchFamily="34" charset="0"/>
              <a:cs typeface="Arial" panose="020B0604020202020204" pitchFamily="34" charset="0"/>
            </a:endParaRPr>
          </a:p>
          <a:p>
            <a:r>
              <a:rPr lang="uk-UA" sz="1600" dirty="0" err="1">
                <a:solidFill>
                  <a:srgbClr val="FF0000"/>
                </a:solidFill>
                <a:latin typeface="Arial" panose="020B0604020202020204" pitchFamily="34" charset="0"/>
                <a:cs typeface="Arial" panose="020B0604020202020204" pitchFamily="34" charset="0"/>
              </a:rPr>
              <a:t>Dictionary</a:t>
            </a:r>
            <a:r>
              <a:rPr lang="uk-UA" sz="1600" dirty="0">
                <a:solidFill>
                  <a:srgbClr val="FF0000"/>
                </a:solidFill>
                <a:latin typeface="Arial" panose="020B0604020202020204" pitchFamily="34" charset="0"/>
                <a:cs typeface="Arial" panose="020B0604020202020204" pitchFamily="34" charset="0"/>
              </a:rPr>
              <a:t> </a:t>
            </a:r>
            <a:r>
              <a:rPr lang="uk-UA" sz="1600" dirty="0" err="1">
                <a:solidFill>
                  <a:srgbClr val="FF0000"/>
                </a:solidFill>
                <a:latin typeface="Arial" panose="020B0604020202020204" pitchFamily="34" charset="0"/>
                <a:cs typeface="Arial" panose="020B0604020202020204" pitchFamily="34" charset="0"/>
              </a:rPr>
              <a:t>of</a:t>
            </a:r>
            <a:r>
              <a:rPr lang="uk-UA" sz="1600" dirty="0">
                <a:solidFill>
                  <a:srgbClr val="FF0000"/>
                </a:solidFill>
                <a:latin typeface="Arial" panose="020B0604020202020204" pitchFamily="34" charset="0"/>
                <a:cs typeface="Arial" panose="020B0604020202020204" pitchFamily="34" charset="0"/>
              </a:rPr>
              <a:t> </a:t>
            </a:r>
            <a:r>
              <a:rPr lang="uk-UA" sz="1600" dirty="0" err="1">
                <a:solidFill>
                  <a:srgbClr val="FF0000"/>
                </a:solidFill>
                <a:latin typeface="Arial" panose="020B0604020202020204" pitchFamily="34" charset="0"/>
                <a:cs typeface="Arial" panose="020B0604020202020204" pitchFamily="34" charset="0"/>
              </a:rPr>
              <a:t>modern</a:t>
            </a:r>
            <a:r>
              <a:rPr lang="uk-UA" sz="1600" dirty="0">
                <a:solidFill>
                  <a:srgbClr val="FF0000"/>
                </a:solidFill>
                <a:latin typeface="Arial" panose="020B0604020202020204" pitchFamily="34" charset="0"/>
                <a:cs typeface="Arial" panose="020B0604020202020204" pitchFamily="34" charset="0"/>
              </a:rPr>
              <a:t> </a:t>
            </a:r>
            <a:r>
              <a:rPr lang="uk-UA" sz="1600" dirty="0" err="1">
                <a:solidFill>
                  <a:srgbClr val="FF0000"/>
                </a:solidFill>
                <a:latin typeface="Arial" panose="020B0604020202020204" pitchFamily="34" charset="0"/>
                <a:cs typeface="Arial" panose="020B0604020202020204" pitchFamily="34" charset="0"/>
              </a:rPr>
              <a:t>economic</a:t>
            </a:r>
            <a:r>
              <a:rPr lang="uk-UA" sz="1600" dirty="0">
                <a:solidFill>
                  <a:srgbClr val="FF0000"/>
                </a:solidFill>
                <a:latin typeface="Arial" panose="020B0604020202020204" pitchFamily="34" charset="0"/>
                <a:cs typeface="Arial" panose="020B0604020202020204" pitchFamily="34" charset="0"/>
              </a:rPr>
              <a:t> </a:t>
            </a:r>
            <a:r>
              <a:rPr lang="uk-UA" sz="1600" dirty="0" err="1">
                <a:solidFill>
                  <a:srgbClr val="FF0000"/>
                </a:solidFill>
                <a:latin typeface="Arial" panose="020B0604020202020204" pitchFamily="34" charset="0"/>
                <a:cs typeface="Arial" panose="020B0604020202020204" pitchFamily="34" charset="0"/>
              </a:rPr>
              <a:t>and</a:t>
            </a:r>
            <a:r>
              <a:rPr lang="uk-UA" sz="1600" dirty="0">
                <a:solidFill>
                  <a:srgbClr val="FF0000"/>
                </a:solidFill>
                <a:latin typeface="Arial" panose="020B0604020202020204" pitchFamily="34" charset="0"/>
                <a:cs typeface="Arial" panose="020B0604020202020204" pitchFamily="34" charset="0"/>
              </a:rPr>
              <a:t> </a:t>
            </a:r>
            <a:r>
              <a:rPr lang="uk-UA" sz="1600" dirty="0" err="1">
                <a:solidFill>
                  <a:srgbClr val="FF0000"/>
                </a:solidFill>
                <a:latin typeface="Arial" panose="020B0604020202020204" pitchFamily="34" charset="0"/>
                <a:cs typeface="Arial" panose="020B0604020202020204" pitchFamily="34" charset="0"/>
              </a:rPr>
              <a:t>legal</a:t>
            </a:r>
            <a:r>
              <a:rPr lang="uk-UA" sz="1600" dirty="0">
                <a:solidFill>
                  <a:srgbClr val="FF0000"/>
                </a:solidFill>
                <a:latin typeface="Arial" panose="020B0604020202020204" pitchFamily="34" charset="0"/>
                <a:cs typeface="Arial" panose="020B0604020202020204" pitchFamily="34" charset="0"/>
              </a:rPr>
              <a:t> </a:t>
            </a:r>
            <a:r>
              <a:rPr lang="uk-UA" sz="1600" dirty="0" err="1">
                <a:solidFill>
                  <a:srgbClr val="FF0000"/>
                </a:solidFill>
                <a:latin typeface="Arial" panose="020B0604020202020204" pitchFamily="34" charset="0"/>
                <a:cs typeface="Arial" panose="020B0604020202020204" pitchFamily="34" charset="0"/>
              </a:rPr>
              <a:t>terms</a:t>
            </a:r>
            <a:endParaRPr lang="uk-UA" sz="16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5E08C2B-A0F9-41AC-A6E1-B8985A405DE6}"/>
              </a:ext>
            </a:extLst>
          </p:cNvPr>
          <p:cNvSpPr txBox="1"/>
          <p:nvPr/>
        </p:nvSpPr>
        <p:spPr>
          <a:xfrm>
            <a:off x="1400175" y="495300"/>
            <a:ext cx="5657850" cy="523220"/>
          </a:xfrm>
          <a:prstGeom prst="rect">
            <a:avLst/>
          </a:prstGeom>
          <a:noFill/>
        </p:spPr>
        <p:txBody>
          <a:bodyPr wrap="square" rtlCol="0">
            <a:spAutoFit/>
          </a:bodyPr>
          <a:lstStyle/>
          <a:p>
            <a:pPr algn="ctr"/>
            <a:r>
              <a:rPr lang="en-US" sz="2800" b="1" dirty="0"/>
              <a:t>What is “Business”?</a:t>
            </a:r>
            <a:endParaRPr lang="uk-UA" sz="2800" b="1" dirty="0"/>
          </a:p>
        </p:txBody>
      </p:sp>
    </p:spTree>
    <p:extLst>
      <p:ext uri="{BB962C8B-B14F-4D97-AF65-F5344CB8AC3E}">
        <p14:creationId xmlns:p14="http://schemas.microsoft.com/office/powerpoint/2010/main" val="416813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63E13D2F-9C2D-4345-8C78-C62F56C27E12}"/>
              </a:ext>
            </a:extLst>
          </p:cNvPr>
          <p:cNvSpPr/>
          <p:nvPr/>
        </p:nvSpPr>
        <p:spPr>
          <a:xfrm>
            <a:off x="1143000" y="1428750"/>
            <a:ext cx="6838950" cy="4154984"/>
          </a:xfrm>
          <a:prstGeom prst="rect">
            <a:avLst/>
          </a:prstGeom>
        </p:spPr>
        <p:txBody>
          <a:bodyPr wrap="square">
            <a:spAutoFit/>
          </a:bodyPr>
          <a:lstStyle/>
          <a:p>
            <a:r>
              <a:rPr lang="uk-UA" sz="2400" dirty="0" err="1">
                <a:latin typeface="Arial" panose="020B0604020202020204" pitchFamily="34" charset="0"/>
                <a:cs typeface="Arial" panose="020B0604020202020204" pitchFamily="34" charset="0"/>
              </a:rPr>
              <a:t>Business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is</a:t>
            </a:r>
            <a:r>
              <a:rPr lang="uk-UA" sz="2400" dirty="0">
                <a:latin typeface="Arial" panose="020B0604020202020204" pitchFamily="34" charset="0"/>
                <a:cs typeface="Arial" panose="020B0604020202020204" pitchFamily="34" charset="0"/>
              </a:rPr>
              <a:t> a </a:t>
            </a:r>
            <a:r>
              <a:rPr lang="uk-UA" sz="2400" dirty="0" err="1">
                <a:latin typeface="Arial" panose="020B0604020202020204" pitchFamily="34" charset="0"/>
                <a:cs typeface="Arial" panose="020B0604020202020204" pitchFamily="34" charset="0"/>
              </a:rPr>
              <a:t>business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practice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of</a:t>
            </a:r>
            <a:r>
              <a:rPr lang="uk-UA" sz="2400" dirty="0">
                <a:latin typeface="Arial" panose="020B0604020202020204" pitchFamily="34" charset="0"/>
                <a:cs typeface="Arial" panose="020B0604020202020204" pitchFamily="34" charset="0"/>
              </a:rPr>
              <a:t> a </a:t>
            </a:r>
            <a:r>
              <a:rPr lang="uk-UA" sz="2400" dirty="0" err="1">
                <a:latin typeface="Arial" panose="020B0604020202020204" pitchFamily="34" charset="0"/>
                <a:cs typeface="Arial" panose="020B0604020202020204" pitchFamily="34" charset="0"/>
              </a:rPr>
              <a:t>company</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or</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an</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individual</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entrepreneur</a:t>
            </a:r>
            <a:r>
              <a:rPr lang="uk-UA" sz="2400" dirty="0">
                <a:latin typeface="Arial" panose="020B0604020202020204" pitchFamily="34" charset="0"/>
                <a:cs typeface="Arial" panose="020B0604020202020204" pitchFamily="34" charset="0"/>
              </a:rPr>
              <a:t>.</a:t>
            </a:r>
          </a:p>
          <a:p>
            <a:endParaRPr lang="uk-UA" sz="2400" dirty="0">
              <a:latin typeface="Arial" panose="020B0604020202020204" pitchFamily="34" charset="0"/>
              <a:cs typeface="Arial" panose="020B0604020202020204" pitchFamily="34" charset="0"/>
            </a:endParaRPr>
          </a:p>
          <a:p>
            <a:r>
              <a:rPr lang="uk-UA" sz="2400" dirty="0" err="1">
                <a:latin typeface="Arial" panose="020B0604020202020204" pitchFamily="34" charset="0"/>
                <a:cs typeface="Arial" panose="020B0604020202020204" pitchFamily="34" charset="0"/>
              </a:rPr>
              <a:t>Business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is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the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activity</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of</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citizens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who</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own</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property</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and</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receive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income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from</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this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activity</a:t>
            </a:r>
            <a:r>
              <a:rPr lang="uk-UA" sz="2400" dirty="0">
                <a:latin typeface="Arial" panose="020B0604020202020204" pitchFamily="34" charset="0"/>
                <a:cs typeface="Arial" panose="020B0604020202020204" pitchFamily="34" charset="0"/>
              </a:rPr>
              <a:t>.</a:t>
            </a:r>
          </a:p>
          <a:p>
            <a:endParaRPr lang="uk-UA" sz="2400" dirty="0">
              <a:latin typeface="Arial" panose="020B0604020202020204" pitchFamily="34" charset="0"/>
              <a:cs typeface="Arial" panose="020B0604020202020204" pitchFamily="34" charset="0"/>
            </a:endParaRPr>
          </a:p>
          <a:p>
            <a:r>
              <a:rPr lang="uk-UA" sz="2400" dirty="0" err="1">
                <a:latin typeface="Arial" panose="020B0604020202020204" pitchFamily="34" charset="0"/>
                <a:cs typeface="Arial" panose="020B0604020202020204" pitchFamily="34" charset="0"/>
              </a:rPr>
              <a:t>Business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is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also</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the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aggregate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of</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relations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between</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all</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its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participants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forming</a:t>
            </a:r>
            <a:r>
              <a:rPr lang="uk-UA" sz="2400" dirty="0">
                <a:latin typeface="Arial" panose="020B0604020202020204" pitchFamily="34" charset="0"/>
                <a:cs typeface="Arial" panose="020B0604020202020204" pitchFamily="34" charset="0"/>
              </a:rPr>
              <a:t> a </a:t>
            </a:r>
            <a:r>
              <a:rPr lang="uk-UA" sz="2400" dirty="0" err="1">
                <a:latin typeface="Arial" panose="020B0604020202020204" pitchFamily="34" charset="0"/>
                <a:cs typeface="Arial" panose="020B0604020202020204" pitchFamily="34" charset="0"/>
              </a:rPr>
              <a:t>team</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of</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like-minded</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people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for</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the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purpose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of</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obtaining</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income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profits</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development</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of</a:t>
            </a:r>
            <a:r>
              <a:rPr lang="uk-UA" sz="2400" dirty="0">
                <a:latin typeface="Arial" panose="020B0604020202020204" pitchFamily="34" charset="0"/>
                <a:cs typeface="Arial" panose="020B0604020202020204" pitchFamily="34" charset="0"/>
              </a:rPr>
              <a:t> a </a:t>
            </a:r>
            <a:r>
              <a:rPr lang="uk-UA" sz="2400" dirty="0" err="1">
                <a:latin typeface="Arial" panose="020B0604020202020204" pitchFamily="34" charset="0"/>
                <a:cs typeface="Arial" panose="020B0604020202020204" pitchFamily="34" charset="0"/>
              </a:rPr>
              <a:t>firm</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enterprise</a:t>
            </a:r>
            <a:r>
              <a:rPr lang="uk-UA" sz="2400" dirty="0">
                <a:latin typeface="Arial" panose="020B0604020202020204" pitchFamily="34" charset="0"/>
                <a:cs typeface="Arial" panose="020B0604020202020204" pitchFamily="34" charset="0"/>
              </a:rPr>
              <a:t>, </a:t>
            </a:r>
            <a:r>
              <a:rPr lang="uk-UA" sz="2400" dirty="0" err="1">
                <a:latin typeface="Arial" panose="020B0604020202020204" pitchFamily="34" charset="0"/>
                <a:cs typeface="Arial" panose="020B0604020202020204" pitchFamily="34" charset="0"/>
              </a:rPr>
              <a:t>organization</a:t>
            </a:r>
            <a:r>
              <a:rPr lang="en-US" sz="2400" dirty="0">
                <a:latin typeface="Arial" panose="020B0604020202020204" pitchFamily="34" charset="0"/>
                <a:cs typeface="Arial" panose="020B0604020202020204" pitchFamily="34" charset="0"/>
              </a:rPr>
              <a:t>.</a:t>
            </a:r>
            <a:endParaRPr lang="uk-UA"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A876ACD-BD0A-4ADF-B0E1-07664F8969E7}"/>
              </a:ext>
            </a:extLst>
          </p:cNvPr>
          <p:cNvSpPr txBox="1"/>
          <p:nvPr/>
        </p:nvSpPr>
        <p:spPr>
          <a:xfrm>
            <a:off x="1400175" y="495300"/>
            <a:ext cx="6343650" cy="523220"/>
          </a:xfrm>
          <a:prstGeom prst="rect">
            <a:avLst/>
          </a:prstGeom>
          <a:noFill/>
        </p:spPr>
        <p:txBody>
          <a:bodyPr wrap="square" rtlCol="0">
            <a:spAutoFit/>
          </a:bodyPr>
          <a:lstStyle/>
          <a:p>
            <a:pPr algn="ctr"/>
            <a:r>
              <a:rPr lang="en-US" sz="2800" b="1" dirty="0"/>
              <a:t>What is “Business”?</a:t>
            </a:r>
            <a:endParaRPr lang="uk-UA" sz="2800" b="1" dirty="0"/>
          </a:p>
        </p:txBody>
      </p:sp>
    </p:spTree>
    <p:extLst>
      <p:ext uri="{BB962C8B-B14F-4D97-AF65-F5344CB8AC3E}">
        <p14:creationId xmlns:p14="http://schemas.microsoft.com/office/powerpoint/2010/main" val="40289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D7F3C9B9-DD1B-48E7-9634-1DBB38568948}"/>
              </a:ext>
            </a:extLst>
          </p:cNvPr>
          <p:cNvSpPr/>
          <p:nvPr/>
        </p:nvSpPr>
        <p:spPr>
          <a:xfrm>
            <a:off x="1543050" y="600075"/>
            <a:ext cx="4752975" cy="461665"/>
          </a:xfrm>
          <a:prstGeom prst="rect">
            <a:avLst/>
          </a:prstGeom>
        </p:spPr>
        <p:txBody>
          <a:bodyPr wrap="square">
            <a:spAutoFit/>
          </a:bodyPr>
          <a:lstStyle/>
          <a:p>
            <a:r>
              <a:rPr lang="en-US" altLang="uk-UA" sz="2400" b="1" dirty="0">
                <a:latin typeface="Arial" panose="020B0604020202020204" pitchFamily="34" charset="0"/>
                <a:cs typeface="Arial" panose="020B0604020202020204" pitchFamily="34" charset="0"/>
              </a:rPr>
              <a:t>What is entrepreneurship?</a:t>
            </a:r>
            <a:endParaRPr lang="uk-UA" sz="2400" b="1" dirty="0">
              <a:latin typeface="Arial" panose="020B0604020202020204" pitchFamily="34" charset="0"/>
              <a:cs typeface="Arial" panose="020B0604020202020204" pitchFamily="34" charset="0"/>
            </a:endParaRPr>
          </a:p>
        </p:txBody>
      </p:sp>
      <p:sp>
        <p:nvSpPr>
          <p:cNvPr id="5" name="Rectangle 3">
            <a:extLst>
              <a:ext uri="{FF2B5EF4-FFF2-40B4-BE49-F238E27FC236}">
                <a16:creationId xmlns:a16="http://schemas.microsoft.com/office/drawing/2014/main" id="{5BABE981-0D64-414F-8120-6BA1303AEE1E}"/>
              </a:ext>
            </a:extLst>
          </p:cNvPr>
          <p:cNvSpPr txBox="1">
            <a:spLocks noChangeArrowheads="1"/>
          </p:cNvSpPr>
          <p:nvPr/>
        </p:nvSpPr>
        <p:spPr>
          <a:xfrm>
            <a:off x="990600" y="1828800"/>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90000"/>
              <a:buFont typeface="Wingdings" panose="05000000000000000000" pitchFamily="2" charset="2"/>
              <a:buChar char="Ø"/>
            </a:pPr>
            <a:r>
              <a:rPr lang="en-US" altLang="uk-UA"/>
              <a:t>Entrepreneurship</a:t>
            </a:r>
            <a:endParaRPr lang="en-US" altLang="uk-UA">
              <a:cs typeface="Times New Roman" panose="02020603050405020304" pitchFamily="18" charset="0"/>
            </a:endParaRPr>
          </a:p>
          <a:p>
            <a:pPr lvl="1">
              <a:buSzPct val="90000"/>
            </a:pPr>
            <a:r>
              <a:rPr lang="en-US" altLang="uk-UA"/>
              <a:t>Strategic thinking and risk-taking behavior that results in the creation of new opportunities for individuals and/or organizations.</a:t>
            </a:r>
          </a:p>
          <a:p>
            <a:pPr>
              <a:buSzPct val="90000"/>
              <a:buFont typeface="Wingdings" panose="05000000000000000000" pitchFamily="2" charset="2"/>
              <a:buChar char="Ø"/>
            </a:pPr>
            <a:r>
              <a:rPr lang="en-US" altLang="uk-UA"/>
              <a:t>Entrepreneurs</a:t>
            </a:r>
          </a:p>
          <a:p>
            <a:pPr lvl="1">
              <a:buSzPct val="90000"/>
            </a:pPr>
            <a:r>
              <a:rPr lang="en-US" altLang="uk-UA"/>
              <a:t>Risk-taking individuals who take actions to pursue opportunities and situations others may fail to recognize  or may view as problems or threats.</a:t>
            </a:r>
            <a:endParaRPr lang="en-US" altLang="uk-UA" dirty="0"/>
          </a:p>
        </p:txBody>
      </p:sp>
      <p:sp>
        <p:nvSpPr>
          <p:cNvPr id="6" name="Прямокутник 5">
            <a:extLst>
              <a:ext uri="{FF2B5EF4-FFF2-40B4-BE49-F238E27FC236}">
                <a16:creationId xmlns:a16="http://schemas.microsoft.com/office/drawing/2014/main" id="{423580D9-6975-4826-B791-60D3955AFB84}"/>
              </a:ext>
            </a:extLst>
          </p:cNvPr>
          <p:cNvSpPr/>
          <p:nvPr/>
        </p:nvSpPr>
        <p:spPr>
          <a:xfrm>
            <a:off x="5086350" y="5620434"/>
            <a:ext cx="3676650" cy="646331"/>
          </a:xfrm>
          <a:prstGeom prst="rect">
            <a:avLst/>
          </a:prstGeom>
        </p:spPr>
        <p:txBody>
          <a:bodyPr wrap="square">
            <a:spAutoFit/>
          </a:bodyPr>
          <a:lstStyle/>
          <a:p>
            <a:r>
              <a:rPr lang="en-US" altLang="uk-UA" sz="1200" b="1" dirty="0">
                <a:latin typeface="Arial" panose="020B0604020202020204" pitchFamily="34" charset="0"/>
                <a:cs typeface="Arial" panose="020B0604020202020204" pitchFamily="34" charset="0"/>
              </a:rPr>
              <a:t>Management Canadian Edition</a:t>
            </a:r>
            <a:br>
              <a:rPr lang="en-US" altLang="uk-UA" sz="1200" b="1" dirty="0">
                <a:latin typeface="Arial" panose="020B0604020202020204" pitchFamily="34" charset="0"/>
                <a:cs typeface="Arial" panose="020B0604020202020204" pitchFamily="34" charset="0"/>
              </a:rPr>
            </a:br>
            <a:r>
              <a:rPr lang="en-US" altLang="uk-UA" sz="1200" dirty="0">
                <a:latin typeface="Arial" panose="020B0604020202020204" pitchFamily="34" charset="0"/>
                <a:cs typeface="Arial" panose="020B0604020202020204" pitchFamily="34" charset="0"/>
              </a:rPr>
              <a:t>Schermerhorn </a:t>
            </a:r>
            <a:r>
              <a:rPr lang="en-US" altLang="uk-UA" sz="1200" dirty="0">
                <a:latin typeface="Arial" panose="020B0604020202020204" pitchFamily="34" charset="0"/>
                <a:cs typeface="Arial" panose="020B0604020202020204" pitchFamily="34" charset="0"/>
                <a:sym typeface="Wingdings 2" panose="05020102010507070707" pitchFamily="18" charset="2"/>
              </a:rPr>
              <a:t> </a:t>
            </a:r>
            <a:r>
              <a:rPr lang="en-US" altLang="uk-UA" sz="1200" dirty="0">
                <a:latin typeface="Arial" panose="020B0604020202020204" pitchFamily="34" charset="0"/>
                <a:cs typeface="Arial" panose="020B0604020202020204" pitchFamily="34" charset="0"/>
              </a:rPr>
              <a:t>Wright </a:t>
            </a:r>
          </a:p>
          <a:p>
            <a:r>
              <a:rPr lang="en-US" altLang="uk-UA" sz="1200" dirty="0">
                <a:latin typeface="Arial" panose="020B0604020202020204" pitchFamily="34" charset="0"/>
                <a:cs typeface="Arial" panose="020B0604020202020204" pitchFamily="34" charset="0"/>
              </a:rPr>
              <a:t>Copyright © 2007 John Wiley &amp; Sons Canada, Ltd.</a:t>
            </a:r>
            <a:endParaRPr lang="uk-U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E8E9D0ED-FD02-4D1D-A001-C30B139A1DC7}"/>
              </a:ext>
            </a:extLst>
          </p:cNvPr>
          <p:cNvSpPr/>
          <p:nvPr/>
        </p:nvSpPr>
        <p:spPr>
          <a:xfrm>
            <a:off x="1485900" y="1095375"/>
            <a:ext cx="6791325" cy="3405741"/>
          </a:xfrm>
          <a:prstGeom prst="rect">
            <a:avLst/>
          </a:prstGeom>
        </p:spPr>
        <p:txBody>
          <a:bodyPr wrap="square">
            <a:spAutoFit/>
          </a:bodyPr>
          <a:lstStyle/>
          <a:p>
            <a:pPr algn="ctr">
              <a:lnSpc>
                <a:spcPct val="200000"/>
              </a:lnSpc>
            </a:pPr>
            <a:r>
              <a:rPr lang="en-US" sz="2800" b="1" u="sng" dirty="0">
                <a:latin typeface="Arial" panose="020B0604020202020204" pitchFamily="34" charset="0"/>
                <a:cs typeface="Arial" panose="020B0604020202020204" pitchFamily="34" charset="0"/>
              </a:rPr>
              <a:t>Entrepreneurship</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a:t>
            </a:r>
          </a:p>
          <a:p>
            <a:pPr algn="ctr">
              <a:lnSpc>
                <a:spcPct val="200000"/>
              </a:lnSpc>
            </a:pPr>
            <a:r>
              <a:rPr lang="en-US" sz="2800" dirty="0">
                <a:latin typeface="Arial" panose="020B0604020202020204" pitchFamily="34" charset="0"/>
                <a:cs typeface="Arial" panose="020B0604020202020204" pitchFamily="34" charset="0"/>
              </a:rPr>
              <a:t>the process of starting, organizing, managing, and assuming the responsibility for a business </a:t>
            </a:r>
            <a:endParaRPr lang="en-US" sz="28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09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E4EB7C3E-7F0A-43F5-9F33-A419DBA165DE}"/>
              </a:ext>
            </a:extLst>
          </p:cNvPr>
          <p:cNvSpPr/>
          <p:nvPr/>
        </p:nvSpPr>
        <p:spPr>
          <a:xfrm>
            <a:off x="676275" y="1333500"/>
            <a:ext cx="7772400" cy="3244158"/>
          </a:xfrm>
          <a:prstGeom prst="rect">
            <a:avLst/>
          </a:prstGeom>
        </p:spPr>
        <p:txBody>
          <a:bodyPr wrap="square">
            <a:spAutoFit/>
          </a:bodyPr>
          <a:lstStyle/>
          <a:p>
            <a:pPr algn="ctr">
              <a:lnSpc>
                <a:spcPct val="150000"/>
              </a:lnSpc>
            </a:pPr>
            <a:r>
              <a:rPr lang="en-US" sz="2800" dirty="0">
                <a:latin typeface="Arial" panose="020B0604020202020204" pitchFamily="34" charset="0"/>
                <a:cs typeface="Arial" panose="020B0604020202020204" pitchFamily="34" charset="0"/>
              </a:rPr>
              <a:t>The </a:t>
            </a:r>
            <a:r>
              <a:rPr lang="uk-UA" sz="2800" dirty="0" err="1">
                <a:latin typeface="Arial" panose="020B0604020202020204" pitchFamily="34" charset="0"/>
                <a:cs typeface="Arial" panose="020B0604020202020204" pitchFamily="34" charset="0"/>
              </a:rPr>
              <a:t>independent</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systematic</a:t>
            </a:r>
            <a:endParaRPr lang="uk-UA" sz="2800" dirty="0">
              <a:latin typeface="Arial" panose="020B0604020202020204" pitchFamily="34" charset="0"/>
              <a:cs typeface="Arial" panose="020B0604020202020204" pitchFamily="34" charset="0"/>
            </a:endParaRPr>
          </a:p>
          <a:p>
            <a:pPr algn="ctr">
              <a:lnSpc>
                <a:spcPct val="150000"/>
              </a:lnSpc>
            </a:pPr>
            <a:r>
              <a:rPr lang="uk-UA" sz="2800" dirty="0" err="1">
                <a:latin typeface="Arial" panose="020B0604020202020204" pitchFamily="34" charset="0"/>
                <a:cs typeface="Arial" panose="020B0604020202020204" pitchFamily="34" charset="0"/>
              </a:rPr>
              <a:t>for</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own</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risk</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business</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activities</a:t>
            </a:r>
            <a:r>
              <a:rPr lang="uk-UA" sz="2800" dirty="0">
                <a:latin typeface="Arial" panose="020B0604020202020204" pitchFamily="34" charset="0"/>
                <a:cs typeface="Arial" panose="020B0604020202020204" pitchFamily="34" charset="0"/>
              </a:rPr>
              <a:t>,</a:t>
            </a:r>
          </a:p>
          <a:p>
            <a:pPr algn="ctr">
              <a:lnSpc>
                <a:spcPct val="150000"/>
              </a:lnSpc>
            </a:pPr>
            <a:r>
              <a:rPr lang="uk-UA" sz="2800" dirty="0" err="1">
                <a:latin typeface="Arial" panose="020B0604020202020204" pitchFamily="34" charset="0"/>
                <a:cs typeface="Arial" panose="020B0604020202020204" pitchFamily="34" charset="0"/>
              </a:rPr>
              <a:t>economic</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activities</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carried</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out</a:t>
            </a:r>
            <a:r>
              <a:rPr lang="uk-UA" sz="2800" dirty="0">
                <a:latin typeface="Arial" panose="020B0604020202020204" pitchFamily="34" charset="0"/>
                <a:cs typeface="Arial" panose="020B0604020202020204" pitchFamily="34" charset="0"/>
              </a:rPr>
              <a:t> by </a:t>
            </a:r>
            <a:r>
              <a:rPr lang="uk-UA" sz="2800" dirty="0" err="1">
                <a:latin typeface="Arial" panose="020B0604020202020204" pitchFamily="34" charset="0"/>
                <a:cs typeface="Arial" panose="020B0604020202020204" pitchFamily="34" charset="0"/>
              </a:rPr>
              <a:t>the</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subjects</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entrepreneurs</a:t>
            </a:r>
            <a:r>
              <a:rPr lang="uk-UA"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with</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the</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purpose</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of</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making</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profit</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and</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achieving</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social</a:t>
            </a:r>
            <a:r>
              <a:rPr lang="uk-UA" sz="2800" dirty="0">
                <a:latin typeface="Arial" panose="020B0604020202020204" pitchFamily="34" charset="0"/>
                <a:cs typeface="Arial" panose="020B0604020202020204" pitchFamily="34" charset="0"/>
              </a:rPr>
              <a:t> </a:t>
            </a:r>
            <a:r>
              <a:rPr lang="uk-UA" sz="2800" dirty="0" err="1">
                <a:latin typeface="Arial" panose="020B0604020202020204" pitchFamily="34" charset="0"/>
                <a:cs typeface="Arial" panose="020B0604020202020204" pitchFamily="34" charset="0"/>
              </a:rPr>
              <a:t>outcomes</a:t>
            </a:r>
            <a:endParaRPr lang="uk-UA" sz="2800" dirty="0">
              <a:latin typeface="Arial" panose="020B0604020202020204" pitchFamily="34" charset="0"/>
              <a:cs typeface="Arial" panose="020B0604020202020204" pitchFamily="34" charset="0"/>
            </a:endParaRPr>
          </a:p>
        </p:txBody>
      </p:sp>
      <p:sp>
        <p:nvSpPr>
          <p:cNvPr id="5" name="Прямокутник 4">
            <a:extLst>
              <a:ext uri="{FF2B5EF4-FFF2-40B4-BE49-F238E27FC236}">
                <a16:creationId xmlns:a16="http://schemas.microsoft.com/office/drawing/2014/main" id="{1036BF8A-5E73-493E-B462-37EC5D87237A}"/>
              </a:ext>
            </a:extLst>
          </p:cNvPr>
          <p:cNvSpPr/>
          <p:nvPr/>
        </p:nvSpPr>
        <p:spPr>
          <a:xfrm>
            <a:off x="2782087" y="491609"/>
            <a:ext cx="3579826" cy="523220"/>
          </a:xfrm>
          <a:prstGeom prst="rect">
            <a:avLst/>
          </a:prstGeom>
        </p:spPr>
        <p:txBody>
          <a:bodyPr wrap="none">
            <a:spAutoFit/>
          </a:bodyPr>
          <a:lstStyle/>
          <a:p>
            <a:pPr algn="ctr"/>
            <a:r>
              <a:rPr lang="uk-UA" sz="2800" b="1" u="sng" dirty="0" err="1">
                <a:latin typeface="Arial" panose="020B0604020202020204" pitchFamily="34" charset="0"/>
                <a:cs typeface="Arial" panose="020B0604020202020204" pitchFamily="34" charset="0"/>
              </a:rPr>
              <a:t>Entrepreneurship</a:t>
            </a:r>
            <a:r>
              <a:rPr lang="uk-UA" sz="2800" b="1" u="sng" dirty="0">
                <a:latin typeface="Arial" panose="020B0604020202020204" pitchFamily="34" charset="0"/>
                <a:cs typeface="Arial" panose="020B0604020202020204" pitchFamily="34" charset="0"/>
              </a:rPr>
              <a:t> </a:t>
            </a:r>
            <a:r>
              <a:rPr lang="uk-UA" sz="2800" b="1" u="sng" dirty="0" err="1">
                <a:latin typeface="Arial" panose="020B0604020202020204" pitchFamily="34" charset="0"/>
                <a:cs typeface="Arial" panose="020B0604020202020204" pitchFamily="34" charset="0"/>
              </a:rPr>
              <a:t>is</a:t>
            </a:r>
            <a:endParaRPr lang="uk-UA" sz="2800" b="1" u="sng" dirty="0">
              <a:latin typeface="Arial" panose="020B0604020202020204" pitchFamily="34" charset="0"/>
              <a:cs typeface="Arial" panose="020B0604020202020204" pitchFamily="34" charset="0"/>
            </a:endParaRPr>
          </a:p>
        </p:txBody>
      </p:sp>
      <p:pic>
        <p:nvPicPr>
          <p:cNvPr id="8194" name="Picture 2" descr="ÐÐ°ÑÑÐ¸Ð½ÐºÐ¸ Ð¿Ð¾ Ð·Ð°Ð¿ÑÐ¾ÑÑ entrepreneurship icon">
            <a:extLst>
              <a:ext uri="{FF2B5EF4-FFF2-40B4-BE49-F238E27FC236}">
                <a16:creationId xmlns:a16="http://schemas.microsoft.com/office/drawing/2014/main" id="{17550C54-8E7D-4B5B-BF8E-3CB51B0EE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450" y="5257800"/>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411498"/>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1603</Words>
  <Application>Microsoft Office PowerPoint</Application>
  <PresentationFormat>Екран (4:3)</PresentationFormat>
  <Paragraphs>198</Paragraphs>
  <Slides>28</Slides>
  <Notes>3</Notes>
  <HiddenSlides>0</HiddenSlides>
  <MMClips>0</MMClips>
  <ScaleCrop>false</ScaleCrop>
  <HeadingPairs>
    <vt:vector size="6" baseType="variant">
      <vt:variant>
        <vt:lpstr>Використані шрифти</vt:lpstr>
      </vt:variant>
      <vt:variant>
        <vt:i4>7</vt:i4>
      </vt:variant>
      <vt:variant>
        <vt:lpstr>Тема</vt:lpstr>
      </vt:variant>
      <vt:variant>
        <vt:i4>2</vt:i4>
      </vt:variant>
      <vt:variant>
        <vt:lpstr>Заголовки слайдів</vt:lpstr>
      </vt:variant>
      <vt:variant>
        <vt:i4>28</vt:i4>
      </vt:variant>
    </vt:vector>
  </HeadingPairs>
  <TitlesOfParts>
    <vt:vector size="37" baseType="lpstr">
      <vt:lpstr>Arial</vt:lpstr>
      <vt:lpstr>Calibri</vt:lpstr>
      <vt:lpstr>Calibri Light</vt:lpstr>
      <vt:lpstr>Tahoma</vt:lpstr>
      <vt:lpstr>Times New Roman</vt:lpstr>
      <vt:lpstr>Wingdings</vt:lpstr>
      <vt:lpstr>Wingdings 2</vt:lpstr>
      <vt:lpstr>Office Theme</vt:lpstr>
      <vt:lpstr>Diseño predeterminado</vt:lpstr>
      <vt:lpstr>Management  of Small Business</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Criteria for business size:</vt:lpstr>
      <vt:lpstr>The number of employees is the main criteria  as it is: </vt:lpstr>
      <vt:lpstr>Презентація PowerPoint</vt:lpstr>
      <vt:lpstr>Презентація PowerPoint</vt:lpstr>
      <vt:lpstr>Criteria for qualitative demarcation</vt:lpstr>
      <vt:lpstr>Other criteria for qualitative demarcation</vt:lpstr>
      <vt:lpstr>Презентація PowerPoint</vt:lpstr>
      <vt:lpstr>The main competitive advantages of small business</vt:lpstr>
      <vt:lpstr>Systemic threats that cause instability of small business development</vt:lpstr>
      <vt:lpstr>Organizational Stages of Small Business Growth</vt:lpstr>
      <vt:lpstr>Презентація PowerPoint</vt:lpstr>
      <vt:lpstr>Managing Versus Doing</vt:lpstr>
      <vt:lpstr>Business environment –</vt:lpstr>
      <vt:lpstr>Business environment:</vt:lpstr>
      <vt:lpstr>Internal Business Environment </vt:lpstr>
      <vt:lpstr>External Business Environment</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of Small Business</dc:title>
  <dc:creator>Екатерина Заславская</dc:creator>
  <cp:lastModifiedBy>Екатерина Заславская</cp:lastModifiedBy>
  <cp:revision>31</cp:revision>
  <dcterms:created xsi:type="dcterms:W3CDTF">2018-09-04T18:42:21Z</dcterms:created>
  <dcterms:modified xsi:type="dcterms:W3CDTF">2018-09-11T20:37:55Z</dcterms:modified>
</cp:coreProperties>
</file>