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75" r:id="rId3"/>
    <p:sldId id="277" r:id="rId4"/>
    <p:sldId id="276" r:id="rId5"/>
    <p:sldId id="273" r:id="rId6"/>
    <p:sldId id="263" r:id="rId7"/>
    <p:sldId id="264" r:id="rId8"/>
    <p:sldId id="274"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Помір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101" d="100"/>
          <a:sy n="101" d="100"/>
        </p:scale>
        <p:origin x="180"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и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uk-UA"/>
              <a:t>Клацніть, щоб редагувати стиль зразка заголовка</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uk-UA"/>
              <a:t>Клацніть, щоб редагувати стиль зразка підзаголовка</a:t>
            </a:r>
            <a:endParaRPr lang="en-US" dirty="0"/>
          </a:p>
        </p:txBody>
      </p:sp>
      <p:sp>
        <p:nvSpPr>
          <p:cNvPr id="4" name="Date Placeholder 3"/>
          <p:cNvSpPr>
            <a:spLocks noGrp="1"/>
          </p:cNvSpPr>
          <p:nvPr>
            <p:ph type="dt" sz="half" idx="10"/>
          </p:nvPr>
        </p:nvSpPr>
        <p:spPr/>
        <p:txBody>
          <a:bodyPr/>
          <a:lstStyle/>
          <a:p>
            <a:fld id="{B3166B21-1723-4B3A-B74F-C2967552BD9D}" type="datetimeFigureOut">
              <a:rPr lang="uk-UA" smtClean="0"/>
              <a:t>11.09.2018</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7855A4C8-CCC7-4914-8F12-077FB8AD4745}" type="slidenum">
              <a:rPr lang="uk-UA" smtClean="0"/>
              <a:t>‹№›</a:t>
            </a:fld>
            <a:endParaRPr lang="uk-UA"/>
          </a:p>
        </p:txBody>
      </p:sp>
    </p:spTree>
    <p:extLst>
      <p:ext uri="{BB962C8B-B14F-4D97-AF65-F5344CB8AC3E}">
        <p14:creationId xmlns:p14="http://schemas.microsoft.com/office/powerpoint/2010/main" val="2566393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Vertical Text Placeholder 2"/>
          <p:cNvSpPr>
            <a:spLocks noGrp="1"/>
          </p:cNvSpPr>
          <p:nvPr>
            <p:ph type="body" orient="vert" idx="1"/>
          </p:nvPr>
        </p:nvSpPr>
        <p:spPr/>
        <p:txBody>
          <a:bodyPr vert="eaVert"/>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B3166B21-1723-4B3A-B74F-C2967552BD9D}" type="datetimeFigureOut">
              <a:rPr lang="uk-UA" smtClean="0"/>
              <a:t>11.09.2018</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7855A4C8-CCC7-4914-8F12-077FB8AD4745}" type="slidenum">
              <a:rPr lang="uk-UA" smtClean="0"/>
              <a:t>‹№›</a:t>
            </a:fld>
            <a:endParaRPr lang="uk-UA"/>
          </a:p>
        </p:txBody>
      </p:sp>
    </p:spTree>
    <p:extLst>
      <p:ext uri="{BB962C8B-B14F-4D97-AF65-F5344CB8AC3E}">
        <p14:creationId xmlns:p14="http://schemas.microsoft.com/office/powerpoint/2010/main" val="1049938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ий заголовок і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uk-UA"/>
              <a:t>Клацніть, щоб редагувати стиль зразка заголовка</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B3166B21-1723-4B3A-B74F-C2967552BD9D}" type="datetimeFigureOut">
              <a:rPr lang="uk-UA" smtClean="0"/>
              <a:t>11.09.2018</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7855A4C8-CCC7-4914-8F12-077FB8AD4745}" type="slidenum">
              <a:rPr lang="uk-UA" smtClean="0"/>
              <a:t>‹№›</a:t>
            </a:fld>
            <a:endParaRPr lang="uk-UA"/>
          </a:p>
        </p:txBody>
      </p:sp>
    </p:spTree>
    <p:extLst>
      <p:ext uri="{BB962C8B-B14F-4D97-AF65-F5344CB8AC3E}">
        <p14:creationId xmlns:p14="http://schemas.microsoft.com/office/powerpoint/2010/main" val="1742891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Назва та вмі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Content Placeholder 2"/>
          <p:cNvSpPr>
            <a:spLocks noGrp="1"/>
          </p:cNvSpPr>
          <p:nvPr>
            <p:ph idx="1"/>
          </p:nvPr>
        </p:nvSpPr>
        <p:spPr/>
        <p:txBody>
          <a:bodyPr/>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B3166B21-1723-4B3A-B74F-C2967552BD9D}" type="datetimeFigureOut">
              <a:rPr lang="uk-UA" smtClean="0"/>
              <a:t>11.09.2018</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7855A4C8-CCC7-4914-8F12-077FB8AD4745}" type="slidenum">
              <a:rPr lang="uk-UA" smtClean="0"/>
              <a:t>‹№›</a:t>
            </a:fld>
            <a:endParaRPr lang="uk-UA"/>
          </a:p>
        </p:txBody>
      </p:sp>
    </p:spTree>
    <p:extLst>
      <p:ext uri="{BB962C8B-B14F-4D97-AF65-F5344CB8AC3E}">
        <p14:creationId xmlns:p14="http://schemas.microsoft.com/office/powerpoint/2010/main" val="3383820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Назва розділу">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uk-UA"/>
              <a:t>Відредагуйте стиль зразка тексту</a:t>
            </a:r>
          </a:p>
        </p:txBody>
      </p:sp>
      <p:sp>
        <p:nvSpPr>
          <p:cNvPr id="4" name="Date Placeholder 3"/>
          <p:cNvSpPr>
            <a:spLocks noGrp="1"/>
          </p:cNvSpPr>
          <p:nvPr>
            <p:ph type="dt" sz="half" idx="10"/>
          </p:nvPr>
        </p:nvSpPr>
        <p:spPr/>
        <p:txBody>
          <a:bodyPr/>
          <a:lstStyle/>
          <a:p>
            <a:fld id="{B3166B21-1723-4B3A-B74F-C2967552BD9D}" type="datetimeFigureOut">
              <a:rPr lang="uk-UA" smtClean="0"/>
              <a:t>11.09.2018</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7855A4C8-CCC7-4914-8F12-077FB8AD4745}" type="slidenum">
              <a:rPr lang="uk-UA" smtClean="0"/>
              <a:t>‹№›</a:t>
            </a:fld>
            <a:endParaRPr lang="uk-UA"/>
          </a:p>
        </p:txBody>
      </p:sp>
    </p:spTree>
    <p:extLst>
      <p:ext uri="{BB962C8B-B14F-4D97-AF65-F5344CB8AC3E}">
        <p14:creationId xmlns:p14="http://schemas.microsoft.com/office/powerpoint/2010/main" val="3539255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єкт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5" name="Date Placeholder 4"/>
          <p:cNvSpPr>
            <a:spLocks noGrp="1"/>
          </p:cNvSpPr>
          <p:nvPr>
            <p:ph type="dt" sz="half" idx="10"/>
          </p:nvPr>
        </p:nvSpPr>
        <p:spPr/>
        <p:txBody>
          <a:bodyPr/>
          <a:lstStyle/>
          <a:p>
            <a:fld id="{B3166B21-1723-4B3A-B74F-C2967552BD9D}" type="datetimeFigureOut">
              <a:rPr lang="uk-UA" smtClean="0"/>
              <a:t>11.09.2018</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7855A4C8-CCC7-4914-8F12-077FB8AD4745}" type="slidenum">
              <a:rPr lang="uk-UA" smtClean="0"/>
              <a:t>‹№›</a:t>
            </a:fld>
            <a:endParaRPr lang="uk-UA"/>
          </a:p>
        </p:txBody>
      </p:sp>
    </p:spTree>
    <p:extLst>
      <p:ext uri="{BB962C8B-B14F-4D97-AF65-F5344CB8AC3E}">
        <p14:creationId xmlns:p14="http://schemas.microsoft.com/office/powerpoint/2010/main" val="385842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Порівняння">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Відредагуйте стиль зразка тексту</a:t>
            </a:r>
          </a:p>
        </p:txBody>
      </p:sp>
      <p:sp>
        <p:nvSpPr>
          <p:cNvPr id="4" name="Content Placeholder 3"/>
          <p:cNvSpPr>
            <a:spLocks noGrp="1"/>
          </p:cNvSpPr>
          <p:nvPr>
            <p:ph sz="half" idx="2"/>
          </p:nvPr>
        </p:nvSpPr>
        <p:spPr>
          <a:xfrm>
            <a:off x="629842" y="2505075"/>
            <a:ext cx="3868340" cy="3684588"/>
          </a:xfrm>
        </p:spPr>
        <p:txBody>
          <a:bodyPr/>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Відредагуйте стиль зразка тексту</a:t>
            </a:r>
          </a:p>
        </p:txBody>
      </p:sp>
      <p:sp>
        <p:nvSpPr>
          <p:cNvPr id="6" name="Content Placeholder 5"/>
          <p:cNvSpPr>
            <a:spLocks noGrp="1"/>
          </p:cNvSpPr>
          <p:nvPr>
            <p:ph sz="quarter" idx="4"/>
          </p:nvPr>
        </p:nvSpPr>
        <p:spPr>
          <a:xfrm>
            <a:off x="4629150" y="2505075"/>
            <a:ext cx="3887391" cy="3684588"/>
          </a:xfrm>
        </p:spPr>
        <p:txBody>
          <a:bodyPr/>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7" name="Date Placeholder 6"/>
          <p:cNvSpPr>
            <a:spLocks noGrp="1"/>
          </p:cNvSpPr>
          <p:nvPr>
            <p:ph type="dt" sz="half" idx="10"/>
          </p:nvPr>
        </p:nvSpPr>
        <p:spPr/>
        <p:txBody>
          <a:bodyPr/>
          <a:lstStyle/>
          <a:p>
            <a:fld id="{B3166B21-1723-4B3A-B74F-C2967552BD9D}" type="datetimeFigureOut">
              <a:rPr lang="uk-UA" smtClean="0"/>
              <a:t>11.09.2018</a:t>
            </a:fld>
            <a:endParaRPr lang="uk-UA"/>
          </a:p>
        </p:txBody>
      </p:sp>
      <p:sp>
        <p:nvSpPr>
          <p:cNvPr id="8" name="Footer Placeholder 7"/>
          <p:cNvSpPr>
            <a:spLocks noGrp="1"/>
          </p:cNvSpPr>
          <p:nvPr>
            <p:ph type="ftr" sz="quarter" idx="11"/>
          </p:nvPr>
        </p:nvSpPr>
        <p:spPr/>
        <p:txBody>
          <a:bodyPr/>
          <a:lstStyle/>
          <a:p>
            <a:endParaRPr lang="uk-UA"/>
          </a:p>
        </p:txBody>
      </p:sp>
      <p:sp>
        <p:nvSpPr>
          <p:cNvPr id="9" name="Slide Number Placeholder 8"/>
          <p:cNvSpPr>
            <a:spLocks noGrp="1"/>
          </p:cNvSpPr>
          <p:nvPr>
            <p:ph type="sldNum" sz="quarter" idx="12"/>
          </p:nvPr>
        </p:nvSpPr>
        <p:spPr/>
        <p:txBody>
          <a:bodyPr/>
          <a:lstStyle/>
          <a:p>
            <a:fld id="{7855A4C8-CCC7-4914-8F12-077FB8AD4745}" type="slidenum">
              <a:rPr lang="uk-UA" smtClean="0"/>
              <a:t>‹№›</a:t>
            </a:fld>
            <a:endParaRPr lang="uk-UA"/>
          </a:p>
        </p:txBody>
      </p:sp>
    </p:spTree>
    <p:extLst>
      <p:ext uri="{BB962C8B-B14F-4D97-AF65-F5344CB8AC3E}">
        <p14:creationId xmlns:p14="http://schemas.microsoft.com/office/powerpoint/2010/main" val="3928595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Date Placeholder 2"/>
          <p:cNvSpPr>
            <a:spLocks noGrp="1"/>
          </p:cNvSpPr>
          <p:nvPr>
            <p:ph type="dt" sz="half" idx="10"/>
          </p:nvPr>
        </p:nvSpPr>
        <p:spPr/>
        <p:txBody>
          <a:bodyPr/>
          <a:lstStyle/>
          <a:p>
            <a:fld id="{B3166B21-1723-4B3A-B74F-C2967552BD9D}" type="datetimeFigureOut">
              <a:rPr lang="uk-UA" smtClean="0"/>
              <a:t>11.09.2018</a:t>
            </a:fld>
            <a:endParaRPr lang="uk-UA"/>
          </a:p>
        </p:txBody>
      </p:sp>
      <p:sp>
        <p:nvSpPr>
          <p:cNvPr id="4" name="Footer Placeholder 3"/>
          <p:cNvSpPr>
            <a:spLocks noGrp="1"/>
          </p:cNvSpPr>
          <p:nvPr>
            <p:ph type="ftr" sz="quarter" idx="11"/>
          </p:nvPr>
        </p:nvSpPr>
        <p:spPr/>
        <p:txBody>
          <a:bodyPr/>
          <a:lstStyle/>
          <a:p>
            <a:endParaRPr lang="uk-UA"/>
          </a:p>
        </p:txBody>
      </p:sp>
      <p:sp>
        <p:nvSpPr>
          <p:cNvPr id="5" name="Slide Number Placeholder 4"/>
          <p:cNvSpPr>
            <a:spLocks noGrp="1"/>
          </p:cNvSpPr>
          <p:nvPr>
            <p:ph type="sldNum" sz="quarter" idx="12"/>
          </p:nvPr>
        </p:nvSpPr>
        <p:spPr/>
        <p:txBody>
          <a:bodyPr/>
          <a:lstStyle/>
          <a:p>
            <a:fld id="{7855A4C8-CCC7-4914-8F12-077FB8AD4745}" type="slidenum">
              <a:rPr lang="uk-UA" smtClean="0"/>
              <a:t>‹№›</a:t>
            </a:fld>
            <a:endParaRPr lang="uk-UA"/>
          </a:p>
        </p:txBody>
      </p:sp>
    </p:spTree>
    <p:extLst>
      <p:ext uri="{BB962C8B-B14F-4D97-AF65-F5344CB8AC3E}">
        <p14:creationId xmlns:p14="http://schemas.microsoft.com/office/powerpoint/2010/main" val="2442311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и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166B21-1723-4B3A-B74F-C2967552BD9D}" type="datetimeFigureOut">
              <a:rPr lang="uk-UA" smtClean="0"/>
              <a:t>11.09.2018</a:t>
            </a:fld>
            <a:endParaRPr lang="uk-UA"/>
          </a:p>
        </p:txBody>
      </p:sp>
      <p:sp>
        <p:nvSpPr>
          <p:cNvPr id="3" name="Footer Placeholder 2"/>
          <p:cNvSpPr>
            <a:spLocks noGrp="1"/>
          </p:cNvSpPr>
          <p:nvPr>
            <p:ph type="ftr" sz="quarter" idx="11"/>
          </p:nvPr>
        </p:nvSpPr>
        <p:spPr/>
        <p:txBody>
          <a:bodyPr/>
          <a:lstStyle/>
          <a:p>
            <a:endParaRPr lang="uk-UA"/>
          </a:p>
        </p:txBody>
      </p:sp>
      <p:sp>
        <p:nvSpPr>
          <p:cNvPr id="4" name="Slide Number Placeholder 3"/>
          <p:cNvSpPr>
            <a:spLocks noGrp="1"/>
          </p:cNvSpPr>
          <p:nvPr>
            <p:ph type="sldNum" sz="quarter" idx="12"/>
          </p:nvPr>
        </p:nvSpPr>
        <p:spPr/>
        <p:txBody>
          <a:bodyPr/>
          <a:lstStyle/>
          <a:p>
            <a:fld id="{7855A4C8-CCC7-4914-8F12-077FB8AD4745}" type="slidenum">
              <a:rPr lang="uk-UA" smtClean="0"/>
              <a:t>‹№›</a:t>
            </a:fld>
            <a:endParaRPr lang="uk-UA"/>
          </a:p>
        </p:txBody>
      </p:sp>
    </p:spTree>
    <p:extLst>
      <p:ext uri="{BB962C8B-B14F-4D97-AF65-F5344CB8AC3E}">
        <p14:creationId xmlns:p14="http://schemas.microsoft.com/office/powerpoint/2010/main" val="2817360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Вміст і підпис">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uk-UA"/>
              <a:t>Клацніть, щоб редагувати стиль зразка заголовка</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Відредагуйте стиль зразка тексту</a:t>
            </a:r>
          </a:p>
        </p:txBody>
      </p:sp>
      <p:sp>
        <p:nvSpPr>
          <p:cNvPr id="5" name="Date Placeholder 4"/>
          <p:cNvSpPr>
            <a:spLocks noGrp="1"/>
          </p:cNvSpPr>
          <p:nvPr>
            <p:ph type="dt" sz="half" idx="10"/>
          </p:nvPr>
        </p:nvSpPr>
        <p:spPr/>
        <p:txBody>
          <a:bodyPr/>
          <a:lstStyle/>
          <a:p>
            <a:fld id="{B3166B21-1723-4B3A-B74F-C2967552BD9D}" type="datetimeFigureOut">
              <a:rPr lang="uk-UA" smtClean="0"/>
              <a:t>11.09.2018</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7855A4C8-CCC7-4914-8F12-077FB8AD4745}" type="slidenum">
              <a:rPr lang="uk-UA" smtClean="0"/>
              <a:t>‹№›</a:t>
            </a:fld>
            <a:endParaRPr lang="uk-UA"/>
          </a:p>
        </p:txBody>
      </p:sp>
    </p:spTree>
    <p:extLst>
      <p:ext uri="{BB962C8B-B14F-4D97-AF65-F5344CB8AC3E}">
        <p14:creationId xmlns:p14="http://schemas.microsoft.com/office/powerpoint/2010/main" val="728121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і підпис">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uk-UA"/>
              <a:t>Клацніть, щоб редагувати стиль зразка заголовка</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uk-UA"/>
              <a:t>Клацніть піктограму, щоб додати зображення</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Відредагуйте стиль зразка тексту</a:t>
            </a:r>
          </a:p>
        </p:txBody>
      </p:sp>
      <p:sp>
        <p:nvSpPr>
          <p:cNvPr id="5" name="Date Placeholder 4"/>
          <p:cNvSpPr>
            <a:spLocks noGrp="1"/>
          </p:cNvSpPr>
          <p:nvPr>
            <p:ph type="dt" sz="half" idx="10"/>
          </p:nvPr>
        </p:nvSpPr>
        <p:spPr/>
        <p:txBody>
          <a:bodyPr/>
          <a:lstStyle/>
          <a:p>
            <a:fld id="{B3166B21-1723-4B3A-B74F-C2967552BD9D}" type="datetimeFigureOut">
              <a:rPr lang="uk-UA" smtClean="0"/>
              <a:t>11.09.2018</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7855A4C8-CCC7-4914-8F12-077FB8AD4745}" type="slidenum">
              <a:rPr lang="uk-UA" smtClean="0"/>
              <a:t>‹№›</a:t>
            </a:fld>
            <a:endParaRPr lang="uk-UA"/>
          </a:p>
        </p:txBody>
      </p:sp>
    </p:spTree>
    <p:extLst>
      <p:ext uri="{BB962C8B-B14F-4D97-AF65-F5344CB8AC3E}">
        <p14:creationId xmlns:p14="http://schemas.microsoft.com/office/powerpoint/2010/main" val="1813041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166B21-1723-4B3A-B74F-C2967552BD9D}" type="datetimeFigureOut">
              <a:rPr lang="uk-UA" smtClean="0"/>
              <a:t>11.09.2018</a:t>
            </a:fld>
            <a:endParaRPr lang="uk-UA"/>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uk-UA"/>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55A4C8-CCC7-4914-8F12-077FB8AD4745}" type="slidenum">
              <a:rPr lang="uk-UA" smtClean="0"/>
              <a:t>‹№›</a:t>
            </a:fld>
            <a:endParaRPr lang="uk-UA"/>
          </a:p>
        </p:txBody>
      </p:sp>
    </p:spTree>
    <p:extLst>
      <p:ext uri="{BB962C8B-B14F-4D97-AF65-F5344CB8AC3E}">
        <p14:creationId xmlns:p14="http://schemas.microsoft.com/office/powerpoint/2010/main" val="13974358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5D81752-8698-489F-B9EE-298D03C5981E}"/>
              </a:ext>
            </a:extLst>
          </p:cNvPr>
          <p:cNvSpPr>
            <a:spLocks noGrp="1"/>
          </p:cNvSpPr>
          <p:nvPr>
            <p:ph type="ctrTitle"/>
          </p:nvPr>
        </p:nvSpPr>
        <p:spPr>
          <a:xfrm>
            <a:off x="404813" y="1004095"/>
            <a:ext cx="7029450" cy="1655763"/>
          </a:xfrm>
        </p:spPr>
        <p:txBody>
          <a:bodyPr>
            <a:normAutofit/>
          </a:bodyPr>
          <a:lstStyle/>
          <a:p>
            <a:r>
              <a:rPr lang="en-US" sz="4400" b="1" dirty="0">
                <a:latin typeface="Arial" panose="020B0604020202020204" pitchFamily="34" charset="0"/>
                <a:cs typeface="Arial" panose="020B0604020202020204" pitchFamily="34" charset="0"/>
              </a:rPr>
              <a:t>Management </a:t>
            </a:r>
            <a:br>
              <a:rPr lang="en-US" sz="4400" b="1" dirty="0">
                <a:latin typeface="Arial" panose="020B0604020202020204" pitchFamily="34" charset="0"/>
                <a:cs typeface="Arial" panose="020B0604020202020204" pitchFamily="34" charset="0"/>
              </a:rPr>
            </a:br>
            <a:r>
              <a:rPr lang="en-US" sz="4400" b="1" dirty="0">
                <a:latin typeface="Arial" panose="020B0604020202020204" pitchFamily="34" charset="0"/>
                <a:cs typeface="Arial" panose="020B0604020202020204" pitchFamily="34" charset="0"/>
              </a:rPr>
              <a:t>of Small Business</a:t>
            </a:r>
            <a:endParaRPr lang="uk-UA" sz="4400" b="1" dirty="0">
              <a:latin typeface="Arial" panose="020B0604020202020204" pitchFamily="34" charset="0"/>
              <a:cs typeface="Arial" panose="020B0604020202020204" pitchFamily="34" charset="0"/>
            </a:endParaRPr>
          </a:p>
        </p:txBody>
      </p:sp>
      <p:sp>
        <p:nvSpPr>
          <p:cNvPr id="3" name="Підзаголовок 2">
            <a:extLst>
              <a:ext uri="{FF2B5EF4-FFF2-40B4-BE49-F238E27FC236}">
                <a16:creationId xmlns:a16="http://schemas.microsoft.com/office/drawing/2014/main" id="{5ED0ADB7-3898-4435-9393-47CEA3711411}"/>
              </a:ext>
            </a:extLst>
          </p:cNvPr>
          <p:cNvSpPr>
            <a:spLocks noGrp="1"/>
          </p:cNvSpPr>
          <p:nvPr>
            <p:ph type="subTitle" idx="1"/>
          </p:nvPr>
        </p:nvSpPr>
        <p:spPr>
          <a:xfrm>
            <a:off x="1143000" y="3929063"/>
            <a:ext cx="6858000" cy="1655762"/>
          </a:xfrm>
        </p:spPr>
        <p:txBody>
          <a:bodyPr>
            <a:normAutofit fontScale="92500" lnSpcReduction="20000"/>
          </a:bodyPr>
          <a:lstStyle/>
          <a:p>
            <a:r>
              <a:rPr lang="en-US" b="1" dirty="0"/>
              <a:t>Kateryna </a:t>
            </a:r>
            <a:r>
              <a:rPr lang="en-US" b="1" dirty="0" err="1"/>
              <a:t>Zaslavska</a:t>
            </a:r>
            <a:endParaRPr lang="en-US" b="1" dirty="0"/>
          </a:p>
          <a:p>
            <a:endParaRPr lang="en-US" dirty="0"/>
          </a:p>
          <a:p>
            <a:r>
              <a:rPr lang="en-US" sz="1600" dirty="0">
                <a:latin typeface="Arial" panose="020B0604020202020204" pitchFamily="34" charset="0"/>
                <a:cs typeface="Arial" panose="020B0604020202020204" pitchFamily="34" charset="0"/>
              </a:rPr>
              <a:t>Associate Professor </a:t>
            </a:r>
          </a:p>
          <a:p>
            <a:r>
              <a:rPr lang="en-US" sz="1600" dirty="0">
                <a:latin typeface="Arial" panose="020B0604020202020204" pitchFamily="34" charset="0"/>
                <a:cs typeface="Arial" panose="020B0604020202020204" pitchFamily="34" charset="0"/>
              </a:rPr>
              <a:t>of Management, Logistics and Economics Department </a:t>
            </a:r>
          </a:p>
          <a:p>
            <a:r>
              <a:rPr lang="en-US" sz="1600" dirty="0">
                <a:latin typeface="Arial" panose="020B0604020202020204" pitchFamily="34" charset="0"/>
                <a:cs typeface="Arial" panose="020B0604020202020204" pitchFamily="34" charset="0"/>
              </a:rPr>
              <a:t>of Simon Kuznets </a:t>
            </a:r>
            <a:r>
              <a:rPr lang="en-US" sz="1600" dirty="0" err="1">
                <a:latin typeface="Arial" panose="020B0604020202020204" pitchFamily="34" charset="0"/>
                <a:cs typeface="Arial" panose="020B0604020202020204" pitchFamily="34" charset="0"/>
              </a:rPr>
              <a:t>Kharkiv</a:t>
            </a:r>
            <a:r>
              <a:rPr lang="en-US" sz="1600" dirty="0">
                <a:latin typeface="Arial" panose="020B0604020202020204" pitchFamily="34" charset="0"/>
                <a:cs typeface="Arial" panose="020B0604020202020204" pitchFamily="34" charset="0"/>
              </a:rPr>
              <a:t> National University of Economics</a:t>
            </a:r>
          </a:p>
        </p:txBody>
      </p:sp>
      <p:pic>
        <p:nvPicPr>
          <p:cNvPr id="1028" name="Picture 4" descr="ÐÐ°ÑÑÐ¸Ð½ÐºÐ¸ Ð¿Ð¾ Ð·Ð°Ð¿ÑÐ¾ÑÑ business icon">
            <a:extLst>
              <a:ext uri="{FF2B5EF4-FFF2-40B4-BE49-F238E27FC236}">
                <a16:creationId xmlns:a16="http://schemas.microsoft.com/office/drawing/2014/main" id="{90B6250D-81FE-4D24-9D23-119556AE49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9427" y="1151337"/>
            <a:ext cx="1881187" cy="1881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2436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23C8D0F-02C7-4B69-99E6-3777DA68F6DF}"/>
              </a:ext>
            </a:extLst>
          </p:cNvPr>
          <p:cNvSpPr>
            <a:spLocks noGrp="1"/>
          </p:cNvSpPr>
          <p:nvPr>
            <p:ph type="title"/>
          </p:nvPr>
        </p:nvSpPr>
        <p:spPr>
          <a:xfrm>
            <a:off x="628650" y="365126"/>
            <a:ext cx="7886700" cy="409691"/>
          </a:xfrm>
        </p:spPr>
        <p:txBody>
          <a:bodyPr>
            <a:normAutofit fontScale="90000"/>
          </a:bodyPr>
          <a:lstStyle/>
          <a:p>
            <a:pPr algn="ctr"/>
            <a:r>
              <a:rPr lang="en-US" sz="2400" b="1" dirty="0"/>
              <a:t>Task</a:t>
            </a:r>
            <a:endParaRPr lang="uk-UA" sz="2400" b="1" dirty="0"/>
          </a:p>
        </p:txBody>
      </p:sp>
      <p:sp>
        <p:nvSpPr>
          <p:cNvPr id="3" name="Місце для вмісту 2">
            <a:extLst>
              <a:ext uri="{FF2B5EF4-FFF2-40B4-BE49-F238E27FC236}">
                <a16:creationId xmlns:a16="http://schemas.microsoft.com/office/drawing/2014/main" id="{1505E5D0-AAA9-47AA-80FC-0EA6EAC3CB4A}"/>
              </a:ext>
            </a:extLst>
          </p:cNvPr>
          <p:cNvSpPr>
            <a:spLocks noGrp="1"/>
          </p:cNvSpPr>
          <p:nvPr>
            <p:ph idx="1"/>
          </p:nvPr>
        </p:nvSpPr>
        <p:spPr>
          <a:xfrm>
            <a:off x="628650" y="774817"/>
            <a:ext cx="7886700" cy="5402146"/>
          </a:xfrm>
        </p:spPr>
        <p:txBody>
          <a:bodyPr/>
          <a:lstStyle/>
          <a:p>
            <a:pPr marL="0" indent="0" algn="ctr">
              <a:buNone/>
            </a:pPr>
            <a:r>
              <a:rPr lang="en-US" dirty="0"/>
              <a:t>Comparative characteristics of small and large business</a:t>
            </a:r>
          </a:p>
          <a:p>
            <a:pPr marL="0" indent="0" algn="ctr">
              <a:buNone/>
            </a:pPr>
            <a:endParaRPr lang="uk-UA" dirty="0"/>
          </a:p>
        </p:txBody>
      </p:sp>
      <p:graphicFrame>
        <p:nvGraphicFramePr>
          <p:cNvPr id="4" name="Таблиця 3">
            <a:extLst>
              <a:ext uri="{FF2B5EF4-FFF2-40B4-BE49-F238E27FC236}">
                <a16:creationId xmlns:a16="http://schemas.microsoft.com/office/drawing/2014/main" id="{09E67472-C9B0-4E84-86AF-992695164225}"/>
              </a:ext>
            </a:extLst>
          </p:cNvPr>
          <p:cNvGraphicFramePr>
            <a:graphicFrameLocks noGrp="1"/>
          </p:cNvGraphicFramePr>
          <p:nvPr>
            <p:extLst>
              <p:ext uri="{D42A27DB-BD31-4B8C-83A1-F6EECF244321}">
                <p14:modId xmlns:p14="http://schemas.microsoft.com/office/powerpoint/2010/main" val="740337595"/>
              </p:ext>
            </p:extLst>
          </p:nvPr>
        </p:nvGraphicFramePr>
        <p:xfrm>
          <a:off x="628650" y="1666876"/>
          <a:ext cx="7798328" cy="4699097"/>
        </p:xfrm>
        <a:graphic>
          <a:graphicData uri="http://schemas.openxmlformats.org/drawingml/2006/table">
            <a:tbl>
              <a:tblPr>
                <a:tableStyleId>{5C22544A-7EE6-4342-B048-85BDC9FD1C3A}</a:tableStyleId>
              </a:tblPr>
              <a:tblGrid>
                <a:gridCol w="550470">
                  <a:extLst>
                    <a:ext uri="{9D8B030D-6E8A-4147-A177-3AD203B41FA5}">
                      <a16:colId xmlns:a16="http://schemas.microsoft.com/office/drawing/2014/main" val="145184254"/>
                    </a:ext>
                  </a:extLst>
                </a:gridCol>
                <a:gridCol w="3578056">
                  <a:extLst>
                    <a:ext uri="{9D8B030D-6E8A-4147-A177-3AD203B41FA5}">
                      <a16:colId xmlns:a16="http://schemas.microsoft.com/office/drawing/2014/main" val="1225192878"/>
                    </a:ext>
                  </a:extLst>
                </a:gridCol>
                <a:gridCol w="3669802">
                  <a:extLst>
                    <a:ext uri="{9D8B030D-6E8A-4147-A177-3AD203B41FA5}">
                      <a16:colId xmlns:a16="http://schemas.microsoft.com/office/drawing/2014/main" val="1181771374"/>
                    </a:ext>
                  </a:extLst>
                </a:gridCol>
              </a:tblGrid>
              <a:tr h="281141">
                <a:tc>
                  <a:txBody>
                    <a:bodyPr/>
                    <a:lstStyle/>
                    <a:p>
                      <a:pPr algn="ctr">
                        <a:spcAft>
                          <a:spcPts val="0"/>
                        </a:spcAft>
                      </a:pPr>
                      <a:r>
                        <a:rPr lang="uk-UA" sz="1600" dirty="0">
                          <a:effectLst/>
                        </a:rPr>
                        <a:t> </a:t>
                      </a:r>
                      <a:endParaRPr lang="uk-UA" sz="1000" dirty="0">
                        <a:effectLst/>
                        <a:latin typeface="Times New Roman" panose="02020603050405020304" pitchFamily="18" charset="0"/>
                        <a:ea typeface="Times New Roman" panose="02020603050405020304" pitchFamily="18" charset="0"/>
                      </a:endParaRPr>
                    </a:p>
                  </a:txBody>
                  <a:tcPr marL="54423" marR="54423" marT="0" marB="0"/>
                </a:tc>
                <a:tc>
                  <a:txBody>
                    <a:bodyPr/>
                    <a:lstStyle/>
                    <a:p>
                      <a:pPr algn="ctr">
                        <a:spcAft>
                          <a:spcPts val="0"/>
                        </a:spcAft>
                      </a:pPr>
                      <a:r>
                        <a:rPr lang="en-US" sz="1600" dirty="0">
                          <a:effectLst/>
                        </a:rPr>
                        <a:t>Small Business</a:t>
                      </a:r>
                      <a:endParaRPr lang="uk-UA" sz="1000" dirty="0">
                        <a:effectLst/>
                        <a:latin typeface="Times New Roman" panose="02020603050405020304" pitchFamily="18" charset="0"/>
                        <a:ea typeface="Times New Roman" panose="02020603050405020304" pitchFamily="18" charset="0"/>
                      </a:endParaRPr>
                    </a:p>
                  </a:txBody>
                  <a:tcPr marL="54423" marR="54423" marT="0" marB="0"/>
                </a:tc>
                <a:tc>
                  <a:txBody>
                    <a:bodyPr/>
                    <a:lstStyle/>
                    <a:p>
                      <a:pPr algn="ctr">
                        <a:spcAft>
                          <a:spcPts val="0"/>
                        </a:spcAft>
                      </a:pPr>
                      <a:r>
                        <a:rPr lang="en-US" sz="1600" dirty="0">
                          <a:effectLst/>
                        </a:rPr>
                        <a:t>Large Business</a:t>
                      </a:r>
                      <a:endParaRPr lang="uk-UA" sz="1000" dirty="0">
                        <a:effectLst/>
                        <a:latin typeface="Times New Roman" panose="02020603050405020304" pitchFamily="18" charset="0"/>
                        <a:ea typeface="Times New Roman" panose="02020603050405020304" pitchFamily="18" charset="0"/>
                      </a:endParaRPr>
                    </a:p>
                  </a:txBody>
                  <a:tcPr marL="54423" marR="54423" marT="0" marB="0"/>
                </a:tc>
                <a:extLst>
                  <a:ext uri="{0D108BD9-81ED-4DB2-BD59-A6C34878D82A}">
                    <a16:rowId xmlns:a16="http://schemas.microsoft.com/office/drawing/2014/main" val="583712805"/>
                  </a:ext>
                </a:extLst>
              </a:tr>
              <a:tr h="1887690">
                <a:tc>
                  <a:txBody>
                    <a:bodyPr/>
                    <a:lstStyle/>
                    <a:p>
                      <a:pPr marL="71755" marR="71755" algn="ctr">
                        <a:spcAft>
                          <a:spcPts val="0"/>
                        </a:spcAft>
                      </a:pPr>
                      <a:r>
                        <a:rPr lang="en-US" sz="1600" dirty="0">
                          <a:effectLst/>
                        </a:rPr>
                        <a:t>Advantages</a:t>
                      </a:r>
                      <a:endParaRPr lang="uk-UA" sz="1000" dirty="0">
                        <a:effectLst/>
                        <a:latin typeface="Times New Roman" panose="02020603050405020304" pitchFamily="18" charset="0"/>
                        <a:ea typeface="Times New Roman" panose="02020603050405020304" pitchFamily="18" charset="0"/>
                      </a:endParaRPr>
                    </a:p>
                  </a:txBody>
                  <a:tcPr marL="54423" marR="54423" marT="0" marB="0" vert="vert270"/>
                </a:tc>
                <a:tc>
                  <a:txBody>
                    <a:bodyPr/>
                    <a:lstStyle/>
                    <a:p>
                      <a:pPr algn="ctr">
                        <a:spcAft>
                          <a:spcPts val="0"/>
                        </a:spcAft>
                      </a:pPr>
                      <a:r>
                        <a:rPr lang="uk-UA" sz="1600" dirty="0">
                          <a:effectLst/>
                        </a:rPr>
                        <a:t> </a:t>
                      </a:r>
                      <a:endParaRPr lang="uk-UA" sz="1000" dirty="0">
                        <a:effectLst/>
                        <a:latin typeface="Times New Roman" panose="02020603050405020304" pitchFamily="18" charset="0"/>
                        <a:ea typeface="Times New Roman" panose="02020603050405020304" pitchFamily="18" charset="0"/>
                      </a:endParaRPr>
                    </a:p>
                  </a:txBody>
                  <a:tcPr marL="54423" marR="54423" marT="0" marB="0"/>
                </a:tc>
                <a:tc>
                  <a:txBody>
                    <a:bodyPr/>
                    <a:lstStyle/>
                    <a:p>
                      <a:pPr algn="ctr">
                        <a:spcAft>
                          <a:spcPts val="0"/>
                        </a:spcAft>
                      </a:pPr>
                      <a:r>
                        <a:rPr lang="uk-UA" sz="1600" dirty="0">
                          <a:effectLst/>
                        </a:rPr>
                        <a:t> </a:t>
                      </a:r>
                      <a:endParaRPr lang="uk-UA" sz="1000" dirty="0">
                        <a:effectLst/>
                        <a:latin typeface="Times New Roman" panose="02020603050405020304" pitchFamily="18" charset="0"/>
                        <a:ea typeface="Times New Roman" panose="02020603050405020304" pitchFamily="18" charset="0"/>
                      </a:endParaRPr>
                    </a:p>
                  </a:txBody>
                  <a:tcPr marL="54423" marR="54423" marT="0" marB="0"/>
                </a:tc>
                <a:extLst>
                  <a:ext uri="{0D108BD9-81ED-4DB2-BD59-A6C34878D82A}">
                    <a16:rowId xmlns:a16="http://schemas.microsoft.com/office/drawing/2014/main" val="937968110"/>
                  </a:ext>
                </a:extLst>
              </a:tr>
              <a:tr h="2530266">
                <a:tc>
                  <a:txBody>
                    <a:bodyPr/>
                    <a:lstStyle/>
                    <a:p>
                      <a:pPr marL="71755" marR="71755" algn="ctr">
                        <a:spcAft>
                          <a:spcPts val="0"/>
                        </a:spcAft>
                      </a:pPr>
                      <a:r>
                        <a:rPr lang="en-US" sz="1600" dirty="0" err="1">
                          <a:effectLst/>
                        </a:rPr>
                        <a:t>Disadvanages</a:t>
                      </a:r>
                      <a:endParaRPr lang="uk-UA" sz="1000" dirty="0">
                        <a:effectLst/>
                        <a:latin typeface="Times New Roman" panose="02020603050405020304" pitchFamily="18" charset="0"/>
                        <a:ea typeface="Times New Roman" panose="02020603050405020304" pitchFamily="18" charset="0"/>
                      </a:endParaRPr>
                    </a:p>
                  </a:txBody>
                  <a:tcPr marL="54423" marR="54423" marT="0" marB="0" vert="vert270"/>
                </a:tc>
                <a:tc>
                  <a:txBody>
                    <a:bodyPr/>
                    <a:lstStyle/>
                    <a:p>
                      <a:pPr algn="ctr">
                        <a:spcAft>
                          <a:spcPts val="0"/>
                        </a:spcAft>
                      </a:pPr>
                      <a:r>
                        <a:rPr lang="uk-UA" sz="1600" dirty="0">
                          <a:effectLst/>
                        </a:rPr>
                        <a:t> </a:t>
                      </a:r>
                      <a:endParaRPr lang="uk-UA" sz="1000" dirty="0">
                        <a:effectLst/>
                      </a:endParaRPr>
                    </a:p>
                    <a:p>
                      <a:pPr algn="ctr">
                        <a:spcAft>
                          <a:spcPts val="0"/>
                        </a:spcAft>
                      </a:pPr>
                      <a:r>
                        <a:rPr lang="uk-UA" sz="1600" dirty="0">
                          <a:effectLst/>
                        </a:rPr>
                        <a:t> </a:t>
                      </a:r>
                      <a:endParaRPr lang="uk-UA" sz="1000" dirty="0">
                        <a:effectLst/>
                      </a:endParaRPr>
                    </a:p>
                    <a:p>
                      <a:pPr algn="ctr">
                        <a:spcAft>
                          <a:spcPts val="0"/>
                        </a:spcAft>
                      </a:pPr>
                      <a:r>
                        <a:rPr lang="uk-UA" sz="1600" dirty="0">
                          <a:effectLst/>
                        </a:rPr>
                        <a:t> </a:t>
                      </a:r>
                      <a:endParaRPr lang="uk-UA" sz="1000" dirty="0">
                        <a:effectLst/>
                      </a:endParaRPr>
                    </a:p>
                    <a:p>
                      <a:pPr algn="ctr">
                        <a:spcAft>
                          <a:spcPts val="0"/>
                        </a:spcAft>
                      </a:pPr>
                      <a:r>
                        <a:rPr lang="uk-UA" sz="1600" dirty="0">
                          <a:effectLst/>
                        </a:rPr>
                        <a:t> </a:t>
                      </a:r>
                      <a:endParaRPr lang="uk-UA" sz="1000" dirty="0">
                        <a:effectLst/>
                      </a:endParaRPr>
                    </a:p>
                    <a:p>
                      <a:pPr algn="ctr">
                        <a:spcAft>
                          <a:spcPts val="0"/>
                        </a:spcAft>
                      </a:pPr>
                      <a:r>
                        <a:rPr lang="uk-UA" sz="1600" dirty="0">
                          <a:effectLst/>
                        </a:rPr>
                        <a:t> </a:t>
                      </a:r>
                      <a:endParaRPr lang="uk-UA" sz="1000" dirty="0">
                        <a:effectLst/>
                      </a:endParaRPr>
                    </a:p>
                    <a:p>
                      <a:pPr algn="ctr">
                        <a:spcAft>
                          <a:spcPts val="0"/>
                        </a:spcAft>
                      </a:pPr>
                      <a:r>
                        <a:rPr lang="uk-UA" sz="1600" dirty="0">
                          <a:effectLst/>
                        </a:rPr>
                        <a:t> </a:t>
                      </a:r>
                      <a:endParaRPr lang="uk-UA" sz="1000" dirty="0">
                        <a:effectLst/>
                      </a:endParaRPr>
                    </a:p>
                    <a:p>
                      <a:pPr algn="ctr">
                        <a:spcAft>
                          <a:spcPts val="0"/>
                        </a:spcAft>
                      </a:pPr>
                      <a:r>
                        <a:rPr lang="uk-UA" sz="1600" dirty="0">
                          <a:effectLst/>
                        </a:rPr>
                        <a:t> </a:t>
                      </a:r>
                      <a:endParaRPr lang="uk-UA" sz="1000" dirty="0">
                        <a:effectLst/>
                      </a:endParaRPr>
                    </a:p>
                    <a:p>
                      <a:pPr algn="ctr">
                        <a:spcAft>
                          <a:spcPts val="0"/>
                        </a:spcAft>
                      </a:pPr>
                      <a:r>
                        <a:rPr lang="uk-UA" sz="1600" dirty="0">
                          <a:effectLst/>
                        </a:rPr>
                        <a:t> </a:t>
                      </a:r>
                      <a:endParaRPr lang="uk-UA" sz="1000" dirty="0">
                        <a:effectLst/>
                      </a:endParaRPr>
                    </a:p>
                    <a:p>
                      <a:pPr>
                        <a:spcAft>
                          <a:spcPts val="0"/>
                        </a:spcAft>
                      </a:pPr>
                      <a:r>
                        <a:rPr lang="uk-UA" sz="1600" dirty="0">
                          <a:effectLst/>
                        </a:rPr>
                        <a:t> </a:t>
                      </a:r>
                      <a:endParaRPr lang="uk-UA" sz="1000" dirty="0">
                        <a:effectLst/>
                        <a:latin typeface="Times New Roman" panose="02020603050405020304" pitchFamily="18" charset="0"/>
                        <a:ea typeface="Times New Roman" panose="02020603050405020304" pitchFamily="18" charset="0"/>
                      </a:endParaRPr>
                    </a:p>
                  </a:txBody>
                  <a:tcPr marL="54423" marR="54423" marT="0" marB="0"/>
                </a:tc>
                <a:tc>
                  <a:txBody>
                    <a:bodyPr/>
                    <a:lstStyle/>
                    <a:p>
                      <a:pPr algn="ctr">
                        <a:spcAft>
                          <a:spcPts val="0"/>
                        </a:spcAft>
                      </a:pPr>
                      <a:r>
                        <a:rPr lang="uk-UA" sz="1600" dirty="0">
                          <a:effectLst/>
                        </a:rPr>
                        <a:t> </a:t>
                      </a:r>
                      <a:endParaRPr lang="uk-UA" sz="1000" dirty="0">
                        <a:effectLst/>
                        <a:latin typeface="Times New Roman" panose="02020603050405020304" pitchFamily="18" charset="0"/>
                        <a:ea typeface="Times New Roman" panose="02020603050405020304" pitchFamily="18" charset="0"/>
                      </a:endParaRPr>
                    </a:p>
                  </a:txBody>
                  <a:tcPr marL="54423" marR="54423" marT="0" marB="0"/>
                </a:tc>
                <a:extLst>
                  <a:ext uri="{0D108BD9-81ED-4DB2-BD59-A6C34878D82A}">
                    <a16:rowId xmlns:a16="http://schemas.microsoft.com/office/drawing/2014/main" val="1790198471"/>
                  </a:ext>
                </a:extLst>
              </a:tr>
            </a:tbl>
          </a:graphicData>
        </a:graphic>
      </p:graphicFrame>
    </p:spTree>
    <p:extLst>
      <p:ext uri="{BB962C8B-B14F-4D97-AF65-F5344CB8AC3E}">
        <p14:creationId xmlns:p14="http://schemas.microsoft.com/office/powerpoint/2010/main" val="2165704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07B0EF-D8AF-48F0-BE4E-9B5CFABC41E2}"/>
              </a:ext>
            </a:extLst>
          </p:cNvPr>
          <p:cNvSpPr>
            <a:spLocks noGrp="1"/>
          </p:cNvSpPr>
          <p:nvPr>
            <p:ph type="title"/>
          </p:nvPr>
        </p:nvSpPr>
        <p:spPr>
          <a:xfrm>
            <a:off x="628650" y="365126"/>
            <a:ext cx="7886700" cy="463549"/>
          </a:xfrm>
        </p:spPr>
        <p:txBody>
          <a:bodyPr>
            <a:normAutofit/>
          </a:bodyPr>
          <a:lstStyle/>
          <a:p>
            <a:pPr algn="ctr"/>
            <a:r>
              <a:rPr lang="en-US" sz="2400" b="1" dirty="0">
                <a:solidFill>
                  <a:srgbClr val="FF0000"/>
                </a:solidFill>
              </a:rPr>
              <a:t>Task</a:t>
            </a:r>
            <a:endParaRPr lang="uk-UA" sz="2400" b="1" dirty="0">
              <a:solidFill>
                <a:srgbClr val="FF0000"/>
              </a:solidFill>
            </a:endParaRPr>
          </a:p>
        </p:txBody>
      </p:sp>
      <p:sp>
        <p:nvSpPr>
          <p:cNvPr id="3" name="Місце для вмісту 2">
            <a:extLst>
              <a:ext uri="{FF2B5EF4-FFF2-40B4-BE49-F238E27FC236}">
                <a16:creationId xmlns:a16="http://schemas.microsoft.com/office/drawing/2014/main" id="{48A8059D-235A-41CE-8B60-8E49F8280DB0}"/>
              </a:ext>
            </a:extLst>
          </p:cNvPr>
          <p:cNvSpPr>
            <a:spLocks noGrp="1"/>
          </p:cNvSpPr>
          <p:nvPr>
            <p:ph idx="1"/>
          </p:nvPr>
        </p:nvSpPr>
        <p:spPr>
          <a:xfrm>
            <a:off x="628650" y="1057275"/>
            <a:ext cx="7886700" cy="5119688"/>
          </a:xfrm>
        </p:spPr>
        <p:txBody>
          <a:bodyPr/>
          <a:lstStyle/>
          <a:p>
            <a:pPr marL="0" indent="0">
              <a:buNone/>
            </a:pPr>
            <a:r>
              <a:rPr lang="en-US" dirty="0"/>
              <a:t>1. Describe the small business criteria in 3 countries</a:t>
            </a:r>
          </a:p>
          <a:p>
            <a:pPr marL="0" indent="0">
              <a:buNone/>
            </a:pPr>
            <a:endParaRPr lang="en-US" dirty="0"/>
          </a:p>
          <a:p>
            <a:pPr marL="0" indent="0">
              <a:buNone/>
            </a:pPr>
            <a:r>
              <a:rPr lang="en-US" dirty="0"/>
              <a:t>2. Analyze the ways of State support of small business in these countries</a:t>
            </a:r>
          </a:p>
        </p:txBody>
      </p:sp>
    </p:spTree>
    <p:extLst>
      <p:ext uri="{BB962C8B-B14F-4D97-AF65-F5344CB8AC3E}">
        <p14:creationId xmlns:p14="http://schemas.microsoft.com/office/powerpoint/2010/main" val="2792095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AD1C40C-C79D-42DB-B745-2CDD58AF3811}"/>
              </a:ext>
            </a:extLst>
          </p:cNvPr>
          <p:cNvSpPr>
            <a:spLocks noGrp="1"/>
          </p:cNvSpPr>
          <p:nvPr>
            <p:ph type="title"/>
          </p:nvPr>
        </p:nvSpPr>
        <p:spPr>
          <a:xfrm>
            <a:off x="628650" y="365126"/>
            <a:ext cx="7886700" cy="406399"/>
          </a:xfrm>
        </p:spPr>
        <p:txBody>
          <a:bodyPr>
            <a:normAutofit fontScale="90000"/>
          </a:bodyPr>
          <a:lstStyle/>
          <a:p>
            <a:pPr algn="ctr"/>
            <a:r>
              <a:rPr lang="en-US" sz="2400" b="1" dirty="0">
                <a:solidFill>
                  <a:srgbClr val="FF0000"/>
                </a:solidFill>
              </a:rPr>
              <a:t>Task </a:t>
            </a:r>
            <a:endParaRPr lang="uk-UA" sz="2400" b="1" dirty="0">
              <a:solidFill>
                <a:srgbClr val="FF0000"/>
              </a:solidFill>
            </a:endParaRPr>
          </a:p>
        </p:txBody>
      </p:sp>
      <p:sp>
        <p:nvSpPr>
          <p:cNvPr id="3" name="Місце для вмісту 2">
            <a:extLst>
              <a:ext uri="{FF2B5EF4-FFF2-40B4-BE49-F238E27FC236}">
                <a16:creationId xmlns:a16="http://schemas.microsoft.com/office/drawing/2014/main" id="{230B491F-82A9-405B-975C-53E82CEAFC65}"/>
              </a:ext>
            </a:extLst>
          </p:cNvPr>
          <p:cNvSpPr>
            <a:spLocks noGrp="1"/>
          </p:cNvSpPr>
          <p:nvPr>
            <p:ph idx="1"/>
          </p:nvPr>
        </p:nvSpPr>
        <p:spPr>
          <a:xfrm>
            <a:off x="628650" y="1285875"/>
            <a:ext cx="7886700" cy="4891088"/>
          </a:xfrm>
        </p:spPr>
        <p:txBody>
          <a:bodyPr/>
          <a:lstStyle/>
          <a:p>
            <a:pPr marL="0" indent="0">
              <a:buNone/>
            </a:pPr>
            <a:r>
              <a:rPr lang="en-US" dirty="0"/>
              <a:t>1. Find the examples of successful and unsuccessful entrepreneurial ideas.</a:t>
            </a:r>
          </a:p>
          <a:p>
            <a:endParaRPr lang="en-US" dirty="0"/>
          </a:p>
          <a:p>
            <a:pPr marL="0" indent="0">
              <a:buNone/>
            </a:pPr>
            <a:r>
              <a:rPr lang="en-US" dirty="0"/>
              <a:t>2. Analyze the reasons for the success or failure of the business concerned.</a:t>
            </a:r>
          </a:p>
          <a:p>
            <a:endParaRPr lang="en-US" dirty="0"/>
          </a:p>
          <a:p>
            <a:pPr marL="0" indent="0">
              <a:buNone/>
            </a:pPr>
            <a:r>
              <a:rPr lang="en-US" dirty="0"/>
              <a:t>3. Choose any well-known product or service. Analyze which idea has become the basis for further business.</a:t>
            </a:r>
            <a:endParaRPr lang="uk-UA" dirty="0"/>
          </a:p>
        </p:txBody>
      </p:sp>
    </p:spTree>
    <p:extLst>
      <p:ext uri="{BB962C8B-B14F-4D97-AF65-F5344CB8AC3E}">
        <p14:creationId xmlns:p14="http://schemas.microsoft.com/office/powerpoint/2010/main" val="1398390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a:extLst>
              <a:ext uri="{FF2B5EF4-FFF2-40B4-BE49-F238E27FC236}">
                <a16:creationId xmlns:a16="http://schemas.microsoft.com/office/drawing/2014/main" id="{DF825F15-D8F3-45BC-B83D-3EC83F007663}"/>
              </a:ext>
            </a:extLst>
          </p:cNvPr>
          <p:cNvSpPr>
            <a:spLocks noGrp="1" noChangeArrowheads="1"/>
          </p:cNvSpPr>
          <p:nvPr>
            <p:ph type="title"/>
          </p:nvPr>
        </p:nvSpPr>
        <p:spPr>
          <a:xfrm>
            <a:off x="457200" y="274640"/>
            <a:ext cx="8229600" cy="922337"/>
          </a:xfrm>
          <a:noFill/>
          <a:ln/>
        </p:spPr>
        <p:txBody>
          <a:bodyPr/>
          <a:lstStyle/>
          <a:p>
            <a:pPr algn="ctr"/>
            <a:r>
              <a:rPr lang="en-US" altLang="uk-UA" sz="2400" b="1" dirty="0">
                <a:solidFill>
                  <a:srgbClr val="660033"/>
                </a:solidFill>
              </a:rPr>
              <a:t>Organization Participants</a:t>
            </a:r>
            <a:br>
              <a:rPr lang="ru-RU" altLang="uk-UA" sz="2400" b="1" dirty="0">
                <a:solidFill>
                  <a:srgbClr val="660033"/>
                </a:solidFill>
              </a:rPr>
            </a:br>
            <a:endParaRPr lang="uk-UA" altLang="uk-UA" sz="2400" b="1" dirty="0">
              <a:solidFill>
                <a:srgbClr val="660033"/>
              </a:solidFill>
            </a:endParaRPr>
          </a:p>
        </p:txBody>
      </p:sp>
      <p:sp>
        <p:nvSpPr>
          <p:cNvPr id="33795" name="Rectangle 3">
            <a:extLst>
              <a:ext uri="{FF2B5EF4-FFF2-40B4-BE49-F238E27FC236}">
                <a16:creationId xmlns:a16="http://schemas.microsoft.com/office/drawing/2014/main" id="{34448903-60FE-4027-8825-48D3144402F7}"/>
              </a:ext>
            </a:extLst>
          </p:cNvPr>
          <p:cNvSpPr>
            <a:spLocks noGrp="1" noChangeArrowheads="1"/>
          </p:cNvSpPr>
          <p:nvPr>
            <p:ph idx="1"/>
          </p:nvPr>
        </p:nvSpPr>
        <p:spPr>
          <a:xfrm>
            <a:off x="-660400" y="1485901"/>
            <a:ext cx="10490200" cy="4691063"/>
          </a:xfrm>
        </p:spPr>
        <p:txBody>
          <a:bodyPr/>
          <a:lstStyle/>
          <a:p>
            <a:pPr algn="ctr">
              <a:buFontTx/>
              <a:buNone/>
            </a:pPr>
            <a:r>
              <a:rPr lang="en-US" altLang="uk-UA" b="1" dirty="0"/>
              <a:t>Participants </a:t>
            </a:r>
            <a:r>
              <a:rPr lang="en-US" altLang="uk-UA" dirty="0"/>
              <a:t>are groups</a:t>
            </a:r>
          </a:p>
          <a:p>
            <a:pPr algn="ctr">
              <a:buFontTx/>
              <a:buNone/>
            </a:pPr>
            <a:r>
              <a:rPr lang="en-US" altLang="uk-UA" dirty="0"/>
              <a:t>which have a potential or real impact</a:t>
            </a:r>
          </a:p>
          <a:p>
            <a:pPr algn="ctr">
              <a:buFontTx/>
              <a:buNone/>
            </a:pPr>
            <a:r>
              <a:rPr lang="en-US" altLang="uk-UA" dirty="0"/>
              <a:t>on organizational decisions</a:t>
            </a:r>
          </a:p>
          <a:p>
            <a:pPr algn="ctr">
              <a:buFontTx/>
              <a:buNone/>
            </a:pPr>
            <a:r>
              <a:rPr lang="en-US" altLang="uk-UA" dirty="0"/>
              <a:t>such as the choice of goals and actions.</a:t>
            </a:r>
            <a:endParaRPr lang="uk-UA" altLang="uk-UA" dirty="0"/>
          </a:p>
        </p:txBody>
      </p:sp>
      <p:pic>
        <p:nvPicPr>
          <p:cNvPr id="33798" name="Picture 6" descr="414792-2">
            <a:extLst>
              <a:ext uri="{FF2B5EF4-FFF2-40B4-BE49-F238E27FC236}">
                <a16:creationId xmlns:a16="http://schemas.microsoft.com/office/drawing/2014/main" id="{6587EE1F-10B4-4146-8833-7665D05DFE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788" y="4076700"/>
            <a:ext cx="2305050" cy="17097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5A81FB1F-C617-4C55-8A84-B883E89FF930}"/>
              </a:ext>
            </a:extLst>
          </p:cNvPr>
          <p:cNvSpPr>
            <a:spLocks noGrp="1" noChangeArrowheads="1"/>
          </p:cNvSpPr>
          <p:nvPr>
            <p:ph type="title"/>
          </p:nvPr>
        </p:nvSpPr>
        <p:spPr>
          <a:xfrm>
            <a:off x="-177800" y="317500"/>
            <a:ext cx="8864600" cy="879476"/>
          </a:xfrm>
        </p:spPr>
        <p:txBody>
          <a:bodyPr/>
          <a:lstStyle/>
          <a:p>
            <a:pPr algn="ctr"/>
            <a:r>
              <a:rPr lang="en-US" altLang="uk-UA" sz="2000" b="1" dirty="0">
                <a:solidFill>
                  <a:srgbClr val="660033"/>
                </a:solidFill>
              </a:rPr>
              <a:t>For whose needs there are organizations?</a:t>
            </a:r>
            <a:endParaRPr lang="uk-UA" altLang="uk-UA" sz="1000" b="1" dirty="0"/>
          </a:p>
        </p:txBody>
      </p:sp>
      <p:sp>
        <p:nvSpPr>
          <p:cNvPr id="21507" name="Rectangle 3">
            <a:extLst>
              <a:ext uri="{FF2B5EF4-FFF2-40B4-BE49-F238E27FC236}">
                <a16:creationId xmlns:a16="http://schemas.microsoft.com/office/drawing/2014/main" id="{8D37C01C-E0F2-40CF-902F-54F667172BDB}"/>
              </a:ext>
            </a:extLst>
          </p:cNvPr>
          <p:cNvSpPr>
            <a:spLocks noGrp="1" noChangeArrowheads="1"/>
          </p:cNvSpPr>
          <p:nvPr>
            <p:ph idx="1"/>
          </p:nvPr>
        </p:nvSpPr>
        <p:spPr>
          <a:xfrm>
            <a:off x="638175" y="1085850"/>
            <a:ext cx="8110538" cy="4864103"/>
          </a:xfrm>
        </p:spPr>
        <p:txBody>
          <a:bodyPr>
            <a:noAutofit/>
          </a:bodyPr>
          <a:lstStyle/>
          <a:p>
            <a:pPr>
              <a:lnSpc>
                <a:spcPct val="100000"/>
              </a:lnSpc>
              <a:spcBef>
                <a:spcPts val="0"/>
              </a:spcBef>
              <a:buFontTx/>
              <a:buNone/>
            </a:pPr>
            <a:r>
              <a:rPr lang="en-US" altLang="uk-UA" sz="1400" b="1" i="1" dirty="0">
                <a:latin typeface="Arial" panose="020B0604020202020204" pitchFamily="34" charset="0"/>
                <a:cs typeface="Arial" panose="020B0604020202020204" pitchFamily="34" charset="0"/>
              </a:rPr>
              <a:t>Opportunity # 1 - for shareholders</a:t>
            </a:r>
          </a:p>
          <a:p>
            <a:pPr>
              <a:lnSpc>
                <a:spcPct val="100000"/>
              </a:lnSpc>
              <a:spcBef>
                <a:spcPts val="0"/>
              </a:spcBef>
              <a:buFontTx/>
              <a:buNone/>
            </a:pPr>
            <a:r>
              <a:rPr lang="en-US" altLang="uk-UA" sz="1400" i="1" dirty="0">
                <a:latin typeface="Arial" panose="020B0604020202020204" pitchFamily="34" charset="0"/>
                <a:cs typeface="Arial" panose="020B0604020202020204" pitchFamily="34" charset="0"/>
              </a:rPr>
              <a:t>This is a traditional sight. The owners of the organization invest (in fact risking) their money in the business, and while they receive a decent income from it, the company fulfills its task.</a:t>
            </a:r>
          </a:p>
          <a:p>
            <a:pPr>
              <a:lnSpc>
                <a:spcPct val="100000"/>
              </a:lnSpc>
              <a:spcBef>
                <a:spcPts val="0"/>
              </a:spcBef>
              <a:buFontTx/>
              <a:buNone/>
            </a:pPr>
            <a:endParaRPr lang="en-US" altLang="uk-UA" sz="1400" i="1" dirty="0">
              <a:latin typeface="Arial" panose="020B0604020202020204" pitchFamily="34" charset="0"/>
              <a:cs typeface="Arial" panose="020B0604020202020204" pitchFamily="34" charset="0"/>
            </a:endParaRPr>
          </a:p>
          <a:p>
            <a:pPr>
              <a:lnSpc>
                <a:spcPct val="100000"/>
              </a:lnSpc>
              <a:spcBef>
                <a:spcPts val="0"/>
              </a:spcBef>
              <a:buFontTx/>
              <a:buNone/>
            </a:pPr>
            <a:r>
              <a:rPr lang="en-US" altLang="uk-UA" sz="1400" b="1" i="1" dirty="0">
                <a:latin typeface="Arial" panose="020B0604020202020204" pitchFamily="34" charset="0"/>
                <a:cs typeface="Arial" panose="020B0604020202020204" pitchFamily="34" charset="0"/>
              </a:rPr>
              <a:t>Opportunity # 2 - for customers</a:t>
            </a:r>
          </a:p>
          <a:p>
            <a:pPr>
              <a:lnSpc>
                <a:spcPct val="100000"/>
              </a:lnSpc>
              <a:spcBef>
                <a:spcPts val="0"/>
              </a:spcBef>
              <a:buFontTx/>
              <a:buNone/>
            </a:pPr>
            <a:r>
              <a:rPr lang="en-US" altLang="uk-UA" sz="1400" i="1" dirty="0">
                <a:latin typeface="Arial" panose="020B0604020202020204" pitchFamily="34" charset="0"/>
                <a:cs typeface="Arial" panose="020B0604020202020204" pitchFamily="34" charset="0"/>
              </a:rPr>
              <a:t>While the organization meets the needs of customers, it fulfills its main function.</a:t>
            </a:r>
          </a:p>
          <a:p>
            <a:pPr>
              <a:lnSpc>
                <a:spcPct val="100000"/>
              </a:lnSpc>
              <a:spcBef>
                <a:spcPts val="0"/>
              </a:spcBef>
              <a:buFontTx/>
              <a:buNone/>
            </a:pPr>
            <a:endParaRPr lang="en-US" altLang="uk-UA" sz="1400" i="1" dirty="0">
              <a:latin typeface="Arial" panose="020B0604020202020204" pitchFamily="34" charset="0"/>
              <a:cs typeface="Arial" panose="020B0604020202020204" pitchFamily="34" charset="0"/>
            </a:endParaRPr>
          </a:p>
          <a:p>
            <a:pPr>
              <a:lnSpc>
                <a:spcPct val="100000"/>
              </a:lnSpc>
              <a:spcBef>
                <a:spcPts val="0"/>
              </a:spcBef>
              <a:buFontTx/>
              <a:buNone/>
            </a:pPr>
            <a:r>
              <a:rPr lang="en-US" altLang="uk-UA" sz="1400" b="1" i="1" dirty="0">
                <a:latin typeface="Arial" panose="020B0604020202020204" pitchFamily="34" charset="0"/>
                <a:cs typeface="Arial" panose="020B0604020202020204" pitchFamily="34" charset="0"/>
              </a:rPr>
              <a:t>Opportunity # 3 - for employees</a:t>
            </a:r>
          </a:p>
          <a:p>
            <a:pPr>
              <a:lnSpc>
                <a:spcPct val="100000"/>
              </a:lnSpc>
              <a:spcBef>
                <a:spcPts val="0"/>
              </a:spcBef>
              <a:buFontTx/>
              <a:buNone/>
            </a:pPr>
            <a:r>
              <a:rPr lang="en-US" altLang="uk-UA" sz="1400" i="1" dirty="0">
                <a:latin typeface="Arial" panose="020B0604020202020204" pitchFamily="34" charset="0"/>
                <a:cs typeface="Arial" panose="020B0604020202020204" pitchFamily="34" charset="0"/>
              </a:rPr>
              <a:t>Instead of treating people as another type of material used in production, many companies believe that their most important goal is to meet the needs of employees. In this case, the following equations are considered valid:</a:t>
            </a:r>
          </a:p>
          <a:p>
            <a:pPr>
              <a:lnSpc>
                <a:spcPct val="100000"/>
              </a:lnSpc>
              <a:spcBef>
                <a:spcPts val="0"/>
              </a:spcBef>
              <a:buFontTx/>
              <a:buNone/>
            </a:pPr>
            <a:r>
              <a:rPr lang="en-US" altLang="uk-UA" sz="1400" i="1" dirty="0">
                <a:latin typeface="Arial" panose="020B0604020202020204" pitchFamily="34" charset="0"/>
                <a:cs typeface="Arial" panose="020B0604020202020204" pitchFamily="34" charset="0"/>
              </a:rPr>
              <a:t>Unsatisfactory staff = low productivity, complications, strikes.</a:t>
            </a:r>
          </a:p>
          <a:p>
            <a:pPr>
              <a:lnSpc>
                <a:spcPct val="100000"/>
              </a:lnSpc>
              <a:spcBef>
                <a:spcPts val="0"/>
              </a:spcBef>
              <a:buFontTx/>
              <a:buNone/>
            </a:pPr>
            <a:r>
              <a:rPr lang="en-US" altLang="uk-UA" sz="1400" i="1" dirty="0">
                <a:latin typeface="Arial" panose="020B0604020202020204" pitchFamily="34" charset="0"/>
                <a:cs typeface="Arial" panose="020B0604020202020204" pitchFamily="34" charset="0"/>
              </a:rPr>
              <a:t>Satisfied employees = high productivity, peace and harmony, prosperity.</a:t>
            </a:r>
          </a:p>
          <a:p>
            <a:pPr>
              <a:lnSpc>
                <a:spcPct val="100000"/>
              </a:lnSpc>
              <a:spcBef>
                <a:spcPts val="0"/>
              </a:spcBef>
              <a:buFontTx/>
              <a:buNone/>
            </a:pPr>
            <a:endParaRPr lang="en-US" altLang="uk-UA" sz="1400" i="1" dirty="0">
              <a:latin typeface="Arial" panose="020B0604020202020204" pitchFamily="34" charset="0"/>
              <a:cs typeface="Arial" panose="020B0604020202020204" pitchFamily="34" charset="0"/>
            </a:endParaRPr>
          </a:p>
          <a:p>
            <a:pPr>
              <a:lnSpc>
                <a:spcPct val="100000"/>
              </a:lnSpc>
              <a:spcBef>
                <a:spcPts val="0"/>
              </a:spcBef>
              <a:buFontTx/>
              <a:buNone/>
            </a:pPr>
            <a:r>
              <a:rPr lang="en-US" altLang="uk-UA" sz="1400" b="1" i="1" dirty="0">
                <a:latin typeface="Arial" panose="020B0604020202020204" pitchFamily="34" charset="0"/>
                <a:cs typeface="Arial" panose="020B0604020202020204" pitchFamily="34" charset="0"/>
              </a:rPr>
              <a:t>Opportunity # 4 - for managers</a:t>
            </a:r>
          </a:p>
          <a:p>
            <a:pPr>
              <a:lnSpc>
                <a:spcPct val="100000"/>
              </a:lnSpc>
              <a:spcBef>
                <a:spcPts val="0"/>
              </a:spcBef>
              <a:buFontTx/>
              <a:buNone/>
            </a:pPr>
            <a:r>
              <a:rPr lang="en-US" altLang="uk-UA" sz="1400" i="1" dirty="0">
                <a:latin typeface="Arial" panose="020B0604020202020204" pitchFamily="34" charset="0"/>
                <a:cs typeface="Arial" panose="020B0604020202020204" pitchFamily="34" charset="0"/>
              </a:rPr>
              <a:t>Managers are also employees, they can also be shareholders and customers. This view exists because managers are people who have power in organizations (they make decisions) and want to fully meet their needs. According to this view, the organization exists for them: not only for "top management", but for all managers. </a:t>
            </a:r>
            <a:r>
              <a:rPr lang="en-US" altLang="uk-UA" sz="1400" b="1" i="1" dirty="0">
                <a:latin typeface="Arial" panose="020B0604020202020204" pitchFamily="34" charset="0"/>
                <a:cs typeface="Arial" panose="020B0604020202020204" pitchFamily="34" charset="0"/>
              </a:rPr>
              <a:t>*</a:t>
            </a:r>
          </a:p>
          <a:p>
            <a:pPr>
              <a:lnSpc>
                <a:spcPct val="100000"/>
              </a:lnSpc>
              <a:spcBef>
                <a:spcPts val="0"/>
              </a:spcBef>
              <a:buFontTx/>
              <a:buNone/>
            </a:pPr>
            <a:endParaRPr lang="en-US" altLang="uk-UA" sz="1400" b="1" i="1" dirty="0">
              <a:latin typeface="Arial" panose="020B0604020202020204" pitchFamily="34" charset="0"/>
              <a:cs typeface="Arial" panose="020B0604020202020204" pitchFamily="34" charset="0"/>
            </a:endParaRPr>
          </a:p>
          <a:p>
            <a:pPr>
              <a:lnSpc>
                <a:spcPct val="100000"/>
              </a:lnSpc>
              <a:spcBef>
                <a:spcPts val="0"/>
              </a:spcBef>
              <a:buFontTx/>
              <a:buNone/>
            </a:pPr>
            <a:r>
              <a:rPr lang="en-US" altLang="uk-UA" sz="1400" b="1" i="1" dirty="0">
                <a:latin typeface="Arial" panose="020B0604020202020204" pitchFamily="34" charset="0"/>
                <a:cs typeface="Arial" panose="020B0604020202020204" pitchFamily="34" charset="0"/>
              </a:rPr>
              <a:t>Opportunity # 5 - for everyone who is associated with the company</a:t>
            </a:r>
          </a:p>
          <a:p>
            <a:pPr>
              <a:lnSpc>
                <a:spcPct val="100000"/>
              </a:lnSpc>
              <a:spcBef>
                <a:spcPts val="0"/>
              </a:spcBef>
              <a:buFontTx/>
              <a:buNone/>
            </a:pPr>
            <a:r>
              <a:rPr lang="en-US" altLang="uk-UA" sz="1400" i="1" dirty="0">
                <a:latin typeface="Arial" panose="020B0604020202020204" pitchFamily="34" charset="0"/>
                <a:cs typeface="Arial" panose="020B0604020202020204" pitchFamily="34" charset="0"/>
              </a:rPr>
              <a:t>And why not try to meet the needs of all people associated with the functioning of the company? Not only shareholders, managers, employees, customers, but also the whole part of society whose life is somehow connected with the activities of the organization, the so-called "stakeholders“</a:t>
            </a:r>
          </a:p>
          <a:p>
            <a:pPr>
              <a:lnSpc>
                <a:spcPct val="80000"/>
              </a:lnSpc>
              <a:buFontTx/>
              <a:buNone/>
            </a:pPr>
            <a:endParaRPr lang="en-US" altLang="uk-UA" sz="1600" b="1" i="1" dirty="0">
              <a:latin typeface="Arial" panose="020B0604020202020204" pitchFamily="34" charset="0"/>
              <a:cs typeface="Arial" panose="020B0604020202020204" pitchFamily="34" charset="0"/>
            </a:endParaRPr>
          </a:p>
          <a:p>
            <a:pPr algn="r">
              <a:lnSpc>
                <a:spcPct val="80000"/>
              </a:lnSpc>
              <a:buFontTx/>
              <a:buNone/>
            </a:pPr>
            <a:r>
              <a:rPr lang="ru-RU" altLang="uk-UA" sz="1600" b="1" i="1" dirty="0">
                <a:latin typeface="Arial" panose="020B0604020202020204" pitchFamily="34" charset="0"/>
                <a:cs typeface="Arial" panose="020B0604020202020204" pitchFamily="34" charset="0"/>
              </a:rPr>
              <a:t>*</a:t>
            </a:r>
            <a:r>
              <a:rPr lang="en-US" altLang="uk-UA" sz="1600" b="1" i="1" dirty="0">
                <a:latin typeface="Arial" panose="020B0604020202020204" pitchFamily="34" charset="0"/>
                <a:cs typeface="Arial" panose="020B0604020202020204" pitchFamily="34" charset="0"/>
              </a:rPr>
              <a:t> </a:t>
            </a:r>
            <a:r>
              <a:rPr lang="en-US" altLang="uk-UA" sz="1100" b="1" i="1" dirty="0">
                <a:latin typeface="Arial" panose="020B0604020202020204" pitchFamily="34" charset="0"/>
                <a:cs typeface="Arial" panose="020B0604020202020204" pitchFamily="34" charset="0"/>
              </a:rPr>
              <a:t>John </a:t>
            </a:r>
            <a:r>
              <a:rPr lang="en-US" altLang="uk-UA" sz="1100" b="1" i="1" dirty="0" err="1">
                <a:latin typeface="Arial" panose="020B0604020202020204" pitchFamily="34" charset="0"/>
                <a:cs typeface="Arial" panose="020B0604020202020204" pitchFamily="34" charset="0"/>
              </a:rPr>
              <a:t>Kennet</a:t>
            </a:r>
            <a:r>
              <a:rPr lang="en-US" altLang="uk-UA" sz="1100" b="1" i="1" dirty="0">
                <a:latin typeface="Arial" panose="020B0604020202020204" pitchFamily="34" charset="0"/>
                <a:cs typeface="Arial" panose="020B0604020202020204" pitchFamily="34" charset="0"/>
              </a:rPr>
              <a:t> </a:t>
            </a:r>
            <a:r>
              <a:rPr lang="en-US" altLang="uk-UA" sz="1100" b="1" i="1" dirty="0" err="1">
                <a:latin typeface="Arial" panose="020B0604020202020204" pitchFamily="34" charset="0"/>
                <a:cs typeface="Arial" panose="020B0604020202020204" pitchFamily="34" charset="0"/>
              </a:rPr>
              <a:t>Galbreit</a:t>
            </a:r>
            <a:endParaRPr lang="uk-UA" altLang="uk-UA" sz="1100" b="1" i="1" dirty="0">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6" name="Group 8">
            <a:extLst>
              <a:ext uri="{FF2B5EF4-FFF2-40B4-BE49-F238E27FC236}">
                <a16:creationId xmlns:a16="http://schemas.microsoft.com/office/drawing/2014/main" id="{9145BE10-4D45-43EF-8565-73BDF3FEFCE2}"/>
              </a:ext>
            </a:extLst>
          </p:cNvPr>
          <p:cNvGrpSpPr>
            <a:grpSpLocks/>
          </p:cNvGrpSpPr>
          <p:nvPr/>
        </p:nvGrpSpPr>
        <p:grpSpPr bwMode="auto">
          <a:xfrm>
            <a:off x="1042988" y="2276475"/>
            <a:ext cx="7632700" cy="3168650"/>
            <a:chOff x="1080" y="7132"/>
            <a:chExt cx="9900" cy="5760"/>
          </a:xfrm>
        </p:grpSpPr>
        <p:sp>
          <p:nvSpPr>
            <p:cNvPr id="22537" name="Rectangle 9">
              <a:extLst>
                <a:ext uri="{FF2B5EF4-FFF2-40B4-BE49-F238E27FC236}">
                  <a16:creationId xmlns:a16="http://schemas.microsoft.com/office/drawing/2014/main" id="{FFE224D8-9E16-40CD-AE26-2F738DFB2C8C}"/>
                </a:ext>
              </a:extLst>
            </p:cNvPr>
            <p:cNvSpPr>
              <a:spLocks noChangeArrowheads="1"/>
            </p:cNvSpPr>
            <p:nvPr/>
          </p:nvSpPr>
          <p:spPr bwMode="auto">
            <a:xfrm>
              <a:off x="7748" y="7132"/>
              <a:ext cx="3232" cy="5580"/>
            </a:xfrm>
            <a:prstGeom prst="rect">
              <a:avLst/>
            </a:prstGeom>
            <a:solidFill>
              <a:srgbClr val="FFFFFF"/>
            </a:solidFill>
            <a:ln w="38100">
              <a:solidFill>
                <a:srgbClr val="000000"/>
              </a:solidFill>
              <a:miter lim="800000"/>
              <a:headEnd/>
              <a:tailEnd/>
            </a:ln>
          </p:spPr>
          <p:txBody>
            <a:bodyPr/>
            <a:lstStyle/>
            <a:p>
              <a:pPr algn="ctr"/>
              <a:endParaRPr lang="uk-UA" altLang="uk-UA" sz="1400" b="1" dirty="0"/>
            </a:p>
            <a:p>
              <a:pPr algn="ctr"/>
              <a:r>
                <a:rPr lang="en-US" altLang="uk-UA" b="1" dirty="0"/>
                <a:t>The purpose of the business is to ensure that the company performs a social function by meeting the needs of all stakeholders</a:t>
              </a:r>
              <a:endParaRPr lang="ru-RU" altLang="uk-UA" b="1" i="1" dirty="0"/>
            </a:p>
            <a:p>
              <a:endParaRPr lang="uk-UA" altLang="uk-UA" sz="1400" dirty="0"/>
            </a:p>
          </p:txBody>
        </p:sp>
        <p:sp>
          <p:nvSpPr>
            <p:cNvPr id="22538" name="AutoShape 10">
              <a:extLst>
                <a:ext uri="{FF2B5EF4-FFF2-40B4-BE49-F238E27FC236}">
                  <a16:creationId xmlns:a16="http://schemas.microsoft.com/office/drawing/2014/main" id="{4A6835EC-DF68-4BCE-88BD-F42A63467151}"/>
                </a:ext>
              </a:extLst>
            </p:cNvPr>
            <p:cNvSpPr>
              <a:spLocks noChangeArrowheads="1"/>
            </p:cNvSpPr>
            <p:nvPr/>
          </p:nvSpPr>
          <p:spPr bwMode="auto">
            <a:xfrm>
              <a:off x="5040" y="8932"/>
              <a:ext cx="2664" cy="2298"/>
            </a:xfrm>
            <a:prstGeom prst="leftRightArrow">
              <a:avLst>
                <a:gd name="adj1" fmla="val 50000"/>
                <a:gd name="adj2" fmla="val 23185"/>
              </a:avLst>
            </a:prstGeom>
            <a:gradFill rotWithShape="0">
              <a:gsLst>
                <a:gs pos="0">
                  <a:srgbClr val="3366FF"/>
                </a:gs>
                <a:gs pos="100000">
                  <a:srgbClr val="000000"/>
                </a:gs>
              </a:gsLst>
              <a:path path="rect">
                <a:fillToRect l="50000" t="50000" r="50000" b="50000"/>
              </a:path>
            </a:gradFill>
            <a:ln w="9525">
              <a:solidFill>
                <a:srgbClr val="000000"/>
              </a:solidFill>
              <a:miter lim="800000"/>
              <a:headEnd/>
              <a:tailEnd/>
            </a:ln>
          </p:spPr>
          <p:txBody>
            <a:bodyPr/>
            <a:lstStyle/>
            <a:p>
              <a:endParaRPr lang="uk-UA"/>
            </a:p>
          </p:txBody>
        </p:sp>
        <p:sp>
          <p:nvSpPr>
            <p:cNvPr id="22539" name="Text Box 11">
              <a:extLst>
                <a:ext uri="{FF2B5EF4-FFF2-40B4-BE49-F238E27FC236}">
                  <a16:creationId xmlns:a16="http://schemas.microsoft.com/office/drawing/2014/main" id="{37F25302-41B3-4AF2-97FA-CDFFFE98FF70}"/>
                </a:ext>
              </a:extLst>
            </p:cNvPr>
            <p:cNvSpPr txBox="1">
              <a:spLocks noChangeArrowheads="1"/>
            </p:cNvSpPr>
            <p:nvPr/>
          </p:nvSpPr>
          <p:spPr bwMode="auto">
            <a:xfrm>
              <a:off x="1080" y="7132"/>
              <a:ext cx="3780" cy="5760"/>
            </a:xfrm>
            <a:prstGeom prst="rect">
              <a:avLst/>
            </a:prstGeom>
            <a:solidFill>
              <a:srgbClr val="FFFFFF"/>
            </a:solidFill>
            <a:ln w="38100">
              <a:solidFill>
                <a:srgbClr val="000000"/>
              </a:solidFill>
              <a:miter lim="800000"/>
              <a:headEnd/>
              <a:tailEnd/>
            </a:ln>
          </p:spPr>
          <p:txBody>
            <a:bodyPr/>
            <a:lstStyle/>
            <a:p>
              <a:pPr algn="ctr">
                <a:spcAft>
                  <a:spcPts val="600"/>
                </a:spcAft>
              </a:pPr>
              <a:r>
                <a:rPr lang="en-US" altLang="uk-UA" b="1" dirty="0">
                  <a:latin typeface="Times New Roman" panose="02020603050405020304" pitchFamily="18" charset="0"/>
                </a:rPr>
                <a:t>The company's goal is to obtain high profits to meet the needs of shareholders, and other stakeholders and issues of social responsibility are the factors contributing to the achievement of the main goal</a:t>
              </a:r>
              <a:endParaRPr lang="uk-UA" altLang="uk-UA" dirty="0"/>
            </a:p>
          </p:txBody>
        </p:sp>
      </p:grpSp>
      <p:sp>
        <p:nvSpPr>
          <p:cNvPr id="22540" name="Rectangle 12">
            <a:extLst>
              <a:ext uri="{FF2B5EF4-FFF2-40B4-BE49-F238E27FC236}">
                <a16:creationId xmlns:a16="http://schemas.microsoft.com/office/drawing/2014/main" id="{C662104F-F14A-464C-B65A-D1E45EF2D68A}"/>
              </a:ext>
            </a:extLst>
          </p:cNvPr>
          <p:cNvSpPr>
            <a:spLocks noChangeArrowheads="1"/>
          </p:cNvSpPr>
          <p:nvPr/>
        </p:nvSpPr>
        <p:spPr bwMode="auto">
          <a:xfrm>
            <a:off x="900115" y="536099"/>
            <a:ext cx="7559675"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lang="ru-RU" altLang="uk-UA" dirty="0"/>
              <a:t>«</a:t>
            </a:r>
            <a:r>
              <a:rPr lang="en-US" altLang="uk-UA" dirty="0"/>
              <a:t>An enterprise in the field of business is obliged to add to its fundamental concern for the quantitative parameters of life (about goods and services) the care of the quality of life, the physical, humanitarian and social environment of modern people and modern society</a:t>
            </a:r>
            <a:r>
              <a:rPr lang="ru-RU" altLang="uk-UA" dirty="0"/>
              <a:t>».*</a:t>
            </a:r>
            <a:r>
              <a:rPr lang="uk-UA" altLang="uk-UA" dirty="0"/>
              <a:t> </a:t>
            </a:r>
          </a:p>
          <a:p>
            <a:pPr algn="r" eaLnBrk="0" hangingPunct="0"/>
            <a:r>
              <a:rPr lang="en-US" altLang="uk-UA" dirty="0"/>
              <a:t>Peter </a:t>
            </a:r>
            <a:r>
              <a:rPr lang="en-US" altLang="uk-UA" dirty="0" err="1"/>
              <a:t>Druker</a:t>
            </a:r>
            <a:endParaRPr lang="uk-UA" altLang="uk-UA"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5BDDCCE0-7F26-47D1-958D-A28D2E85100D}"/>
              </a:ext>
            </a:extLst>
          </p:cNvPr>
          <p:cNvSpPr>
            <a:spLocks noGrp="1" noChangeArrowheads="1"/>
          </p:cNvSpPr>
          <p:nvPr>
            <p:ph type="title"/>
          </p:nvPr>
        </p:nvSpPr>
        <p:spPr>
          <a:xfrm>
            <a:off x="628650" y="365126"/>
            <a:ext cx="7886700" cy="903287"/>
          </a:xfrm>
        </p:spPr>
        <p:txBody>
          <a:bodyPr/>
          <a:lstStyle/>
          <a:p>
            <a:pPr algn="ctr"/>
            <a:r>
              <a:rPr lang="en-US" altLang="uk-UA" sz="2400" b="1" dirty="0">
                <a:solidFill>
                  <a:srgbClr val="660033"/>
                </a:solidFill>
                <a:latin typeface="Arial" panose="020B0604020202020204" pitchFamily="34" charset="0"/>
                <a:cs typeface="Arial" panose="020B0604020202020204" pitchFamily="34" charset="0"/>
              </a:rPr>
              <a:t>Factors that interfere with goal setting</a:t>
            </a:r>
            <a:br>
              <a:rPr lang="en-US" altLang="uk-UA" sz="2400" b="1" dirty="0">
                <a:solidFill>
                  <a:srgbClr val="660033"/>
                </a:solidFill>
              </a:rPr>
            </a:br>
            <a:endParaRPr lang="uk-UA" altLang="uk-UA" sz="2400" b="1" dirty="0">
              <a:solidFill>
                <a:srgbClr val="660033"/>
              </a:solidFill>
            </a:endParaRPr>
          </a:p>
        </p:txBody>
      </p:sp>
      <p:sp>
        <p:nvSpPr>
          <p:cNvPr id="34819" name="Rectangle 3">
            <a:extLst>
              <a:ext uri="{FF2B5EF4-FFF2-40B4-BE49-F238E27FC236}">
                <a16:creationId xmlns:a16="http://schemas.microsoft.com/office/drawing/2014/main" id="{C2479F4A-2868-4A96-A625-3DFEEF16984A}"/>
              </a:ext>
            </a:extLst>
          </p:cNvPr>
          <p:cNvSpPr>
            <a:spLocks noGrp="1" noChangeArrowheads="1"/>
          </p:cNvSpPr>
          <p:nvPr>
            <p:ph idx="1"/>
          </p:nvPr>
        </p:nvSpPr>
        <p:spPr>
          <a:xfrm>
            <a:off x="971550" y="1268413"/>
            <a:ext cx="7786688" cy="4525962"/>
          </a:xfrm>
        </p:spPr>
        <p:txBody>
          <a:bodyPr>
            <a:normAutofit lnSpcReduction="10000"/>
          </a:bodyPr>
          <a:lstStyle/>
          <a:p>
            <a:r>
              <a:rPr lang="en-US" altLang="uk-UA" sz="2400" dirty="0"/>
              <a:t>Each participant has a significant influence on the organization;</a:t>
            </a:r>
          </a:p>
          <a:p>
            <a:endParaRPr lang="en-US" altLang="uk-UA" sz="2400" dirty="0"/>
          </a:p>
          <a:p>
            <a:r>
              <a:rPr lang="en-US" altLang="uk-UA" sz="2400" dirty="0"/>
              <a:t>Each participant seeks to maximize his own interest and perceives the interests of others as incompatible with his own;</a:t>
            </a:r>
          </a:p>
          <a:p>
            <a:endParaRPr lang="en-US" altLang="uk-UA" sz="2400" dirty="0"/>
          </a:p>
          <a:p>
            <a:r>
              <a:rPr lang="en-US" altLang="uk-UA" sz="2400" dirty="0"/>
              <a:t>Participants change what they expect to have from the organization;</a:t>
            </a:r>
          </a:p>
          <a:p>
            <a:endParaRPr lang="en-US" altLang="uk-UA" sz="2400" dirty="0"/>
          </a:p>
          <a:p>
            <a:r>
              <a:rPr lang="en-US" altLang="uk-UA" sz="2400" dirty="0"/>
              <a:t>A team of managers is divided into competitive groups within the organization.</a:t>
            </a:r>
            <a:endParaRPr lang="uk-UA" altLang="uk-UA" sz="2400" dirty="0"/>
          </a:p>
        </p:txBody>
      </p:sp>
    </p:spTree>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Тема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TotalTime>
  <Words>577</Words>
  <Application>Microsoft Office PowerPoint</Application>
  <PresentationFormat>Екран (4:3)</PresentationFormat>
  <Paragraphs>72</Paragraphs>
  <Slides>8</Slides>
  <Notes>0</Notes>
  <HiddenSlides>0</HiddenSlides>
  <MMClips>0</MMClips>
  <ScaleCrop>false</ScaleCrop>
  <HeadingPairs>
    <vt:vector size="6" baseType="variant">
      <vt:variant>
        <vt:lpstr>Використані шрифти</vt:lpstr>
      </vt:variant>
      <vt:variant>
        <vt:i4>4</vt:i4>
      </vt:variant>
      <vt:variant>
        <vt:lpstr>Тема</vt:lpstr>
      </vt:variant>
      <vt:variant>
        <vt:i4>1</vt:i4>
      </vt:variant>
      <vt:variant>
        <vt:lpstr>Заголовки слайдів</vt:lpstr>
      </vt:variant>
      <vt:variant>
        <vt:i4>8</vt:i4>
      </vt:variant>
    </vt:vector>
  </HeadingPairs>
  <TitlesOfParts>
    <vt:vector size="13" baseType="lpstr">
      <vt:lpstr>Arial</vt:lpstr>
      <vt:lpstr>Calibri</vt:lpstr>
      <vt:lpstr>Calibri Light</vt:lpstr>
      <vt:lpstr>Times New Roman</vt:lpstr>
      <vt:lpstr>Тема Office</vt:lpstr>
      <vt:lpstr>Management  of Small Business</vt:lpstr>
      <vt:lpstr>Task</vt:lpstr>
      <vt:lpstr>Task</vt:lpstr>
      <vt:lpstr>Task </vt:lpstr>
      <vt:lpstr>Organization Participants </vt:lpstr>
      <vt:lpstr>For whose needs there are organizations?</vt:lpstr>
      <vt:lpstr>Презентація PowerPoint</vt:lpstr>
      <vt:lpstr>Factors that interfere with goal setting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Презентація PowerPoint</dc:title>
  <dc:creator>Екатерина Заславская</dc:creator>
  <cp:lastModifiedBy>Екатерина Заславская</cp:lastModifiedBy>
  <cp:revision>11</cp:revision>
  <dcterms:created xsi:type="dcterms:W3CDTF">2018-09-11T19:54:38Z</dcterms:created>
  <dcterms:modified xsi:type="dcterms:W3CDTF">2018-09-11T20:33:28Z</dcterms:modified>
</cp:coreProperties>
</file>