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83" r:id="rId17"/>
    <p:sldId id="284" r:id="rId18"/>
    <p:sldId id="285" r:id="rId19"/>
    <p:sldId id="286" r:id="rId20"/>
    <p:sldId id="287" r:id="rId21"/>
    <p:sldId id="288" r:id="rId22"/>
    <p:sldId id="272" r:id="rId23"/>
    <p:sldId id="273" r:id="rId24"/>
    <p:sldId id="274" r:id="rId25"/>
    <p:sldId id="275" r:id="rId26"/>
    <p:sldId id="276" r:id="rId27"/>
    <p:sldId id="277" r:id="rId28"/>
    <p:sldId id="278" r:id="rId29"/>
    <p:sldId id="292" r:id="rId30"/>
    <p:sldId id="279" r:id="rId31"/>
    <p:sldId id="289" r:id="rId32"/>
    <p:sldId id="290" r:id="rId33"/>
    <p:sldId id="291" r:id="rId34"/>
    <p:sldId id="280" r:id="rId35"/>
    <p:sldId id="293" r:id="rId36"/>
    <p:sldId id="294" r:id="rId37"/>
    <p:sldId id="297" r:id="rId38"/>
    <p:sldId id="298" r:id="rId39"/>
    <p:sldId id="299" r:id="rId40"/>
    <p:sldId id="300" r:id="rId41"/>
    <p:sldId id="282" r:id="rId4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6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uk-U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uk-UA"/>
          </a:p>
        </p:txBody>
      </p:sp>
      <p:sp>
        <p:nvSpPr>
          <p:cNvPr id="4" name="Date Placeholder 3"/>
          <p:cNvSpPr>
            <a:spLocks noGrp="1"/>
          </p:cNvSpPr>
          <p:nvPr>
            <p:ph type="dt" sz="half" idx="10"/>
          </p:nvPr>
        </p:nvSpPr>
        <p:spPr/>
        <p:txBody>
          <a:bodyPr/>
          <a:lstStyle/>
          <a:p>
            <a:fld id="{79AEE44E-1649-4AF0-80E7-5BD996C53B7B}" type="datetimeFigureOut">
              <a:rPr lang="uk-UA" smtClean="0"/>
              <a:t>25.04.2022</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1BDF9FBA-6E41-4CC5-8A83-96C5480C6232}" type="slidenum">
              <a:rPr lang="uk-UA" smtClean="0"/>
              <a:t>‹#›</a:t>
            </a:fld>
            <a:endParaRPr lang="uk-UA"/>
          </a:p>
        </p:txBody>
      </p:sp>
    </p:spTree>
    <p:extLst>
      <p:ext uri="{BB962C8B-B14F-4D97-AF65-F5344CB8AC3E}">
        <p14:creationId xmlns:p14="http://schemas.microsoft.com/office/powerpoint/2010/main" val="1892871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uk-U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k-UA"/>
          </a:p>
        </p:txBody>
      </p:sp>
      <p:sp>
        <p:nvSpPr>
          <p:cNvPr id="4" name="Date Placeholder 3"/>
          <p:cNvSpPr>
            <a:spLocks noGrp="1"/>
          </p:cNvSpPr>
          <p:nvPr>
            <p:ph type="dt" sz="half" idx="10"/>
          </p:nvPr>
        </p:nvSpPr>
        <p:spPr/>
        <p:txBody>
          <a:bodyPr/>
          <a:lstStyle/>
          <a:p>
            <a:fld id="{79AEE44E-1649-4AF0-80E7-5BD996C53B7B}" type="datetimeFigureOut">
              <a:rPr lang="uk-UA" smtClean="0"/>
              <a:t>25.04.2022</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1BDF9FBA-6E41-4CC5-8A83-96C5480C6232}" type="slidenum">
              <a:rPr lang="uk-UA" smtClean="0"/>
              <a:t>‹#›</a:t>
            </a:fld>
            <a:endParaRPr lang="uk-UA"/>
          </a:p>
        </p:txBody>
      </p:sp>
    </p:spTree>
    <p:extLst>
      <p:ext uri="{BB962C8B-B14F-4D97-AF65-F5344CB8AC3E}">
        <p14:creationId xmlns:p14="http://schemas.microsoft.com/office/powerpoint/2010/main" val="2385512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uk-U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k-UA"/>
          </a:p>
        </p:txBody>
      </p:sp>
      <p:sp>
        <p:nvSpPr>
          <p:cNvPr id="4" name="Date Placeholder 3"/>
          <p:cNvSpPr>
            <a:spLocks noGrp="1"/>
          </p:cNvSpPr>
          <p:nvPr>
            <p:ph type="dt" sz="half" idx="10"/>
          </p:nvPr>
        </p:nvSpPr>
        <p:spPr/>
        <p:txBody>
          <a:bodyPr/>
          <a:lstStyle/>
          <a:p>
            <a:fld id="{79AEE44E-1649-4AF0-80E7-5BD996C53B7B}" type="datetimeFigureOut">
              <a:rPr lang="uk-UA" smtClean="0"/>
              <a:t>25.04.2022</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1BDF9FBA-6E41-4CC5-8A83-96C5480C6232}" type="slidenum">
              <a:rPr lang="uk-UA" smtClean="0"/>
              <a:t>‹#›</a:t>
            </a:fld>
            <a:endParaRPr lang="uk-UA"/>
          </a:p>
        </p:txBody>
      </p:sp>
    </p:spTree>
    <p:extLst>
      <p:ext uri="{BB962C8B-B14F-4D97-AF65-F5344CB8AC3E}">
        <p14:creationId xmlns:p14="http://schemas.microsoft.com/office/powerpoint/2010/main" val="3092551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uk-U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k-UA"/>
          </a:p>
        </p:txBody>
      </p:sp>
      <p:sp>
        <p:nvSpPr>
          <p:cNvPr id="4" name="Date Placeholder 3"/>
          <p:cNvSpPr>
            <a:spLocks noGrp="1"/>
          </p:cNvSpPr>
          <p:nvPr>
            <p:ph type="dt" sz="half" idx="10"/>
          </p:nvPr>
        </p:nvSpPr>
        <p:spPr/>
        <p:txBody>
          <a:bodyPr/>
          <a:lstStyle/>
          <a:p>
            <a:fld id="{79AEE44E-1649-4AF0-80E7-5BD996C53B7B}" type="datetimeFigureOut">
              <a:rPr lang="uk-UA" smtClean="0"/>
              <a:t>25.04.2022</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1BDF9FBA-6E41-4CC5-8A83-96C5480C6232}" type="slidenum">
              <a:rPr lang="uk-UA" smtClean="0"/>
              <a:t>‹#›</a:t>
            </a:fld>
            <a:endParaRPr lang="uk-UA"/>
          </a:p>
        </p:txBody>
      </p:sp>
    </p:spTree>
    <p:extLst>
      <p:ext uri="{BB962C8B-B14F-4D97-AF65-F5344CB8AC3E}">
        <p14:creationId xmlns:p14="http://schemas.microsoft.com/office/powerpoint/2010/main" val="3941909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uk-U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AEE44E-1649-4AF0-80E7-5BD996C53B7B}" type="datetimeFigureOut">
              <a:rPr lang="uk-UA" smtClean="0"/>
              <a:t>25.04.2022</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1BDF9FBA-6E41-4CC5-8A83-96C5480C6232}" type="slidenum">
              <a:rPr lang="uk-UA" smtClean="0"/>
              <a:t>‹#›</a:t>
            </a:fld>
            <a:endParaRPr lang="uk-UA"/>
          </a:p>
        </p:txBody>
      </p:sp>
    </p:spTree>
    <p:extLst>
      <p:ext uri="{BB962C8B-B14F-4D97-AF65-F5344CB8AC3E}">
        <p14:creationId xmlns:p14="http://schemas.microsoft.com/office/powerpoint/2010/main" val="3767290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uk-U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k-U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k-UA"/>
          </a:p>
        </p:txBody>
      </p:sp>
      <p:sp>
        <p:nvSpPr>
          <p:cNvPr id="5" name="Date Placeholder 4"/>
          <p:cNvSpPr>
            <a:spLocks noGrp="1"/>
          </p:cNvSpPr>
          <p:nvPr>
            <p:ph type="dt" sz="half" idx="10"/>
          </p:nvPr>
        </p:nvSpPr>
        <p:spPr/>
        <p:txBody>
          <a:bodyPr/>
          <a:lstStyle/>
          <a:p>
            <a:fld id="{79AEE44E-1649-4AF0-80E7-5BD996C53B7B}" type="datetimeFigureOut">
              <a:rPr lang="uk-UA" smtClean="0"/>
              <a:t>25.04.2022</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1BDF9FBA-6E41-4CC5-8A83-96C5480C6232}" type="slidenum">
              <a:rPr lang="uk-UA" smtClean="0"/>
              <a:t>‹#›</a:t>
            </a:fld>
            <a:endParaRPr lang="uk-UA"/>
          </a:p>
        </p:txBody>
      </p:sp>
    </p:spTree>
    <p:extLst>
      <p:ext uri="{BB962C8B-B14F-4D97-AF65-F5344CB8AC3E}">
        <p14:creationId xmlns:p14="http://schemas.microsoft.com/office/powerpoint/2010/main" val="3353310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uk-U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k-U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k-UA"/>
          </a:p>
        </p:txBody>
      </p:sp>
      <p:sp>
        <p:nvSpPr>
          <p:cNvPr id="7" name="Date Placeholder 6"/>
          <p:cNvSpPr>
            <a:spLocks noGrp="1"/>
          </p:cNvSpPr>
          <p:nvPr>
            <p:ph type="dt" sz="half" idx="10"/>
          </p:nvPr>
        </p:nvSpPr>
        <p:spPr/>
        <p:txBody>
          <a:bodyPr/>
          <a:lstStyle/>
          <a:p>
            <a:fld id="{79AEE44E-1649-4AF0-80E7-5BD996C53B7B}" type="datetimeFigureOut">
              <a:rPr lang="uk-UA" smtClean="0"/>
              <a:t>25.04.2022</a:t>
            </a:fld>
            <a:endParaRPr lang="uk-UA"/>
          </a:p>
        </p:txBody>
      </p:sp>
      <p:sp>
        <p:nvSpPr>
          <p:cNvPr id="8" name="Footer Placeholder 7"/>
          <p:cNvSpPr>
            <a:spLocks noGrp="1"/>
          </p:cNvSpPr>
          <p:nvPr>
            <p:ph type="ftr" sz="quarter" idx="11"/>
          </p:nvPr>
        </p:nvSpPr>
        <p:spPr/>
        <p:txBody>
          <a:bodyPr/>
          <a:lstStyle/>
          <a:p>
            <a:endParaRPr lang="uk-UA"/>
          </a:p>
        </p:txBody>
      </p:sp>
      <p:sp>
        <p:nvSpPr>
          <p:cNvPr id="9" name="Slide Number Placeholder 8"/>
          <p:cNvSpPr>
            <a:spLocks noGrp="1"/>
          </p:cNvSpPr>
          <p:nvPr>
            <p:ph type="sldNum" sz="quarter" idx="12"/>
          </p:nvPr>
        </p:nvSpPr>
        <p:spPr/>
        <p:txBody>
          <a:bodyPr/>
          <a:lstStyle/>
          <a:p>
            <a:fld id="{1BDF9FBA-6E41-4CC5-8A83-96C5480C6232}" type="slidenum">
              <a:rPr lang="uk-UA" smtClean="0"/>
              <a:t>‹#›</a:t>
            </a:fld>
            <a:endParaRPr lang="uk-UA"/>
          </a:p>
        </p:txBody>
      </p:sp>
    </p:spTree>
    <p:extLst>
      <p:ext uri="{BB962C8B-B14F-4D97-AF65-F5344CB8AC3E}">
        <p14:creationId xmlns:p14="http://schemas.microsoft.com/office/powerpoint/2010/main" val="162124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uk-UA"/>
          </a:p>
        </p:txBody>
      </p:sp>
      <p:sp>
        <p:nvSpPr>
          <p:cNvPr id="3" name="Date Placeholder 2"/>
          <p:cNvSpPr>
            <a:spLocks noGrp="1"/>
          </p:cNvSpPr>
          <p:nvPr>
            <p:ph type="dt" sz="half" idx="10"/>
          </p:nvPr>
        </p:nvSpPr>
        <p:spPr/>
        <p:txBody>
          <a:bodyPr/>
          <a:lstStyle/>
          <a:p>
            <a:fld id="{79AEE44E-1649-4AF0-80E7-5BD996C53B7B}" type="datetimeFigureOut">
              <a:rPr lang="uk-UA" smtClean="0"/>
              <a:t>25.04.2022</a:t>
            </a:fld>
            <a:endParaRPr lang="uk-UA"/>
          </a:p>
        </p:txBody>
      </p:sp>
      <p:sp>
        <p:nvSpPr>
          <p:cNvPr id="4" name="Footer Placeholder 3"/>
          <p:cNvSpPr>
            <a:spLocks noGrp="1"/>
          </p:cNvSpPr>
          <p:nvPr>
            <p:ph type="ftr" sz="quarter" idx="11"/>
          </p:nvPr>
        </p:nvSpPr>
        <p:spPr/>
        <p:txBody>
          <a:bodyPr/>
          <a:lstStyle/>
          <a:p>
            <a:endParaRPr lang="uk-UA"/>
          </a:p>
        </p:txBody>
      </p:sp>
      <p:sp>
        <p:nvSpPr>
          <p:cNvPr id="5" name="Slide Number Placeholder 4"/>
          <p:cNvSpPr>
            <a:spLocks noGrp="1"/>
          </p:cNvSpPr>
          <p:nvPr>
            <p:ph type="sldNum" sz="quarter" idx="12"/>
          </p:nvPr>
        </p:nvSpPr>
        <p:spPr/>
        <p:txBody>
          <a:bodyPr/>
          <a:lstStyle/>
          <a:p>
            <a:fld id="{1BDF9FBA-6E41-4CC5-8A83-96C5480C6232}" type="slidenum">
              <a:rPr lang="uk-UA" smtClean="0"/>
              <a:t>‹#›</a:t>
            </a:fld>
            <a:endParaRPr lang="uk-UA"/>
          </a:p>
        </p:txBody>
      </p:sp>
    </p:spTree>
    <p:extLst>
      <p:ext uri="{BB962C8B-B14F-4D97-AF65-F5344CB8AC3E}">
        <p14:creationId xmlns:p14="http://schemas.microsoft.com/office/powerpoint/2010/main" val="1926956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AEE44E-1649-4AF0-80E7-5BD996C53B7B}" type="datetimeFigureOut">
              <a:rPr lang="uk-UA" smtClean="0"/>
              <a:t>25.04.2022</a:t>
            </a:fld>
            <a:endParaRPr lang="uk-UA"/>
          </a:p>
        </p:txBody>
      </p:sp>
      <p:sp>
        <p:nvSpPr>
          <p:cNvPr id="3" name="Footer Placeholder 2"/>
          <p:cNvSpPr>
            <a:spLocks noGrp="1"/>
          </p:cNvSpPr>
          <p:nvPr>
            <p:ph type="ftr" sz="quarter" idx="11"/>
          </p:nvPr>
        </p:nvSpPr>
        <p:spPr/>
        <p:txBody>
          <a:bodyPr/>
          <a:lstStyle/>
          <a:p>
            <a:endParaRPr lang="uk-UA"/>
          </a:p>
        </p:txBody>
      </p:sp>
      <p:sp>
        <p:nvSpPr>
          <p:cNvPr id="4" name="Slide Number Placeholder 3"/>
          <p:cNvSpPr>
            <a:spLocks noGrp="1"/>
          </p:cNvSpPr>
          <p:nvPr>
            <p:ph type="sldNum" sz="quarter" idx="12"/>
          </p:nvPr>
        </p:nvSpPr>
        <p:spPr/>
        <p:txBody>
          <a:bodyPr/>
          <a:lstStyle/>
          <a:p>
            <a:fld id="{1BDF9FBA-6E41-4CC5-8A83-96C5480C6232}" type="slidenum">
              <a:rPr lang="uk-UA" smtClean="0"/>
              <a:t>‹#›</a:t>
            </a:fld>
            <a:endParaRPr lang="uk-UA"/>
          </a:p>
        </p:txBody>
      </p:sp>
    </p:spTree>
    <p:extLst>
      <p:ext uri="{BB962C8B-B14F-4D97-AF65-F5344CB8AC3E}">
        <p14:creationId xmlns:p14="http://schemas.microsoft.com/office/powerpoint/2010/main" val="3607085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uk-U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k-U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AEE44E-1649-4AF0-80E7-5BD996C53B7B}" type="datetimeFigureOut">
              <a:rPr lang="uk-UA" smtClean="0"/>
              <a:t>25.04.2022</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1BDF9FBA-6E41-4CC5-8A83-96C5480C6232}" type="slidenum">
              <a:rPr lang="uk-UA" smtClean="0"/>
              <a:t>‹#›</a:t>
            </a:fld>
            <a:endParaRPr lang="uk-UA"/>
          </a:p>
        </p:txBody>
      </p:sp>
    </p:spTree>
    <p:extLst>
      <p:ext uri="{BB962C8B-B14F-4D97-AF65-F5344CB8AC3E}">
        <p14:creationId xmlns:p14="http://schemas.microsoft.com/office/powerpoint/2010/main" val="1325219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uk-U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AEE44E-1649-4AF0-80E7-5BD996C53B7B}" type="datetimeFigureOut">
              <a:rPr lang="uk-UA" smtClean="0"/>
              <a:t>25.04.2022</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1BDF9FBA-6E41-4CC5-8A83-96C5480C6232}" type="slidenum">
              <a:rPr lang="uk-UA" smtClean="0"/>
              <a:t>‹#›</a:t>
            </a:fld>
            <a:endParaRPr lang="uk-UA"/>
          </a:p>
        </p:txBody>
      </p:sp>
    </p:spTree>
    <p:extLst>
      <p:ext uri="{BB962C8B-B14F-4D97-AF65-F5344CB8AC3E}">
        <p14:creationId xmlns:p14="http://schemas.microsoft.com/office/powerpoint/2010/main" val="2807621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uk-U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k-U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AEE44E-1649-4AF0-80E7-5BD996C53B7B}" type="datetimeFigureOut">
              <a:rPr lang="uk-UA" smtClean="0"/>
              <a:t>25.04.2022</a:t>
            </a:fld>
            <a:endParaRPr lang="uk-U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DF9FBA-6E41-4CC5-8A83-96C5480C6232}" type="slidenum">
              <a:rPr lang="uk-UA" smtClean="0"/>
              <a:t>‹#›</a:t>
            </a:fld>
            <a:endParaRPr lang="uk-UA"/>
          </a:p>
        </p:txBody>
      </p:sp>
    </p:spTree>
    <p:extLst>
      <p:ext uri="{BB962C8B-B14F-4D97-AF65-F5344CB8AC3E}">
        <p14:creationId xmlns:p14="http://schemas.microsoft.com/office/powerpoint/2010/main" val="3068039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06306" y="1791346"/>
            <a:ext cx="10001060" cy="3450610"/>
          </a:xfrm>
        </p:spPr>
        <p:txBody>
          <a:bodyPr>
            <a:noAutofit/>
          </a:bodyPr>
          <a:lstStyle/>
          <a:p>
            <a:endParaRPr lang="uk-UA" sz="2800" b="1" dirty="0" smtClean="0"/>
          </a:p>
          <a:p>
            <a:r>
              <a:rPr lang="uk-UA" sz="4400" b="1" dirty="0" smtClean="0"/>
              <a:t>Лекція 5</a:t>
            </a:r>
            <a:endParaRPr lang="uk-UA" sz="4400" b="1" dirty="0"/>
          </a:p>
          <a:p>
            <a:endParaRPr lang="uk-UA" sz="3200" b="1" dirty="0" smtClean="0"/>
          </a:p>
          <a:p>
            <a:r>
              <a:rPr lang="uk-UA" sz="4400" b="1" dirty="0" smtClean="0"/>
              <a:t>Базове налаштування маршрутизатора</a:t>
            </a:r>
            <a:endParaRPr lang="uk-UA" sz="4400" b="1" dirty="0"/>
          </a:p>
        </p:txBody>
      </p:sp>
    </p:spTree>
    <p:extLst>
      <p:ext uri="{BB962C8B-B14F-4D97-AF65-F5344CB8AC3E}">
        <p14:creationId xmlns:p14="http://schemas.microsoft.com/office/powerpoint/2010/main" val="4127051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832" y="141679"/>
            <a:ext cx="11728010" cy="6548831"/>
          </a:xfrm>
        </p:spPr>
        <p:txBody>
          <a:bodyPr>
            <a:normAutofit/>
          </a:bodyPr>
          <a:lstStyle/>
          <a:p>
            <a:pPr marL="0" indent="0" algn="ctr">
              <a:buNone/>
            </a:pPr>
            <a:r>
              <a:rPr lang="uk-UA" sz="1800" b="1" dirty="0" smtClean="0"/>
              <a:t>Перевірка налаштувань портів </a:t>
            </a:r>
          </a:p>
          <a:p>
            <a:pPr marL="0" indent="0">
              <a:buNone/>
            </a:pPr>
            <a:r>
              <a:rPr lang="uk-UA" sz="1800" dirty="0" smtClean="0"/>
              <a:t>Для перевірки параметрів портів використовується кілька команд. </a:t>
            </a:r>
          </a:p>
          <a:p>
            <a:pPr marL="0" indent="0">
              <a:buNone/>
            </a:pPr>
            <a:r>
              <a:rPr lang="uk-UA" sz="1800" dirty="0" smtClean="0"/>
              <a:t>Найкориснішими з них є команди </a:t>
            </a:r>
            <a:r>
              <a:rPr lang="uk-UA" sz="1800" dirty="0" smtClean="0"/>
              <a:t>         </a:t>
            </a:r>
            <a:r>
              <a:rPr lang="uk-UA" sz="1800" b="1" dirty="0" smtClean="0"/>
              <a:t>show </a:t>
            </a:r>
            <a:r>
              <a:rPr lang="uk-UA" sz="1800" b="1" dirty="0" smtClean="0"/>
              <a:t>ip interface brief</a:t>
            </a:r>
            <a:r>
              <a:rPr lang="uk-UA" sz="1800" dirty="0" smtClean="0"/>
              <a:t> </a:t>
            </a:r>
            <a:r>
              <a:rPr lang="uk-UA" sz="1800" dirty="0" smtClean="0"/>
              <a:t>       та           </a:t>
            </a:r>
            <a:r>
              <a:rPr lang="uk-UA" sz="1800" b="1" dirty="0" smtClean="0"/>
              <a:t>show </a:t>
            </a:r>
            <a:r>
              <a:rPr lang="uk-UA" sz="1800" b="1" dirty="0" smtClean="0"/>
              <a:t>ipv6 interface brief</a:t>
            </a:r>
            <a:r>
              <a:rPr lang="uk-UA" sz="1800" dirty="0" smtClean="0"/>
              <a:t>.</a:t>
            </a:r>
            <a:endParaRPr lang="uk-UA" sz="1800" dirty="0"/>
          </a:p>
        </p:txBody>
      </p:sp>
      <p:sp>
        <p:nvSpPr>
          <p:cNvPr id="2" name="Rectangle 1"/>
          <p:cNvSpPr>
            <a:spLocks noChangeArrowheads="1"/>
          </p:cNvSpPr>
          <p:nvPr/>
        </p:nvSpPr>
        <p:spPr bwMode="auto">
          <a:xfrm>
            <a:off x="267832" y="1417785"/>
            <a:ext cx="9802171" cy="4247317"/>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R1# show ip interface brief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Interface                             IP-Address                    OK?      Method    </a:t>
            </a:r>
            <a:r>
              <a:rPr kumimoji="0" lang="ru-RU" altLang="ru-RU" b="0" i="0" u="none" strike="noStrike" cap="none" normalizeH="0" baseline="0" dirty="0" smtClean="0">
                <a:ln>
                  <a:noFill/>
                </a:ln>
                <a:solidFill>
                  <a:schemeClr val="bg1"/>
                </a:solidFill>
                <a:effectLst/>
              </a:rPr>
              <a:t>   Status                                      Protocol </a:t>
            </a:r>
            <a:endParaRPr kumimoji="0" lang="ru-RU" altLang="ru-RU"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GigabitEthernet0/0/0       192.168.10.1                YES       manual        up         </a:t>
            </a:r>
            <a:r>
              <a:rPr kumimoji="0" lang="ru-RU" altLang="ru-RU" b="0" i="0" u="none" strike="noStrike" cap="none" normalizeH="0" baseline="0" dirty="0" smtClean="0">
                <a:ln>
                  <a:noFill/>
                </a:ln>
                <a:solidFill>
                  <a:schemeClr val="bg1"/>
                </a:solidFill>
                <a:effectLst/>
              </a:rPr>
              <a:t>                                   up </a:t>
            </a:r>
            <a:endParaRPr kumimoji="0" lang="ru-RU" altLang="ru-RU"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GigabitEthernet0/0/1       209.165.200.225         YES       manual        up          </a:t>
            </a:r>
            <a:r>
              <a:rPr kumimoji="0" lang="ru-RU" altLang="ru-RU" b="0" i="0" u="none" strike="noStrike" cap="none" normalizeH="0" baseline="0" dirty="0" smtClean="0">
                <a:ln>
                  <a:noFill/>
                </a:ln>
                <a:solidFill>
                  <a:schemeClr val="bg1"/>
                </a:solidFill>
                <a:effectLst/>
              </a:rPr>
              <a:t>                                  up </a:t>
            </a:r>
            <a:endParaRPr kumimoji="0" lang="ru-RU" altLang="ru-RU"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Vlan1                                   unassigned                   YES       unset           administratively down </a:t>
            </a:r>
            <a:r>
              <a:rPr kumimoji="0" lang="ru-RU" altLang="ru-RU" b="0" i="0" u="none" strike="noStrike" cap="none" normalizeH="0" baseline="0" dirty="0" smtClean="0">
                <a:ln>
                  <a:noFill/>
                </a:ln>
                <a:solidFill>
                  <a:schemeClr val="bg1"/>
                </a:solidFill>
                <a:effectLst/>
              </a:rPr>
              <a:t>         down </a:t>
            </a:r>
            <a:endParaRPr kumimoji="0" lang="ru-RU" altLang="ru-RU"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R1# show ipv6 interface brief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GigabitEthernet0/0/0                  [up/up]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        FE80::201:C9FF:FE89:4501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        2001:DB8:ACAD:10::1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GigabitEthernet0/0/1                   [up/up]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        FE80::201:C9FF:FE89:4502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        2001:DB8:FEED:224::1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Vlan1                                               [administratively down/down]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        unassigned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R1# </a:t>
            </a:r>
          </a:p>
        </p:txBody>
      </p:sp>
    </p:spTree>
    <p:extLst>
      <p:ext uri="{BB962C8B-B14F-4D97-AF65-F5344CB8AC3E}">
        <p14:creationId xmlns:p14="http://schemas.microsoft.com/office/powerpoint/2010/main" val="252508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832" y="141679"/>
            <a:ext cx="11728010" cy="6548831"/>
          </a:xfrm>
        </p:spPr>
        <p:txBody>
          <a:bodyPr>
            <a:normAutofit/>
          </a:bodyPr>
          <a:lstStyle/>
          <a:p>
            <a:pPr marL="0" indent="0" algn="ctr">
              <a:buNone/>
            </a:pPr>
            <a:r>
              <a:rPr lang="uk-UA" sz="1800" b="1" dirty="0" smtClean="0"/>
              <a:t>Налаштування </a:t>
            </a:r>
            <a:r>
              <a:rPr lang="uk-UA" sz="1800" b="1" dirty="0" smtClean="0"/>
              <a:t>статичних маршрутів </a:t>
            </a:r>
          </a:p>
          <a:p>
            <a:pPr marL="0" indent="0">
              <a:buNone/>
            </a:pPr>
            <a:r>
              <a:rPr lang="uk-UA" sz="1800" dirty="0" smtClean="0"/>
              <a:t>Усі маршрутизатори додають підключені маршрути. Потім у більшості мереж використовують протоколи динамічної маршрутизації, щоб кожен маршрутизатор вивчав інші маршрути в об'єднаній мережі. </a:t>
            </a:r>
            <a:endParaRPr lang="uk-UA" sz="1800" dirty="0" smtClean="0"/>
          </a:p>
          <a:p>
            <a:pPr marL="0" indent="0">
              <a:buNone/>
            </a:pPr>
            <a:r>
              <a:rPr lang="uk-UA" sz="1800" dirty="0" smtClean="0"/>
              <a:t>Мережі </a:t>
            </a:r>
            <a:r>
              <a:rPr lang="uk-UA" sz="1800" dirty="0" smtClean="0"/>
              <a:t>використовують статичні </a:t>
            </a:r>
            <a:r>
              <a:rPr lang="uk-UA" sz="1800" dirty="0" smtClean="0"/>
              <a:t>маршрути (маршрути</a:t>
            </a:r>
            <a:r>
              <a:rPr lang="uk-UA" sz="1800" dirty="0" smtClean="0"/>
              <a:t>, додані в таблицю маршрутизації за допомогою прямого </a:t>
            </a:r>
            <a:r>
              <a:rPr lang="uk-UA" sz="1800" dirty="0" smtClean="0"/>
              <a:t>налаштування) набагато </a:t>
            </a:r>
            <a:r>
              <a:rPr lang="uk-UA" sz="1800" dirty="0" smtClean="0"/>
              <a:t>рідше, ніж динамічна маршрутизація. Однак статичні маршрути іноді можуть бути </a:t>
            </a:r>
            <a:r>
              <a:rPr lang="uk-UA" sz="1800" dirty="0" smtClean="0"/>
              <a:t>корисними. </a:t>
            </a:r>
            <a:endParaRPr lang="uk-UA" sz="1800" dirty="0" smtClean="0"/>
          </a:p>
          <a:p>
            <a:pPr marL="0" indent="0" algn="ctr">
              <a:buNone/>
            </a:pPr>
            <a:endParaRPr lang="uk-UA" sz="1800" b="1" dirty="0" smtClean="0"/>
          </a:p>
          <a:p>
            <a:pPr marL="0" indent="0" algn="ctr">
              <a:buNone/>
            </a:pPr>
            <a:endParaRPr lang="uk-UA" sz="1800" b="1" dirty="0" smtClean="0"/>
          </a:p>
          <a:p>
            <a:pPr marL="0" indent="0" algn="ctr">
              <a:buNone/>
            </a:pPr>
            <a:r>
              <a:rPr lang="uk-UA" sz="1800" b="1" dirty="0" smtClean="0"/>
              <a:t>Статичні мережеві маршрути </a:t>
            </a:r>
          </a:p>
          <a:p>
            <a:pPr marL="0" indent="0">
              <a:buNone/>
            </a:pPr>
            <a:r>
              <a:rPr lang="uk-UA" sz="1800" dirty="0" smtClean="0"/>
              <a:t>IOS дає змогу призначати окремі статичні маршрути за допомогою команди глобальної конфігурації </a:t>
            </a:r>
            <a:r>
              <a:rPr lang="uk-UA" sz="1800" b="1" dirty="0" smtClean="0"/>
              <a:t>ip route</a:t>
            </a:r>
            <a:r>
              <a:rPr lang="uk-UA" sz="1800" dirty="0" smtClean="0"/>
              <a:t>. </a:t>
            </a:r>
            <a:endParaRPr lang="uk-UA" sz="1800" dirty="0" smtClean="0"/>
          </a:p>
          <a:p>
            <a:pPr marL="0" indent="0">
              <a:buNone/>
            </a:pPr>
            <a:r>
              <a:rPr lang="uk-UA" sz="1800" dirty="0" smtClean="0"/>
              <a:t>Кожна </a:t>
            </a:r>
            <a:r>
              <a:rPr lang="uk-UA" sz="1800" dirty="0" smtClean="0"/>
              <a:t>команда </a:t>
            </a:r>
            <a:r>
              <a:rPr lang="uk-UA" sz="1800" b="1" dirty="0" smtClean="0"/>
              <a:t>ip route </a:t>
            </a:r>
            <a:r>
              <a:rPr lang="uk-UA" sz="1800" dirty="0" smtClean="0"/>
              <a:t>визначає пункт призначення, який можна порівняти, зазвичай з ідентифікатором підмережі та маскою. Команда також перераховує інструкції пересилання, зазвичай перераховуючи </a:t>
            </a:r>
            <a:r>
              <a:rPr lang="uk-UA" sz="1800" b="1" dirty="0" smtClean="0"/>
              <a:t>вихідний інтерфейс</a:t>
            </a:r>
            <a:r>
              <a:rPr lang="uk-UA" sz="1800" dirty="0" smtClean="0"/>
              <a:t>, або </a:t>
            </a:r>
            <a:r>
              <a:rPr lang="uk-UA" sz="1800" b="1" dirty="0" smtClean="0"/>
              <a:t>IP-адресу маршрутизатора наступного переходу</a:t>
            </a:r>
            <a:r>
              <a:rPr lang="uk-UA" sz="1800" dirty="0" smtClean="0"/>
              <a:t>. Потім IOS бере цю інформацію та додає цей маршрут до таблиці IP-маршрутизації. </a:t>
            </a:r>
          </a:p>
          <a:p>
            <a:pPr marL="0" indent="0">
              <a:buNone/>
            </a:pPr>
            <a:r>
              <a:rPr lang="uk-UA" sz="1800" dirty="0" smtClean="0"/>
              <a:t>Статичний маршрут вважається </a:t>
            </a:r>
            <a:r>
              <a:rPr lang="uk-UA" sz="1800" dirty="0" smtClean="0"/>
              <a:t>мережевим</a:t>
            </a:r>
            <a:r>
              <a:rPr lang="uk-UA" sz="1800" dirty="0" smtClean="0"/>
              <a:t>, коли пункт призначення, вказаний у команді ip route, визначає підмережу або всю мережу класу A, B або C. </a:t>
            </a:r>
            <a:endParaRPr lang="uk-UA" sz="1800" dirty="0" smtClean="0"/>
          </a:p>
          <a:p>
            <a:pPr marL="0" indent="0">
              <a:buNone/>
            </a:pPr>
            <a:r>
              <a:rPr lang="uk-UA" sz="1800" dirty="0" smtClean="0"/>
              <a:t>Маршрут </a:t>
            </a:r>
            <a:r>
              <a:rPr lang="uk-UA" sz="1800" dirty="0" smtClean="0"/>
              <a:t>за замовчуванням відповідає всім IP-адресам призначення, а маршрут хоста відповідає одній IP-адресі (тобто адресою одного хоста). </a:t>
            </a:r>
          </a:p>
        </p:txBody>
      </p:sp>
    </p:spTree>
    <p:extLst>
      <p:ext uri="{BB962C8B-B14F-4D97-AF65-F5344CB8AC3E}">
        <p14:creationId xmlns:p14="http://schemas.microsoft.com/office/powerpoint/2010/main" val="1288559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832" y="141679"/>
            <a:ext cx="11728010" cy="6548831"/>
          </a:xfrm>
        </p:spPr>
        <p:txBody>
          <a:bodyPr>
            <a:normAutofit/>
          </a:bodyPr>
          <a:lstStyle/>
          <a:p>
            <a:pPr marL="0" indent="0">
              <a:buNone/>
            </a:pPr>
            <a:r>
              <a:rPr lang="uk-UA" sz="1800" dirty="0" smtClean="0"/>
              <a:t>Як приклад </a:t>
            </a:r>
            <a:r>
              <a:rPr lang="uk-UA" sz="1800" dirty="0" smtClean="0"/>
              <a:t>мережевого </a:t>
            </a:r>
            <a:r>
              <a:rPr lang="uk-UA" sz="1800" dirty="0" smtClean="0"/>
              <a:t>маршруту розглянемо </a:t>
            </a:r>
            <a:r>
              <a:rPr lang="uk-UA" sz="1800" dirty="0" smtClean="0"/>
              <a:t>Рисунок </a:t>
            </a:r>
            <a:r>
              <a:rPr lang="uk-UA" sz="1800" dirty="0" smtClean="0"/>
              <a:t>1. На </a:t>
            </a:r>
            <a:r>
              <a:rPr lang="uk-UA" sz="1800" dirty="0" smtClean="0"/>
              <a:t>Рисунку </a:t>
            </a:r>
            <a:r>
              <a:rPr lang="uk-UA" sz="1800" dirty="0" smtClean="0"/>
              <a:t>показані лише деталі, що стосуються статичного </a:t>
            </a:r>
            <a:r>
              <a:rPr lang="uk-UA" sz="1800" dirty="0" smtClean="0"/>
              <a:t>мережевого </a:t>
            </a:r>
            <a:r>
              <a:rPr lang="uk-UA" sz="1800" dirty="0" smtClean="0"/>
              <a:t>маршруту на R1 для підмережі призначення 172.16.2.0/24, що знаходиться праворуч. Щоб створити цей статичний мережевий маршрут на R1, R1 налаштує ідентифікатор і маску підмережі, а також вихідний інтерфейс R1 (S0/0/0), або R2 в якості IP-адреси маршрутизатора наступного переходу (172.16.4.2).</a:t>
            </a:r>
          </a:p>
          <a:p>
            <a:pPr marL="0" indent="0">
              <a:buNone/>
            </a:pPr>
            <a:endParaRPr lang="uk-UA" sz="1800" dirty="0"/>
          </a:p>
          <a:p>
            <a:pPr marL="0" indent="0">
              <a:buNone/>
            </a:pPr>
            <a:endParaRPr lang="uk-UA" sz="1800" dirty="0" smtClean="0"/>
          </a:p>
          <a:p>
            <a:pPr marL="0" indent="0">
              <a:buNone/>
            </a:pPr>
            <a:endParaRPr lang="uk-UA" sz="1800" dirty="0"/>
          </a:p>
          <a:p>
            <a:pPr marL="0" indent="0">
              <a:buNone/>
            </a:pPr>
            <a:endParaRPr lang="uk-UA" sz="1800" dirty="0" smtClean="0"/>
          </a:p>
          <a:p>
            <a:pPr marL="0" indent="0">
              <a:buNone/>
            </a:pPr>
            <a:endParaRPr lang="uk-UA" sz="1800" dirty="0"/>
          </a:p>
          <a:p>
            <a:pPr marL="0" indent="0">
              <a:buNone/>
            </a:pPr>
            <a:endParaRPr lang="uk-UA" sz="1800" dirty="0" smtClean="0"/>
          </a:p>
          <a:p>
            <a:pPr marL="0" indent="0">
              <a:buNone/>
            </a:pPr>
            <a:r>
              <a:rPr lang="uk-UA" sz="1800" dirty="0" smtClean="0"/>
              <a:t>Схема мережі встановлює з'єднання між двома маршрутизаторами R1, R2 та двома хостами 1 і 2. </a:t>
            </a:r>
            <a:endParaRPr lang="uk-UA" sz="1800" dirty="0" smtClean="0"/>
          </a:p>
          <a:p>
            <a:pPr marL="0" indent="0">
              <a:buNone/>
            </a:pPr>
            <a:r>
              <a:rPr lang="uk-UA" sz="1800" dirty="0" smtClean="0"/>
              <a:t>Порт G0/0 .1 </a:t>
            </a:r>
            <a:r>
              <a:rPr lang="uk-UA" sz="1800" dirty="0" smtClean="0"/>
              <a:t>R1 підключений до шлейфа ліворуч, який, у свою чергу, підключений до хоста 1, що має </a:t>
            </a:r>
            <a:r>
              <a:rPr lang="uk-UA" sz="1800" dirty="0" smtClean="0"/>
              <a:t>адресу 172.16.1.9</a:t>
            </a:r>
            <a:r>
              <a:rPr lang="uk-UA" sz="1800" dirty="0" smtClean="0"/>
              <a:t>. </a:t>
            </a:r>
            <a:endParaRPr lang="uk-UA" sz="1800" dirty="0" smtClean="0"/>
          </a:p>
          <a:p>
            <a:pPr marL="0" indent="0">
              <a:buNone/>
            </a:pPr>
            <a:r>
              <a:rPr lang="uk-UA" sz="1800" dirty="0" smtClean="0"/>
              <a:t>Інтерфейс </a:t>
            </a:r>
            <a:r>
              <a:rPr lang="uk-UA" sz="1800" dirty="0" smtClean="0"/>
              <a:t>S0/0/0 R1 послідовно підключений до R2 з IP-адресою 172.16.4.2. </a:t>
            </a:r>
            <a:endParaRPr lang="uk-UA" sz="1800" dirty="0" smtClean="0"/>
          </a:p>
          <a:p>
            <a:pPr marL="0" indent="0">
              <a:buNone/>
            </a:pPr>
            <a:r>
              <a:rPr lang="uk-UA" sz="1800" dirty="0" smtClean="0"/>
              <a:t>Інтерфейс G0/0 .</a:t>
            </a:r>
            <a:r>
              <a:rPr lang="uk-UA" sz="1800" dirty="0" smtClean="0"/>
              <a:t>2 на R2 підключений до шлейфу, який, у свою чергу, підключений до хосту 2 з IP-адресою 172.16.2.0.9. </a:t>
            </a:r>
            <a:endParaRPr lang="uk-UA" sz="1800" dirty="0" smtClean="0"/>
          </a:p>
          <a:p>
            <a:pPr marL="0" indent="0">
              <a:buNone/>
            </a:pPr>
            <a:endParaRPr lang="uk-UA" sz="1800" dirty="0"/>
          </a:p>
          <a:p>
            <a:pPr marL="0" indent="0">
              <a:buNone/>
            </a:pPr>
            <a:r>
              <a:rPr lang="uk-UA" sz="1800" dirty="0" smtClean="0"/>
              <a:t>Тут маршрут R1 </a:t>
            </a:r>
            <a:r>
              <a:rPr lang="uk-UA" sz="1800" dirty="0" smtClean="0"/>
              <a:t>призначений для адреси 172.16.2.0/24 у підмережі. Пакети повинні переміщуватися або з інтерфейсу S0/0/0 маршрутизатора R1 або з маршрутизатора R2 з IP-адресою 172.16.2.0/24.</a:t>
            </a:r>
          </a:p>
          <a:p>
            <a:pPr marL="0" indent="0">
              <a:buNone/>
            </a:pPr>
            <a:endParaRPr lang="uk-UA" sz="18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827" y="1443603"/>
            <a:ext cx="7010400" cy="1704975"/>
          </a:xfrm>
          <a:prstGeom prst="rect">
            <a:avLst/>
          </a:prstGeom>
        </p:spPr>
      </p:pic>
    </p:spTree>
    <p:extLst>
      <p:ext uri="{BB962C8B-B14F-4D97-AF65-F5344CB8AC3E}">
        <p14:creationId xmlns:p14="http://schemas.microsoft.com/office/powerpoint/2010/main" val="1712249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832" y="141679"/>
            <a:ext cx="11728010" cy="6548831"/>
          </a:xfrm>
        </p:spPr>
        <p:txBody>
          <a:bodyPr>
            <a:normAutofit/>
          </a:bodyPr>
          <a:lstStyle/>
          <a:p>
            <a:pPr marL="0" indent="0">
              <a:buNone/>
            </a:pPr>
            <a:r>
              <a:rPr lang="uk-UA" sz="1800" dirty="0" smtClean="0"/>
              <a:t>У прикладі 1 показано конфігурацію двох прикладів статичних маршрутів. Зокрема, він показує маршрути на маршрутизаторі R1 </a:t>
            </a:r>
            <a:r>
              <a:rPr lang="uk-UA" sz="1800" dirty="0" smtClean="0"/>
              <a:t>Рисунку </a:t>
            </a:r>
            <a:r>
              <a:rPr lang="uk-UA" sz="1800" dirty="0" smtClean="0"/>
              <a:t>2 для двох підмереж у правій частині </a:t>
            </a:r>
            <a:r>
              <a:rPr lang="uk-UA" sz="1800" dirty="0" smtClean="0"/>
              <a:t>рисунка.</a:t>
            </a:r>
            <a:endParaRPr lang="uk-UA" sz="1800" dirty="0" smtClean="0"/>
          </a:p>
          <a:p>
            <a:pPr marL="0" indent="0">
              <a:buNone/>
            </a:pPr>
            <a:endParaRPr lang="uk-UA" sz="1800" dirty="0"/>
          </a:p>
        </p:txBody>
      </p:sp>
      <p:pic>
        <p:nvPicPr>
          <p:cNvPr id="10242" name="Picture 2" descr="Пример сети, используемой в примерах конфигурации статического маршрут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878699"/>
            <a:ext cx="5592997" cy="23177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42874" y="3416094"/>
            <a:ext cx="11934825" cy="2308324"/>
          </a:xfrm>
          <a:prstGeom prst="rect">
            <a:avLst/>
          </a:prstGeom>
        </p:spPr>
        <p:txBody>
          <a:bodyPr wrap="square">
            <a:spAutoFit/>
          </a:bodyPr>
          <a:lstStyle/>
          <a:p>
            <a:r>
              <a:rPr lang="uk-UA" dirty="0" smtClean="0"/>
              <a:t>При налаштуванні мережі маршрутизатор R1 має з'єднання з двома маршрутизаторами R2 та R3 праворуч. Інтерфейс G0/0 .1 маршрутизатора R1 підключений до </a:t>
            </a:r>
            <a:r>
              <a:rPr lang="uk-UA" dirty="0" smtClean="0"/>
              <a:t>кабеля </a:t>
            </a:r>
            <a:r>
              <a:rPr lang="uk-UA" dirty="0" smtClean="0"/>
              <a:t>ліворуч і, у свою чергу, підключений до хосту A, що має </a:t>
            </a:r>
            <a:r>
              <a:rPr lang="uk-UA" dirty="0" smtClean="0"/>
              <a:t>адресу </a:t>
            </a:r>
            <a:r>
              <a:rPr lang="uk-UA" dirty="0" smtClean="0"/>
              <a:t>172.16.1.9 з маскою підмережі 172.16.1.0 /24. </a:t>
            </a:r>
            <a:r>
              <a:rPr lang="uk-UA" dirty="0" smtClean="0"/>
              <a:t>Справа - інтерфейс S0/0/1 .</a:t>
            </a:r>
            <a:r>
              <a:rPr lang="uk-UA" dirty="0" smtClean="0"/>
              <a:t>1 з R1 з маскою підмережі 172.16.4.0/24 підключається до інтерфейсу </a:t>
            </a:r>
            <a:r>
              <a:rPr lang="uk-UA" dirty="0" smtClean="0"/>
              <a:t>S0/0/1 .</a:t>
            </a:r>
            <a:r>
              <a:rPr lang="uk-UA" dirty="0" smtClean="0"/>
              <a:t>2 з R2 </a:t>
            </a:r>
            <a:r>
              <a:rPr lang="uk-UA" dirty="0" smtClean="0"/>
              <a:t>підмережі </a:t>
            </a:r>
            <a:r>
              <a:rPr lang="uk-UA" dirty="0" smtClean="0"/>
              <a:t>172.16.2.0/24 через послідовну лінію. Крім того, інтерфейс </a:t>
            </a:r>
            <a:r>
              <a:rPr lang="uk-UA" dirty="0" smtClean="0"/>
              <a:t>G0/1/0 .</a:t>
            </a:r>
            <a:r>
              <a:rPr lang="uk-UA" dirty="0" smtClean="0"/>
              <a:t>1 з R1 </a:t>
            </a:r>
            <a:r>
              <a:rPr lang="uk-UA" dirty="0" smtClean="0"/>
              <a:t>підмережі </a:t>
            </a:r>
            <a:r>
              <a:rPr lang="uk-UA" dirty="0" smtClean="0"/>
              <a:t>172.16.5.0/24 підключається до інтерфейсу </a:t>
            </a:r>
            <a:r>
              <a:rPr lang="uk-UA" dirty="0" smtClean="0"/>
              <a:t>G0/0/0 .</a:t>
            </a:r>
            <a:r>
              <a:rPr lang="uk-UA" dirty="0" smtClean="0"/>
              <a:t>3 з R3 </a:t>
            </a:r>
            <a:r>
              <a:rPr lang="uk-UA" dirty="0" smtClean="0"/>
              <a:t>підмережі </a:t>
            </a:r>
            <a:r>
              <a:rPr lang="uk-UA" dirty="0" smtClean="0"/>
              <a:t>172.16.3.0/24 через глобальну мережу. </a:t>
            </a:r>
            <a:r>
              <a:rPr lang="uk-UA" dirty="0" smtClean="0"/>
              <a:t>Кабель </a:t>
            </a:r>
            <a:r>
              <a:rPr lang="uk-UA" dirty="0" smtClean="0"/>
              <a:t>підключається до інтерфейсу </a:t>
            </a:r>
            <a:r>
              <a:rPr lang="uk-UA" dirty="0" smtClean="0"/>
              <a:t>G0/0  .</a:t>
            </a:r>
            <a:r>
              <a:rPr lang="uk-UA" dirty="0" smtClean="0"/>
              <a:t>2 з R2, </a:t>
            </a:r>
            <a:r>
              <a:rPr lang="uk-UA" dirty="0" smtClean="0"/>
              <a:t>підмережі є </a:t>
            </a:r>
            <a:r>
              <a:rPr lang="uk-UA" dirty="0" smtClean="0"/>
              <a:t>172.16.2.0/24 і, у свою чергу, підключена до хосту B, що має </a:t>
            </a:r>
            <a:r>
              <a:rPr lang="uk-UA" dirty="0" smtClean="0"/>
              <a:t>адресу </a:t>
            </a:r>
            <a:r>
              <a:rPr lang="uk-UA" dirty="0" smtClean="0"/>
              <a:t>172.16.2.9. </a:t>
            </a:r>
            <a:r>
              <a:rPr lang="uk-UA" dirty="0" smtClean="0"/>
              <a:t>Кабель </a:t>
            </a:r>
            <a:r>
              <a:rPr lang="uk-UA" dirty="0" smtClean="0"/>
              <a:t>підключається до інтерфейсу </a:t>
            </a:r>
            <a:r>
              <a:rPr lang="uk-UA" dirty="0" smtClean="0"/>
              <a:t>G0/0  .</a:t>
            </a:r>
            <a:r>
              <a:rPr lang="uk-UA" dirty="0" smtClean="0"/>
              <a:t>3 з </a:t>
            </a:r>
            <a:r>
              <a:rPr lang="uk-UA" dirty="0" smtClean="0"/>
              <a:t>R3  підмережі 172.16.3.0/24 </a:t>
            </a:r>
            <a:r>
              <a:rPr lang="uk-UA" dirty="0" smtClean="0"/>
              <a:t>і, у свою чергу, підключена до хосту C, що має </a:t>
            </a:r>
            <a:r>
              <a:rPr lang="uk-UA" dirty="0" smtClean="0"/>
              <a:t>адресу </a:t>
            </a:r>
            <a:r>
              <a:rPr lang="uk-UA" dirty="0" smtClean="0"/>
              <a:t>172.16.3.9.</a:t>
            </a:r>
            <a:endParaRPr lang="uk-UA" dirty="0"/>
          </a:p>
        </p:txBody>
      </p:sp>
      <p:sp>
        <p:nvSpPr>
          <p:cNvPr id="4" name="Rectangle 3"/>
          <p:cNvSpPr>
            <a:spLocks noChangeArrowheads="1"/>
          </p:cNvSpPr>
          <p:nvPr/>
        </p:nvSpPr>
        <p:spPr bwMode="auto">
          <a:xfrm>
            <a:off x="142874" y="6065560"/>
            <a:ext cx="4461671" cy="646331"/>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ip route 172.16.2.0 255.255.255.0 S0/0/0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ip route 172.16.3.0 255.255.255.0 172.16.5.3 </a:t>
            </a:r>
          </a:p>
        </p:txBody>
      </p:sp>
    </p:spTree>
    <p:extLst>
      <p:ext uri="{BB962C8B-B14F-4D97-AF65-F5344CB8AC3E}">
        <p14:creationId xmlns:p14="http://schemas.microsoft.com/office/powerpoint/2010/main" val="1010965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832" y="141679"/>
            <a:ext cx="11728010" cy="6548831"/>
          </a:xfrm>
        </p:spPr>
        <p:txBody>
          <a:bodyPr>
            <a:normAutofit/>
          </a:bodyPr>
          <a:lstStyle/>
          <a:p>
            <a:pPr marL="0" indent="0" algn="ctr">
              <a:buNone/>
            </a:pPr>
            <a:r>
              <a:rPr lang="uk-UA" sz="1800" b="1" dirty="0" smtClean="0"/>
              <a:t>Додавання </a:t>
            </a:r>
            <a:r>
              <a:rPr lang="uk-UA" sz="1800" b="1" dirty="0" smtClean="0"/>
              <a:t>статичних маршрутів до R1 </a:t>
            </a:r>
          </a:p>
          <a:p>
            <a:pPr marL="0" indent="0">
              <a:buNone/>
            </a:pPr>
            <a:r>
              <a:rPr lang="uk-UA" sz="1800" dirty="0" smtClean="0"/>
              <a:t>У двох прикладах команд </a:t>
            </a:r>
            <a:r>
              <a:rPr lang="uk-UA" sz="1800" b="1" dirty="0" smtClean="0"/>
              <a:t>ip route </a:t>
            </a:r>
            <a:r>
              <a:rPr lang="uk-UA" sz="1800" dirty="0" smtClean="0"/>
              <a:t>показано два різні стилі інструкцій пересилання. Перша команда показує підмережу 172.16.2.0, маску 255.255.255.0, яка знаходиться в локальній мережі поряд з маршрутизатором R2. Ця ж перша команда </a:t>
            </a:r>
            <a:r>
              <a:rPr lang="uk-UA" sz="1800" dirty="0" smtClean="0"/>
              <a:t>зазначає </a:t>
            </a:r>
            <a:r>
              <a:rPr lang="uk-UA" sz="1800" dirty="0" smtClean="0"/>
              <a:t>інтерфейс S0/0/0 маршрутизатора R1 як вихідний інтерфейс. Цей маршрут </a:t>
            </a:r>
            <a:r>
              <a:rPr lang="uk-UA" sz="1800" dirty="0" smtClean="0"/>
              <a:t>каже: </a:t>
            </a:r>
            <a:r>
              <a:rPr lang="uk-UA" sz="1800" i="1" dirty="0" smtClean="0"/>
              <a:t>Щоб відправити пакети в мережу з маршрутизатора R2, відправте їх через мій власний локальний інтерфейс S0/0/0 (який підключається до R2)</a:t>
            </a:r>
            <a:r>
              <a:rPr lang="uk-UA" sz="1800" dirty="0" smtClean="0"/>
              <a:t>. </a:t>
            </a:r>
          </a:p>
          <a:p>
            <a:pPr marL="0" indent="0">
              <a:buNone/>
            </a:pPr>
            <a:r>
              <a:rPr lang="uk-UA" sz="1800" dirty="0" smtClean="0"/>
              <a:t>Другий маршрут має таку ж логіку, крім використання різних інструкцій пересилання. Замість того, щоб посилатися на вихідний інтерфейс R1, він натомість перераховує IP-адресу сусіднього маршрутизатора на WAN-каналі як маршрутизатор наступного стрибка. Цей маршрут </a:t>
            </a:r>
            <a:r>
              <a:rPr lang="uk-UA" sz="1800" dirty="0" smtClean="0"/>
              <a:t>каже</a:t>
            </a:r>
            <a:r>
              <a:rPr lang="uk-UA" sz="1800" dirty="0" smtClean="0"/>
              <a:t>: </a:t>
            </a:r>
            <a:r>
              <a:rPr lang="uk-UA" sz="1800" i="1" dirty="0" smtClean="0"/>
              <a:t>щоб </a:t>
            </a:r>
            <a:r>
              <a:rPr lang="uk-UA" sz="1800" i="1" dirty="0" smtClean="0"/>
              <a:t>відправити пакети в </a:t>
            </a:r>
            <a:r>
              <a:rPr lang="uk-UA" sz="1800" i="1" dirty="0" smtClean="0"/>
              <a:t>підмережу – перешліть його на інтерфейс з ІР-адресою 172.16.5.3</a:t>
            </a:r>
            <a:r>
              <a:rPr lang="uk-UA" sz="1800" dirty="0" smtClean="0"/>
              <a:t>. </a:t>
            </a:r>
            <a:endParaRPr lang="uk-UA" sz="1800" dirty="0" smtClean="0"/>
          </a:p>
          <a:p>
            <a:pPr marL="0" indent="0">
              <a:buNone/>
            </a:pPr>
            <a:r>
              <a:rPr lang="uk-UA" sz="1800" dirty="0" smtClean="0"/>
              <a:t>Маршрути, створені двома командами ip route, насправді виглядають трохи інакше в таблиці IP-маршрутизації в порівнянні один з одним. Обидва статичні маршрути. Однак </a:t>
            </a:r>
            <a:r>
              <a:rPr lang="uk-UA" sz="1800" i="1" dirty="0" smtClean="0"/>
              <a:t>маршрут, який використовував конфігурацію вихідного інтерфейсу, також відзначається як маршрут підключений</a:t>
            </a:r>
            <a:r>
              <a:rPr lang="uk-UA" sz="1800" dirty="0" smtClean="0"/>
              <a:t>; це лише </a:t>
            </a:r>
            <a:r>
              <a:rPr lang="uk-UA" sz="1800" dirty="0" smtClean="0"/>
              <a:t>особливості виведення </a:t>
            </a:r>
            <a:r>
              <a:rPr lang="uk-UA" sz="1800" dirty="0" smtClean="0"/>
              <a:t>команди show ip route. </a:t>
            </a:r>
          </a:p>
          <a:p>
            <a:pPr marL="0" indent="0">
              <a:buNone/>
            </a:pPr>
            <a:r>
              <a:rPr lang="uk-UA" sz="1800" dirty="0" smtClean="0"/>
              <a:t>У прикладі 2 ці два маршрути перераховані за допомогою статичної команди </a:t>
            </a:r>
            <a:r>
              <a:rPr lang="uk-UA" sz="1800" b="1" dirty="0" smtClean="0"/>
              <a:t>show ip route</a:t>
            </a:r>
            <a:r>
              <a:rPr lang="uk-UA" sz="1800" dirty="0" smtClean="0"/>
              <a:t>. Ця команда виводить докладну інформацію не тільки про статичні маршрути, але також наводить деякі статистичні дані про всі маршрути IPv4. Наприклад, у цьому прикладі показано два рядки для двох статичних маршрутів, налаштованих у прикладі 2, але статистика стверджує, що цей маршрутизатор має маршрути для восьми підмереж.</a:t>
            </a:r>
            <a:endParaRPr lang="uk-UA" sz="1800" dirty="0"/>
          </a:p>
        </p:txBody>
      </p:sp>
      <p:pic>
        <p:nvPicPr>
          <p:cNvPr id="11266" name="Picture 2" descr="Использование команды show ip rou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2133" y="5195084"/>
            <a:ext cx="5543550" cy="1495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7594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832" y="141679"/>
            <a:ext cx="11728010" cy="6548831"/>
          </a:xfrm>
        </p:spPr>
        <p:txBody>
          <a:bodyPr>
            <a:normAutofit/>
          </a:bodyPr>
          <a:lstStyle/>
          <a:p>
            <a:pPr marL="0" indent="0" algn="ctr">
              <a:buNone/>
            </a:pPr>
            <a:r>
              <a:rPr lang="uk-UA" sz="1800" b="1" dirty="0" smtClean="0"/>
              <a:t>Статичні маршрути хоста </a:t>
            </a:r>
          </a:p>
          <a:p>
            <a:pPr marL="0" indent="0">
              <a:buNone/>
            </a:pPr>
            <a:r>
              <a:rPr lang="uk-UA" sz="1800" b="1" dirty="0" smtClean="0"/>
              <a:t>Маршрут </a:t>
            </a:r>
            <a:r>
              <a:rPr lang="uk-UA" sz="1800" b="1" dirty="0" smtClean="0"/>
              <a:t>хоста </a:t>
            </a:r>
            <a:r>
              <a:rPr lang="uk-UA" sz="1800" dirty="0" smtClean="0"/>
              <a:t>– маршрут для  </a:t>
            </a:r>
            <a:r>
              <a:rPr lang="uk-UA" sz="1800" dirty="0" smtClean="0"/>
              <a:t>однієї адреси хоста. Для налаштування такого статичного маршруту команда ip route використовує IP-адресу плюс </a:t>
            </a:r>
            <a:r>
              <a:rPr lang="uk-UA" sz="1800" b="1" dirty="0" smtClean="0"/>
              <a:t>маску</a:t>
            </a:r>
            <a:r>
              <a:rPr lang="uk-UA" sz="1800" dirty="0" smtClean="0"/>
              <a:t> </a:t>
            </a:r>
            <a:r>
              <a:rPr lang="uk-UA" sz="1800" b="1" dirty="0" smtClean="0"/>
              <a:t>255.255.255.255</a:t>
            </a:r>
            <a:r>
              <a:rPr lang="uk-UA" sz="1800" dirty="0" smtClean="0"/>
              <a:t>, щоб логіка зіставлення відповідала тільки цій одній адресі. </a:t>
            </a:r>
          </a:p>
          <a:p>
            <a:pPr marL="0" indent="0">
              <a:buNone/>
            </a:pPr>
            <a:r>
              <a:rPr lang="uk-UA" sz="1800" dirty="0" smtClean="0"/>
              <a:t>Мережевий адміністратор може використовувати маршрути хоста для направлення пакетів, відправлених одному хосту по одному шляху, а весь решта трафік - </a:t>
            </a:r>
            <a:r>
              <a:rPr lang="uk-UA" sz="1800" dirty="0" smtClean="0"/>
              <a:t>підмережі </a:t>
            </a:r>
            <a:r>
              <a:rPr lang="uk-UA" sz="1800" dirty="0" smtClean="0"/>
              <a:t>цього хоста по іншому шляху. </a:t>
            </a:r>
            <a:endParaRPr lang="uk-UA" sz="1800" dirty="0" smtClean="0"/>
          </a:p>
          <a:p>
            <a:pPr marL="0" indent="0">
              <a:buNone/>
            </a:pPr>
            <a:r>
              <a:rPr lang="uk-UA" sz="1800" dirty="0" smtClean="0"/>
              <a:t>Наприклад</a:t>
            </a:r>
            <a:r>
              <a:rPr lang="uk-UA" sz="1800" dirty="0" smtClean="0"/>
              <a:t>, ви можете визначити ці два статичні маршрути для підмережі </a:t>
            </a:r>
            <a:r>
              <a:rPr lang="uk-UA" sz="1800" dirty="0" smtClean="0"/>
              <a:t>10.1.1.0/24 </a:t>
            </a:r>
            <a:r>
              <a:rPr lang="uk-UA" sz="1800" dirty="0" smtClean="0"/>
              <a:t>та Хосту 10.1.1.9 з двома різними адресами наступного переходу наступним чином:</a:t>
            </a:r>
            <a:endParaRPr lang="uk-UA" sz="1800" dirty="0"/>
          </a:p>
        </p:txBody>
      </p:sp>
      <p:sp>
        <p:nvSpPr>
          <p:cNvPr id="2" name="Rectangle 1"/>
          <p:cNvSpPr>
            <a:spLocks noChangeArrowheads="1"/>
          </p:cNvSpPr>
          <p:nvPr/>
        </p:nvSpPr>
        <p:spPr bwMode="auto">
          <a:xfrm>
            <a:off x="342900" y="2515285"/>
            <a:ext cx="4469685" cy="646331"/>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ip route 10.1.1.0 </a:t>
            </a:r>
            <a:r>
              <a:rPr kumimoji="0" lang="ru-RU" altLang="ru-RU" b="0" i="0" u="none" strike="noStrike" cap="none" normalizeH="0" baseline="0" dirty="0" smtClean="0">
                <a:ln>
                  <a:noFill/>
                </a:ln>
                <a:solidFill>
                  <a:schemeClr val="bg1"/>
                </a:solidFill>
                <a:effectLst/>
              </a:rPr>
              <a:t>  255.255.255.0        10.2.2.2 </a:t>
            </a:r>
            <a:endParaRPr kumimoji="0" lang="ru-RU" altLang="ru-RU"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ip route 10.1.1.9 </a:t>
            </a:r>
            <a:r>
              <a:rPr kumimoji="0" lang="ru-RU" altLang="ru-RU" b="0" i="0" u="none" strike="noStrike" cap="none" normalizeH="0" baseline="0" dirty="0" smtClean="0">
                <a:ln>
                  <a:noFill/>
                </a:ln>
                <a:solidFill>
                  <a:schemeClr val="bg1"/>
                </a:solidFill>
                <a:effectLst/>
              </a:rPr>
              <a:t>  255.255.255.255    10.9.9.9 </a:t>
            </a:r>
            <a:endParaRPr kumimoji="0" lang="ru-RU" altLang="ru-RU" b="0" i="0" u="none" strike="noStrike" cap="none" normalizeH="0" baseline="0" dirty="0" smtClean="0">
              <a:ln>
                <a:noFill/>
              </a:ln>
              <a:solidFill>
                <a:schemeClr val="bg1"/>
              </a:solidFill>
              <a:effectLst/>
            </a:endParaRPr>
          </a:p>
        </p:txBody>
      </p:sp>
      <p:sp>
        <p:nvSpPr>
          <p:cNvPr id="4" name="Rectangle 3"/>
          <p:cNvSpPr/>
          <p:nvPr/>
        </p:nvSpPr>
        <p:spPr>
          <a:xfrm>
            <a:off x="267831" y="3578989"/>
            <a:ext cx="11438393" cy="1477328"/>
          </a:xfrm>
          <a:prstGeom prst="rect">
            <a:avLst/>
          </a:prstGeom>
        </p:spPr>
        <p:txBody>
          <a:bodyPr wrap="square">
            <a:spAutoFit/>
          </a:bodyPr>
          <a:lstStyle/>
          <a:p>
            <a:r>
              <a:rPr lang="uk-UA" dirty="0" smtClean="0"/>
              <a:t>Зверніть увагу, що ці два маршрути перекриваються: пакет, надісланий у 10.1.1.9, який надходить на маршрутизатор, відповідатиме обом маршрутам. Коли це відбувається, </a:t>
            </a:r>
            <a:r>
              <a:rPr lang="uk-UA" b="1" dirty="0" smtClean="0"/>
              <a:t>маршрутизатори використовують найбільш конкретний маршрут</a:t>
            </a:r>
            <a:r>
              <a:rPr lang="uk-UA" dirty="0" smtClean="0"/>
              <a:t> (тобто маршрут із найбільшою довжиною префіксу). Таким чином, пакет, відправлений на 10.1.1.9, буде перенаправлений на </a:t>
            </a:r>
            <a:r>
              <a:rPr lang="uk-UA" dirty="0" smtClean="0"/>
              <a:t>адресу </a:t>
            </a:r>
            <a:r>
              <a:rPr lang="uk-UA" dirty="0" smtClean="0"/>
              <a:t>наступного стрибка 10.9.9.9, а пакети, надіслані в інші пункти призначення підмережі 10.1.1.0/24, будуть відправлені на </a:t>
            </a:r>
            <a:r>
              <a:rPr lang="uk-UA" dirty="0" smtClean="0"/>
              <a:t>адресу </a:t>
            </a:r>
            <a:r>
              <a:rPr lang="uk-UA" dirty="0" smtClean="0"/>
              <a:t>наступного стрибка 10.2.2.2.</a:t>
            </a:r>
            <a:endParaRPr lang="uk-UA" dirty="0"/>
          </a:p>
        </p:txBody>
      </p:sp>
    </p:spTree>
    <p:extLst>
      <p:ext uri="{BB962C8B-B14F-4D97-AF65-F5344CB8AC3E}">
        <p14:creationId xmlns:p14="http://schemas.microsoft.com/office/powerpoint/2010/main" val="3951500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832" y="141679"/>
            <a:ext cx="11728010" cy="6548831"/>
          </a:xfrm>
        </p:spPr>
        <p:txBody>
          <a:bodyPr>
            <a:normAutofit/>
          </a:bodyPr>
          <a:lstStyle/>
          <a:p>
            <a:pPr marL="0" indent="0" algn="ctr">
              <a:buNone/>
            </a:pPr>
            <a:r>
              <a:rPr lang="uk-UA" sz="1800" b="1" dirty="0" smtClean="0"/>
              <a:t>Плаваючі статичні маршрути </a:t>
            </a:r>
          </a:p>
          <a:p>
            <a:pPr marL="0" indent="0">
              <a:buNone/>
            </a:pPr>
            <a:r>
              <a:rPr lang="uk-UA" sz="1800" dirty="0" smtClean="0"/>
              <a:t>Далі розглянемо випадок, коли статичний маршрут конкурує </a:t>
            </a:r>
            <a:r>
              <a:rPr lang="uk-UA" sz="1800" dirty="0" smtClean="0"/>
              <a:t>з </a:t>
            </a:r>
            <a:r>
              <a:rPr lang="uk-UA" sz="1800" dirty="0" smtClean="0"/>
              <a:t>іншими статичними маршрутами чи маршрутами, </a:t>
            </a:r>
            <a:r>
              <a:rPr lang="uk-UA" sz="1800" dirty="0" smtClean="0"/>
              <a:t>що обробляються </a:t>
            </a:r>
            <a:r>
              <a:rPr lang="uk-UA" sz="1800" dirty="0" smtClean="0"/>
              <a:t>протоколом маршрутизації. Тобто команда ip route визначає маршрут до підмережі, але маршрутизатор також знає інші статичні чи динамічно вивчені маршрути для досягнення цієї підмережі. У цих випадках маршрутизатор повинен спочатку вирішити, яке джерело маршрутизації має кращу адміністративну </a:t>
            </a:r>
            <a:r>
              <a:rPr lang="uk-UA" sz="1800" dirty="0" smtClean="0"/>
              <a:t>відстань(чим </a:t>
            </a:r>
            <a:r>
              <a:rPr lang="uk-UA" sz="1800" dirty="0" smtClean="0"/>
              <a:t>менше, тим </a:t>
            </a:r>
            <a:r>
              <a:rPr lang="uk-UA" sz="1800" dirty="0" smtClean="0"/>
              <a:t>краще), </a:t>
            </a:r>
            <a:r>
              <a:rPr lang="uk-UA" sz="1800" dirty="0" smtClean="0"/>
              <a:t>а потім використовувати маршрут, отриманий від кращого джерела.</a:t>
            </a:r>
          </a:p>
          <a:p>
            <a:pPr marL="0" indent="0">
              <a:buNone/>
            </a:pPr>
            <a:r>
              <a:rPr lang="uk-UA" sz="1800" dirty="0" smtClean="0"/>
              <a:t>Приклад  на Рисунку </a:t>
            </a:r>
            <a:r>
              <a:rPr lang="uk-UA" sz="1800" dirty="0" smtClean="0"/>
              <a:t>3, </a:t>
            </a:r>
            <a:r>
              <a:rPr lang="uk-UA" sz="1800" dirty="0" smtClean="0"/>
              <a:t>показує філію </a:t>
            </a:r>
            <a:r>
              <a:rPr lang="uk-UA" sz="1800" dirty="0" smtClean="0"/>
              <a:t>з двома каналами WAN: одним дуже швидким каналом Gigabit Ethernet та одним досить повільним (але </a:t>
            </a:r>
            <a:r>
              <a:rPr lang="uk-UA" sz="1800" dirty="0" smtClean="0"/>
              <a:t>дешевим) </a:t>
            </a:r>
            <a:r>
              <a:rPr lang="uk-UA" sz="1800" dirty="0" smtClean="0"/>
              <a:t>Т1 . У цьому проекті мережа Open Shortest Path First Version 2 (OSPFv2) </a:t>
            </a:r>
            <a:r>
              <a:rPr lang="uk-UA" sz="1800" dirty="0" smtClean="0"/>
              <a:t> є первинним </a:t>
            </a:r>
            <a:r>
              <a:rPr lang="uk-UA" sz="1800" dirty="0" smtClean="0"/>
              <a:t>каналом, </a:t>
            </a:r>
            <a:r>
              <a:rPr lang="uk-UA" sz="1800" dirty="0" smtClean="0"/>
              <a:t>визначаючи </a:t>
            </a:r>
            <a:r>
              <a:rPr lang="uk-UA" sz="1800" dirty="0" smtClean="0"/>
              <a:t>маршрут для підмережі 172.16.2.0/24. </a:t>
            </a:r>
            <a:endParaRPr lang="uk-UA" sz="1800" dirty="0" smtClean="0"/>
          </a:p>
          <a:p>
            <a:pPr marL="0" indent="0">
              <a:buNone/>
            </a:pPr>
            <a:r>
              <a:rPr lang="uk-UA" sz="1800" dirty="0" smtClean="0"/>
              <a:t>R1 </a:t>
            </a:r>
            <a:r>
              <a:rPr lang="uk-UA" sz="1800" dirty="0" smtClean="0"/>
              <a:t>також визначає статичний маршрут резервного каналу до тієї ж підмережі, тому R1 повинен вибрати, чи використовувати статичний маршрут або маршрут, отриманий за допомогою OSPF.</a:t>
            </a:r>
            <a:endParaRPr lang="uk-UA" sz="1800" dirty="0"/>
          </a:p>
        </p:txBody>
      </p:sp>
      <p:pic>
        <p:nvPicPr>
          <p:cNvPr id="5" name="Picture 4"/>
          <p:cNvPicPr>
            <a:picLocks noChangeAspect="1"/>
          </p:cNvPicPr>
          <p:nvPr/>
        </p:nvPicPr>
        <p:blipFill>
          <a:blip r:embed="rId2"/>
          <a:stretch>
            <a:fillRect/>
          </a:stretch>
        </p:blipFill>
        <p:spPr>
          <a:xfrm>
            <a:off x="267832" y="3805394"/>
            <a:ext cx="6105455" cy="2106520"/>
          </a:xfrm>
          <a:prstGeom prst="rect">
            <a:avLst/>
          </a:prstGeom>
        </p:spPr>
      </p:pic>
      <p:sp>
        <p:nvSpPr>
          <p:cNvPr id="6" name="Rectangle 5"/>
          <p:cNvSpPr/>
          <p:nvPr/>
        </p:nvSpPr>
        <p:spPr>
          <a:xfrm>
            <a:off x="6632820" y="3849811"/>
            <a:ext cx="5559180" cy="2554545"/>
          </a:xfrm>
          <a:prstGeom prst="rect">
            <a:avLst/>
          </a:prstGeom>
        </p:spPr>
        <p:txBody>
          <a:bodyPr wrap="square">
            <a:spAutoFit/>
          </a:bodyPr>
          <a:lstStyle/>
          <a:p>
            <a:r>
              <a:rPr lang="uk-UA" sz="1600" i="1" dirty="0"/>
              <a:t>Мережева діаграма показує інтерфейс G0/0 маршрутизатора R1, який підключений до маршрутизатора R2 через ethernet </a:t>
            </a:r>
            <a:r>
              <a:rPr lang="en-US" sz="1600" i="1" dirty="0" smtClean="0"/>
              <a:t>over </a:t>
            </a:r>
            <a:r>
              <a:rPr lang="uk-UA" sz="1600" i="1" dirty="0" smtClean="0"/>
              <a:t>MPLS</a:t>
            </a:r>
            <a:r>
              <a:rPr lang="uk-UA" sz="1600" i="1" dirty="0"/>
              <a:t>. Інтерфейс S0/0/1 R1 з'єднаний з маршрутизатором R3 по послідовній лінії. </a:t>
            </a:r>
            <a:endParaRPr lang="en-US" sz="1600" i="1" dirty="0" smtClean="0"/>
          </a:p>
          <a:p>
            <a:r>
              <a:rPr lang="uk-UA" sz="1600" i="1" dirty="0" smtClean="0"/>
              <a:t>R2 </a:t>
            </a:r>
            <a:r>
              <a:rPr lang="uk-UA" sz="1600" i="1" dirty="0"/>
              <a:t>та R3 з'єднані в ядрі хмари корпоративної мережі, що має підмережу 172.16.2.0/24. </a:t>
            </a:r>
            <a:endParaRPr lang="en-US" sz="1600" i="1" dirty="0" smtClean="0"/>
          </a:p>
          <a:p>
            <a:r>
              <a:rPr lang="uk-UA" sz="1600" i="1" dirty="0" smtClean="0"/>
              <a:t>Маршрутизатор </a:t>
            </a:r>
            <a:r>
              <a:rPr lang="uk-UA" sz="1600" i="1" dirty="0"/>
              <a:t>R1 досягає підмережі або </a:t>
            </a:r>
            <a:r>
              <a:rPr lang="uk-UA" sz="1600" i="1" dirty="0" smtClean="0"/>
              <a:t>OSPFv2 </a:t>
            </a:r>
            <a:r>
              <a:rPr lang="uk-UA" sz="1600" i="1" dirty="0"/>
              <a:t>основним каналом, або статичним маршрутом резервним каналом. </a:t>
            </a:r>
            <a:endParaRPr lang="en-US" sz="1600" i="1" dirty="0"/>
          </a:p>
        </p:txBody>
      </p:sp>
    </p:spTree>
    <p:extLst>
      <p:ext uri="{BB962C8B-B14F-4D97-AF65-F5344CB8AC3E}">
        <p14:creationId xmlns:p14="http://schemas.microsoft.com/office/powerpoint/2010/main" val="1235531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832" y="141679"/>
            <a:ext cx="11771768" cy="6611546"/>
          </a:xfrm>
        </p:spPr>
        <p:txBody>
          <a:bodyPr>
            <a:normAutofit/>
          </a:bodyPr>
          <a:lstStyle/>
          <a:p>
            <a:pPr marL="0" indent="0">
              <a:buNone/>
            </a:pPr>
            <a:r>
              <a:rPr lang="uk-UA" sz="1800" dirty="0" smtClean="0"/>
              <a:t>За </a:t>
            </a:r>
            <a:r>
              <a:rPr lang="uk-UA" sz="1800" dirty="0" smtClean="0"/>
              <a:t>замовчуванням </a:t>
            </a:r>
            <a:r>
              <a:rPr lang="uk-UA" sz="1800" b="1" dirty="0" smtClean="0"/>
              <a:t>IOS надає перевагу статичним маршрутам</a:t>
            </a:r>
            <a:r>
              <a:rPr lang="uk-UA" sz="1800" dirty="0" smtClean="0"/>
              <a:t>, ніж маршрутам, вивченим OSPF. За замовчуванням IOS надає статичним маршрутам адміністративну відстань 1, а маршрутам OSPF-адміністративну відстань 110. Використовуючи ці значення за замовчуванням на </a:t>
            </a:r>
            <a:r>
              <a:rPr lang="uk-UA" sz="1800" dirty="0" smtClean="0"/>
              <a:t>Рисунку</a:t>
            </a:r>
            <a:r>
              <a:rPr lang="uk-UA" sz="1800" dirty="0" smtClean="0"/>
              <a:t> </a:t>
            </a:r>
            <a:r>
              <a:rPr lang="uk-UA" sz="1800" dirty="0" smtClean="0"/>
              <a:t>3, R1 буде використовувати T1 для досягнення підмережі 172.16.2.0/24 у цьому випадку, що не є вдалим рішенням. Замість цього мережевий адміністратор вважає за краще використовувати маршрути, вивчені OSPF, набагато швидшим основним каналом і використовувати статичний маршрут резервним каналом тільки в разі необхідності, коли основний канал виходить з ладу. </a:t>
            </a:r>
            <a:endParaRPr lang="en-US" sz="1800" dirty="0" smtClean="0"/>
          </a:p>
          <a:p>
            <a:pPr marL="0" indent="0">
              <a:buNone/>
            </a:pPr>
            <a:endParaRPr lang="en-US" sz="1800" dirty="0" smtClean="0"/>
          </a:p>
          <a:p>
            <a:pPr marL="0" indent="0">
              <a:buNone/>
            </a:pPr>
            <a:r>
              <a:rPr lang="uk-UA" sz="1800" dirty="0" smtClean="0"/>
              <a:t>Щоб віддавати перевагу маршрутам OSPF, у конфігурації </a:t>
            </a:r>
            <a:r>
              <a:rPr lang="uk-UA" sz="1800" b="1" dirty="0" smtClean="0"/>
              <a:t>необхідно змінити налаштування адміністративної відстані </a:t>
            </a:r>
            <a:r>
              <a:rPr lang="uk-UA" sz="1800" dirty="0" smtClean="0"/>
              <a:t>та використовувати те, що </a:t>
            </a:r>
            <a:r>
              <a:rPr lang="uk-UA" sz="1800" dirty="0" smtClean="0"/>
              <a:t>називають </a:t>
            </a:r>
            <a:r>
              <a:rPr lang="uk-UA" sz="1800" b="1" dirty="0" smtClean="0"/>
              <a:t>плаваючим статичним маршрутом</a:t>
            </a:r>
            <a:r>
              <a:rPr lang="uk-UA" sz="1800" dirty="0" smtClean="0"/>
              <a:t>. </a:t>
            </a:r>
            <a:r>
              <a:rPr lang="uk-UA" sz="1800" dirty="0" smtClean="0"/>
              <a:t>Плаваючий статичний маршрут </a:t>
            </a:r>
            <a:r>
              <a:rPr lang="uk-UA" sz="1800" dirty="0" smtClean="0"/>
              <a:t>переміщується в таблицю IP-маршрутизації або переміщається з неї в залежності від того, чи існує в даний час кращий (менший) маршрут адміністративної відстані, отриманий протоколом маршрутизації. По суті, маршрутизатор ігнорує статичний маршрут, коли відомий кращий маршрут протоколу маршрутизації. </a:t>
            </a:r>
            <a:endParaRPr lang="en-US" sz="1800" dirty="0" smtClean="0"/>
          </a:p>
          <a:p>
            <a:pPr marL="0" indent="0">
              <a:buNone/>
            </a:pPr>
            <a:endParaRPr lang="en-US" sz="1800" dirty="0"/>
          </a:p>
        </p:txBody>
      </p:sp>
    </p:spTree>
    <p:extLst>
      <p:ext uri="{BB962C8B-B14F-4D97-AF65-F5344CB8AC3E}">
        <p14:creationId xmlns:p14="http://schemas.microsoft.com/office/powerpoint/2010/main" val="1328703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832" y="141679"/>
            <a:ext cx="11728010" cy="6548831"/>
          </a:xfrm>
        </p:spPr>
        <p:txBody>
          <a:bodyPr>
            <a:normAutofit/>
          </a:bodyPr>
          <a:lstStyle/>
          <a:p>
            <a:pPr marL="0" indent="0">
              <a:buNone/>
            </a:pPr>
            <a:r>
              <a:rPr lang="uk-UA" sz="1800" dirty="0" smtClean="0"/>
              <a:t>Щоб реалізувати плаваючий статичний маршрут, вам необхідно використовувати параметр у команді ip route, який встановлює адміністративну відстань тільки для цього маршруту, роблячи значення більше, ніж стандартна відстань для протоколу маршрутизації. </a:t>
            </a:r>
            <a:endParaRPr lang="uk-UA" sz="1800" dirty="0" smtClean="0"/>
          </a:p>
          <a:p>
            <a:pPr marL="0" indent="0">
              <a:buNone/>
            </a:pPr>
            <a:endParaRPr lang="uk-UA" sz="1800" dirty="0"/>
          </a:p>
          <a:p>
            <a:pPr marL="0" indent="0">
              <a:buNone/>
            </a:pPr>
            <a:r>
              <a:rPr lang="uk-UA" sz="1800" dirty="0" smtClean="0"/>
              <a:t>Наприклад</a:t>
            </a:r>
            <a:r>
              <a:rPr lang="uk-UA" sz="1800" dirty="0" smtClean="0"/>
              <a:t>, команда </a:t>
            </a:r>
            <a:r>
              <a:rPr lang="uk-UA" sz="1800" b="1" dirty="0" smtClean="0"/>
              <a:t>ip route </a:t>
            </a:r>
            <a:r>
              <a:rPr lang="uk-UA" sz="1800" b="1" dirty="0" smtClean="0"/>
              <a:t>172.16.2.0   </a:t>
            </a:r>
            <a:r>
              <a:rPr lang="uk-UA" sz="1800" b="1" dirty="0" smtClean="0"/>
              <a:t>255.255.255.0 </a:t>
            </a:r>
            <a:r>
              <a:rPr lang="uk-UA" sz="1800" b="1" dirty="0" smtClean="0"/>
              <a:t>  172.16.5.3    </a:t>
            </a:r>
            <a:r>
              <a:rPr lang="uk-UA" sz="1800" b="1" dirty="0" smtClean="0"/>
              <a:t>130 </a:t>
            </a:r>
            <a:r>
              <a:rPr lang="uk-UA" sz="1800" dirty="0" smtClean="0"/>
              <a:t>на маршрутизаторі R1 буде робити саме це - встановивши адміністративну відстань статичного маршруту рівним </a:t>
            </a:r>
            <a:r>
              <a:rPr lang="uk-UA" sz="1800" b="1" dirty="0" smtClean="0"/>
              <a:t>130</a:t>
            </a:r>
            <a:r>
              <a:rPr lang="uk-UA" sz="1800" dirty="0" smtClean="0"/>
              <a:t>. </a:t>
            </a:r>
            <a:r>
              <a:rPr lang="uk-UA" sz="1800" dirty="0" smtClean="0"/>
              <a:t>  Поки </a:t>
            </a:r>
            <a:r>
              <a:rPr lang="uk-UA" sz="1800" dirty="0" smtClean="0"/>
              <a:t>що основний канал залишається активним, а OSPF на </a:t>
            </a:r>
            <a:r>
              <a:rPr lang="uk-UA" sz="1800" dirty="0" smtClean="0"/>
              <a:t>маршрутизаторі визначає маршрут за </a:t>
            </a:r>
            <a:r>
              <a:rPr lang="uk-UA" sz="1800" dirty="0" smtClean="0"/>
              <a:t>замовчуванням </a:t>
            </a:r>
            <a:r>
              <a:rPr lang="uk-UA" sz="1800" dirty="0" smtClean="0"/>
              <a:t>з адміністративною відстанню 110</a:t>
            </a:r>
            <a:r>
              <a:rPr lang="uk-UA" sz="1800" dirty="0" smtClean="0"/>
              <a:t>, R1 ігнорує статичний маршрут. </a:t>
            </a:r>
            <a:endParaRPr lang="en-US" sz="1800" dirty="0" smtClean="0"/>
          </a:p>
          <a:p>
            <a:pPr marL="0" indent="0">
              <a:buNone/>
            </a:pPr>
            <a:endParaRPr lang="en-US" sz="1800" dirty="0"/>
          </a:p>
          <a:p>
            <a:pPr marL="0" indent="0">
              <a:buNone/>
            </a:pPr>
            <a:r>
              <a:rPr lang="uk-UA" sz="1800" dirty="0" smtClean="0"/>
              <a:t>Зверніть </a:t>
            </a:r>
            <a:r>
              <a:rPr lang="uk-UA" sz="1800" dirty="0" smtClean="0"/>
              <a:t>увагу, що хоча команда </a:t>
            </a:r>
            <a:r>
              <a:rPr lang="uk-UA" sz="1800" b="1" dirty="0" smtClean="0"/>
              <a:t>show </a:t>
            </a:r>
            <a:r>
              <a:rPr lang="uk-UA" sz="1800" b="1" dirty="0" smtClean="0"/>
              <a:t>ip route subnet </a:t>
            </a:r>
            <a:r>
              <a:rPr lang="uk-UA" sz="1800" dirty="0" smtClean="0"/>
              <a:t>явно вказує адміністративну відстань. </a:t>
            </a:r>
            <a:endParaRPr lang="uk-UA" sz="1800" dirty="0" smtClean="0"/>
          </a:p>
        </p:txBody>
      </p:sp>
      <p:pic>
        <p:nvPicPr>
          <p:cNvPr id="13314" name="Picture 2" descr="Отображение административного расстояния статического маршрут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420" y="3416094"/>
            <a:ext cx="7101414" cy="2848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2879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832" y="141679"/>
            <a:ext cx="11728010" cy="6548831"/>
          </a:xfrm>
        </p:spPr>
        <p:txBody>
          <a:bodyPr>
            <a:normAutofit/>
          </a:bodyPr>
          <a:lstStyle/>
          <a:p>
            <a:pPr marL="0" indent="0" algn="ctr">
              <a:buNone/>
            </a:pPr>
            <a:r>
              <a:rPr lang="uk-UA" sz="1800" b="1" dirty="0" smtClean="0"/>
              <a:t>Статичні маршрути за замовчуванням </a:t>
            </a:r>
            <a:endParaRPr lang="en-US" sz="1800" b="1" dirty="0" smtClean="0"/>
          </a:p>
          <a:p>
            <a:pPr marL="0" indent="0">
              <a:buNone/>
            </a:pPr>
            <a:r>
              <a:rPr lang="uk-UA" sz="1800" dirty="0" smtClean="0"/>
              <a:t>Коли маршрутизатор намагається маршрутизувати пакет, він може не співпадати з IP адресою призначення пакета з жодним маршрутом. Коли це відбувається, маршрутизатор зазвичай просто відкидає пакет. </a:t>
            </a:r>
            <a:endParaRPr lang="en-US" sz="1800" dirty="0" smtClean="0"/>
          </a:p>
          <a:p>
            <a:pPr marL="0" indent="0">
              <a:buNone/>
            </a:pPr>
            <a:r>
              <a:rPr lang="uk-UA" sz="1800" dirty="0" smtClean="0"/>
              <a:t>Маршрутизатори можуть бути налаштовані таким чином, щоб вони використовували або статично налаштований або динамічно </a:t>
            </a:r>
            <a:r>
              <a:rPr lang="uk-UA" sz="1800" dirty="0" smtClean="0"/>
              <a:t>визначений </a:t>
            </a:r>
            <a:r>
              <a:rPr lang="uk-UA" sz="1800" dirty="0" smtClean="0"/>
              <a:t>маршрут за замовчуванням. </a:t>
            </a:r>
            <a:r>
              <a:rPr lang="uk-UA" sz="1800" b="1" dirty="0" smtClean="0"/>
              <a:t>Маршрут за замовчуванням відповідає всім пакетам</a:t>
            </a:r>
            <a:r>
              <a:rPr lang="uk-UA" sz="1800" dirty="0" smtClean="0"/>
              <a:t>, так що, якщо пакет не відповідає якомусь іншому конкретному маршруту в таблиці маршрутизації, маршрутизатор може принаймні переслати пакет на основі маршруту за замовчуванням. </a:t>
            </a:r>
            <a:endParaRPr lang="en-US" sz="1800" dirty="0" smtClean="0"/>
          </a:p>
          <a:p>
            <a:pPr marL="0" indent="0">
              <a:buNone/>
            </a:pPr>
            <a:endParaRPr lang="uk-UA" sz="1800" dirty="0" smtClean="0"/>
          </a:p>
          <a:p>
            <a:pPr marL="0" indent="0">
              <a:buNone/>
            </a:pPr>
            <a:r>
              <a:rPr lang="uk-UA" sz="1800" dirty="0" smtClean="0"/>
              <a:t>Компанії </a:t>
            </a:r>
            <a:r>
              <a:rPr lang="uk-UA" sz="1800" dirty="0" smtClean="0"/>
              <a:t>можуть використовувати статичні маршрути за замовчуванням у своїх корпоративних мережах TCP/IP, - це коли компанія має багато віддалених вузлів, кожен з яких має одне відносно повільне WAN-з'єднання. Кожен віддалений вузол має лише один можливий фізичний маршрут для відправлення пакетів у решту мережі. Таким чином, замість використання протоколу маршрутизації, що надсилає повідомлення по глобальній мережі та використовує дорогоцінну смугу пропускання глобальної мережі, кожен віддалений маршрутизатор може використовувати маршрут за замовчуванням, який спрямовує весь трафік на центральний сайт, як показано на </a:t>
            </a:r>
            <a:r>
              <a:rPr lang="uk-UA" sz="1800" dirty="0" smtClean="0"/>
              <a:t>Рисунку </a:t>
            </a:r>
            <a:r>
              <a:rPr lang="uk-UA" sz="1800" dirty="0" smtClean="0"/>
              <a:t>4.</a:t>
            </a:r>
            <a:endParaRPr lang="uk-UA" sz="18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075" y="4517413"/>
            <a:ext cx="4333875" cy="2258822"/>
          </a:xfrm>
          <a:prstGeom prst="rect">
            <a:avLst/>
          </a:prstGeom>
        </p:spPr>
      </p:pic>
      <p:sp>
        <p:nvSpPr>
          <p:cNvPr id="4" name="Rectangle 3"/>
          <p:cNvSpPr/>
          <p:nvPr/>
        </p:nvSpPr>
        <p:spPr>
          <a:xfrm>
            <a:off x="5266192" y="4517413"/>
            <a:ext cx="6729649" cy="1754326"/>
          </a:xfrm>
          <a:prstGeom prst="rect">
            <a:avLst/>
          </a:prstGeom>
        </p:spPr>
        <p:txBody>
          <a:bodyPr wrap="square">
            <a:spAutoFit/>
          </a:bodyPr>
          <a:lstStyle/>
          <a:p>
            <a:r>
              <a:rPr lang="uk-UA" dirty="0"/>
              <a:t>З'єднання складається з трьох маршрутизаторів: Core, B1 та B1000. Послідовні з'єднання показані між маршрутизаторами Core – B1 та Core – B1000. Всі ці маршрутизатори підключені до мережі індивідуально. Маршрутизатор B1 відправляє всі нелокальні пакети Core через інтерфейс S0/0/1. Існує також зв'язок між B1 та B1000. </a:t>
            </a:r>
            <a:endParaRPr lang="en-US" dirty="0"/>
          </a:p>
        </p:txBody>
      </p:sp>
    </p:spTree>
    <p:extLst>
      <p:ext uri="{BB962C8B-B14F-4D97-AF65-F5344CB8AC3E}">
        <p14:creationId xmlns:p14="http://schemas.microsoft.com/office/powerpoint/2010/main" val="1738993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2550" y="181068"/>
            <a:ext cx="11561276" cy="6418907"/>
          </a:xfrm>
        </p:spPr>
        <p:txBody>
          <a:bodyPr>
            <a:normAutofit/>
          </a:bodyPr>
          <a:lstStyle/>
          <a:p>
            <a:pPr marL="0" indent="0">
              <a:buNone/>
            </a:pPr>
            <a:r>
              <a:rPr lang="uk-UA" sz="2000" dirty="0" smtClean="0"/>
              <a:t>Для початкового налаштування маршрутизатора (Cisco) необхідно виконати такі кроки в режимі конфігурації роутера, перейти до якого можна командою</a:t>
            </a:r>
          </a:p>
          <a:p>
            <a:pPr marL="0" indent="0">
              <a:buNone/>
            </a:pPr>
            <a:endParaRPr lang="uk-UA" sz="2000" dirty="0" smtClean="0"/>
          </a:p>
          <a:p>
            <a:pPr marL="0" indent="0">
              <a:buNone/>
            </a:pPr>
            <a:endParaRPr lang="uk-UA" sz="2000" dirty="0"/>
          </a:p>
          <a:p>
            <a:pPr marL="457200" indent="-457200">
              <a:buAutoNum type="arabicPeriod"/>
            </a:pPr>
            <a:r>
              <a:rPr lang="uk-UA" sz="2000" dirty="0" smtClean="0"/>
              <a:t>Задаємо назву пристрою</a:t>
            </a:r>
          </a:p>
          <a:p>
            <a:pPr marL="457200" indent="-457200">
              <a:buAutoNum type="arabicPeriod"/>
            </a:pPr>
            <a:endParaRPr lang="uk-UA" sz="2000" dirty="0"/>
          </a:p>
          <a:p>
            <a:pPr marL="457200" indent="-457200">
              <a:buAutoNum type="arabicPeriod"/>
            </a:pPr>
            <a:r>
              <a:rPr lang="uk-UA" sz="2000" dirty="0" smtClean="0"/>
              <a:t>Задаємо пароль для входу до привілейованого режиму.</a:t>
            </a:r>
          </a:p>
          <a:p>
            <a:pPr marL="457200" indent="-457200">
              <a:buAutoNum type="arabicPeriod"/>
            </a:pPr>
            <a:endParaRPr lang="uk-UA" sz="2000" dirty="0"/>
          </a:p>
          <a:p>
            <a:pPr marL="457200" indent="-457200">
              <a:buAutoNum type="arabicPeriod"/>
            </a:pPr>
            <a:r>
              <a:rPr lang="uk-UA" sz="2000" dirty="0" smtClean="0"/>
              <a:t>Задаємо пароль на підключення через консоль.</a:t>
            </a:r>
          </a:p>
          <a:p>
            <a:pPr marL="457200" indent="-457200">
              <a:buAutoNum type="arabicPeriod"/>
            </a:pPr>
            <a:endParaRPr lang="uk-UA" sz="2000" dirty="0"/>
          </a:p>
          <a:p>
            <a:pPr marL="457200" indent="-457200">
              <a:buAutoNum type="arabicPeriod"/>
            </a:pPr>
            <a:endParaRPr lang="uk-UA" sz="2000" dirty="0" smtClean="0"/>
          </a:p>
          <a:p>
            <a:pPr marL="457200" indent="-457200">
              <a:buAutoNum type="arabicPeriod"/>
            </a:pPr>
            <a:endParaRPr lang="uk-UA" sz="2000" dirty="0"/>
          </a:p>
          <a:p>
            <a:pPr marL="457200" indent="-457200">
              <a:buAutoNum type="arabicPeriod"/>
            </a:pPr>
            <a:r>
              <a:rPr lang="uk-UA" sz="2000" dirty="0" smtClean="0"/>
              <a:t>Задаємо пароль для віддаленого доступу по Telnet/SSH.</a:t>
            </a:r>
          </a:p>
          <a:p>
            <a:pPr marL="457200" indent="-457200">
              <a:buAutoNum type="arabicPeriod"/>
            </a:pPr>
            <a:endParaRPr lang="uk-UA" sz="2000" dirty="0"/>
          </a:p>
          <a:p>
            <a:pPr marL="457200" indent="-457200">
              <a:buAutoNum type="arabicPeriod"/>
            </a:pPr>
            <a:endParaRPr lang="uk-UA" sz="2000" dirty="0" smtClean="0"/>
          </a:p>
          <a:p>
            <a:pPr marL="457200" indent="-457200">
              <a:buAutoNum type="arabicPeriod"/>
            </a:pPr>
            <a:endParaRPr lang="uk-UA" sz="2000" dirty="0"/>
          </a:p>
          <a:p>
            <a:pPr marL="457200" indent="-457200">
              <a:buAutoNum type="arabicPeriod"/>
            </a:pPr>
            <a:endParaRPr lang="uk-UA" sz="2000" dirty="0" smtClean="0"/>
          </a:p>
          <a:p>
            <a:pPr marL="457200" indent="-457200">
              <a:buAutoNum type="arabicPeriod"/>
            </a:pPr>
            <a:endParaRPr lang="uk-UA" sz="2000" dirty="0"/>
          </a:p>
          <a:p>
            <a:pPr marL="457200" indent="-457200">
              <a:buAutoNum type="arabicPeriod"/>
            </a:pPr>
            <a:endParaRPr lang="uk-UA" sz="2000" dirty="0" smtClean="0"/>
          </a:p>
          <a:p>
            <a:pPr marL="457200" indent="-457200">
              <a:buAutoNum type="arabicPeriod"/>
            </a:pPr>
            <a:endParaRPr lang="uk-UA" sz="2000" dirty="0" smtClean="0"/>
          </a:p>
          <a:p>
            <a:pPr marL="0" indent="0">
              <a:buNone/>
            </a:pPr>
            <a:endParaRPr lang="uk-UA" sz="2000" dirty="0"/>
          </a:p>
        </p:txBody>
      </p:sp>
      <p:sp>
        <p:nvSpPr>
          <p:cNvPr id="5" name="Rectangle 4"/>
          <p:cNvSpPr/>
          <p:nvPr/>
        </p:nvSpPr>
        <p:spPr>
          <a:xfrm>
            <a:off x="288358" y="948210"/>
            <a:ext cx="1977657" cy="369332"/>
          </a:xfrm>
          <a:prstGeom prst="rect">
            <a:avLst/>
          </a:prstGeom>
          <a:solidFill>
            <a:schemeClr val="tx1"/>
          </a:solidFill>
        </p:spPr>
        <p:txBody>
          <a:bodyPr wrap="none">
            <a:spAutoFit/>
          </a:bodyPr>
          <a:lstStyle/>
          <a:p>
            <a:r>
              <a:rPr lang="uk-UA" dirty="0" smtClean="0">
                <a:solidFill>
                  <a:schemeClr val="bg1"/>
                </a:solidFill>
              </a:rPr>
              <a:t>configure terminal:</a:t>
            </a:r>
            <a:endParaRPr lang="uk-UA" dirty="0">
              <a:solidFill>
                <a:schemeClr val="bg1"/>
              </a:solidFill>
            </a:endParaRPr>
          </a:p>
        </p:txBody>
      </p:sp>
      <p:sp>
        <p:nvSpPr>
          <p:cNvPr id="7" name="Rectangle 2"/>
          <p:cNvSpPr>
            <a:spLocks noChangeArrowheads="1"/>
          </p:cNvSpPr>
          <p:nvPr/>
        </p:nvSpPr>
        <p:spPr bwMode="auto">
          <a:xfrm>
            <a:off x="262550" y="2086824"/>
            <a:ext cx="3681201" cy="369332"/>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Router(config)# hostname </a:t>
            </a:r>
            <a:r>
              <a:rPr kumimoji="0" lang="en-US" altLang="ru-RU" b="0" i="0" u="none" strike="noStrike" cap="none" normalizeH="0" baseline="0" dirty="0" smtClean="0">
                <a:ln>
                  <a:noFill/>
                </a:ln>
                <a:solidFill>
                  <a:schemeClr val="bg1"/>
                </a:solidFill>
                <a:effectLst/>
              </a:rPr>
              <a:t>HostName</a:t>
            </a:r>
            <a:endParaRPr kumimoji="0" lang="ru-RU" altLang="ru-RU" b="0" i="0" u="none" strike="noStrike" cap="none" normalizeH="0" baseline="0" dirty="0" smtClean="0">
              <a:ln>
                <a:noFill/>
              </a:ln>
              <a:solidFill>
                <a:schemeClr val="bg1"/>
              </a:solidFill>
              <a:effectLst/>
            </a:endParaRPr>
          </a:p>
        </p:txBody>
      </p:sp>
      <p:sp>
        <p:nvSpPr>
          <p:cNvPr id="8" name="Rectangle 3"/>
          <p:cNvSpPr>
            <a:spLocks noChangeArrowheads="1"/>
          </p:cNvSpPr>
          <p:nvPr/>
        </p:nvSpPr>
        <p:spPr bwMode="auto">
          <a:xfrm>
            <a:off x="262550" y="2823348"/>
            <a:ext cx="4381328" cy="369332"/>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Router(config)# enable secret </a:t>
            </a:r>
            <a:r>
              <a:rPr kumimoji="0" lang="en-US" altLang="ru-RU" b="0" i="0" u="none" strike="noStrike" cap="none" normalizeH="0" baseline="0" dirty="0" smtClean="0">
                <a:ln>
                  <a:noFill/>
                </a:ln>
                <a:solidFill>
                  <a:schemeClr val="bg1"/>
                </a:solidFill>
                <a:effectLst/>
              </a:rPr>
              <a:t>NewP</a:t>
            </a:r>
            <a:r>
              <a:rPr kumimoji="0" lang="ru-RU" altLang="ru-RU" b="0" i="0" u="none" strike="noStrike" cap="none" normalizeH="0" baseline="0" dirty="0" smtClean="0">
                <a:ln>
                  <a:noFill/>
                </a:ln>
                <a:solidFill>
                  <a:schemeClr val="bg1"/>
                </a:solidFill>
                <a:effectLst/>
              </a:rPr>
              <a:t>assword </a:t>
            </a:r>
            <a:endParaRPr kumimoji="0" lang="ru-RU" altLang="ru-RU" b="0" i="0" u="none" strike="noStrike" cap="none" normalizeH="0" baseline="0" dirty="0" smtClean="0">
              <a:ln>
                <a:noFill/>
              </a:ln>
              <a:solidFill>
                <a:schemeClr val="bg1"/>
              </a:solidFill>
              <a:effectLst/>
            </a:endParaRPr>
          </a:p>
        </p:txBody>
      </p:sp>
      <p:sp>
        <p:nvSpPr>
          <p:cNvPr id="9" name="Rectangle 4"/>
          <p:cNvSpPr>
            <a:spLocks noChangeArrowheads="1"/>
          </p:cNvSpPr>
          <p:nvPr/>
        </p:nvSpPr>
        <p:spPr bwMode="auto">
          <a:xfrm>
            <a:off x="262550" y="3829617"/>
            <a:ext cx="4006931" cy="923330"/>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Router(config)# line console 0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Router(config-line)# password </a:t>
            </a:r>
            <a:r>
              <a:rPr kumimoji="0" lang="en-US" altLang="ru-RU" b="0" i="0" u="none" strike="noStrike" cap="none" normalizeH="0" baseline="0" dirty="0" smtClean="0">
                <a:ln>
                  <a:noFill/>
                </a:ln>
                <a:solidFill>
                  <a:schemeClr val="bg1"/>
                </a:solidFill>
                <a:effectLst/>
              </a:rPr>
              <a:t>P</a:t>
            </a:r>
            <a:r>
              <a:rPr kumimoji="0" lang="ru-RU" altLang="ru-RU" b="0" i="0" u="none" strike="noStrike" cap="none" normalizeH="0" baseline="0" dirty="0" smtClean="0">
                <a:ln>
                  <a:noFill/>
                </a:ln>
                <a:solidFill>
                  <a:schemeClr val="bg1"/>
                </a:solidFill>
                <a:effectLst/>
              </a:rPr>
              <a:t>assword </a:t>
            </a:r>
            <a:endParaRPr kumimoji="0" lang="ru-RU" altLang="ru-RU"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Router(config-line)# login </a:t>
            </a:r>
          </a:p>
        </p:txBody>
      </p:sp>
      <p:sp>
        <p:nvSpPr>
          <p:cNvPr id="10" name="Rectangle 5"/>
          <p:cNvSpPr>
            <a:spLocks noChangeArrowheads="1"/>
          </p:cNvSpPr>
          <p:nvPr/>
        </p:nvSpPr>
        <p:spPr bwMode="auto">
          <a:xfrm>
            <a:off x="262550" y="5309727"/>
            <a:ext cx="4854470" cy="1200329"/>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Router(config-line)# line vty 0 4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Router(config-line)# password password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Router(config-line)# login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Router(config-line)# transport input {ssh | telnet}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9626" y="1005773"/>
            <a:ext cx="4854301" cy="3635150"/>
          </a:xfrm>
          <a:prstGeom prst="rect">
            <a:avLst/>
          </a:prstGeom>
        </p:spPr>
      </p:pic>
    </p:spTree>
    <p:extLst>
      <p:ext uri="{BB962C8B-B14F-4D97-AF65-F5344CB8AC3E}">
        <p14:creationId xmlns:p14="http://schemas.microsoft.com/office/powerpoint/2010/main" val="2369907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832" y="141679"/>
            <a:ext cx="11728010" cy="6548831"/>
          </a:xfrm>
        </p:spPr>
        <p:txBody>
          <a:bodyPr>
            <a:normAutofit/>
          </a:bodyPr>
          <a:lstStyle/>
          <a:p>
            <a:pPr marL="0" indent="0">
              <a:buNone/>
            </a:pPr>
            <a:r>
              <a:rPr lang="uk-UA" sz="1800" dirty="0" smtClean="0"/>
              <a:t>IOS дозволяє </a:t>
            </a:r>
            <a:r>
              <a:rPr lang="uk-UA" sz="1800" dirty="0" smtClean="0"/>
              <a:t>налаштувати </a:t>
            </a:r>
            <a:r>
              <a:rPr lang="uk-UA" sz="1800" dirty="0" smtClean="0"/>
              <a:t>статичний маршрут за замовчуванням, використовуючи спеціальні значення для полів підмережі та маски у команді </a:t>
            </a:r>
            <a:r>
              <a:rPr lang="uk-UA" sz="1800" b="1" dirty="0" smtClean="0"/>
              <a:t>ip route: 0.0.0.0 </a:t>
            </a:r>
            <a:r>
              <a:rPr lang="uk-UA" sz="1800" b="1" dirty="0" smtClean="0"/>
              <a:t>0.0.0.0</a:t>
            </a:r>
            <a:r>
              <a:rPr lang="uk-UA" sz="1800" dirty="0" smtClean="0"/>
              <a:t>. Наприклад, </a:t>
            </a:r>
            <a:r>
              <a:rPr lang="uk-UA" sz="1800" b="1" dirty="0" smtClean="0"/>
              <a:t>команда ip route 0.0.0.0 0.0.0.0 S0/0/1</a:t>
            </a:r>
            <a:r>
              <a:rPr lang="uk-UA" sz="1800" dirty="0" smtClean="0"/>
              <a:t> створює статичний маршрут за замовчуванням на маршрутизаторі B1-маршрут, який відповідає всім IP-пакетам і відправляє ці пакети через інтерфейс S0/0/1. </a:t>
            </a:r>
            <a:endParaRPr lang="uk-UA" sz="1800" dirty="0"/>
          </a:p>
        </p:txBody>
      </p:sp>
      <p:pic>
        <p:nvPicPr>
          <p:cNvPr id="14338" name="Picture 2" descr="Добавление статического маршрута по умолчанию на R2 (рисунок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20" y="1881327"/>
            <a:ext cx="5524500" cy="387667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219447" y="1881327"/>
            <a:ext cx="5452167" cy="4247317"/>
          </a:xfrm>
          <a:prstGeom prst="rect">
            <a:avLst/>
          </a:prstGeom>
        </p:spPr>
        <p:txBody>
          <a:bodyPr wrap="square">
            <a:spAutoFit/>
          </a:bodyPr>
          <a:lstStyle/>
          <a:p>
            <a:r>
              <a:rPr lang="uk-UA" dirty="0" smtClean="0"/>
              <a:t>Виведення команди </a:t>
            </a:r>
            <a:r>
              <a:rPr lang="uk-UA" b="1" dirty="0" smtClean="0"/>
              <a:t>show ip </a:t>
            </a:r>
            <a:r>
              <a:rPr lang="uk-UA" b="1" dirty="0" smtClean="0"/>
              <a:t>route</a:t>
            </a:r>
          </a:p>
          <a:p>
            <a:r>
              <a:rPr lang="uk-UA" dirty="0" smtClean="0"/>
              <a:t>Ми бачимо маршрут </a:t>
            </a:r>
            <a:r>
              <a:rPr lang="uk-UA" dirty="0" smtClean="0"/>
              <a:t>із кодом S, що означає статичний, але також зі знаком </a:t>
            </a:r>
            <a:r>
              <a:rPr lang="uk-UA" b="1" dirty="0" smtClean="0"/>
              <a:t>*</a:t>
            </a:r>
            <a:r>
              <a:rPr lang="uk-UA" dirty="0" smtClean="0"/>
              <a:t>, що означає, що це кандидат у маршрут за </a:t>
            </a:r>
            <a:r>
              <a:rPr lang="uk-UA" dirty="0" smtClean="0"/>
              <a:t>замовчуванням. </a:t>
            </a:r>
          </a:p>
          <a:p>
            <a:endParaRPr lang="uk-UA" dirty="0" smtClean="0"/>
          </a:p>
          <a:p>
            <a:r>
              <a:rPr lang="uk-UA" dirty="0" smtClean="0"/>
              <a:t>Маршрутизатор </a:t>
            </a:r>
            <a:r>
              <a:rPr lang="uk-UA" dirty="0" smtClean="0"/>
              <a:t>може </a:t>
            </a:r>
            <a:r>
              <a:rPr lang="uk-UA" dirty="0" smtClean="0"/>
              <a:t>отримати</a:t>
            </a:r>
            <a:r>
              <a:rPr lang="uk-UA" dirty="0" smtClean="0"/>
              <a:t> декілька </a:t>
            </a:r>
            <a:r>
              <a:rPr lang="uk-UA" dirty="0" smtClean="0"/>
              <a:t>маршрутів за замовчуванням, а </a:t>
            </a:r>
            <a:r>
              <a:rPr lang="uk-UA" dirty="0" smtClean="0"/>
              <a:t>далі </a:t>
            </a:r>
            <a:r>
              <a:rPr lang="uk-UA" dirty="0" smtClean="0"/>
              <a:t>маршрутизатор повинен вибрати, який з них використовувати; </a:t>
            </a:r>
            <a:r>
              <a:rPr lang="uk-UA" b="1" dirty="0" smtClean="0"/>
              <a:t>*</a:t>
            </a:r>
            <a:r>
              <a:rPr lang="uk-UA" dirty="0" smtClean="0"/>
              <a:t> означає, що це, принаймні, кандидат на те, щоб стати </a:t>
            </a:r>
            <a:r>
              <a:rPr lang="uk-UA" dirty="0" smtClean="0"/>
              <a:t>маршрутом за замовчуванням. </a:t>
            </a:r>
          </a:p>
          <a:p>
            <a:r>
              <a:rPr lang="uk-UA" dirty="0" smtClean="0"/>
              <a:t>Трохи вище зазначений </a:t>
            </a:r>
            <a:r>
              <a:rPr lang="uk-UA" dirty="0" smtClean="0"/>
              <a:t>"</a:t>
            </a:r>
            <a:r>
              <a:rPr lang="uk-UA" b="1" dirty="0" smtClean="0"/>
              <a:t>шлюз останньої надії</a:t>
            </a:r>
            <a:r>
              <a:rPr lang="uk-UA" dirty="0" smtClean="0"/>
              <a:t>" </a:t>
            </a:r>
            <a:r>
              <a:rPr lang="uk-UA" dirty="0" smtClean="0"/>
              <a:t> - відноситься </a:t>
            </a:r>
            <a:r>
              <a:rPr lang="uk-UA" dirty="0" smtClean="0"/>
              <a:t>до обраного маршруту за замовчуванням, який у цьому випадку є щойно налаштованим статичним маршрутом з вихідним інтерфейсом S0/0/1.</a:t>
            </a:r>
            <a:endParaRPr lang="uk-UA" dirty="0"/>
          </a:p>
        </p:txBody>
      </p:sp>
    </p:spTree>
    <p:extLst>
      <p:ext uri="{BB962C8B-B14F-4D97-AF65-F5344CB8AC3E}">
        <p14:creationId xmlns:p14="http://schemas.microsoft.com/office/powerpoint/2010/main" val="3023269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832" y="141679"/>
            <a:ext cx="11728010" cy="6548831"/>
          </a:xfrm>
        </p:spPr>
        <p:txBody>
          <a:bodyPr>
            <a:normAutofit fontScale="92500" lnSpcReduction="10000"/>
          </a:bodyPr>
          <a:lstStyle/>
          <a:p>
            <a:pPr marL="0" indent="0" algn="ctr">
              <a:buNone/>
            </a:pPr>
            <a:r>
              <a:rPr lang="uk-UA" sz="1800" b="1" dirty="0" smtClean="0"/>
              <a:t>Налаштування </a:t>
            </a:r>
            <a:r>
              <a:rPr lang="uk-UA" sz="1800" b="1" dirty="0" smtClean="0"/>
              <a:t>статичного NAT (Static NAT) </a:t>
            </a:r>
          </a:p>
          <a:p>
            <a:pPr marL="0" indent="0">
              <a:buNone/>
            </a:pPr>
            <a:r>
              <a:rPr lang="uk-UA" sz="1800" dirty="0" smtClean="0"/>
              <a:t>Статичний </a:t>
            </a:r>
            <a:r>
              <a:rPr lang="uk-UA" sz="1800" dirty="0" smtClean="0"/>
              <a:t>NAT є зіставленням внутрішньої та зовнішньої адреси один до </a:t>
            </a:r>
            <a:r>
              <a:rPr lang="uk-UA" sz="1800" dirty="0" smtClean="0"/>
              <a:t>одної. </a:t>
            </a:r>
            <a:r>
              <a:rPr lang="uk-UA" sz="1800" dirty="0" smtClean="0"/>
              <a:t>Він дозволяє зовнішнім пристроям ініціювати підключення до внутрішніх із використанням статично призначеної загальної адреси. </a:t>
            </a:r>
          </a:p>
          <a:p>
            <a:pPr marL="0" indent="0">
              <a:buNone/>
            </a:pPr>
            <a:r>
              <a:rPr lang="uk-UA" sz="1800" dirty="0" smtClean="0"/>
              <a:t>Наприклад, внутрішній веб-сервер можна </a:t>
            </a:r>
            <a:r>
              <a:rPr lang="uk-UA" sz="1800" dirty="0" smtClean="0"/>
              <a:t>зіставити </a:t>
            </a:r>
            <a:r>
              <a:rPr lang="uk-UA" sz="1800" dirty="0" smtClean="0"/>
              <a:t>з певною </a:t>
            </a:r>
            <a:r>
              <a:rPr lang="uk-UA" sz="1800" dirty="0" smtClean="0"/>
              <a:t>внутрішньою </a:t>
            </a:r>
            <a:r>
              <a:rPr lang="uk-UA" sz="1800" dirty="0" smtClean="0"/>
              <a:t>глобальною адресою, щоб він був доступний із зовнішніх мереж.</a:t>
            </a:r>
          </a:p>
          <a:p>
            <a:pPr marL="0" indent="0">
              <a:buNone/>
            </a:pPr>
            <a:endParaRPr lang="uk-UA" sz="1800" dirty="0"/>
          </a:p>
          <a:p>
            <a:pPr marL="0" indent="0">
              <a:buNone/>
            </a:pPr>
            <a:endParaRPr lang="uk-UA" sz="1800" dirty="0" smtClean="0"/>
          </a:p>
          <a:p>
            <a:pPr marL="0" indent="0">
              <a:buNone/>
            </a:pPr>
            <a:endParaRPr lang="uk-UA" sz="1800" dirty="0"/>
          </a:p>
          <a:p>
            <a:pPr marL="0" indent="0">
              <a:buNone/>
            </a:pPr>
            <a:endParaRPr lang="uk-UA" sz="1800" dirty="0" smtClean="0"/>
          </a:p>
          <a:p>
            <a:pPr marL="0" indent="0">
              <a:buNone/>
            </a:pPr>
            <a:endParaRPr lang="uk-UA" sz="1800" dirty="0"/>
          </a:p>
          <a:p>
            <a:pPr marL="0" indent="0">
              <a:buNone/>
            </a:pPr>
            <a:endParaRPr lang="uk-UA" sz="1800" dirty="0" smtClean="0"/>
          </a:p>
          <a:p>
            <a:pPr marL="0" indent="0">
              <a:buNone/>
            </a:pPr>
            <a:endParaRPr lang="uk-UA" sz="1800" dirty="0"/>
          </a:p>
          <a:p>
            <a:pPr marL="0" indent="0">
              <a:buNone/>
            </a:pPr>
            <a:r>
              <a:rPr lang="uk-UA" sz="1800" dirty="0" smtClean="0"/>
              <a:t>На схемі показано внутрішню мережу, що містить веб-сервер з приватною адресою IPv4. Маршрутизатор налаштований зі статичним NAT, щоб дозволити пристроям із зовнішньої мережі звертатися до веб-сервера. Клієнт із зовнішньої мережі звертається до веб-сервера за допомогою загальнодоступної IPv4-адреси. Статичний NAT переводить загальнодоступну IPv4-адресу в приватну. </a:t>
            </a:r>
          </a:p>
          <a:p>
            <a:pPr marL="0" indent="0">
              <a:buNone/>
            </a:pPr>
            <a:r>
              <a:rPr lang="uk-UA" sz="1800" dirty="0" smtClean="0"/>
              <a:t>При </a:t>
            </a:r>
            <a:r>
              <a:rPr lang="uk-UA" sz="1800" dirty="0" smtClean="0"/>
              <a:t>налаштуванні статичних </a:t>
            </a:r>
            <a:r>
              <a:rPr lang="uk-UA" sz="1800" dirty="0" smtClean="0"/>
              <a:t>трансляцій NAT виконуються два основні завдання: </a:t>
            </a:r>
          </a:p>
          <a:p>
            <a:pPr marL="342900" indent="-342900">
              <a:buFont typeface="+mj-lt"/>
              <a:buAutoNum type="arabicPeriod"/>
            </a:pPr>
            <a:r>
              <a:rPr lang="uk-UA" sz="1800" dirty="0" smtClean="0"/>
              <a:t>Створення зіставлення між </a:t>
            </a:r>
            <a:r>
              <a:rPr lang="uk-UA" sz="1800" dirty="0" smtClean="0"/>
              <a:t>внутрішніми локальними </a:t>
            </a:r>
            <a:r>
              <a:rPr lang="uk-UA" sz="1800" dirty="0" smtClean="0"/>
              <a:t>(</a:t>
            </a:r>
            <a:r>
              <a:rPr lang="uk-UA" sz="1800" b="1" dirty="0" smtClean="0"/>
              <a:t>inside local</a:t>
            </a:r>
            <a:r>
              <a:rPr lang="uk-UA" sz="1800" dirty="0" smtClean="0"/>
              <a:t>) </a:t>
            </a:r>
            <a:r>
              <a:rPr lang="uk-UA" sz="1800" dirty="0" smtClean="0"/>
              <a:t>адресами </a:t>
            </a:r>
            <a:r>
              <a:rPr lang="uk-UA" sz="1800" dirty="0" smtClean="0"/>
              <a:t>та внутрішніми глобальними (</a:t>
            </a:r>
            <a:r>
              <a:rPr lang="uk-UA" sz="1800" b="1" dirty="0" smtClean="0"/>
              <a:t>inside global</a:t>
            </a:r>
            <a:r>
              <a:rPr lang="uk-UA" sz="1800" dirty="0" smtClean="0"/>
              <a:t>) адресами. Наприклад, внутрішня локальна адреса 192.168.1.5 та внутрішня глобальна адреса 208.165.100.5 на схемі налаштовані як статична NAT трансляція. </a:t>
            </a:r>
          </a:p>
          <a:p>
            <a:pPr marL="342900" indent="-342900">
              <a:buFont typeface="+mj-lt"/>
              <a:buAutoNum type="arabicPeriod"/>
            </a:pPr>
            <a:r>
              <a:rPr lang="uk-UA" sz="1800" dirty="0" smtClean="0"/>
              <a:t>Після того як зіставлення налаштоване, інтерфейси, що беруть участь у трансляції, повинні бути налаштовані як внутрішні (</a:t>
            </a:r>
            <a:r>
              <a:rPr lang="uk-UA" sz="1800" b="1" dirty="0" smtClean="0"/>
              <a:t>inside</a:t>
            </a:r>
            <a:r>
              <a:rPr lang="uk-UA" sz="1800" dirty="0" smtClean="0"/>
              <a:t>) і зовнішні (</a:t>
            </a:r>
            <a:r>
              <a:rPr lang="uk-UA" sz="1800" b="1" dirty="0" smtClean="0"/>
              <a:t>outside</a:t>
            </a:r>
            <a:r>
              <a:rPr lang="uk-UA" sz="1800" dirty="0" smtClean="0"/>
              <a:t>) щодо NAT. На схемі інтерфейс маршрутизатора Serial 0/0/0 є внутрішнім, а Serial 0/1/0 зовнішнім.</a:t>
            </a:r>
            <a:endParaRPr lang="uk-UA" sz="18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9475" y="1385888"/>
            <a:ext cx="4791075" cy="2367272"/>
          </a:xfrm>
          <a:prstGeom prst="rect">
            <a:avLst/>
          </a:prstGeom>
        </p:spPr>
      </p:pic>
    </p:spTree>
    <p:extLst>
      <p:ext uri="{BB962C8B-B14F-4D97-AF65-F5344CB8AC3E}">
        <p14:creationId xmlns:p14="http://schemas.microsoft.com/office/powerpoint/2010/main" val="470253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832" y="141679"/>
            <a:ext cx="11728010" cy="6548831"/>
          </a:xfrm>
        </p:spPr>
        <p:txBody>
          <a:bodyPr>
            <a:normAutofit/>
          </a:bodyPr>
          <a:lstStyle/>
          <a:p>
            <a:pPr marL="0" indent="0">
              <a:buNone/>
            </a:pPr>
            <a:r>
              <a:rPr lang="uk-UA" sz="1800" dirty="0" smtClean="0"/>
              <a:t>Пакети, що надходять на внутрішній інтерфейс маршрутизатора Serial 0/0/0 із налаштованої внутрішньої локальної адреси IPv4 (192.168.1.5), транслюються і потім перенаправляються у зовнішню мережу. Пакети, що надходять на зовнішній інтерфейс Serial 0/1/0, адресовані </a:t>
            </a:r>
            <a:r>
              <a:rPr lang="uk-UA" sz="1800" dirty="0" smtClean="0"/>
              <a:t>налаштованій внутрішній глобальній адресі </a:t>
            </a:r>
            <a:r>
              <a:rPr lang="uk-UA" sz="1800" dirty="0" smtClean="0"/>
              <a:t>IPv4 (208.165.100.5), переводяться на внутрішню локальну адресу (192.168.1.5) і потім перенаправляються всередину мережі. </a:t>
            </a:r>
          </a:p>
          <a:p>
            <a:pPr marL="0" indent="0">
              <a:buNone/>
            </a:pPr>
            <a:r>
              <a:rPr lang="uk-UA" sz="1800" b="1" dirty="0" smtClean="0"/>
              <a:t>Налаштування </a:t>
            </a:r>
            <a:r>
              <a:rPr lang="uk-UA" sz="1800" b="1" dirty="0" smtClean="0"/>
              <a:t>проводиться наступним чином: </a:t>
            </a:r>
            <a:endParaRPr lang="uk-UA" sz="1800" b="1" dirty="0" smtClean="0"/>
          </a:p>
          <a:p>
            <a:pPr marL="342900" indent="-342900">
              <a:buFont typeface="+mj-lt"/>
              <a:buAutoNum type="arabicPeriod"/>
            </a:pPr>
            <a:r>
              <a:rPr lang="uk-UA" sz="1800" dirty="0" smtClean="0"/>
              <a:t>Створити статичну трансляцію між внутрішнім локальним та зовнішнім глобальним адресами. Для цього використовуємо команду </a:t>
            </a:r>
            <a:r>
              <a:rPr lang="uk-UA" sz="1800" b="1" dirty="0" smtClean="0"/>
              <a:t>ip nat inside source static [локальний IP глобальний IP]</a:t>
            </a:r>
            <a:r>
              <a:rPr lang="uk-UA" sz="1800" dirty="0" smtClean="0"/>
              <a:t>. Щоб видалити трансляцію, потрібно ввести команду </a:t>
            </a:r>
            <a:r>
              <a:rPr lang="uk-UA" sz="1800" b="1" dirty="0" smtClean="0"/>
              <a:t>no ip nat inside source static</a:t>
            </a:r>
            <a:r>
              <a:rPr lang="uk-UA" sz="1800" dirty="0" smtClean="0"/>
              <a:t>. Якщо нам потрібно зробити трансляцію не адреси на адресу, а адреси на адресу інтерфейсу, використовується команда </a:t>
            </a:r>
            <a:r>
              <a:rPr lang="uk-UA" sz="1800" b="1" dirty="0" smtClean="0"/>
              <a:t>ip nat inside source static [локальний _IP тип_інтерфейсу номер_інтерфейсу]</a:t>
            </a:r>
            <a:r>
              <a:rPr lang="uk-UA" sz="1800" dirty="0" smtClean="0"/>
              <a:t>.</a:t>
            </a:r>
            <a:r>
              <a:rPr lang="uk-UA" sz="1800" b="1" dirty="0" smtClean="0"/>
              <a:t> </a:t>
            </a:r>
          </a:p>
          <a:p>
            <a:pPr marL="342900" indent="-342900">
              <a:buFont typeface="+mj-lt"/>
              <a:buAutoNum type="arabicPeriod"/>
            </a:pPr>
            <a:r>
              <a:rPr lang="uk-UA" sz="1800" dirty="0" smtClean="0"/>
              <a:t>Визначимо внутрішній інтерфейс. Спочатку зайти в режим конфігурації інтерфейсу, використовуючи команду </a:t>
            </a:r>
            <a:r>
              <a:rPr lang="uk-UA" sz="1800" b="1" dirty="0" smtClean="0"/>
              <a:t>interface[тип номер]</a:t>
            </a:r>
            <a:r>
              <a:rPr lang="uk-UA" sz="1800" dirty="0" smtClean="0"/>
              <a:t> та ввести команду </a:t>
            </a:r>
            <a:r>
              <a:rPr lang="uk-UA" sz="1800" b="1" dirty="0" smtClean="0"/>
              <a:t>ip nat inside </a:t>
            </a:r>
          </a:p>
          <a:p>
            <a:pPr marL="342900" indent="-342900">
              <a:buFont typeface="+mj-lt"/>
              <a:buAutoNum type="arabicPeriod"/>
            </a:pPr>
            <a:r>
              <a:rPr lang="uk-UA" sz="1800" dirty="0" smtClean="0"/>
              <a:t>Так само визначити зовнішній інтерфейс, використовуючи команду </a:t>
            </a:r>
            <a:r>
              <a:rPr lang="uk-UA" sz="1800" b="1" dirty="0" smtClean="0"/>
              <a:t>ip nat outside</a:t>
            </a:r>
            <a:endParaRPr lang="uk-UA" sz="1800" b="1" dirty="0"/>
          </a:p>
        </p:txBody>
      </p:sp>
      <p:sp>
        <p:nvSpPr>
          <p:cNvPr id="2" name="Rectangle 1"/>
          <p:cNvSpPr>
            <a:spLocks noChangeArrowheads="1"/>
          </p:cNvSpPr>
          <p:nvPr/>
        </p:nvSpPr>
        <p:spPr bwMode="auto">
          <a:xfrm>
            <a:off x="409575" y="4228239"/>
            <a:ext cx="6678944"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Router(config)# ip nat inside source static 192.168.1.5 208.165.100.5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Router(config)# interface serial0/0/0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Router(config-if)#ip nat inside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Router(config-if)#exit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Router(config)# interface serial0/1/0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Router(config-if)#ip nat outside </a:t>
            </a:r>
          </a:p>
        </p:txBody>
      </p:sp>
    </p:spTree>
    <p:extLst>
      <p:ext uri="{BB962C8B-B14F-4D97-AF65-F5344CB8AC3E}">
        <p14:creationId xmlns:p14="http://schemas.microsoft.com/office/powerpoint/2010/main" val="838476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832" y="141679"/>
            <a:ext cx="11728010" cy="6548831"/>
          </a:xfrm>
        </p:spPr>
        <p:txBody>
          <a:bodyPr>
            <a:normAutofit/>
          </a:bodyPr>
          <a:lstStyle/>
          <a:p>
            <a:pPr marL="0" indent="0">
              <a:buNone/>
            </a:pPr>
            <a:r>
              <a:rPr lang="uk-UA" sz="1800" dirty="0" smtClean="0"/>
              <a:t>В результаті трансляції проходитимуть так: </a:t>
            </a:r>
          </a:p>
          <a:p>
            <a:pPr marL="342900" indent="-342900">
              <a:buFont typeface="+mj-lt"/>
              <a:buAutoNum type="arabicPeriod"/>
            </a:pPr>
            <a:r>
              <a:rPr lang="uk-UA" sz="1800" dirty="0" smtClean="0"/>
              <a:t>Клієнт хоче відкрити з'єднання з веб-сервером. Клієнт відправляє пакет на веб-сервер, використовуючи загальнодоступну IPv4-адресу призначення 208.165.100.5. Це внутрішня глобальна адреса веб-сервера. </a:t>
            </a:r>
          </a:p>
          <a:p>
            <a:pPr marL="342900" indent="-342900">
              <a:buFont typeface="+mj-lt"/>
              <a:buAutoNum type="arabicPeriod"/>
            </a:pPr>
            <a:r>
              <a:rPr lang="uk-UA" sz="1800" dirty="0" smtClean="0"/>
              <a:t>Перший пакет, який роутер отримує від клієнта зовнішньому інтерфейсі NAT, змушує його перевіряти свою таблицю NAT. Адреса IPv4 адресата знаходиться в таблиці NAT, він транслюється. </a:t>
            </a:r>
          </a:p>
          <a:p>
            <a:pPr marL="342900" indent="-342900">
              <a:buFont typeface="+mj-lt"/>
              <a:buAutoNum type="arabicPeriod"/>
            </a:pPr>
            <a:r>
              <a:rPr lang="uk-UA" sz="1800" dirty="0" smtClean="0"/>
              <a:t>Роутер замінює </a:t>
            </a:r>
            <a:r>
              <a:rPr lang="uk-UA" sz="1800" dirty="0" smtClean="0"/>
              <a:t>внутрішню глобальнк адреск </a:t>
            </a:r>
            <a:r>
              <a:rPr lang="uk-UA" sz="1800" dirty="0" smtClean="0"/>
              <a:t>призначення 208.165.100.5 </a:t>
            </a:r>
            <a:r>
              <a:rPr lang="uk-UA" sz="1800" dirty="0" smtClean="0"/>
              <a:t>внутрішньою локальною </a:t>
            </a:r>
            <a:r>
              <a:rPr lang="uk-UA" sz="1800" dirty="0" smtClean="0"/>
              <a:t>192.168.1.5 і пересилає пакет до веб-сервера. </a:t>
            </a:r>
          </a:p>
          <a:p>
            <a:pPr marL="342900" indent="-342900">
              <a:buFont typeface="+mj-lt"/>
              <a:buAutoNum type="arabicPeriod"/>
            </a:pPr>
            <a:r>
              <a:rPr lang="uk-UA" sz="1800" dirty="0" smtClean="0"/>
              <a:t>Веб-сервер отримує пакет і відповідає клієнту, використовуючи внутрішню локальну адресу джерела 192.168.1.5. </a:t>
            </a:r>
          </a:p>
          <a:p>
            <a:pPr marL="342900" indent="-342900">
              <a:buFont typeface="+mj-lt"/>
              <a:buAutoNum type="arabicPeriod"/>
            </a:pPr>
            <a:r>
              <a:rPr lang="uk-UA" sz="1800" dirty="0" smtClean="0"/>
              <a:t>Роутер отримує пакет із веб-сервера на свій внутрішній інтерфейс NAT з адресою джерела внутрішньої локальної адреси веб-сервера, 192.168.1.5. Він перевіряє NAT таблицю для переведення внутрішньої локальної адреси у внутрішній глобальний, змінює адресу джерела з 192.168.1.5 на 208.165.100.5 та відправляє його з інтерфейсу Serial 0/1/0 у бік клієнта </a:t>
            </a:r>
          </a:p>
          <a:p>
            <a:pPr marL="342900" indent="-342900">
              <a:buFont typeface="+mj-lt"/>
              <a:buAutoNum type="arabicPeriod"/>
            </a:pPr>
            <a:r>
              <a:rPr lang="uk-UA" sz="1800" dirty="0" smtClean="0"/>
              <a:t>Клієнт отримує пакет і обмін пакетами триває. Роутер виконує попередні кроки кожного пакета.</a:t>
            </a:r>
            <a:endParaRPr lang="uk-UA" sz="1800" dirty="0"/>
          </a:p>
        </p:txBody>
      </p:sp>
    </p:spTree>
    <p:extLst>
      <p:ext uri="{BB962C8B-B14F-4D97-AF65-F5344CB8AC3E}">
        <p14:creationId xmlns:p14="http://schemas.microsoft.com/office/powerpoint/2010/main" val="1134277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832" y="141679"/>
            <a:ext cx="11728010" cy="6548831"/>
          </a:xfrm>
        </p:spPr>
        <p:txBody>
          <a:bodyPr>
            <a:normAutofit/>
          </a:bodyPr>
          <a:lstStyle/>
          <a:p>
            <a:pPr marL="0" indent="0" algn="ctr">
              <a:buNone/>
            </a:pPr>
            <a:r>
              <a:rPr lang="uk-UA" sz="1800" b="1" dirty="0" smtClean="0"/>
              <a:t>Перевірка статичного NAT </a:t>
            </a:r>
          </a:p>
          <a:p>
            <a:pPr marL="0" indent="0">
              <a:buNone/>
            </a:pPr>
            <a:r>
              <a:rPr lang="uk-UA" sz="1800" dirty="0" smtClean="0"/>
              <a:t>Корисною командою перевірки роботи NAT є команда </a:t>
            </a:r>
            <a:r>
              <a:rPr lang="uk-UA" sz="1800" b="1" dirty="0" smtClean="0"/>
              <a:t>show ip nat translations</a:t>
            </a:r>
            <a:r>
              <a:rPr lang="uk-UA" sz="1800" dirty="0" smtClean="0"/>
              <a:t>. Ця команда показує активні трансляції NAT. Статичні </a:t>
            </a:r>
            <a:r>
              <a:rPr lang="uk-UA" sz="1800" dirty="0" smtClean="0"/>
              <a:t>трансляції, </a:t>
            </a:r>
            <a:r>
              <a:rPr lang="uk-UA" sz="1800" dirty="0" smtClean="0"/>
              <a:t>на відміну динамічних </a:t>
            </a:r>
            <a:r>
              <a:rPr lang="uk-UA" sz="1800" dirty="0" smtClean="0"/>
              <a:t>трансляцій, </a:t>
            </a:r>
            <a:r>
              <a:rPr lang="uk-UA" sz="1800" dirty="0" smtClean="0"/>
              <a:t>завжди перебувають у таблиці NAT.</a:t>
            </a:r>
            <a:endParaRPr lang="uk-UA" sz="1800" dirty="0"/>
          </a:p>
        </p:txBody>
      </p:sp>
      <p:sp>
        <p:nvSpPr>
          <p:cNvPr id="2" name="Rectangle 1"/>
          <p:cNvSpPr>
            <a:spLocks noChangeArrowheads="1"/>
          </p:cNvSpPr>
          <p:nvPr/>
        </p:nvSpPr>
        <p:spPr bwMode="auto">
          <a:xfrm>
            <a:off x="267832" y="1281411"/>
            <a:ext cx="7462299" cy="923330"/>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Router#show ip nat translations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Pro         Inside global          Inside local         Outside local           Outside global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           208.165.100.5       192.168.1.5        208.165.100.70      208.165.100.70 </a:t>
            </a:r>
          </a:p>
        </p:txBody>
      </p:sp>
      <p:sp>
        <p:nvSpPr>
          <p:cNvPr id="4" name="Rectangle 3"/>
          <p:cNvSpPr/>
          <p:nvPr/>
        </p:nvSpPr>
        <p:spPr>
          <a:xfrm>
            <a:off x="267832" y="2343061"/>
            <a:ext cx="11728010" cy="646331"/>
          </a:xfrm>
          <a:prstGeom prst="rect">
            <a:avLst/>
          </a:prstGeom>
        </p:spPr>
        <p:txBody>
          <a:bodyPr wrap="square">
            <a:spAutoFit/>
          </a:bodyPr>
          <a:lstStyle/>
          <a:p>
            <a:r>
              <a:rPr lang="uk-UA" dirty="0" smtClean="0"/>
              <a:t>Іншою корисною командою є команда </a:t>
            </a:r>
            <a:r>
              <a:rPr lang="uk-UA" b="1" dirty="0" smtClean="0"/>
              <a:t>show ip nat statistics</a:t>
            </a:r>
            <a:r>
              <a:rPr lang="uk-UA" dirty="0" smtClean="0"/>
              <a:t>. Вона відображає інформацію про загальну кількість активних </a:t>
            </a:r>
            <a:r>
              <a:rPr lang="uk-UA" dirty="0" smtClean="0"/>
              <a:t>трансляцій</a:t>
            </a:r>
            <a:r>
              <a:rPr lang="uk-UA" dirty="0" smtClean="0"/>
              <a:t>, </a:t>
            </a:r>
            <a:r>
              <a:rPr lang="uk-UA" dirty="0" smtClean="0"/>
              <a:t>параметри конфігурації NAT, кількість адрес в пулі та кількість адрес, які були виділені.</a:t>
            </a:r>
            <a:endParaRPr lang="uk-UA" dirty="0"/>
          </a:p>
        </p:txBody>
      </p:sp>
      <p:sp>
        <p:nvSpPr>
          <p:cNvPr id="5" name="Rectangle 2"/>
          <p:cNvSpPr>
            <a:spLocks noChangeArrowheads="1"/>
          </p:cNvSpPr>
          <p:nvPr/>
        </p:nvSpPr>
        <p:spPr bwMode="auto">
          <a:xfrm>
            <a:off x="267832" y="3127712"/>
            <a:ext cx="6102633" cy="230832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Router#show ip nat statistics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Total active translations: 1   (1 static,   0 dynamic;   0 extended)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Peak translations:   2,    occurred 00:00:21   ago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Outside interfaces: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                Serial0/1/0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Inside interfaces: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                Serial0/0/0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Hits:7  Misses:0 </a:t>
            </a:r>
          </a:p>
        </p:txBody>
      </p:sp>
      <p:sp>
        <p:nvSpPr>
          <p:cNvPr id="6" name="Rectangle 5"/>
          <p:cNvSpPr/>
          <p:nvPr/>
        </p:nvSpPr>
        <p:spPr>
          <a:xfrm>
            <a:off x="267832" y="5661183"/>
            <a:ext cx="11428868" cy="646331"/>
          </a:xfrm>
          <a:prstGeom prst="rect">
            <a:avLst/>
          </a:prstGeom>
        </p:spPr>
        <p:txBody>
          <a:bodyPr wrap="square">
            <a:spAutoFit/>
          </a:bodyPr>
          <a:lstStyle/>
          <a:p>
            <a:r>
              <a:rPr lang="uk-UA" dirty="0" smtClean="0"/>
              <a:t>Щоб переконатися, що трансляція NAT працює, найкраще очистити статистику будь-яких попередніх перекладів, використовуючи команду </a:t>
            </a:r>
            <a:r>
              <a:rPr lang="uk-UA" b="1" dirty="0" smtClean="0"/>
              <a:t>clear ip nat statistics </a:t>
            </a:r>
            <a:r>
              <a:rPr lang="uk-UA" dirty="0" smtClean="0"/>
              <a:t>перед тестуванням.</a:t>
            </a:r>
            <a:endParaRPr lang="uk-UA" dirty="0"/>
          </a:p>
        </p:txBody>
      </p:sp>
    </p:spTree>
    <p:extLst>
      <p:ext uri="{BB962C8B-B14F-4D97-AF65-F5344CB8AC3E}">
        <p14:creationId xmlns:p14="http://schemas.microsoft.com/office/powerpoint/2010/main" val="41002640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832" y="141679"/>
            <a:ext cx="11728010" cy="6548831"/>
          </a:xfrm>
        </p:spPr>
        <p:txBody>
          <a:bodyPr>
            <a:normAutofit/>
          </a:bodyPr>
          <a:lstStyle/>
          <a:p>
            <a:pPr marL="0" indent="0" algn="ctr">
              <a:buNone/>
            </a:pPr>
            <a:r>
              <a:rPr lang="uk-UA" sz="1800" b="1" dirty="0" smtClean="0"/>
              <a:t>Налаштування динамічного NAT (Dynamic NAT) </a:t>
            </a:r>
          </a:p>
          <a:p>
            <a:pPr marL="0" indent="0">
              <a:buNone/>
            </a:pPr>
            <a:r>
              <a:rPr lang="uk-UA" sz="1800" dirty="0" smtClean="0"/>
              <a:t>У той час, поки статичний NAT постійне зіставлення між внутрішньою локальною та внутрішньою глобальною адресою, </a:t>
            </a:r>
            <a:r>
              <a:rPr lang="uk-UA" sz="1800" b="1" dirty="0" smtClean="0"/>
              <a:t>динамічний NAT дозволяє автоматично зіставляти внутрішні локальні та глобальні адреси </a:t>
            </a:r>
            <a:r>
              <a:rPr lang="uk-UA" sz="1800" dirty="0" smtClean="0"/>
              <a:t>(які зазвичай є публічними IP-адресами). Динамічний NAT використовує групу або пул публічних адрес IPv4 для </a:t>
            </a:r>
            <a:r>
              <a:rPr lang="uk-UA" sz="1800" dirty="0" smtClean="0"/>
              <a:t>трансляції. </a:t>
            </a:r>
            <a:r>
              <a:rPr lang="uk-UA" sz="1800" dirty="0" smtClean="0"/>
              <a:t>Динамічний NAT, як і статичний NAT, вимагає налаштування внутрішнього та зовнішнього інтерфейсів, що беруть участь у NAT.</a:t>
            </a:r>
            <a:endParaRPr lang="uk-UA" sz="18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520" y="2086808"/>
            <a:ext cx="5702317" cy="4009192"/>
          </a:xfrm>
          <a:prstGeom prst="rect">
            <a:avLst/>
          </a:prstGeom>
        </p:spPr>
      </p:pic>
      <p:sp>
        <p:nvSpPr>
          <p:cNvPr id="4" name="Rectangle 3"/>
          <p:cNvSpPr/>
          <p:nvPr/>
        </p:nvSpPr>
        <p:spPr>
          <a:xfrm>
            <a:off x="6236131" y="1889196"/>
            <a:ext cx="5921399" cy="4801314"/>
          </a:xfrm>
          <a:prstGeom prst="rect">
            <a:avLst/>
          </a:prstGeom>
        </p:spPr>
        <p:txBody>
          <a:bodyPr wrap="square">
            <a:spAutoFit/>
          </a:bodyPr>
          <a:lstStyle/>
          <a:p>
            <a:r>
              <a:rPr lang="uk-UA" dirty="0" smtClean="0"/>
              <a:t>Розглянемо з прикладу цієї схеми. </a:t>
            </a:r>
            <a:r>
              <a:rPr lang="uk-UA" dirty="0" smtClean="0"/>
              <a:t>Маємо </a:t>
            </a:r>
            <a:r>
              <a:rPr lang="uk-UA" dirty="0" smtClean="0"/>
              <a:t>внутрішню мережу з двома підмережами 192.168.1.0/24 та 192.168.2.0/24 та прикордонним маршрутизатором, на якому налаштований динамічний NAT з пулом публічних адрес 208.165.100.5 – </a:t>
            </a:r>
            <a:r>
              <a:rPr lang="uk-UA" dirty="0" smtClean="0"/>
              <a:t>208.165.100.15. </a:t>
            </a:r>
            <a:endParaRPr lang="en-US" dirty="0" smtClean="0"/>
          </a:p>
          <a:p>
            <a:endParaRPr lang="en-US" dirty="0" smtClean="0"/>
          </a:p>
          <a:p>
            <a:r>
              <a:rPr lang="uk-UA" dirty="0" smtClean="0"/>
              <a:t>Пул публічних адрес (</a:t>
            </a:r>
            <a:r>
              <a:rPr lang="uk-UA" b="1" dirty="0" smtClean="0"/>
              <a:t>inside global address pool</a:t>
            </a:r>
            <a:r>
              <a:rPr lang="uk-UA" dirty="0" smtClean="0"/>
              <a:t>) доступний </a:t>
            </a:r>
            <a:r>
              <a:rPr lang="uk-UA" dirty="0" smtClean="0"/>
              <a:t>будь-якому </a:t>
            </a:r>
            <a:r>
              <a:rPr lang="uk-UA" dirty="0" smtClean="0"/>
              <a:t>пристрою у внутрішній мережі за принципом «першим прийшов – першим обслужили». З динамічним NAT одна внутрішня адреса перетворюється на одну зовнішню адресу. При такому типі </a:t>
            </a:r>
            <a:r>
              <a:rPr lang="uk-UA" dirty="0" smtClean="0"/>
              <a:t>трансляції </a:t>
            </a:r>
            <a:r>
              <a:rPr lang="uk-UA" dirty="0" smtClean="0"/>
              <a:t>має бути достатньо адрес у пулі для одночасного надання для всіх внутрішніх пристроїв, яким необхідний доступ до зовнішньої мережі. Якщо всі адреси в пулі були використані, пристрій повинен чекати доступної адреси, перш ніж він зможе отримати доступ до зовнішньої мережі.</a:t>
            </a:r>
            <a:endParaRPr lang="uk-UA" dirty="0"/>
          </a:p>
        </p:txBody>
      </p:sp>
    </p:spTree>
    <p:extLst>
      <p:ext uri="{BB962C8B-B14F-4D97-AF65-F5344CB8AC3E}">
        <p14:creationId xmlns:p14="http://schemas.microsoft.com/office/powerpoint/2010/main" val="17227013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832" y="141679"/>
            <a:ext cx="11728010" cy="6548831"/>
          </a:xfrm>
        </p:spPr>
        <p:txBody>
          <a:bodyPr>
            <a:normAutofit/>
          </a:bodyPr>
          <a:lstStyle/>
          <a:p>
            <a:pPr marL="0" indent="0">
              <a:buNone/>
            </a:pPr>
            <a:r>
              <a:rPr lang="uk-UA" sz="1800" dirty="0" smtClean="0"/>
              <a:t>Налаштування здійснюється наступним чином: </a:t>
            </a:r>
            <a:endParaRPr lang="en-US" sz="1800" dirty="0" smtClean="0"/>
          </a:p>
          <a:p>
            <a:pPr marL="342900" indent="-342900">
              <a:buFont typeface="+mj-lt"/>
              <a:buAutoNum type="arabicPeriod"/>
            </a:pPr>
            <a:r>
              <a:rPr lang="uk-UA" sz="1800" dirty="0" smtClean="0"/>
              <a:t>Визначити пул, які будуть використовуватися для </a:t>
            </a:r>
            <a:r>
              <a:rPr lang="uk-UA" sz="1800" dirty="0" smtClean="0"/>
              <a:t>трансляції, </a:t>
            </a:r>
            <a:r>
              <a:rPr lang="uk-UA" sz="1800" dirty="0" smtClean="0"/>
              <a:t>використовуючи команду </a:t>
            </a:r>
            <a:r>
              <a:rPr lang="uk-UA" sz="1800" b="1" dirty="0" smtClean="0"/>
              <a:t>ip nat pool [ім'я початковий_ip кінцевий_ip]</a:t>
            </a:r>
            <a:r>
              <a:rPr lang="uk-UA" sz="1800" dirty="0" smtClean="0"/>
              <a:t>. Цей пул адрес зазвичай є групою публічних загальнодоступних адрес. Адреси визначаються вказівкою початкової IP-адреси та кінцевої IP-адреси пулу. Ключові слова </a:t>
            </a:r>
            <a:r>
              <a:rPr lang="uk-UA" sz="1800" b="1" dirty="0" smtClean="0"/>
              <a:t>netmask</a:t>
            </a:r>
            <a:r>
              <a:rPr lang="uk-UA" sz="1800" dirty="0" smtClean="0"/>
              <a:t> або </a:t>
            </a:r>
            <a:r>
              <a:rPr lang="uk-UA" sz="1800" b="1" dirty="0" smtClean="0"/>
              <a:t>prefix-length</a:t>
            </a:r>
            <a:r>
              <a:rPr lang="uk-UA" sz="1800" dirty="0" smtClean="0"/>
              <a:t> показують маску. </a:t>
            </a:r>
            <a:endParaRPr lang="en-US" sz="1800" dirty="0" smtClean="0"/>
          </a:p>
          <a:p>
            <a:pPr marL="342900" indent="-342900">
              <a:buFont typeface="+mj-lt"/>
              <a:buAutoNum type="arabicPeriod"/>
            </a:pPr>
            <a:r>
              <a:rPr lang="uk-UA" sz="1800" dirty="0" smtClean="0"/>
              <a:t>Потрібно налаштувати стандартний </a:t>
            </a:r>
            <a:r>
              <a:rPr lang="uk-UA" sz="1800" b="1" dirty="0" smtClean="0"/>
              <a:t>access-list (ACL)</a:t>
            </a:r>
            <a:r>
              <a:rPr lang="uk-UA" sz="1800" dirty="0" smtClean="0"/>
              <a:t>, щоб визначити лише адреси, які будуть транслюватися. Введемо команду </a:t>
            </a:r>
            <a:r>
              <a:rPr lang="uk-UA" sz="1800" b="1" dirty="0" smtClean="0"/>
              <a:t>access-list [номер_ACL] permit source [wildcard_маска</a:t>
            </a:r>
            <a:r>
              <a:rPr lang="uk-UA" sz="1800" b="1" dirty="0" smtClean="0"/>
              <a:t>]</a:t>
            </a:r>
            <a:r>
              <a:rPr lang="uk-UA" sz="1800" dirty="0" smtClean="0"/>
              <a:t>. </a:t>
            </a:r>
            <a:r>
              <a:rPr lang="uk-UA" sz="1800" dirty="0" smtClean="0"/>
              <a:t>ACL який дозволяє дуже багато адрес може призвести до непередбачуваних результатів, тому в кінці </a:t>
            </a:r>
            <a:r>
              <a:rPr lang="uk-UA" sz="1800" dirty="0" smtClean="0"/>
              <a:t>листа зазначається команда </a:t>
            </a:r>
            <a:r>
              <a:rPr lang="uk-UA" sz="1800" b="1" dirty="0" smtClean="0"/>
              <a:t>deny all</a:t>
            </a:r>
            <a:r>
              <a:rPr lang="uk-UA" sz="1800" dirty="0" smtClean="0"/>
              <a:t>. </a:t>
            </a:r>
            <a:endParaRPr lang="en-US" sz="1800" dirty="0" smtClean="0"/>
          </a:p>
          <a:p>
            <a:pPr marL="342900" indent="-342900">
              <a:buFont typeface="+mj-lt"/>
              <a:buAutoNum type="arabicPeriod"/>
            </a:pPr>
            <a:r>
              <a:rPr lang="uk-UA" sz="1800" dirty="0" smtClean="0"/>
              <a:t>Необхідно прив'язати ACL до пулу, і для цього використовується команда </a:t>
            </a:r>
            <a:r>
              <a:rPr lang="uk-UA" sz="1800" b="1" dirty="0" smtClean="0"/>
              <a:t>ip nat inside source list [номер_ACL] number pool [назва_пула]</a:t>
            </a:r>
            <a:r>
              <a:rPr lang="uk-UA" sz="1800" dirty="0" smtClean="0"/>
              <a:t>. Ця конфігурація використовується </a:t>
            </a:r>
            <a:r>
              <a:rPr lang="uk-UA" sz="1800" dirty="0" smtClean="0"/>
              <a:t>маршрутизатором </a:t>
            </a:r>
            <a:r>
              <a:rPr lang="uk-UA" sz="1800" dirty="0" smtClean="0"/>
              <a:t>для визначення того, які пристрої (список) отримують адреси (пул). </a:t>
            </a:r>
            <a:endParaRPr lang="en-US" sz="1800" dirty="0" smtClean="0"/>
          </a:p>
          <a:p>
            <a:pPr marL="342900" indent="-342900">
              <a:buFont typeface="+mj-lt"/>
              <a:buAutoNum type="arabicPeriod"/>
            </a:pPr>
            <a:r>
              <a:rPr lang="uk-UA" sz="1800" dirty="0" smtClean="0"/>
              <a:t>Визначити, які інтерфейси знаходяться всередині, стосовно NAT, тобто будь-який інтерфейс, який підключений до внутрішньої мережі. </a:t>
            </a:r>
            <a:endParaRPr lang="en-US" sz="1800" dirty="0" smtClean="0"/>
          </a:p>
          <a:p>
            <a:pPr marL="342900" indent="-342900">
              <a:buFont typeface="+mj-lt"/>
              <a:buAutoNum type="arabicPeriod"/>
            </a:pPr>
            <a:r>
              <a:rPr lang="uk-UA" sz="1800" dirty="0" smtClean="0"/>
              <a:t>Визначити, які інтерфейси знаходяться зовні, по відношенню до NAT, тобто будь-який інтерфейс, підключений до зовнішньої мережі.</a:t>
            </a:r>
            <a:endParaRPr lang="uk-UA" sz="1800" dirty="0"/>
          </a:p>
        </p:txBody>
      </p:sp>
    </p:spTree>
    <p:extLst>
      <p:ext uri="{BB962C8B-B14F-4D97-AF65-F5344CB8AC3E}">
        <p14:creationId xmlns:p14="http://schemas.microsoft.com/office/powerpoint/2010/main" val="23701780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832" y="2562225"/>
            <a:ext cx="11782330" cy="4200713"/>
          </a:xfrm>
        </p:spPr>
        <p:txBody>
          <a:bodyPr>
            <a:normAutofit fontScale="92500" lnSpcReduction="20000"/>
          </a:bodyPr>
          <a:lstStyle/>
          <a:p>
            <a:pPr marL="0" indent="0">
              <a:buNone/>
            </a:pPr>
            <a:r>
              <a:rPr lang="uk-UA" sz="1800" dirty="0" smtClean="0"/>
              <a:t>Як це працюватиме на нашій схемі: </a:t>
            </a:r>
            <a:endParaRPr lang="en-US" sz="1800" dirty="0" smtClean="0"/>
          </a:p>
          <a:p>
            <a:pPr marL="342900" indent="-342900">
              <a:buFont typeface="+mj-lt"/>
              <a:buAutoNum type="arabicPeriod"/>
            </a:pPr>
            <a:r>
              <a:rPr lang="uk-UA" sz="1800" dirty="0" smtClean="0"/>
              <a:t>Комп'ютери з адресами 192.168.1.10 та 192.168.2.10 відправляють пакети у бік сервера за публічною адресою 208.165.100.70 </a:t>
            </a:r>
            <a:endParaRPr lang="en-US" sz="1800" dirty="0" smtClean="0"/>
          </a:p>
          <a:p>
            <a:pPr marL="342900" indent="-342900">
              <a:buFont typeface="+mj-lt"/>
              <a:buAutoNum type="arabicPeriod"/>
            </a:pPr>
            <a:r>
              <a:rPr lang="uk-UA" sz="1800" dirty="0" smtClean="0"/>
              <a:t>Маршрутизатор приймає перший пакет хоста 192.168.1.10. Оскільки цей пакет був отриманий на інтерфейсі, налаштованому як внутрішній інтерфейс NAT, маршрутизатор перевіряє конфігурацію NAT, щоб визначити, чи повинен цей пакет бути трансльований. ACL дозволяє цей пакет і роутер перевіряє свою таблицю NAT. Оскільки для цієї IP-адреси немає запису трансляції, роутер визначає, що вихідна адреса 192.168.1.10 має бути переведена динамічно. R2 вибирає доступну глобальну адресу з пулу динамічних адрес та створює запис перекладу, 208.165.200.5. Вихідна IPv4-адреса джерела (192.168.1.10) є внутрішньою локальною адресою, а </a:t>
            </a:r>
            <a:r>
              <a:rPr lang="uk-UA" sz="1800" dirty="0" smtClean="0"/>
              <a:t>трансльована </a:t>
            </a:r>
            <a:r>
              <a:rPr lang="uk-UA" sz="1800" dirty="0" smtClean="0"/>
              <a:t>адреса є внутрішньою глобальною адресою (208.165.200.5) у таблиці NAT. Для другого хоста 192.168.2.10 маршрутизатор повторює цю процедуру, вибираючи наступну доступну глобальну адресу з пулу динамічних адрес, створює другий запис </a:t>
            </a:r>
            <a:r>
              <a:rPr lang="uk-UA" sz="1800" dirty="0" smtClean="0"/>
              <a:t>трансляції </a:t>
            </a:r>
            <a:r>
              <a:rPr lang="uk-UA" sz="1800" dirty="0" smtClean="0"/>
              <a:t>– 208.165.200.6. </a:t>
            </a:r>
            <a:endParaRPr lang="en-US" sz="1800" dirty="0" smtClean="0"/>
          </a:p>
          <a:p>
            <a:pPr marL="342900" indent="-342900">
              <a:buFont typeface="+mj-lt"/>
              <a:buAutoNum type="arabicPeriod"/>
            </a:pPr>
            <a:r>
              <a:rPr lang="uk-UA" sz="1800" dirty="0" smtClean="0"/>
              <a:t>Після заміни внутрішньої локальної адреси в пакетах маршрутизатор перенаправляє пакет. </a:t>
            </a:r>
            <a:endParaRPr lang="en-US" sz="1800" dirty="0" smtClean="0"/>
          </a:p>
          <a:p>
            <a:pPr marL="342900" indent="-342900">
              <a:buFont typeface="+mj-lt"/>
              <a:buAutoNum type="arabicPeriod"/>
            </a:pPr>
            <a:r>
              <a:rPr lang="uk-UA" sz="1800" dirty="0" smtClean="0"/>
              <a:t>Сервер отримує пакет від першого ПК та відповідає, використовуючи адресу призначення 208.165.200.5. Коли сервер отримує пакет від другого ПК, то у відповіді на адресу призначення стоятиме 208.165.200.6. </a:t>
            </a:r>
            <a:endParaRPr lang="en-US" sz="1800" dirty="0" smtClean="0"/>
          </a:p>
          <a:p>
            <a:pPr marL="342900" indent="-342900">
              <a:buFont typeface="+mj-lt"/>
              <a:buAutoNum type="arabicPeriod"/>
            </a:pPr>
            <a:r>
              <a:rPr lang="uk-UA" sz="1800" dirty="0" smtClean="0"/>
              <a:t>Коли роутер отримує з адресою призначення 208.165.200.5, він виконує пошук у таблиці NAT і переводить адресу призначення у внутрішню локальну адресу 192.168.1.10 і направляє у бік ПК. Те саме відбувається з пакетом, спрямованим на другий ПК. </a:t>
            </a:r>
            <a:endParaRPr lang="en-US" sz="1800" dirty="0" smtClean="0"/>
          </a:p>
          <a:p>
            <a:pPr marL="342900" indent="-342900">
              <a:buFont typeface="+mj-lt"/>
              <a:buAutoNum type="arabicPeriod"/>
            </a:pPr>
            <a:r>
              <a:rPr lang="uk-UA" sz="1800" dirty="0" smtClean="0"/>
              <a:t>Обидва ПК отримують пакети і обмін пакетами триває. Для кожного наступного пакета виконуються попередні кроки.</a:t>
            </a:r>
            <a:endParaRPr lang="uk-UA" sz="1800" dirty="0"/>
          </a:p>
        </p:txBody>
      </p:sp>
      <p:sp>
        <p:nvSpPr>
          <p:cNvPr id="4" name="Rectangle 2"/>
          <p:cNvSpPr>
            <a:spLocks noChangeArrowheads="1"/>
          </p:cNvSpPr>
          <p:nvPr/>
        </p:nvSpPr>
        <p:spPr bwMode="auto">
          <a:xfrm>
            <a:off x="267832" y="141679"/>
            <a:ext cx="9278630" cy="230832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Router(config)# ip nat pool NetworksPool 208.165.100.5 208.165.100.15 netmask 255.255.255.0 </a:t>
            </a:r>
            <a:endParaRPr kumimoji="0" lang="en-US" altLang="ru-RU"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Router(config)# access-list 1 permit 192.168.0.0 0.0.255.255 </a:t>
            </a:r>
            <a:endParaRPr kumimoji="0" lang="en-US" altLang="ru-RU"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Router(config)#ip nat inside source list 1 pool NetworksPool </a:t>
            </a:r>
            <a:endParaRPr kumimoji="0" lang="en-US" altLang="ru-RU"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Router(config)# interface serial0/0/0 </a:t>
            </a:r>
            <a:endParaRPr kumimoji="0" lang="en-US" altLang="ru-RU"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Router(config-if)#ip nat inside </a:t>
            </a:r>
            <a:endParaRPr kumimoji="0" lang="en-US" altLang="ru-RU"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Router(config-if)#exit </a:t>
            </a:r>
            <a:endParaRPr kumimoji="0" lang="en-US" altLang="ru-RU"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Router(config)# interface serial0/1/0 </a:t>
            </a:r>
            <a:endParaRPr kumimoji="0" lang="en-US" altLang="ru-RU"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Router(config-if)#ip nat outside </a:t>
            </a:r>
          </a:p>
        </p:txBody>
      </p:sp>
    </p:spTree>
    <p:extLst>
      <p:ext uri="{BB962C8B-B14F-4D97-AF65-F5344CB8AC3E}">
        <p14:creationId xmlns:p14="http://schemas.microsoft.com/office/powerpoint/2010/main" val="2324523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832" y="141679"/>
            <a:ext cx="11728010" cy="6548831"/>
          </a:xfrm>
        </p:spPr>
        <p:txBody>
          <a:bodyPr>
            <a:normAutofit/>
          </a:bodyPr>
          <a:lstStyle/>
          <a:p>
            <a:pPr marL="0" indent="0">
              <a:buNone/>
            </a:pPr>
            <a:r>
              <a:rPr lang="uk-UA" sz="1800" b="1" dirty="0" smtClean="0"/>
              <a:t>Перевірка динамічного NAT </a:t>
            </a:r>
            <a:endParaRPr lang="en-US" sz="1800" b="1" dirty="0" smtClean="0"/>
          </a:p>
          <a:p>
            <a:pPr marL="0" indent="0">
              <a:buNone/>
            </a:pPr>
            <a:r>
              <a:rPr lang="uk-UA" sz="1800" dirty="0" smtClean="0"/>
              <a:t>Для перевірки також використовується команда </a:t>
            </a:r>
            <a:r>
              <a:rPr lang="uk-UA" sz="1800" b="1" dirty="0" smtClean="0"/>
              <a:t>show ip nat </a:t>
            </a:r>
            <a:r>
              <a:rPr lang="uk-UA" sz="1800" dirty="0" smtClean="0"/>
              <a:t>відображає всі статичні </a:t>
            </a:r>
            <a:r>
              <a:rPr lang="uk-UA" sz="1800" dirty="0" smtClean="0"/>
              <a:t>трансляції, </a:t>
            </a:r>
            <a:r>
              <a:rPr lang="uk-UA" sz="1800" dirty="0" smtClean="0"/>
              <a:t>що були налаштовані, та будь-які динамічні </a:t>
            </a:r>
            <a:r>
              <a:rPr lang="uk-UA" sz="1800" dirty="0" smtClean="0"/>
              <a:t>трансляції, </a:t>
            </a:r>
            <a:r>
              <a:rPr lang="uk-UA" sz="1800" dirty="0" smtClean="0"/>
              <a:t>які були створені трафіком. Додавання ключового слова </a:t>
            </a:r>
            <a:r>
              <a:rPr lang="uk-UA" sz="1800" b="1" dirty="0" smtClean="0"/>
              <a:t>verbose</a:t>
            </a:r>
            <a:r>
              <a:rPr lang="uk-UA" sz="1800" dirty="0" smtClean="0"/>
              <a:t> відображає додаткову інформацію про </a:t>
            </a:r>
            <a:r>
              <a:rPr lang="uk-UA" sz="1800" dirty="0" smtClean="0"/>
              <a:t>кожну трансляцію, </a:t>
            </a:r>
            <a:r>
              <a:rPr lang="uk-UA" sz="1800" dirty="0" smtClean="0"/>
              <a:t>включаючи те, як давно запис було створено та використовувалося. За </a:t>
            </a:r>
            <a:r>
              <a:rPr lang="uk-UA" sz="1800" dirty="0" smtClean="0"/>
              <a:t>замовчуванням </a:t>
            </a:r>
            <a:r>
              <a:rPr lang="uk-UA" sz="1800" dirty="0" smtClean="0"/>
              <a:t>дані про </a:t>
            </a:r>
            <a:r>
              <a:rPr lang="uk-UA" sz="1800" dirty="0" smtClean="0"/>
              <a:t>трансляції </a:t>
            </a:r>
            <a:r>
              <a:rPr lang="uk-UA" sz="1800" dirty="0" smtClean="0"/>
              <a:t>закінчуються через 24 години, якщо таймери не були переконфігуровані за допомогою команди </a:t>
            </a:r>
            <a:r>
              <a:rPr lang="uk-UA" sz="1800" b="1" dirty="0" smtClean="0"/>
              <a:t>ip nat translation timeout</a:t>
            </a:r>
            <a:r>
              <a:rPr lang="uk-UA" sz="1800" dirty="0" smtClean="0"/>
              <a:t> в режимі глобальної конфігурації. </a:t>
            </a:r>
            <a:endParaRPr lang="en-US" sz="1800" dirty="0" smtClean="0"/>
          </a:p>
          <a:p>
            <a:pPr marL="0" indent="0">
              <a:buNone/>
            </a:pPr>
            <a:r>
              <a:rPr lang="uk-UA" sz="1800" dirty="0" smtClean="0"/>
              <a:t>Щоб очистити динамічні записи до часу очікування, можна використовувати команду </a:t>
            </a:r>
            <a:r>
              <a:rPr lang="uk-UA" sz="1800" b="1" dirty="0" smtClean="0"/>
              <a:t>clear ip nat translation</a:t>
            </a:r>
            <a:r>
              <a:rPr lang="uk-UA" sz="1800" dirty="0" smtClean="0"/>
              <a:t>. Корисно очищати динамічні записи під час тестування конфігурації NAT. Цю команду можна використовувати з ключовими словами та змінними, щоб контролювати, які записи очищаються. Ви можете очистити конкретні записи, щоб не переривати активні сеанси. Тільки динамічні переклади видаляються з таблиці. Статичні </a:t>
            </a:r>
            <a:r>
              <a:rPr lang="uk-UA" sz="1800" dirty="0" smtClean="0"/>
              <a:t>трансляції </a:t>
            </a:r>
            <a:r>
              <a:rPr lang="uk-UA" sz="1800" dirty="0" smtClean="0"/>
              <a:t>неможливо знайти видалити з таблиці. </a:t>
            </a:r>
            <a:endParaRPr lang="en-US" sz="1800" dirty="0" smtClean="0"/>
          </a:p>
          <a:p>
            <a:pPr marL="0" indent="0">
              <a:buNone/>
            </a:pPr>
            <a:r>
              <a:rPr lang="uk-UA" sz="1800" dirty="0" smtClean="0"/>
              <a:t>Також можна використовувати команду </a:t>
            </a:r>
            <a:r>
              <a:rPr lang="uk-UA" sz="1800" b="1" dirty="0" smtClean="0"/>
              <a:t>show ip nat statistics </a:t>
            </a:r>
            <a:r>
              <a:rPr lang="uk-UA" sz="1800" dirty="0" smtClean="0"/>
              <a:t>яка відображає інформацію про загальну кількість активних </a:t>
            </a:r>
            <a:r>
              <a:rPr lang="uk-UA" sz="1800" dirty="0" smtClean="0"/>
              <a:t>трансляцій, </a:t>
            </a:r>
            <a:r>
              <a:rPr lang="uk-UA" sz="1800" dirty="0" smtClean="0"/>
              <a:t>параметри конфігурації NAT, кількість адрес в пулі та кількість </a:t>
            </a:r>
            <a:r>
              <a:rPr lang="uk-UA" sz="1800" dirty="0" smtClean="0"/>
              <a:t>трансльованих </a:t>
            </a:r>
            <a:r>
              <a:rPr lang="uk-UA" sz="1800" dirty="0" smtClean="0"/>
              <a:t>адрес. </a:t>
            </a:r>
            <a:endParaRPr lang="en-US" sz="1800" dirty="0" smtClean="0"/>
          </a:p>
          <a:p>
            <a:pPr marL="0" indent="0">
              <a:buNone/>
            </a:pPr>
            <a:r>
              <a:rPr lang="uk-UA" sz="1800" dirty="0" smtClean="0"/>
              <a:t>Оскільки у нас тут використовуються </a:t>
            </a:r>
            <a:r>
              <a:rPr lang="uk-UA" sz="1800" dirty="0" smtClean="0"/>
              <a:t>листи контролю </a:t>
            </a:r>
            <a:r>
              <a:rPr lang="uk-UA" sz="1800" dirty="0" smtClean="0"/>
              <a:t>доступу ACL, для їх перевірки можна використовувати команду </a:t>
            </a:r>
            <a:r>
              <a:rPr lang="uk-UA" sz="1800" b="1" dirty="0" smtClean="0"/>
              <a:t>show access-lists</a:t>
            </a:r>
            <a:r>
              <a:rPr lang="uk-UA" sz="1800" dirty="0" smtClean="0"/>
              <a:t>.</a:t>
            </a:r>
            <a:endParaRPr lang="uk-UA" sz="1800" dirty="0"/>
          </a:p>
        </p:txBody>
      </p:sp>
    </p:spTree>
    <p:extLst>
      <p:ext uri="{BB962C8B-B14F-4D97-AF65-F5344CB8AC3E}">
        <p14:creationId xmlns:p14="http://schemas.microsoft.com/office/powerpoint/2010/main" val="27372790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832" y="141679"/>
            <a:ext cx="11728010" cy="6548831"/>
          </a:xfrm>
        </p:spPr>
        <p:txBody>
          <a:bodyPr>
            <a:normAutofit/>
          </a:bodyPr>
          <a:lstStyle/>
          <a:p>
            <a:pPr marL="0" indent="0" algn="ctr">
              <a:buNone/>
            </a:pPr>
            <a:r>
              <a:rPr lang="uk-UA" sz="1800" b="1" dirty="0" smtClean="0"/>
              <a:t>Налаштування Port Address Translation (PAT) </a:t>
            </a:r>
            <a:endParaRPr lang="en-US" sz="1800" b="1" dirty="0" smtClean="0"/>
          </a:p>
          <a:p>
            <a:pPr marL="0" indent="0">
              <a:buNone/>
            </a:pPr>
            <a:r>
              <a:rPr lang="uk-UA" sz="1800" dirty="0" smtClean="0"/>
              <a:t>PAT (також званий </a:t>
            </a:r>
            <a:r>
              <a:rPr lang="uk-UA" sz="1800" b="1" dirty="0" smtClean="0"/>
              <a:t>NAT overload</a:t>
            </a:r>
            <a:r>
              <a:rPr lang="uk-UA" sz="1800" dirty="0" smtClean="0"/>
              <a:t>) зберігає адреси у внутрішньому глобальному пулі адрес, дозволяючи маршрутизатору використовувати одну внутрішню глобальну адресу </a:t>
            </a:r>
            <a:r>
              <a:rPr lang="uk-UA" sz="1800" dirty="0" smtClean="0"/>
              <a:t>для багатьох </a:t>
            </a:r>
            <a:r>
              <a:rPr lang="uk-UA" sz="1800" dirty="0" smtClean="0"/>
              <a:t>внутрішніх локальних адрес. Іншими словами, одна відкрита IPv4-адреса може використовуватися для сотень і навіть тисяч внутрішніх приватних IPv4-адрес. Коли декілька внутрішніх локальних адрес зіставляються з однією внутрішньою глобальною адресою, номери портів </a:t>
            </a:r>
            <a:r>
              <a:rPr lang="uk-UA" sz="1800" b="1" dirty="0" smtClean="0"/>
              <a:t>TCP</a:t>
            </a:r>
            <a:r>
              <a:rPr lang="uk-UA" sz="1800" dirty="0" smtClean="0"/>
              <a:t> або </a:t>
            </a:r>
            <a:r>
              <a:rPr lang="uk-UA" sz="1800" b="1" dirty="0" smtClean="0"/>
              <a:t>UDP</a:t>
            </a:r>
            <a:r>
              <a:rPr lang="uk-UA" sz="1800" dirty="0" smtClean="0"/>
              <a:t> кожного внутрішнього вузла розрізняють локальні адреси. </a:t>
            </a:r>
            <a:endParaRPr lang="en-US" sz="1800" dirty="0" smtClean="0"/>
          </a:p>
          <a:p>
            <a:pPr marL="0" indent="0">
              <a:buNone/>
            </a:pPr>
            <a:r>
              <a:rPr lang="uk-UA" sz="1800" dirty="0" smtClean="0"/>
              <a:t>Загальна кількість внутрішніх адрес, які можуть бути переведені на одну зовнішню адресу, теоретично може становити 65536 на кожну IP-адресу. Однак на практиці кількість внутрішніх адрес, яким може бути призначена одна IP-адреса, становить близько 4000. </a:t>
            </a:r>
            <a:endParaRPr lang="en-US" sz="1800" dirty="0" smtClean="0"/>
          </a:p>
          <a:p>
            <a:pPr marL="0" indent="0">
              <a:buNone/>
            </a:pPr>
            <a:r>
              <a:rPr lang="uk-UA" sz="1800" dirty="0" smtClean="0"/>
              <a:t>Існує два способи налаштування PAT, залежно від того, як провайдер виділяє загальнодоступні IPv4-адреси. У першому випадку інтернет-провайдер виділяє більше однієї публічної IPv4-адреси організації, а в іншому він виділяє одну загальнодоступну IPv4-адресу, яка потрібна для організації для підключення до інтернет-провайдера.</a:t>
            </a:r>
            <a:endParaRPr lang="uk-UA" sz="18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3133" y="3508108"/>
            <a:ext cx="5731567" cy="3349892"/>
          </a:xfrm>
          <a:prstGeom prst="rect">
            <a:avLst/>
          </a:prstGeom>
        </p:spPr>
      </p:pic>
    </p:spTree>
    <p:extLst>
      <p:ext uri="{BB962C8B-B14F-4D97-AF65-F5344CB8AC3E}">
        <p14:creationId xmlns:p14="http://schemas.microsoft.com/office/powerpoint/2010/main" val="3190743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832" y="141679"/>
            <a:ext cx="11728010" cy="6548831"/>
          </a:xfrm>
        </p:spPr>
        <p:txBody>
          <a:bodyPr>
            <a:normAutofit/>
          </a:bodyPr>
          <a:lstStyle/>
          <a:p>
            <a:pPr marL="0" indent="0">
              <a:buNone/>
            </a:pPr>
            <a:r>
              <a:rPr lang="uk-UA" sz="1800" dirty="0" smtClean="0"/>
              <a:t>5. Шифруємо всі паролі, введені на пристрої.</a:t>
            </a:r>
          </a:p>
          <a:p>
            <a:pPr marL="0" indent="0">
              <a:buNone/>
            </a:pPr>
            <a:endParaRPr lang="uk-UA" sz="1800" dirty="0"/>
          </a:p>
          <a:p>
            <a:pPr marL="0" indent="0">
              <a:buNone/>
            </a:pPr>
            <a:endParaRPr lang="uk-UA" sz="1800" dirty="0" smtClean="0"/>
          </a:p>
          <a:p>
            <a:pPr marL="0" indent="0">
              <a:buNone/>
            </a:pPr>
            <a:r>
              <a:rPr lang="uk-UA" sz="1800" dirty="0" smtClean="0"/>
              <a:t>6. Задаємо банер, який буде виводитись при підключенні до пристрою. У цьому банері зазвичай вказується правова інформація про наслідки несанкціонованого підключення</a:t>
            </a:r>
          </a:p>
          <a:p>
            <a:pPr marL="0" indent="0">
              <a:buNone/>
            </a:pPr>
            <a:endParaRPr lang="uk-UA" sz="1800" dirty="0"/>
          </a:p>
          <a:p>
            <a:pPr marL="0" indent="0">
              <a:buNone/>
            </a:pPr>
            <a:endParaRPr lang="uk-UA" sz="1800" dirty="0" smtClean="0"/>
          </a:p>
          <a:p>
            <a:pPr marL="0" indent="0">
              <a:buNone/>
            </a:pPr>
            <a:r>
              <a:rPr lang="uk-UA" sz="1800" dirty="0" smtClean="0"/>
              <a:t>7</a:t>
            </a:r>
            <a:r>
              <a:rPr lang="uk-UA" sz="1800" dirty="0" smtClean="0"/>
              <a:t>. Зберігаємо конфігурацію.</a:t>
            </a:r>
          </a:p>
          <a:p>
            <a:pPr marL="0" indent="0">
              <a:buNone/>
            </a:pPr>
            <a:endParaRPr lang="uk-UA" sz="1800" dirty="0"/>
          </a:p>
          <a:p>
            <a:pPr marL="0" indent="0">
              <a:buNone/>
            </a:pPr>
            <a:endParaRPr lang="uk-UA" sz="1800" dirty="0" smtClean="0"/>
          </a:p>
          <a:p>
            <a:pPr marL="0" indent="0">
              <a:buNone/>
            </a:pPr>
            <a:endParaRPr lang="uk-UA" sz="1800" dirty="0" smtClean="0"/>
          </a:p>
          <a:p>
            <a:pPr marL="0" indent="0">
              <a:buNone/>
            </a:pPr>
            <a:endParaRPr lang="uk-UA" sz="1800" dirty="0" smtClean="0"/>
          </a:p>
          <a:p>
            <a:pPr marL="0" indent="0">
              <a:buNone/>
            </a:pPr>
            <a:endParaRPr lang="uk-UA" sz="1800" dirty="0" smtClean="0"/>
          </a:p>
          <a:p>
            <a:pPr marL="0" indent="0">
              <a:buNone/>
            </a:pPr>
            <a:endParaRPr lang="uk-UA" sz="1800" dirty="0"/>
          </a:p>
        </p:txBody>
      </p:sp>
      <p:sp>
        <p:nvSpPr>
          <p:cNvPr id="4" name="Rectangle 1"/>
          <p:cNvSpPr>
            <a:spLocks noChangeArrowheads="1"/>
          </p:cNvSpPr>
          <p:nvPr/>
        </p:nvSpPr>
        <p:spPr bwMode="auto">
          <a:xfrm>
            <a:off x="267832" y="524272"/>
            <a:ext cx="4441985" cy="646331"/>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Router(config-line)# exit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Router(config)# service password-encryption </a:t>
            </a:r>
          </a:p>
        </p:txBody>
      </p:sp>
      <p:sp>
        <p:nvSpPr>
          <p:cNvPr id="5" name="Rectangle 2"/>
          <p:cNvSpPr>
            <a:spLocks noChangeArrowheads="1"/>
          </p:cNvSpPr>
          <p:nvPr/>
        </p:nvSpPr>
        <p:spPr bwMode="auto">
          <a:xfrm>
            <a:off x="267832" y="1845024"/>
            <a:ext cx="5650136" cy="369332"/>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smtClean="0">
                <a:ln>
                  <a:noFill/>
                </a:ln>
                <a:solidFill>
                  <a:schemeClr val="bg1"/>
                </a:solidFill>
                <a:effectLst/>
              </a:rPr>
              <a:t>Router(config)# banner motd delimiter message delimiter </a:t>
            </a:r>
          </a:p>
        </p:txBody>
      </p:sp>
      <p:sp>
        <p:nvSpPr>
          <p:cNvPr id="6" name="Rectangle 3"/>
          <p:cNvSpPr>
            <a:spLocks noChangeArrowheads="1"/>
          </p:cNvSpPr>
          <p:nvPr/>
        </p:nvSpPr>
        <p:spPr bwMode="auto">
          <a:xfrm>
            <a:off x="267832" y="3007350"/>
            <a:ext cx="4272516" cy="646331"/>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Router(config)# end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Router# copy running-config startup-config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8053" y="1845024"/>
            <a:ext cx="5657789" cy="2970985"/>
          </a:xfrm>
          <a:prstGeom prst="rect">
            <a:avLst/>
          </a:prstGeom>
        </p:spPr>
      </p:pic>
    </p:spTree>
    <p:extLst>
      <p:ext uri="{BB962C8B-B14F-4D97-AF65-F5344CB8AC3E}">
        <p14:creationId xmlns:p14="http://schemas.microsoft.com/office/powerpoint/2010/main" val="4157585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832" y="141679"/>
            <a:ext cx="11728010" cy="6548831"/>
          </a:xfrm>
        </p:spPr>
        <p:txBody>
          <a:bodyPr>
            <a:normAutofit/>
          </a:bodyPr>
          <a:lstStyle/>
          <a:p>
            <a:pPr marL="0" indent="0">
              <a:buNone/>
            </a:pPr>
            <a:r>
              <a:rPr lang="uk-UA" sz="1800" b="1" dirty="0" smtClean="0"/>
              <a:t>Налаштування PAT для пулу публічних IP-адрес</a:t>
            </a:r>
            <a:endParaRPr lang="en-US" sz="1800" b="1" dirty="0" smtClean="0"/>
          </a:p>
          <a:p>
            <a:pPr marL="0" indent="0">
              <a:buNone/>
            </a:pPr>
            <a:r>
              <a:rPr lang="uk-UA" sz="1800" dirty="0" smtClean="0"/>
              <a:t>Якщо нам доступно більше однієї загальнодоступної IPv4-адреси, ці адреси можуть бути частиною пула, який використовується PAT. Це схоже на динамічний NAT, крім того, що в цьому випадку недостатньо загальних адрес для взаємного зіставлення внутрішніх адрес. Невеликий пул адрес розподіляється між великою кількістю пристроїв. </a:t>
            </a:r>
            <a:endParaRPr lang="en-US" sz="1800" dirty="0" smtClean="0"/>
          </a:p>
          <a:p>
            <a:pPr marL="0" indent="0">
              <a:buNone/>
            </a:pPr>
            <a:r>
              <a:rPr lang="uk-UA" sz="1800" dirty="0" smtClean="0"/>
              <a:t>Основна відмінність між цією конфігурацією та конфігурацією для динамічного NAT полягає в тому, що використовується ключове слово </a:t>
            </a:r>
            <a:r>
              <a:rPr lang="uk-UA" sz="1800" b="1" dirty="0" smtClean="0"/>
              <a:t>overload</a:t>
            </a:r>
            <a:r>
              <a:rPr lang="uk-UA" sz="1800" dirty="0" smtClean="0"/>
              <a:t>, яке включає PAT. </a:t>
            </a:r>
            <a:endParaRPr lang="en-US" sz="1800" dirty="0" smtClean="0"/>
          </a:p>
          <a:p>
            <a:pPr marL="0" indent="0">
              <a:buNone/>
            </a:pPr>
            <a:endParaRPr lang="en-US" sz="1800" dirty="0" smtClean="0"/>
          </a:p>
          <a:p>
            <a:pPr marL="0" indent="0">
              <a:buNone/>
            </a:pPr>
            <a:r>
              <a:rPr lang="uk-UA" sz="1800" dirty="0" smtClean="0"/>
              <a:t>Розглянемо налаштування PAT </a:t>
            </a:r>
            <a:r>
              <a:rPr lang="uk-UA" sz="1800" dirty="0" smtClean="0"/>
              <a:t>для пулу адрес по кроках: </a:t>
            </a:r>
            <a:endParaRPr lang="en-US" sz="1800" dirty="0" smtClean="0"/>
          </a:p>
          <a:p>
            <a:pPr marL="342900" indent="-342900">
              <a:buFont typeface="+mj-lt"/>
              <a:buAutoNum type="arabicPeriod"/>
            </a:pPr>
            <a:r>
              <a:rPr lang="uk-UA" sz="1800" dirty="0" smtClean="0"/>
              <a:t>Визначити пул </a:t>
            </a:r>
            <a:r>
              <a:rPr lang="uk-UA" sz="1800" dirty="0" smtClean="0"/>
              <a:t>глобальних </a:t>
            </a:r>
            <a:r>
              <a:rPr lang="uk-UA" sz="1800" dirty="0" smtClean="0"/>
              <a:t>адрес, які будуть використовуватися для трансляції PAT, використовуючи команду </a:t>
            </a:r>
            <a:r>
              <a:rPr lang="uk-UA" sz="1800" b="1" dirty="0" smtClean="0"/>
              <a:t>ip nat pool [ім'я початковий_ip кінцевий_ip] netmask [маска] | prefix-length [довжина_префіксу]</a:t>
            </a:r>
            <a:r>
              <a:rPr lang="uk-UA" sz="1800" dirty="0" smtClean="0"/>
              <a:t>. </a:t>
            </a:r>
            <a:endParaRPr lang="en-US" sz="1800" dirty="0" smtClean="0"/>
          </a:p>
          <a:p>
            <a:pPr marL="342900" indent="-342900">
              <a:buFont typeface="+mj-lt"/>
              <a:buAutoNum type="arabicPeriod"/>
            </a:pPr>
            <a:r>
              <a:rPr lang="uk-UA" sz="1800" dirty="0" smtClean="0"/>
              <a:t>Створити стандартний access-list, який дозволяє адреси, які мають бути </a:t>
            </a:r>
            <a:r>
              <a:rPr lang="uk-UA" sz="1800" dirty="0" smtClean="0"/>
              <a:t>трансльовані. </a:t>
            </a:r>
            <a:r>
              <a:rPr lang="uk-UA" sz="1800" dirty="0" smtClean="0"/>
              <a:t>Використовується команда </a:t>
            </a:r>
            <a:r>
              <a:rPr lang="uk-UA" sz="1800" b="1" dirty="0" smtClean="0"/>
              <a:t>access-list [номер_ACL] permit source [wildcard_маска]</a:t>
            </a:r>
            <a:r>
              <a:rPr lang="uk-UA" sz="1800" dirty="0" smtClean="0"/>
              <a:t>. </a:t>
            </a:r>
            <a:endParaRPr lang="en-US" sz="1800" dirty="0" smtClean="0"/>
          </a:p>
          <a:p>
            <a:pPr marL="342900" indent="-342900">
              <a:buFont typeface="+mj-lt"/>
              <a:buAutoNum type="arabicPeriod"/>
            </a:pPr>
            <a:r>
              <a:rPr lang="uk-UA" sz="1800" dirty="0" smtClean="0"/>
              <a:t>УвімкнутиPAT</a:t>
            </a:r>
            <a:r>
              <a:rPr lang="uk-UA" sz="1800" dirty="0" smtClean="0"/>
              <a:t>, використовуючи </a:t>
            </a:r>
            <a:r>
              <a:rPr lang="uk-UA" sz="1800" dirty="0" smtClean="0"/>
              <a:t>команду </a:t>
            </a:r>
            <a:r>
              <a:rPr lang="en-US" sz="1800" b="1" dirty="0" smtClean="0"/>
              <a:t>o</a:t>
            </a:r>
            <a:r>
              <a:rPr lang="uk-UA" sz="1800" b="1" dirty="0" smtClean="0"/>
              <a:t>verload</a:t>
            </a:r>
            <a:r>
              <a:rPr lang="uk-UA" sz="1800" dirty="0" smtClean="0"/>
              <a:t>. Вводимо команду </a:t>
            </a:r>
            <a:r>
              <a:rPr lang="uk-UA" sz="1800" b="1" dirty="0" smtClean="0"/>
              <a:t>ip nat inside source list [номер_ACL] number pool [назва_пулу] overload</a:t>
            </a:r>
            <a:r>
              <a:rPr lang="uk-UA" sz="1800" dirty="0" smtClean="0"/>
              <a:t>. </a:t>
            </a:r>
            <a:endParaRPr lang="en-US" sz="1800" dirty="0" smtClean="0"/>
          </a:p>
          <a:p>
            <a:pPr marL="342900" indent="-342900">
              <a:buFont typeface="+mj-lt"/>
              <a:buAutoNum type="arabicPeriod"/>
            </a:pPr>
            <a:r>
              <a:rPr lang="uk-UA" sz="1800" dirty="0" smtClean="0"/>
              <a:t>Визначаємо, які інтерфейси знаходяться всередині, стосовно NAT, а які зовні. Використовуємо команду </a:t>
            </a:r>
            <a:r>
              <a:rPr lang="uk-UA" sz="1800" b="1" dirty="0" smtClean="0"/>
              <a:t>ip nat inside </a:t>
            </a:r>
            <a:r>
              <a:rPr lang="uk-UA" sz="1800" dirty="0" smtClean="0"/>
              <a:t>та</a:t>
            </a:r>
            <a:r>
              <a:rPr lang="uk-UA" sz="1800" b="1" dirty="0" smtClean="0"/>
              <a:t> ip nat outside</a:t>
            </a:r>
            <a:r>
              <a:rPr lang="uk-UA" sz="1800" dirty="0" smtClean="0"/>
              <a:t> </a:t>
            </a:r>
            <a:endParaRPr lang="en-US" sz="1800" dirty="0" smtClean="0"/>
          </a:p>
        </p:txBody>
      </p:sp>
    </p:spTree>
    <p:extLst>
      <p:ext uri="{BB962C8B-B14F-4D97-AF65-F5344CB8AC3E}">
        <p14:creationId xmlns:p14="http://schemas.microsoft.com/office/powerpoint/2010/main" val="32241570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832" y="141679"/>
            <a:ext cx="11728010" cy="6548831"/>
          </a:xfrm>
        </p:spPr>
        <p:txBody>
          <a:bodyPr>
            <a:normAutofit/>
          </a:bodyPr>
          <a:lstStyle/>
          <a:p>
            <a:pPr marL="0" indent="0">
              <a:buNone/>
            </a:pPr>
            <a:r>
              <a:rPr lang="uk-UA" sz="1800" dirty="0" smtClean="0"/>
              <a:t>Приклад налаштування для схеми, що використовувалася раніше, тільки тепер ми використовуватимемо PAT:</a:t>
            </a:r>
          </a:p>
          <a:p>
            <a:pPr marL="0" indent="0">
              <a:buNone/>
            </a:pPr>
            <a:endParaRPr lang="uk-UA" sz="1800" dirty="0"/>
          </a:p>
        </p:txBody>
      </p:sp>
      <p:sp>
        <p:nvSpPr>
          <p:cNvPr id="2" name="Rectangle 1"/>
          <p:cNvSpPr>
            <a:spLocks noChangeArrowheads="1"/>
          </p:cNvSpPr>
          <p:nvPr/>
        </p:nvSpPr>
        <p:spPr bwMode="auto">
          <a:xfrm>
            <a:off x="387379" y="696932"/>
            <a:ext cx="9395649" cy="230832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Router(config)# ip nat pool NetworksPool2 208.165.100.5 208.165.100.15 netmask 255.255.255.0 </a:t>
            </a:r>
            <a:endParaRPr kumimoji="0" lang="en-US" altLang="ru-RU"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Router(config)# access-list 1 permit 192.168.0.0 0.0.255.255 </a:t>
            </a:r>
            <a:endParaRPr kumimoji="0" lang="en-US" altLang="ru-RU"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Router(config)#ip nat inside source list 1 pool NetworksPool2 overload </a:t>
            </a:r>
            <a:endParaRPr kumimoji="0" lang="en-US" altLang="ru-RU"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Router(config)# interface serial0/0/0 </a:t>
            </a:r>
            <a:endParaRPr kumimoji="0" lang="en-US" altLang="ru-RU"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Router(config-if)#ip nat inside </a:t>
            </a:r>
            <a:endParaRPr kumimoji="0" lang="en-US" altLang="ru-RU"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Router(config-if)#exit </a:t>
            </a:r>
            <a:endParaRPr kumimoji="0" lang="en-US" altLang="ru-RU"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Router(config)# interface serial0/1/0 </a:t>
            </a:r>
            <a:endParaRPr kumimoji="0" lang="en-US" altLang="ru-RU"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Router(config-if)#ip nat outside </a:t>
            </a:r>
          </a:p>
        </p:txBody>
      </p:sp>
    </p:spTree>
    <p:extLst>
      <p:ext uri="{BB962C8B-B14F-4D97-AF65-F5344CB8AC3E}">
        <p14:creationId xmlns:p14="http://schemas.microsoft.com/office/powerpoint/2010/main" val="4142197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832" y="141679"/>
            <a:ext cx="11728010" cy="6548831"/>
          </a:xfrm>
        </p:spPr>
        <p:txBody>
          <a:bodyPr>
            <a:normAutofit/>
          </a:bodyPr>
          <a:lstStyle/>
          <a:p>
            <a:pPr marL="0" indent="0">
              <a:buNone/>
            </a:pPr>
            <a:r>
              <a:rPr lang="uk-UA" sz="1800" dirty="0" smtClean="0"/>
              <a:t>Налаштування PAT для однієї публічної IPv4-адреси</a:t>
            </a:r>
            <a:endParaRPr lang="en-US" sz="1800" dirty="0" smtClean="0"/>
          </a:p>
          <a:p>
            <a:pPr marL="0" indent="0">
              <a:buNone/>
            </a:pPr>
            <a:endParaRPr lang="uk-UA" sz="18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832" y="533430"/>
            <a:ext cx="6083611" cy="3226052"/>
          </a:xfrm>
          <a:prstGeom prst="rect">
            <a:avLst/>
          </a:prstGeom>
        </p:spPr>
      </p:pic>
      <p:sp>
        <p:nvSpPr>
          <p:cNvPr id="4" name="Rectangle 3"/>
          <p:cNvSpPr/>
          <p:nvPr/>
        </p:nvSpPr>
        <p:spPr>
          <a:xfrm>
            <a:off x="267832" y="3862541"/>
            <a:ext cx="11924168" cy="2862322"/>
          </a:xfrm>
          <a:prstGeom prst="rect">
            <a:avLst/>
          </a:prstGeom>
        </p:spPr>
        <p:txBody>
          <a:bodyPr wrap="square">
            <a:spAutoFit/>
          </a:bodyPr>
          <a:lstStyle/>
          <a:p>
            <a:r>
              <a:rPr lang="uk-UA" dirty="0" smtClean="0"/>
              <a:t>Налаштування: </a:t>
            </a:r>
            <a:endParaRPr lang="en-US" dirty="0" smtClean="0"/>
          </a:p>
          <a:p>
            <a:endParaRPr lang="en-US" dirty="0" smtClean="0"/>
          </a:p>
          <a:p>
            <a:pPr marL="342900" indent="-342900">
              <a:buFont typeface="+mj-lt"/>
              <a:buAutoNum type="arabicPeriod"/>
            </a:pPr>
            <a:r>
              <a:rPr lang="uk-UA" dirty="0" smtClean="0"/>
              <a:t>Створити лист access-list, що дозволяє адреси, які потрібно транслювати </a:t>
            </a:r>
            <a:r>
              <a:rPr lang="uk-UA" b="1" dirty="0" smtClean="0"/>
              <a:t>- access-list [номер_ACL] permit source [wildcard_маска]</a:t>
            </a:r>
            <a:r>
              <a:rPr lang="uk-UA" dirty="0" smtClean="0"/>
              <a:t>.</a:t>
            </a:r>
            <a:r>
              <a:rPr lang="uk-UA" b="1" dirty="0" smtClean="0"/>
              <a:t> </a:t>
            </a:r>
            <a:endParaRPr lang="en-US" b="1" dirty="0" smtClean="0"/>
          </a:p>
          <a:p>
            <a:pPr marL="342900" indent="-342900">
              <a:buFont typeface="+mj-lt"/>
              <a:buAutoNum type="arabicPeriod"/>
            </a:pPr>
            <a:r>
              <a:rPr lang="uk-UA" dirty="0" smtClean="0"/>
              <a:t>Налаштувати перетворення адреси джерела на адресу інтерфейсу, через команду </a:t>
            </a:r>
            <a:r>
              <a:rPr lang="uk-UA" b="1" dirty="0" smtClean="0"/>
              <a:t>ip nat inside source list [номер_ACL] interface [тип номер] overload</a:t>
            </a:r>
            <a:r>
              <a:rPr lang="uk-UA" dirty="0" smtClean="0"/>
              <a:t> </a:t>
            </a:r>
            <a:endParaRPr lang="en-US" dirty="0" smtClean="0"/>
          </a:p>
          <a:p>
            <a:pPr marL="342900" indent="-342900">
              <a:buFont typeface="+mj-lt"/>
              <a:buAutoNum type="arabicPeriod"/>
            </a:pPr>
            <a:r>
              <a:rPr lang="uk-UA" dirty="0" smtClean="0"/>
              <a:t>Визначити зовнішні та внутрішні інтерфейси через команди </a:t>
            </a:r>
            <a:r>
              <a:rPr lang="uk-UA" b="1" dirty="0" smtClean="0"/>
              <a:t>ip nat inside </a:t>
            </a:r>
            <a:r>
              <a:rPr lang="uk-UA" dirty="0" smtClean="0"/>
              <a:t>та </a:t>
            </a:r>
            <a:r>
              <a:rPr lang="uk-UA" b="1" dirty="0" smtClean="0"/>
              <a:t>ip nat outside</a:t>
            </a:r>
            <a:r>
              <a:rPr lang="uk-UA" dirty="0" smtClean="0"/>
              <a:t>. </a:t>
            </a:r>
            <a:endParaRPr lang="en-US" dirty="0" smtClean="0"/>
          </a:p>
          <a:p>
            <a:endParaRPr lang="en-US" dirty="0" smtClean="0"/>
          </a:p>
          <a:p>
            <a:r>
              <a:rPr lang="uk-UA" dirty="0" smtClean="0"/>
              <a:t>Конфігурація схожа на динамічний NAT, за винятком того, що замість пулу адрес ми використовуємо адресу інтерфейсу з </a:t>
            </a:r>
            <a:r>
              <a:rPr lang="uk-UA" dirty="0" smtClean="0"/>
              <a:t>зовнішньою </a:t>
            </a:r>
            <a:r>
              <a:rPr lang="uk-UA" dirty="0" smtClean="0"/>
              <a:t>IP адресою. NAT пул не визначається.</a:t>
            </a:r>
            <a:endParaRPr lang="uk-UA" dirty="0"/>
          </a:p>
        </p:txBody>
      </p:sp>
      <p:sp>
        <p:nvSpPr>
          <p:cNvPr id="5" name="Rectangle 4"/>
          <p:cNvSpPr/>
          <p:nvPr/>
        </p:nvSpPr>
        <p:spPr>
          <a:xfrm>
            <a:off x="6899564" y="533429"/>
            <a:ext cx="5096278" cy="2308324"/>
          </a:xfrm>
          <a:prstGeom prst="rect">
            <a:avLst/>
          </a:prstGeom>
        </p:spPr>
        <p:txBody>
          <a:bodyPr wrap="square">
            <a:spAutoFit/>
          </a:bodyPr>
          <a:lstStyle/>
          <a:p>
            <a:r>
              <a:rPr lang="uk-UA" dirty="0" smtClean="0"/>
              <a:t>На схемі показано топологію реалізації PAT для трансляції однієї IP публічної адреси. У цьому прикладі всі хости з мережі 192.168.0.0/16 (відповідні ACL), які надсилають трафік через маршрутизатор, будуть </a:t>
            </a:r>
            <a:r>
              <a:rPr lang="uk-UA" dirty="0" smtClean="0"/>
              <a:t>трансльовані </a:t>
            </a:r>
            <a:r>
              <a:rPr lang="uk-UA" dirty="0" smtClean="0"/>
              <a:t>на IPv4 208.165.99.225 (адреса IPv4 інтерфейсу </a:t>
            </a:r>
            <a:r>
              <a:rPr lang="uk-UA" dirty="0" smtClean="0"/>
              <a:t>S0/1/0</a:t>
            </a:r>
            <a:r>
              <a:rPr lang="uk-UA" dirty="0" smtClean="0"/>
              <a:t>). Трафік ідентифікуватиметься за номерами портів у таблиці NAT. </a:t>
            </a:r>
            <a:endParaRPr lang="en-US" dirty="0" smtClean="0"/>
          </a:p>
        </p:txBody>
      </p:sp>
    </p:spTree>
    <p:extLst>
      <p:ext uri="{BB962C8B-B14F-4D97-AF65-F5344CB8AC3E}">
        <p14:creationId xmlns:p14="http://schemas.microsoft.com/office/powerpoint/2010/main" val="19300064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832" y="2263366"/>
            <a:ext cx="11827598" cy="4517680"/>
          </a:xfrm>
        </p:spPr>
        <p:txBody>
          <a:bodyPr>
            <a:normAutofit fontScale="77500" lnSpcReduction="20000"/>
          </a:bodyPr>
          <a:lstStyle/>
          <a:p>
            <a:pPr marL="0" indent="0">
              <a:buNone/>
            </a:pPr>
            <a:r>
              <a:rPr lang="uk-UA" sz="1800" dirty="0" smtClean="0"/>
              <a:t>Розглянемо процес PAT за кроками: </a:t>
            </a:r>
            <a:endParaRPr lang="en-US" sz="1800" dirty="0" smtClean="0"/>
          </a:p>
          <a:p>
            <a:pPr marL="342900" indent="-342900">
              <a:buFont typeface="+mj-lt"/>
              <a:buAutoNum type="arabicPeriod"/>
            </a:pPr>
            <a:r>
              <a:rPr lang="uk-UA" sz="1800" dirty="0" smtClean="0"/>
              <a:t>На схемі два різні ПК пов'язуються з двома різними веб-серверами. Перший ПК має адресу джерела 192.168.1.10 і використовує TCP порт 1444, а другий ПК має адресу джерела 192.168.2.10 і за збігом використовує той же TCP порт 1444</a:t>
            </a:r>
            <a:endParaRPr lang="en-US" sz="1800" dirty="0" smtClean="0"/>
          </a:p>
          <a:p>
            <a:pPr marL="342900" indent="-342900">
              <a:buFont typeface="+mj-lt"/>
              <a:buAutoNum type="arabicPeriod"/>
            </a:pPr>
            <a:r>
              <a:rPr lang="uk-UA" sz="1800" dirty="0" smtClean="0"/>
              <a:t>Пакет з першого ПК спочатку досягає роутера і він, використовуючи PAT, змінює вихідну IPv4-адресу на 208.165.99.225 (inside global address). У таблиці NAT немає інших пристроїв з портом 1444, тому PAT використовує той самий номер порту і пакет відправляється у напрямку сервера 208.165.101.20. </a:t>
            </a:r>
            <a:endParaRPr lang="en-US" sz="1800" dirty="0" smtClean="0"/>
          </a:p>
          <a:p>
            <a:pPr marL="342900" indent="-342900">
              <a:buFont typeface="+mj-lt"/>
              <a:buAutoNum type="arabicPeriod"/>
            </a:pPr>
            <a:r>
              <a:rPr lang="uk-UA" sz="1800" dirty="0" smtClean="0"/>
              <a:t>Далі пакет з другого комп'ютера надходить у маршрутизатор, де PAT налаштований на використання однієї глобальної IPv4-адреси для всіх перекладів – 208.165.99.225. Подібно до процесу </a:t>
            </a:r>
            <a:r>
              <a:rPr lang="uk-UA" sz="1800" dirty="0" smtClean="0"/>
              <a:t>трансляції </a:t>
            </a:r>
            <a:r>
              <a:rPr lang="uk-UA" sz="1800" dirty="0" smtClean="0"/>
              <a:t>для першого ПК, PAT змінює вихідну адресу другого ПК на внутрішню глобальну адресу 208.165.99.225. Проте другий ПК має той самий номер порту джерела, як і поточний запис PAT першого ПК, тому PAT збільшує номер порту джерела до того часу, що він стане унікальним у своїй таблиці. У цьому випадку запис вихідного порту таблиці NAT і пакет для другого ПК отримує 1445 порт. Хоча обидва ПК використовують ту саму внутрішню глобальну адресу 208.165.99.225 і той самий номер порту джерела – 1444, змінений номер порту для другого ПК (1445) робить кожний запис у таблиці NAT унікальною. Це стане очевидним під час відправлення пакетів із серверів назад клієнтам. </a:t>
            </a:r>
            <a:endParaRPr lang="en-US" sz="1800" dirty="0" smtClean="0"/>
          </a:p>
          <a:p>
            <a:pPr marL="342900" indent="-342900">
              <a:buFont typeface="+mj-lt"/>
              <a:buAutoNum type="arabicPeriod"/>
            </a:pPr>
            <a:r>
              <a:rPr lang="uk-UA" sz="1800" dirty="0" smtClean="0"/>
              <a:t>Сервера відповідають на запити від комп'ютерів, і використовують вихідний порт із прийнятого пакета як порт призначення та вихідну адресу як адресу призначення. Може здаватися, що вони спілкуються одним і тим самим хостом за адресою 208.165.99.225, однак це не так - вони мають різні порти. </a:t>
            </a:r>
            <a:endParaRPr lang="en-US" sz="1800" dirty="0" smtClean="0"/>
          </a:p>
          <a:p>
            <a:pPr marL="342900" indent="-342900">
              <a:buFont typeface="+mj-lt"/>
              <a:buAutoNum type="arabicPeriod"/>
            </a:pPr>
            <a:r>
              <a:rPr lang="uk-UA" sz="1800" dirty="0" smtClean="0"/>
              <a:t>Коли пакети повертаються на роутер, він знаходить унікальний запис у таблиці NAT з використанням адреси призначення і порту призначення кожного пакета. У разі пакета від першого сервера адреса призначення 208.165.99.255 має кілька записів, але тільки один із портом призначення 1444. Використовуючи цей запис у своїй таблиці, роутер змінює адресу IPv4 адресата пакета на 192.168.1.10, не змінюючи порт призначення. Потім пакет перенаправляється на перший ПК </a:t>
            </a:r>
            <a:endParaRPr lang="en-US" sz="1800" dirty="0" smtClean="0"/>
          </a:p>
          <a:p>
            <a:pPr marL="342900" indent="-342900">
              <a:buFont typeface="+mj-lt"/>
              <a:buAutoNum type="arabicPeriod"/>
            </a:pPr>
            <a:r>
              <a:rPr lang="uk-UA" sz="1800" dirty="0" smtClean="0"/>
              <a:t>Коли пакет другого сервера прилітає на маршрутизатор, він виконує аналогічний переклад. Адреса IPv4 призначення 208.165.99.225 має кілька записів, однак використовуючи порт призначення 1445, роутер може однозначно ідентифікувати запис трансляції. Адреса IPv4 призначення буде змінено на 192.168.2.10 і в цьому випадку порт призначення також має бути змінено до вихідного значення 1444, яке зберігається у таблиці NAT. Після цього пакет надсилається на другий ПК</a:t>
            </a:r>
            <a:endParaRPr lang="uk-UA" sz="1800" dirty="0"/>
          </a:p>
        </p:txBody>
      </p:sp>
      <p:sp>
        <p:nvSpPr>
          <p:cNvPr id="2" name="Rectangle 1"/>
          <p:cNvSpPr>
            <a:spLocks noChangeArrowheads="1"/>
          </p:cNvSpPr>
          <p:nvPr/>
        </p:nvSpPr>
        <p:spPr bwMode="auto">
          <a:xfrm>
            <a:off x="267832" y="141679"/>
            <a:ext cx="6304418" cy="2031325"/>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Router(config)# access-list 1 permit 192.168.0.0 0.0.255.255 </a:t>
            </a:r>
            <a:endParaRPr kumimoji="0" lang="en-US" altLang="ru-RU"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Router(config)# ip nat source list 1 interface serial0/1/0 overload </a:t>
            </a:r>
            <a:endParaRPr kumimoji="0" lang="en-US" altLang="ru-RU"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Router(config)# interface serial0/0/0 </a:t>
            </a:r>
            <a:endParaRPr kumimoji="0" lang="en-US" altLang="ru-RU"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Router(config-if)#ip nat inside </a:t>
            </a:r>
            <a:endParaRPr kumimoji="0" lang="en-US" altLang="ru-RU"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Router(config-if)#exit </a:t>
            </a:r>
            <a:endParaRPr kumimoji="0" lang="en-US" altLang="ru-RU"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Router(config)# interface serial0/1/0 </a:t>
            </a:r>
            <a:endParaRPr kumimoji="0" lang="en-US" altLang="ru-RU"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Router(config-if)#ip nat outside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4786" y="141679"/>
            <a:ext cx="4268201" cy="2263366"/>
          </a:xfrm>
          <a:prstGeom prst="rect">
            <a:avLst/>
          </a:prstGeom>
        </p:spPr>
      </p:pic>
    </p:spTree>
    <p:extLst>
      <p:ext uri="{BB962C8B-B14F-4D97-AF65-F5344CB8AC3E}">
        <p14:creationId xmlns:p14="http://schemas.microsoft.com/office/powerpoint/2010/main" val="39264092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832" y="141679"/>
            <a:ext cx="11728010" cy="6548831"/>
          </a:xfrm>
        </p:spPr>
        <p:txBody>
          <a:bodyPr>
            <a:normAutofit/>
          </a:bodyPr>
          <a:lstStyle/>
          <a:p>
            <a:pPr marL="0" indent="0" algn="ctr">
              <a:buNone/>
            </a:pPr>
            <a:r>
              <a:rPr lang="uk-UA" sz="1800" b="1" dirty="0" smtClean="0"/>
              <a:t>Перевірка Port Address Translation (PAT) </a:t>
            </a:r>
            <a:endParaRPr lang="en-US" sz="1800" b="1" dirty="0" smtClean="0"/>
          </a:p>
          <a:p>
            <a:pPr marL="0" indent="0">
              <a:buNone/>
            </a:pPr>
            <a:r>
              <a:rPr lang="uk-UA" sz="1800" dirty="0" smtClean="0"/>
              <a:t>Для перевірки PAT використовуються такі ж команди, як і для звичайного NAT. Команда </a:t>
            </a:r>
            <a:r>
              <a:rPr lang="uk-UA" sz="1800" b="1" dirty="0" smtClean="0"/>
              <a:t>show ip nat translations </a:t>
            </a:r>
            <a:r>
              <a:rPr lang="uk-UA" sz="1800" dirty="0" smtClean="0"/>
              <a:t>відображає </a:t>
            </a:r>
            <a:r>
              <a:rPr lang="uk-UA" sz="1800" dirty="0" smtClean="0"/>
              <a:t>трансляцію </a:t>
            </a:r>
            <a:r>
              <a:rPr lang="uk-UA" sz="1800" dirty="0" smtClean="0"/>
              <a:t>IP адрес разом з портами і команда </a:t>
            </a:r>
            <a:r>
              <a:rPr lang="uk-UA" sz="1800" b="1" dirty="0" smtClean="0"/>
              <a:t>show ip nat statistics</a:t>
            </a:r>
            <a:r>
              <a:rPr lang="uk-UA" sz="1800" dirty="0" smtClean="0"/>
              <a:t> показує інформацію про кількість і тип активних </a:t>
            </a:r>
            <a:r>
              <a:rPr lang="uk-UA" sz="1800" dirty="0" smtClean="0"/>
              <a:t>трансляцій</a:t>
            </a:r>
            <a:r>
              <a:rPr lang="uk-UA" sz="1800" dirty="0" smtClean="0"/>
              <a:t>, </a:t>
            </a:r>
            <a:r>
              <a:rPr lang="uk-UA" sz="1800" dirty="0" smtClean="0"/>
              <a:t>параметри конфігурації NAT, кількість адрес в пулі і кількість виділених адрес.</a:t>
            </a:r>
            <a:endParaRPr lang="uk-UA" sz="1800" dirty="0"/>
          </a:p>
        </p:txBody>
      </p:sp>
      <p:sp>
        <p:nvSpPr>
          <p:cNvPr id="2" name="Rectangle 1"/>
          <p:cNvSpPr>
            <a:spLocks noChangeArrowheads="1"/>
          </p:cNvSpPr>
          <p:nvPr/>
        </p:nvSpPr>
        <p:spPr bwMode="auto">
          <a:xfrm>
            <a:off x="331206" y="1443870"/>
            <a:ext cx="5520870" cy="5262979"/>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smtClean="0">
                <a:ln>
                  <a:noFill/>
                </a:ln>
                <a:solidFill>
                  <a:schemeClr val="bg1"/>
                </a:solidFill>
                <a:effectLst/>
              </a:rPr>
              <a:t>Router#show ip nat statistics </a:t>
            </a:r>
            <a:endParaRPr kumimoji="0" lang="en-US" altLang="ru-RU" sz="16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smtClean="0">
                <a:ln>
                  <a:noFill/>
                </a:ln>
                <a:solidFill>
                  <a:schemeClr val="bg1"/>
                </a:solidFill>
                <a:effectLst/>
              </a:rPr>
              <a:t>Total active translations: 2 </a:t>
            </a:r>
            <a:r>
              <a:rPr kumimoji="0" lang="en-US" altLang="ru-RU" sz="1600" b="0" i="0" u="none" strike="noStrike" cap="none" normalizeH="0" baseline="0" dirty="0" smtClean="0">
                <a:ln>
                  <a:noFill/>
                </a:ln>
                <a:solidFill>
                  <a:schemeClr val="bg1"/>
                </a:solidFill>
                <a:effectLst/>
              </a:rPr>
              <a:t>  </a:t>
            </a:r>
            <a:r>
              <a:rPr kumimoji="0" lang="ru-RU" altLang="ru-RU" sz="1600" b="0" i="0" u="none" strike="noStrike" cap="none" normalizeH="0" baseline="0" dirty="0" smtClean="0">
                <a:ln>
                  <a:noFill/>
                </a:ln>
                <a:solidFill>
                  <a:schemeClr val="bg1"/>
                </a:solidFill>
                <a:effectLst/>
              </a:rPr>
              <a:t>(0 static, </a:t>
            </a:r>
            <a:r>
              <a:rPr kumimoji="0" lang="en-US" altLang="ru-RU" sz="1600" b="0" i="0" u="none" strike="noStrike" cap="none" normalizeH="0" baseline="0" dirty="0" smtClean="0">
                <a:ln>
                  <a:noFill/>
                </a:ln>
                <a:solidFill>
                  <a:schemeClr val="bg1"/>
                </a:solidFill>
                <a:effectLst/>
              </a:rPr>
              <a:t>   </a:t>
            </a:r>
            <a:r>
              <a:rPr kumimoji="0" lang="ru-RU" altLang="ru-RU" sz="1600" b="0" i="0" u="none" strike="noStrike" cap="none" normalizeH="0" baseline="0" dirty="0" smtClean="0">
                <a:ln>
                  <a:noFill/>
                </a:ln>
                <a:solidFill>
                  <a:schemeClr val="bg1"/>
                </a:solidFill>
                <a:effectLst/>
              </a:rPr>
              <a:t>2 dynamic; </a:t>
            </a:r>
            <a:r>
              <a:rPr kumimoji="0" lang="en-US" altLang="ru-RU" sz="1600" b="0" i="0" u="none" strike="noStrike" cap="none" normalizeH="0" baseline="0" dirty="0" smtClean="0">
                <a:ln>
                  <a:noFill/>
                </a:ln>
                <a:solidFill>
                  <a:schemeClr val="bg1"/>
                </a:solidFill>
                <a:effectLst/>
              </a:rPr>
              <a:t>   </a:t>
            </a:r>
            <a:r>
              <a:rPr kumimoji="0" lang="ru-RU" altLang="ru-RU" sz="1600" b="0" i="0" u="none" strike="noStrike" cap="none" normalizeH="0" baseline="0" dirty="0" smtClean="0">
                <a:ln>
                  <a:noFill/>
                </a:ln>
                <a:solidFill>
                  <a:schemeClr val="bg1"/>
                </a:solidFill>
                <a:effectLst/>
              </a:rPr>
              <a:t>2 extended) </a:t>
            </a:r>
            <a:endParaRPr kumimoji="0" lang="en-US" altLang="ru-RU" sz="16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smtClean="0">
                <a:ln>
                  <a:noFill/>
                </a:ln>
                <a:solidFill>
                  <a:schemeClr val="bg1"/>
                </a:solidFill>
                <a:effectLst/>
              </a:rPr>
              <a:t>Peak translations: 2, occurred 00:00:07 ago </a:t>
            </a:r>
            <a:endParaRPr kumimoji="0" lang="en-US" altLang="ru-RU" sz="16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smtClean="0">
                <a:ln>
                  <a:noFill/>
                </a:ln>
                <a:solidFill>
                  <a:schemeClr val="bg1"/>
                </a:solidFill>
                <a:effectLst/>
              </a:rPr>
              <a:t>Outside interfaces: </a:t>
            </a:r>
            <a:endParaRPr kumimoji="0" lang="en-US" altLang="ru-RU" sz="16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1600" b="0" i="0" u="none" strike="noStrike" cap="none" normalizeH="0" baseline="0" dirty="0" smtClean="0">
                <a:ln>
                  <a:noFill/>
                </a:ln>
                <a:solidFill>
                  <a:schemeClr val="bg1"/>
                </a:solidFill>
                <a:effectLst/>
              </a:rPr>
              <a:t>               </a:t>
            </a:r>
            <a:r>
              <a:rPr kumimoji="0" lang="ru-RU" altLang="ru-RU" sz="1600" b="0" i="0" u="none" strike="noStrike" cap="none" normalizeH="0" baseline="0" dirty="0" smtClean="0">
                <a:ln>
                  <a:noFill/>
                </a:ln>
                <a:solidFill>
                  <a:schemeClr val="bg1"/>
                </a:solidFill>
                <a:effectLst/>
              </a:rPr>
              <a:t>Serial0/1/0 </a:t>
            </a:r>
            <a:endParaRPr kumimoji="0" lang="en-US" altLang="ru-RU" sz="16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smtClean="0">
                <a:ln>
                  <a:noFill/>
                </a:ln>
                <a:solidFill>
                  <a:schemeClr val="bg1"/>
                </a:solidFill>
                <a:effectLst/>
              </a:rPr>
              <a:t>Inside interfaces: </a:t>
            </a:r>
            <a:endParaRPr kumimoji="0" lang="en-US" altLang="ru-RU" sz="16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1600" b="0" i="0" u="none" strike="noStrike" cap="none" normalizeH="0" baseline="0" dirty="0" smtClean="0">
                <a:ln>
                  <a:noFill/>
                </a:ln>
                <a:solidFill>
                  <a:schemeClr val="bg1"/>
                </a:solidFill>
                <a:effectLst/>
              </a:rPr>
              <a:t>               </a:t>
            </a:r>
            <a:r>
              <a:rPr kumimoji="0" lang="ru-RU" altLang="ru-RU" sz="1600" b="0" i="0" u="none" strike="noStrike" cap="none" normalizeH="0" baseline="0" dirty="0" smtClean="0">
                <a:ln>
                  <a:noFill/>
                </a:ln>
                <a:solidFill>
                  <a:schemeClr val="bg1"/>
                </a:solidFill>
                <a:effectLst/>
              </a:rPr>
              <a:t>Serial0/0/0 </a:t>
            </a:r>
            <a:endParaRPr kumimoji="0" lang="en-US" altLang="ru-RU" sz="16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smtClean="0">
                <a:ln>
                  <a:noFill/>
                </a:ln>
                <a:solidFill>
                  <a:schemeClr val="bg1"/>
                </a:solidFill>
                <a:effectLst/>
              </a:rPr>
              <a:t>Hits:4 Misses:0 </a:t>
            </a:r>
            <a:endParaRPr kumimoji="0" lang="en-US" altLang="ru-RU" sz="16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smtClean="0">
                <a:ln>
                  <a:noFill/>
                </a:ln>
                <a:solidFill>
                  <a:schemeClr val="bg1"/>
                </a:solidFill>
                <a:effectLst/>
              </a:rPr>
              <a:t>CEF Translated packets: 4, CEF Punted packets:0 </a:t>
            </a:r>
            <a:endParaRPr kumimoji="0" lang="en-US" altLang="ru-RU" sz="16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smtClean="0">
                <a:ln>
                  <a:noFill/>
                </a:ln>
                <a:solidFill>
                  <a:schemeClr val="bg1"/>
                </a:solidFill>
                <a:effectLst/>
              </a:rPr>
              <a:t>Expired translations: 0 </a:t>
            </a:r>
            <a:endParaRPr kumimoji="0" lang="en-US" altLang="ru-RU" sz="16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smtClean="0">
                <a:ln>
                  <a:noFill/>
                </a:ln>
                <a:solidFill>
                  <a:schemeClr val="bg1"/>
                </a:solidFill>
                <a:effectLst/>
              </a:rPr>
              <a:t>Dynamic mappings:</a:t>
            </a:r>
            <a:endParaRPr kumimoji="0" lang="en-US" altLang="ru-RU" sz="16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smtClean="0">
                <a:ln>
                  <a:noFill/>
                </a:ln>
                <a:solidFill>
                  <a:schemeClr val="bg1"/>
                </a:solidFill>
                <a:effectLst/>
              </a:rPr>
              <a:t>-- Inside Source </a:t>
            </a:r>
            <a:endParaRPr kumimoji="0" lang="en-US" altLang="ru-RU" sz="16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smtClean="0">
                <a:ln>
                  <a:noFill/>
                </a:ln>
                <a:solidFill>
                  <a:schemeClr val="bg1"/>
                </a:solidFill>
                <a:effectLst/>
              </a:rPr>
              <a:t>[Id: 3] access-list 1 pool NetworksPool2 refcount 2 </a:t>
            </a:r>
            <a:endParaRPr kumimoji="0" lang="en-US" altLang="ru-RU" sz="16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smtClean="0">
                <a:ln>
                  <a:noFill/>
                </a:ln>
                <a:solidFill>
                  <a:schemeClr val="bg1"/>
                </a:solidFill>
                <a:effectLst/>
              </a:rPr>
              <a:t>pool NetworksPool2: netmask 255.255.255.0 </a:t>
            </a:r>
            <a:endParaRPr kumimoji="0" lang="en-US" altLang="ru-RU" sz="16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1600" b="0" i="0" u="none" strike="noStrike" cap="none" normalizeH="0" baseline="0" dirty="0" smtClean="0">
                <a:ln>
                  <a:noFill/>
                </a:ln>
                <a:solidFill>
                  <a:schemeClr val="bg1"/>
                </a:solidFill>
                <a:effectLst/>
              </a:rPr>
              <a:t>         </a:t>
            </a:r>
            <a:r>
              <a:rPr kumimoji="0" lang="ru-RU" altLang="ru-RU" sz="1600" b="0" i="0" u="none" strike="noStrike" cap="none" normalizeH="0" baseline="0" dirty="0" smtClean="0">
                <a:ln>
                  <a:noFill/>
                </a:ln>
                <a:solidFill>
                  <a:schemeClr val="bg1"/>
                </a:solidFill>
                <a:effectLst/>
              </a:rPr>
              <a:t>start 208.165.100.5 end 208.165.100.15 </a:t>
            </a:r>
            <a:endParaRPr kumimoji="0" lang="en-US" altLang="ru-RU" sz="16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1600" b="0" i="0" u="none" strike="noStrike" cap="none" normalizeH="0" baseline="0" dirty="0" smtClean="0">
                <a:ln>
                  <a:noFill/>
                </a:ln>
                <a:solidFill>
                  <a:schemeClr val="bg1"/>
                </a:solidFill>
                <a:effectLst/>
              </a:rPr>
              <a:t>         </a:t>
            </a:r>
            <a:r>
              <a:rPr kumimoji="0" lang="ru-RU" altLang="ru-RU" sz="1600" b="0" i="0" u="none" strike="noStrike" cap="none" normalizeH="0" baseline="0" dirty="0" smtClean="0">
                <a:ln>
                  <a:noFill/>
                </a:ln>
                <a:solidFill>
                  <a:schemeClr val="bg1"/>
                </a:solidFill>
                <a:effectLst/>
              </a:rPr>
              <a:t>type generic, total addressers 10, allocated 1(10%), </a:t>
            </a:r>
            <a:endParaRPr kumimoji="0" lang="en-US" altLang="ru-RU" sz="16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smtClean="0">
                <a:ln>
                  <a:noFill/>
                </a:ln>
                <a:solidFill>
                  <a:schemeClr val="bg1"/>
                </a:solidFill>
                <a:effectLst/>
              </a:rPr>
              <a:t>misses 0 </a:t>
            </a:r>
            <a:endParaRPr kumimoji="0" lang="en-US" altLang="ru-RU" sz="16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smtClean="0">
                <a:ln>
                  <a:noFill/>
                </a:ln>
                <a:solidFill>
                  <a:schemeClr val="bg1"/>
                </a:solidFill>
                <a:effectLst/>
              </a:rPr>
              <a:t>Total doors: 0 </a:t>
            </a:r>
            <a:endParaRPr kumimoji="0" lang="en-US" altLang="ru-RU" sz="16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smtClean="0">
                <a:ln>
                  <a:noFill/>
                </a:ln>
                <a:solidFill>
                  <a:schemeClr val="bg1"/>
                </a:solidFill>
                <a:effectLst/>
              </a:rPr>
              <a:t>Appl doors: 0 </a:t>
            </a:r>
            <a:endParaRPr kumimoji="0" lang="en-US" altLang="ru-RU" sz="16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smtClean="0">
                <a:ln>
                  <a:noFill/>
                </a:ln>
                <a:solidFill>
                  <a:schemeClr val="bg1"/>
                </a:solidFill>
                <a:effectLst/>
              </a:rPr>
              <a:t>Normal doors: 0 </a:t>
            </a:r>
            <a:endParaRPr kumimoji="0" lang="en-US" altLang="ru-RU" sz="16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smtClean="0">
                <a:ln>
                  <a:noFill/>
                </a:ln>
                <a:solidFill>
                  <a:schemeClr val="bg1"/>
                </a:solidFill>
                <a:effectLst/>
              </a:rPr>
              <a:t>Queued Packets: 0 </a:t>
            </a:r>
            <a:r>
              <a:rPr kumimoji="0" lang="en-US" altLang="ru-RU" sz="1600" b="0" i="0" u="none" strike="noStrike" cap="none" normalizeH="0" baseline="0" dirty="0" smtClean="0">
                <a:ln>
                  <a:noFill/>
                </a:ln>
                <a:solidFill>
                  <a:schemeClr val="bg1"/>
                </a:solidFill>
                <a:effectLst/>
              </a:rPr>
              <a:t> </a:t>
            </a:r>
            <a:endParaRPr kumimoji="0" lang="ru-RU" altLang="ru-RU" sz="1600" b="0" i="0" u="none" strike="noStrike" cap="none" normalizeH="0" baseline="0" dirty="0" smtClean="0">
              <a:ln>
                <a:noFill/>
              </a:ln>
              <a:solidFill>
                <a:schemeClr val="bg1"/>
              </a:solidFill>
              <a:effectLst/>
            </a:endParaRPr>
          </a:p>
        </p:txBody>
      </p:sp>
    </p:spTree>
    <p:extLst>
      <p:ext uri="{BB962C8B-B14F-4D97-AF65-F5344CB8AC3E}">
        <p14:creationId xmlns:p14="http://schemas.microsoft.com/office/powerpoint/2010/main" val="24885196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832" y="141679"/>
            <a:ext cx="11728010" cy="6548831"/>
          </a:xfrm>
        </p:spPr>
        <p:txBody>
          <a:bodyPr>
            <a:normAutofit/>
          </a:bodyPr>
          <a:lstStyle/>
          <a:p>
            <a:pPr marL="0" indent="0">
              <a:buNone/>
            </a:pPr>
            <a:r>
              <a:rPr lang="uk-UA" sz="1800" dirty="0" smtClean="0"/>
              <a:t>Також для пошуку проблем можна використовувати дебаг, який запускається командою </a:t>
            </a:r>
            <a:r>
              <a:rPr lang="uk-UA" sz="1800" b="1" dirty="0" smtClean="0"/>
              <a:t>debug ip nat</a:t>
            </a:r>
            <a:r>
              <a:rPr lang="uk-UA" sz="1800" dirty="0" smtClean="0"/>
              <a:t>, який відображає інформацію про кожен пакет, який транслюється маршрутизатором. Можна також використовувати команду </a:t>
            </a:r>
            <a:r>
              <a:rPr lang="uk-UA" sz="1800" b="1" dirty="0" smtClean="0"/>
              <a:t>debug ip nat detailed</a:t>
            </a:r>
            <a:r>
              <a:rPr lang="uk-UA" sz="1800" dirty="0" smtClean="0"/>
              <a:t>, яка генерує опис кожного пакета. Ця команда також надає інформацію про різні помилки, наприклад, такі як нездатність виділити глобальну адресу. Однак ця команда більш вимоглива до ресурсів пристрою.</a:t>
            </a: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r>
              <a:rPr lang="uk-UA" sz="1800" dirty="0" smtClean="0"/>
              <a:t>У виводі використовуються такі символи та значення: </a:t>
            </a:r>
            <a:endParaRPr lang="en-US" sz="1800" dirty="0" smtClean="0"/>
          </a:p>
          <a:p>
            <a:r>
              <a:rPr lang="en-US" sz="1800" b="1" dirty="0" smtClean="0"/>
              <a:t>*</a:t>
            </a:r>
            <a:r>
              <a:rPr lang="en-US" sz="1800" dirty="0" smtClean="0"/>
              <a:t> </a:t>
            </a:r>
            <a:r>
              <a:rPr lang="uk-UA" sz="1800" dirty="0" smtClean="0"/>
              <a:t>(Зірочка) – зірочка з NAT вказує, що </a:t>
            </a:r>
            <a:r>
              <a:rPr lang="uk-UA" sz="1800" dirty="0" smtClean="0"/>
              <a:t>трансляція </a:t>
            </a:r>
            <a:r>
              <a:rPr lang="uk-UA" sz="1800" dirty="0" smtClean="0"/>
              <a:t>відбувається шляхом </a:t>
            </a:r>
            <a:r>
              <a:rPr lang="uk-UA" sz="1800" dirty="0" smtClean="0"/>
              <a:t>швидкого </a:t>
            </a:r>
            <a:r>
              <a:rPr lang="uk-UA" sz="1800" dirty="0" smtClean="0"/>
              <a:t>перемиканням (fast-switched path). Перший пакет у </a:t>
            </a:r>
            <a:r>
              <a:rPr lang="uk-UA" sz="1800" dirty="0" smtClean="0"/>
              <a:t>передачі </a:t>
            </a:r>
            <a:r>
              <a:rPr lang="uk-UA" sz="1800" dirty="0" smtClean="0"/>
              <a:t>завжди повільніший, інші пакети проходять шлях із швидким перемиканням. </a:t>
            </a:r>
            <a:endParaRPr lang="en-US" sz="1800" dirty="0" smtClean="0"/>
          </a:p>
          <a:p>
            <a:r>
              <a:rPr lang="uk-UA" sz="1800" b="1" dirty="0" smtClean="0"/>
              <a:t>s=</a:t>
            </a:r>
            <a:r>
              <a:rPr lang="uk-UA" sz="1800" dirty="0" smtClean="0"/>
              <a:t> - IP адреса джерела </a:t>
            </a:r>
            <a:endParaRPr lang="en-US" sz="1800" dirty="0" smtClean="0"/>
          </a:p>
          <a:p>
            <a:r>
              <a:rPr lang="uk-UA" sz="1800" b="1" dirty="0" smtClean="0"/>
              <a:t>a.b.c.d</a:t>
            </a:r>
            <a:r>
              <a:rPr lang="en-US" sz="1800" b="1" dirty="0" smtClean="0"/>
              <a:t> </a:t>
            </a:r>
            <a:r>
              <a:rPr lang="uk-UA" sz="1800" b="1" dirty="0" smtClean="0"/>
              <a:t>-</a:t>
            </a:r>
            <a:r>
              <a:rPr lang="en-US" sz="1800" b="1" dirty="0" smtClean="0"/>
              <a:t>&gt;</a:t>
            </a:r>
            <a:r>
              <a:rPr lang="uk-UA" sz="1800" b="1" dirty="0" smtClean="0"/>
              <a:t> </a:t>
            </a:r>
            <a:r>
              <a:rPr lang="uk-UA" sz="1800" b="1" dirty="0" smtClean="0"/>
              <a:t>w.x.y.z</a:t>
            </a:r>
            <a:r>
              <a:rPr lang="uk-UA" sz="1800" dirty="0" smtClean="0"/>
              <a:t> - це значення вказує на те, що адреса джерела a.b.c.d </a:t>
            </a:r>
            <a:r>
              <a:rPr lang="uk-UA" sz="1800" dirty="0" smtClean="0"/>
              <a:t>транслюється на </a:t>
            </a:r>
            <a:r>
              <a:rPr lang="uk-UA" sz="1800" dirty="0" smtClean="0"/>
              <a:t>w.x.y.z. </a:t>
            </a:r>
            <a:endParaRPr lang="en-US" sz="1800" dirty="0" smtClean="0"/>
          </a:p>
          <a:p>
            <a:r>
              <a:rPr lang="uk-UA" sz="1800" b="1" dirty="0" smtClean="0"/>
              <a:t>d= </a:t>
            </a:r>
            <a:r>
              <a:rPr lang="uk-UA" sz="1800" dirty="0" smtClean="0"/>
              <a:t>- IP адреса призначення </a:t>
            </a:r>
            <a:endParaRPr lang="en-US" sz="1800" dirty="0" smtClean="0"/>
          </a:p>
          <a:p>
            <a:r>
              <a:rPr lang="uk-UA" sz="1800" b="1" dirty="0" smtClean="0"/>
              <a:t>[xxxx] </a:t>
            </a:r>
            <a:r>
              <a:rPr lang="uk-UA" sz="1800" dirty="0" smtClean="0"/>
              <a:t>– значення в дужках – це ідентифікаційний номер IP.</a:t>
            </a:r>
            <a:endParaRPr lang="en-US" sz="1800" dirty="0" smtClean="0"/>
          </a:p>
        </p:txBody>
      </p:sp>
      <p:sp>
        <p:nvSpPr>
          <p:cNvPr id="2" name="Rectangle 1"/>
          <p:cNvSpPr>
            <a:spLocks noChangeArrowheads="1"/>
          </p:cNvSpPr>
          <p:nvPr/>
        </p:nvSpPr>
        <p:spPr bwMode="auto">
          <a:xfrm>
            <a:off x="267832" y="1634761"/>
            <a:ext cx="8680197" cy="230832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Router#debug ip nat </a:t>
            </a:r>
            <a:endParaRPr kumimoji="0" lang="en-US" altLang="ru-RU"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IP NAT debugging is on </a:t>
            </a:r>
            <a:endParaRPr kumimoji="0" lang="en-US" altLang="ru-RU"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Router# </a:t>
            </a:r>
            <a:endParaRPr kumimoji="0" lang="en-US" altLang="ru-RU"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*Aug 24 16:20:331:670: NAT*: s=192.168.1.10-&gt;208.165.99.225 d=208.165.101.20 [3730] </a:t>
            </a:r>
            <a:endParaRPr kumimoji="0" lang="en-US" altLang="ru-RU"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*Aug 24 16:20:331:682: NAT*: s=208.165.101.20 d=208.165.99.225 -&gt;192.168.1.10 [4156] </a:t>
            </a:r>
            <a:endParaRPr kumimoji="0" lang="en-US" altLang="ru-RU"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*Aug 24 16:20:331:698: NAT*: s=192.168.1.10-&gt;208.165.99.225 d=208.165.101.20 [3731] </a:t>
            </a:r>
            <a:endParaRPr kumimoji="0" lang="en-US" altLang="ru-RU"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*Aug 24 16:20:331:702: NAT*: s=192.168.1.10-&gt;208.165.99.225 d=208.165.101.20 [3732] </a:t>
            </a:r>
            <a:endParaRPr kumimoji="0" lang="en-US" altLang="ru-RU"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*Aug 24 16:20:331:710: NAT*: s=208.165.101.20 d=208.165.99.225 -&gt;192.168.1.10 [4157] </a:t>
            </a:r>
          </a:p>
        </p:txBody>
      </p:sp>
    </p:spTree>
    <p:extLst>
      <p:ext uri="{BB962C8B-B14F-4D97-AF65-F5344CB8AC3E}">
        <p14:creationId xmlns:p14="http://schemas.microsoft.com/office/powerpoint/2010/main" val="16255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832" y="141679"/>
            <a:ext cx="11728010" cy="6548831"/>
          </a:xfrm>
        </p:spPr>
        <p:txBody>
          <a:bodyPr>
            <a:normAutofit/>
          </a:bodyPr>
          <a:lstStyle/>
          <a:p>
            <a:pPr marL="0" indent="0" algn="ctr">
              <a:buNone/>
            </a:pPr>
            <a:r>
              <a:rPr lang="uk-UA" sz="1800" b="1" dirty="0" smtClean="0"/>
              <a:t>Port Forwarding: теорія та налаштування Cisco </a:t>
            </a:r>
          </a:p>
          <a:p>
            <a:pPr marL="0" indent="0">
              <a:buNone/>
            </a:pPr>
            <a:r>
              <a:rPr lang="uk-UA" sz="1800" b="1" dirty="0" smtClean="0"/>
              <a:t>Port Forwarding </a:t>
            </a:r>
            <a:r>
              <a:rPr lang="uk-UA" sz="1800" dirty="0" smtClean="0"/>
              <a:t>– або прокидання портів, який також іноді називають перенаправленням портів або тунелюванням – це процес пересилання трафіку, адресованого конкретному </a:t>
            </a:r>
            <a:r>
              <a:rPr lang="uk-UA" sz="1800" dirty="0" smtClean="0"/>
              <a:t>мережевому </a:t>
            </a:r>
            <a:r>
              <a:rPr lang="uk-UA" sz="1800" dirty="0" smtClean="0"/>
              <a:t>порту з одного </a:t>
            </a:r>
            <a:r>
              <a:rPr lang="uk-UA" sz="1800" dirty="0" smtClean="0"/>
              <a:t>мережевого </a:t>
            </a:r>
            <a:r>
              <a:rPr lang="uk-UA" sz="1800" dirty="0" smtClean="0"/>
              <a:t>вузла на інший. Цей метод дозволяє зовнішньому користувачеві досягти порту на приватній </a:t>
            </a:r>
            <a:r>
              <a:rPr lang="uk-UA" sz="1800" b="1" dirty="0" smtClean="0"/>
              <a:t>IPv4</a:t>
            </a:r>
            <a:r>
              <a:rPr lang="uk-UA" sz="1800" dirty="0" smtClean="0"/>
              <a:t>-адресі (всередині локальної мережі) ззовні через маршрутизатор з підтримкою </a:t>
            </a:r>
            <a:r>
              <a:rPr lang="uk-UA" sz="1800" b="1" dirty="0" smtClean="0"/>
              <a:t>NAT</a:t>
            </a:r>
            <a:r>
              <a:rPr lang="uk-UA" sz="1800" dirty="0" smtClean="0"/>
              <a:t>. </a:t>
            </a:r>
          </a:p>
          <a:p>
            <a:pPr marL="0" indent="0">
              <a:buNone/>
            </a:pPr>
            <a:r>
              <a:rPr lang="uk-UA" sz="1800" dirty="0" smtClean="0"/>
              <a:t>Зазвичай </a:t>
            </a:r>
            <a:r>
              <a:rPr lang="uk-UA" sz="1800" b="1" dirty="0" smtClean="0"/>
              <a:t>peer-to-peer</a:t>
            </a:r>
            <a:r>
              <a:rPr lang="uk-UA" sz="1800" dirty="0" smtClean="0"/>
              <a:t> (</a:t>
            </a:r>
            <a:r>
              <a:rPr lang="uk-UA" sz="1800" b="1" dirty="0" smtClean="0"/>
              <a:t>p2p</a:t>
            </a:r>
            <a:r>
              <a:rPr lang="uk-UA" sz="1800" dirty="0" smtClean="0"/>
              <a:t>) програми та операції обміну файлами, такі як веб-сервер та FTP, вимагають, щоб порти маршрутизаторів були перенаправлені або відкриті, щоб дозволити цим програмам працювати.</a:t>
            </a:r>
            <a:endParaRPr lang="uk-UA" sz="18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8624" y="2546534"/>
            <a:ext cx="5686425" cy="3657600"/>
          </a:xfrm>
          <a:prstGeom prst="rect">
            <a:avLst/>
          </a:prstGeom>
        </p:spPr>
      </p:pic>
    </p:spTree>
    <p:extLst>
      <p:ext uri="{BB962C8B-B14F-4D97-AF65-F5344CB8AC3E}">
        <p14:creationId xmlns:p14="http://schemas.microsoft.com/office/powerpoint/2010/main" val="34149373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832" y="141679"/>
            <a:ext cx="11728010" cy="6548831"/>
          </a:xfrm>
        </p:spPr>
        <p:txBody>
          <a:bodyPr>
            <a:normAutofit/>
          </a:bodyPr>
          <a:lstStyle/>
          <a:p>
            <a:pPr marL="0" indent="0">
              <a:buNone/>
            </a:pPr>
            <a:r>
              <a:rPr lang="uk-UA" sz="1800" dirty="0" smtClean="0"/>
              <a:t>Оскільки NAT приховує внутрішні адреси, p2p працює тільки в ситуації, де з'єднання йде зсередини назовні, де NAT може зіставляти вихідні запити з відповідями. </a:t>
            </a:r>
          </a:p>
          <a:p>
            <a:pPr marL="0" indent="0">
              <a:buNone/>
            </a:pPr>
            <a:r>
              <a:rPr lang="uk-UA" sz="1800" dirty="0" smtClean="0"/>
              <a:t>Проблема в тому, що NAT не дозволяє запити, ініційовані ззовні, але цю ситуацію можна вирішити за допомогою перенаправлення портів. Перекидання портів може бути </a:t>
            </a:r>
            <a:r>
              <a:rPr lang="uk-UA" sz="1800" dirty="0" smtClean="0"/>
              <a:t>налаштовано </a:t>
            </a:r>
            <a:r>
              <a:rPr lang="uk-UA" sz="1800" dirty="0" smtClean="0"/>
              <a:t>для певних портів, які можуть бути перенаправлені внутрішнім хостам. </a:t>
            </a:r>
          </a:p>
          <a:p>
            <a:pPr marL="0" indent="0">
              <a:buNone/>
            </a:pPr>
            <a:r>
              <a:rPr lang="uk-UA" sz="1800" dirty="0" smtClean="0"/>
              <a:t>Програми </a:t>
            </a:r>
            <a:r>
              <a:rPr lang="uk-UA" sz="1800" dirty="0" smtClean="0"/>
              <a:t>в інтернеті взаємодіють з портами користувача, які повинні бути відкриті або доступні для цих додатків. У різних програмах використовуються різні порти. Наприклад, HTTP працює через </a:t>
            </a:r>
            <a:r>
              <a:rPr lang="uk-UA" sz="1800" b="1" dirty="0" smtClean="0"/>
              <a:t>well-known</a:t>
            </a:r>
            <a:r>
              <a:rPr lang="uk-UA" sz="1800" dirty="0" smtClean="0"/>
              <a:t> порт 80. </a:t>
            </a:r>
            <a:r>
              <a:rPr lang="uk-UA" sz="1800" dirty="0" smtClean="0"/>
              <a:t>Користувачу не </a:t>
            </a:r>
            <a:r>
              <a:rPr lang="uk-UA" sz="1800" dirty="0" smtClean="0"/>
              <a:t>потрібно вказувати номер порту HTTP для запиту сторінки, тому що програма приймає порт 80. Якщо потрібен інший номер порту, його можна додати до URL-адреси, розділеної двокрапкою (:). Наприклад, якщо веб-сервер слухає порт 8080, користувач вводить http://www.example.com:8080. </a:t>
            </a:r>
          </a:p>
          <a:p>
            <a:pPr marL="0" indent="0">
              <a:buNone/>
            </a:pPr>
            <a:r>
              <a:rPr lang="uk-UA" sz="1800" dirty="0" smtClean="0"/>
              <a:t>Прокидання портів дозволяє користувачам в інтернеті отримувати доступ до внутрішніх серверів за допомогою адреси порту WAN маршрутизатора та відповідного номера зовнішнього порту. Внутрішні сервери зазвичай конфігуруються з приватними адресами IPv4 і коли запит надсилається на адресу порту WAN через Інтернет, маршрутизатор перенаправляє запит на відповідний сервер у локальній мережі. З міркувань безпеки широкосмугові маршрутизатори за замовчуванням не дозволяють перенаправлення будь-якого зовнішнього запиту на внутрішній хост.</a:t>
            </a:r>
            <a:endParaRPr lang="uk-UA" sz="1800" dirty="0"/>
          </a:p>
        </p:txBody>
      </p:sp>
    </p:spTree>
    <p:extLst>
      <p:ext uri="{BB962C8B-B14F-4D97-AF65-F5344CB8AC3E}">
        <p14:creationId xmlns:p14="http://schemas.microsoft.com/office/powerpoint/2010/main" val="21761152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832" y="141679"/>
            <a:ext cx="11728010" cy="6548831"/>
          </a:xfrm>
        </p:spPr>
        <p:txBody>
          <a:bodyPr>
            <a:normAutofit/>
          </a:bodyPr>
          <a:lstStyle/>
          <a:p>
            <a:pPr marL="0" indent="0">
              <a:buNone/>
            </a:pPr>
            <a:r>
              <a:rPr lang="uk-UA" sz="1800" dirty="0" smtClean="0"/>
              <a:t>Приклад з «домашнім» роутером</a:t>
            </a:r>
          </a:p>
          <a:p>
            <a:pPr marL="0" indent="0">
              <a:buNone/>
            </a:pPr>
            <a:endParaRPr lang="uk-UA" sz="1800" dirty="0"/>
          </a:p>
          <a:p>
            <a:pPr marL="0" indent="0">
              <a:buNone/>
            </a:pPr>
            <a:endParaRPr lang="uk-UA" sz="1800" dirty="0" smtClean="0"/>
          </a:p>
          <a:p>
            <a:pPr marL="0" indent="0">
              <a:buNone/>
            </a:pPr>
            <a:endParaRPr lang="uk-UA" sz="1800" dirty="0"/>
          </a:p>
          <a:p>
            <a:pPr marL="0" indent="0">
              <a:buNone/>
            </a:pPr>
            <a:endParaRPr lang="uk-UA" sz="1800" dirty="0" smtClean="0"/>
          </a:p>
          <a:p>
            <a:pPr marL="0" indent="0">
              <a:buNone/>
            </a:pPr>
            <a:endParaRPr lang="uk-UA" sz="1800" dirty="0"/>
          </a:p>
          <a:p>
            <a:pPr marL="0" indent="0">
              <a:buNone/>
            </a:pPr>
            <a:endParaRPr lang="uk-UA" sz="1800" dirty="0" smtClean="0"/>
          </a:p>
          <a:p>
            <a:pPr marL="0" indent="0">
              <a:buNone/>
            </a:pPr>
            <a:endParaRPr lang="uk-UA" sz="1800" dirty="0"/>
          </a:p>
          <a:p>
            <a:pPr marL="0" indent="0">
              <a:buNone/>
            </a:pPr>
            <a:endParaRPr lang="uk-UA" sz="1800" dirty="0" smtClean="0"/>
          </a:p>
          <a:p>
            <a:pPr marL="0" indent="0">
              <a:buNone/>
            </a:pPr>
            <a:r>
              <a:rPr lang="uk-UA" sz="1800" dirty="0" smtClean="0"/>
              <a:t>Можна вказати порт, відмінний від порту 80 за промовчанням. Проте зовнішній користувач повинен знати конкретний номер порту для використання. Підхід, який використовується для налаштування перенаправлення портів, залежить від марки та моделі маршрутизатора.</a:t>
            </a:r>
            <a:br>
              <a:rPr lang="uk-UA" sz="1800" dirty="0" smtClean="0"/>
            </a:br>
            <a:endParaRPr lang="uk-UA" sz="18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833" y="531659"/>
            <a:ext cx="6063700" cy="2691375"/>
          </a:xfrm>
          <a:prstGeom prst="rect">
            <a:avLst/>
          </a:prstGeom>
        </p:spPr>
      </p:pic>
      <p:sp>
        <p:nvSpPr>
          <p:cNvPr id="4" name="Rectangle 3"/>
          <p:cNvSpPr/>
          <p:nvPr/>
        </p:nvSpPr>
        <p:spPr>
          <a:xfrm>
            <a:off x="6771991" y="141679"/>
            <a:ext cx="4997513" cy="3139321"/>
          </a:xfrm>
          <a:prstGeom prst="rect">
            <a:avLst/>
          </a:prstGeom>
        </p:spPr>
        <p:txBody>
          <a:bodyPr wrap="square">
            <a:spAutoFit/>
          </a:bodyPr>
          <a:lstStyle/>
          <a:p>
            <a:r>
              <a:rPr lang="uk-UA" dirty="0"/>
              <a:t>На схемі показаний приклад, коли прокидання портів виконуються за допомогою домашнього SOHO (small office/home office) роутера. Переадресація портів може бути включена до програм за допомогою вказівки внутрішньої локальної адреси. Користувач в інтернеті вводить </a:t>
            </a:r>
            <a:r>
              <a:rPr lang="en-US" dirty="0" smtClean="0"/>
              <a:t>example.com</a:t>
            </a:r>
            <a:r>
              <a:rPr lang="uk-UA" dirty="0" smtClean="0"/>
              <a:t>, з зовнішьою адресою  </a:t>
            </a:r>
            <a:r>
              <a:rPr lang="uk-UA" dirty="0"/>
              <a:t>212.193.249.136 і пакет потрапляє на маршрутизатор, який перенаправляє HTTP-запит на внутрішній веб-сервер за адресою IPv4 192.168.1.10, використовуючи номер порту 8. </a:t>
            </a:r>
          </a:p>
        </p:txBody>
      </p:sp>
      <p:pic>
        <p:nvPicPr>
          <p:cNvPr id="22530" name="Picture 2" descr="Пример настройки SOHO маршрутизатор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718" y="4427502"/>
            <a:ext cx="8192691" cy="2430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25694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832" y="141679"/>
            <a:ext cx="11728010" cy="6548831"/>
          </a:xfrm>
        </p:spPr>
        <p:txBody>
          <a:bodyPr>
            <a:normAutofit/>
          </a:bodyPr>
          <a:lstStyle/>
          <a:p>
            <a:pPr marL="0" indent="0" algn="ctr">
              <a:buNone/>
            </a:pPr>
            <a:r>
              <a:rPr lang="uk-UA" sz="1800" b="1" dirty="0" smtClean="0"/>
              <a:t>Налаштування прокидання порту </a:t>
            </a:r>
          </a:p>
          <a:p>
            <a:pPr marL="0" indent="0">
              <a:buNone/>
            </a:pPr>
            <a:r>
              <a:rPr lang="uk-UA" sz="1800" dirty="0" smtClean="0"/>
              <a:t>Реалізація перенаправлення (прокидання) портів за допомогою команд IOS аналогічна командам, що використовуються для налаштування статичного NAT. Переадресація портів – це, по суті, статична трансляція NAT із зазначеним номером TCP чи UDP-порту. </a:t>
            </a:r>
          </a:p>
          <a:p>
            <a:pPr marL="0" indent="0">
              <a:buNone/>
            </a:pPr>
            <a:r>
              <a:rPr lang="uk-UA" sz="1800" dirty="0" smtClean="0"/>
              <a:t>Загалом основна команда виглядає так:</a:t>
            </a:r>
            <a:endParaRPr lang="uk-UA" sz="1800" dirty="0"/>
          </a:p>
        </p:txBody>
      </p:sp>
      <p:sp>
        <p:nvSpPr>
          <p:cNvPr id="2" name="Rectangle 1"/>
          <p:cNvSpPr>
            <a:spLocks noChangeArrowheads="1"/>
          </p:cNvSpPr>
          <p:nvPr/>
        </p:nvSpPr>
        <p:spPr bwMode="auto">
          <a:xfrm>
            <a:off x="267832" y="1755039"/>
            <a:ext cx="8585107" cy="369332"/>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smtClean="0">
                <a:ln>
                  <a:noFill/>
                </a:ln>
                <a:solidFill>
                  <a:schemeClr val="bg1"/>
                </a:solidFill>
                <a:effectLst/>
              </a:rPr>
              <a:t>ip nat inside source {static{tcp | udp local-ip local-port global-ip global-port} [extendable] </a:t>
            </a:r>
          </a:p>
        </p:txBody>
      </p:sp>
      <p:sp>
        <p:nvSpPr>
          <p:cNvPr id="4" name="Rectangle 3"/>
          <p:cNvSpPr/>
          <p:nvPr/>
        </p:nvSpPr>
        <p:spPr>
          <a:xfrm>
            <a:off x="168244" y="2801812"/>
            <a:ext cx="11728010" cy="2862322"/>
          </a:xfrm>
          <a:prstGeom prst="rect">
            <a:avLst/>
          </a:prstGeom>
        </p:spPr>
        <p:txBody>
          <a:bodyPr wrap="square">
            <a:spAutoFit/>
          </a:bodyPr>
          <a:lstStyle/>
          <a:p>
            <a:r>
              <a:rPr lang="uk-UA" dirty="0" smtClean="0"/>
              <a:t>де: </a:t>
            </a:r>
          </a:p>
          <a:p>
            <a:pPr marL="285750" indent="-285750">
              <a:buFont typeface="Arial" panose="020B0604020202020204" pitchFamily="34" charset="0"/>
              <a:buChar char="•"/>
            </a:pPr>
            <a:r>
              <a:rPr lang="uk-UA" b="1" dirty="0" smtClean="0"/>
              <a:t>tcp</a:t>
            </a:r>
            <a:r>
              <a:rPr lang="uk-UA" dirty="0" smtClean="0"/>
              <a:t> чи </a:t>
            </a:r>
            <a:r>
              <a:rPr lang="uk-UA" b="1" dirty="0" smtClean="0"/>
              <a:t>udp</a:t>
            </a:r>
            <a:r>
              <a:rPr lang="uk-UA" dirty="0" smtClean="0"/>
              <a:t> – вказує це tcp чи udp порт; </a:t>
            </a:r>
          </a:p>
          <a:p>
            <a:pPr marL="285750" indent="-285750">
              <a:buFont typeface="Arial" panose="020B0604020202020204" pitchFamily="34" charset="0"/>
              <a:buChar char="•"/>
            </a:pPr>
            <a:r>
              <a:rPr lang="uk-UA" b="1" dirty="0" smtClean="0"/>
              <a:t>local-ip</a:t>
            </a:r>
            <a:r>
              <a:rPr lang="uk-UA" dirty="0" smtClean="0"/>
              <a:t> – це ip адреса присвоєна хосту всередині мережі; </a:t>
            </a:r>
          </a:p>
          <a:p>
            <a:pPr marL="285750" indent="-285750">
              <a:buFont typeface="Arial" panose="020B0604020202020204" pitchFamily="34" charset="0"/>
              <a:buChar char="•"/>
            </a:pPr>
            <a:r>
              <a:rPr lang="uk-UA" b="1" dirty="0" smtClean="0"/>
              <a:t>local-port</a:t>
            </a:r>
            <a:r>
              <a:rPr lang="uk-UA" dirty="0" smtClean="0"/>
              <a:t> – встановлює локальний tcp/udp порт у діапазоні від 1 до 65 535. Це номер порту, який слухає сервер; </a:t>
            </a:r>
          </a:p>
          <a:p>
            <a:pPr marL="285750" indent="-285750">
              <a:buFont typeface="Arial" panose="020B0604020202020204" pitchFamily="34" charset="0"/>
              <a:buChar char="•"/>
            </a:pPr>
            <a:r>
              <a:rPr lang="uk-UA" b="1" dirty="0" smtClean="0"/>
              <a:t>global-ip</a:t>
            </a:r>
            <a:r>
              <a:rPr lang="uk-UA" dirty="0" smtClean="0"/>
              <a:t> – це унікальна глобальна IP-адреса внутрішнього хоста, за якою клієнти в інтернеті будуть зв'язуватися з ним; </a:t>
            </a:r>
          </a:p>
          <a:p>
            <a:pPr marL="285750" indent="-285750">
              <a:buFont typeface="Arial" panose="020B0604020202020204" pitchFamily="34" charset="0"/>
              <a:buChar char="•"/>
            </a:pPr>
            <a:r>
              <a:rPr lang="uk-UA" b="1" dirty="0" smtClean="0"/>
              <a:t>global-port</a:t>
            </a:r>
            <a:r>
              <a:rPr lang="uk-UA" dirty="0" smtClean="0"/>
              <a:t> – встановлює глобальний tcp/udp порт у діапазоні від 1 до 65535. Це номер порту зовні, яким будуть зв'язуватися клієнти;</a:t>
            </a:r>
          </a:p>
          <a:p>
            <a:pPr marL="285750" indent="-285750">
              <a:buFont typeface="Arial" panose="020B0604020202020204" pitchFamily="34" charset="0"/>
              <a:buChar char="•"/>
            </a:pPr>
            <a:r>
              <a:rPr lang="uk-UA" b="1" dirty="0" smtClean="0"/>
              <a:t>extendable</a:t>
            </a:r>
            <a:r>
              <a:rPr lang="uk-UA" dirty="0" smtClean="0"/>
              <a:t> – ця опція застосовується автоматично. Вона дозволяє користувачеві налаштовувати подвійні статичні трансляції, якщо вони йдуть на ту саму адресу;</a:t>
            </a:r>
            <a:endParaRPr lang="uk-UA" dirty="0"/>
          </a:p>
        </p:txBody>
      </p:sp>
    </p:spTree>
    <p:extLst>
      <p:ext uri="{BB962C8B-B14F-4D97-AF65-F5344CB8AC3E}">
        <p14:creationId xmlns:p14="http://schemas.microsoft.com/office/powerpoint/2010/main" val="3836517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832" y="141679"/>
            <a:ext cx="11728010" cy="6548831"/>
          </a:xfrm>
        </p:spPr>
        <p:txBody>
          <a:bodyPr>
            <a:normAutofit/>
          </a:bodyPr>
          <a:lstStyle/>
          <a:p>
            <a:pPr marL="0" indent="0" algn="ctr">
              <a:buNone/>
            </a:pPr>
            <a:r>
              <a:rPr lang="uk-UA" sz="1800" b="1" dirty="0" smtClean="0"/>
              <a:t>Приклад базового налаштування маршрутизатора </a:t>
            </a:r>
          </a:p>
          <a:p>
            <a:pPr marL="0" indent="0">
              <a:buNone/>
            </a:pPr>
            <a:endParaRPr lang="uk-UA" sz="1800" dirty="0" smtClean="0"/>
          </a:p>
          <a:p>
            <a:pPr marL="0" indent="0">
              <a:buNone/>
            </a:pPr>
            <a:r>
              <a:rPr lang="uk-UA" sz="1800" dirty="0" smtClean="0"/>
              <a:t>У цьому прикладі на маршрутизаторі R1 буде налаштовано первинну конфігурацію:</a:t>
            </a:r>
          </a:p>
          <a:p>
            <a:pPr marL="0" indent="0">
              <a:buNone/>
            </a:pPr>
            <a:endParaRPr lang="uk-UA" sz="1800" dirty="0"/>
          </a:p>
          <a:p>
            <a:pPr marL="0" indent="0">
              <a:buNone/>
            </a:pPr>
            <a:endParaRPr lang="uk-UA" sz="1800" dirty="0" smtClean="0"/>
          </a:p>
          <a:p>
            <a:pPr marL="0" indent="0">
              <a:buNone/>
            </a:pPr>
            <a:endParaRPr lang="uk-UA" sz="1800" dirty="0"/>
          </a:p>
          <a:p>
            <a:pPr marL="0" indent="0">
              <a:buNone/>
            </a:pPr>
            <a:endParaRPr lang="uk-UA" sz="1800" dirty="0" smtClean="0"/>
          </a:p>
          <a:p>
            <a:pPr marL="0" indent="0">
              <a:buNone/>
            </a:pPr>
            <a:endParaRPr lang="uk-UA" sz="1800" dirty="0"/>
          </a:p>
          <a:p>
            <a:pPr marL="0" indent="0">
              <a:buNone/>
            </a:pPr>
            <a:endParaRPr lang="uk-UA" sz="1800" dirty="0" smtClean="0"/>
          </a:p>
          <a:p>
            <a:pPr marL="0" indent="0">
              <a:buNone/>
            </a:pPr>
            <a:endParaRPr lang="uk-UA" sz="1800" dirty="0"/>
          </a:p>
          <a:p>
            <a:pPr marL="0" indent="0">
              <a:buNone/>
            </a:pPr>
            <a:endParaRPr lang="uk-UA" sz="1800" dirty="0" smtClean="0"/>
          </a:p>
          <a:p>
            <a:pPr marL="0" indent="0">
              <a:buNone/>
            </a:pPr>
            <a:r>
              <a:rPr lang="uk-UA" sz="1800" dirty="0" smtClean="0"/>
              <a:t>Щоб налаштувати маршрутизатор, вводимо наступні команди:</a:t>
            </a:r>
          </a:p>
          <a:p>
            <a:pPr marL="0" indent="0">
              <a:buNone/>
            </a:pPr>
            <a:endParaRPr lang="uk-UA" sz="1800" dirty="0" smtClean="0"/>
          </a:p>
          <a:p>
            <a:pPr marL="0" indent="0">
              <a:buNone/>
            </a:pPr>
            <a:endParaRPr lang="uk-UA" sz="1800" dirty="0"/>
          </a:p>
        </p:txBody>
      </p:sp>
      <p:pic>
        <p:nvPicPr>
          <p:cNvPr id="3074" name="Picture 2" descr="Топологи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9358" y="1327521"/>
            <a:ext cx="7810500" cy="24765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p:cNvSpPr>
            <a:spLocks noChangeArrowheads="1"/>
          </p:cNvSpPr>
          <p:nvPr/>
        </p:nvSpPr>
        <p:spPr bwMode="auto">
          <a:xfrm>
            <a:off x="267832" y="4666821"/>
            <a:ext cx="4419158"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Router&gt; enable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Router# configure terminal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Enter configuration commands, one per line.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End with CNTL/Z.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Router(config)# hostname R1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R1(config)# </a:t>
            </a:r>
          </a:p>
        </p:txBody>
      </p:sp>
    </p:spTree>
    <p:extLst>
      <p:ext uri="{BB962C8B-B14F-4D97-AF65-F5344CB8AC3E}">
        <p14:creationId xmlns:p14="http://schemas.microsoft.com/office/powerpoint/2010/main" val="13897733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60605" y="118348"/>
            <a:ext cx="4883121" cy="2054484"/>
          </a:xfrm>
        </p:spPr>
      </p:pic>
      <p:sp>
        <p:nvSpPr>
          <p:cNvPr id="4" name="Rectangle 1"/>
          <p:cNvSpPr>
            <a:spLocks noChangeArrowheads="1"/>
          </p:cNvSpPr>
          <p:nvPr/>
        </p:nvSpPr>
        <p:spPr bwMode="auto">
          <a:xfrm>
            <a:off x="1131683" y="2095868"/>
            <a:ext cx="7256025" cy="1323439"/>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smtClean="0">
                <a:ln>
                  <a:noFill/>
                </a:ln>
                <a:solidFill>
                  <a:schemeClr val="bg1"/>
                </a:solidFill>
                <a:effectLst/>
              </a:rPr>
              <a:t>Router(config)#Ip nat inside source static tcp 192.168.1.10 80 212.193.249.136:8080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smtClean="0">
                <a:ln>
                  <a:noFill/>
                </a:ln>
                <a:solidFill>
                  <a:schemeClr val="bg1"/>
                </a:solidFill>
                <a:effectLst/>
              </a:rPr>
              <a:t>Router(config)# interface serial0/0/0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smtClean="0">
                <a:ln>
                  <a:noFill/>
                </a:ln>
                <a:solidFill>
                  <a:schemeClr val="bg1"/>
                </a:solidFill>
                <a:effectLst/>
              </a:rPr>
              <a:t>Router(config-if)# ip nat outside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smtClean="0">
                <a:ln>
                  <a:noFill/>
                </a:ln>
                <a:solidFill>
                  <a:schemeClr val="bg1"/>
                </a:solidFill>
                <a:effectLst/>
              </a:rPr>
              <a:t>Router(config)# interface serial0/0/1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smtClean="0">
                <a:ln>
                  <a:noFill/>
                </a:ln>
                <a:solidFill>
                  <a:schemeClr val="bg1"/>
                </a:solidFill>
                <a:effectLst/>
              </a:rPr>
              <a:t>Router(config-if)# ip nat inside </a:t>
            </a:r>
          </a:p>
        </p:txBody>
      </p:sp>
      <p:sp>
        <p:nvSpPr>
          <p:cNvPr id="5" name="Rectangle 4"/>
          <p:cNvSpPr/>
          <p:nvPr/>
        </p:nvSpPr>
        <p:spPr>
          <a:xfrm>
            <a:off x="104375" y="3419307"/>
            <a:ext cx="11683237" cy="2031325"/>
          </a:xfrm>
          <a:prstGeom prst="rect">
            <a:avLst/>
          </a:prstGeom>
        </p:spPr>
        <p:txBody>
          <a:bodyPr wrap="square">
            <a:spAutoFit/>
          </a:bodyPr>
          <a:lstStyle/>
          <a:p>
            <a:r>
              <a:rPr lang="uk-UA" dirty="0" smtClean="0"/>
              <a:t>Показано налаштування для даної схеми, де 192.168.1.10 - внутрішній локальний адресу IPv4 веб-сервера, що прослуховує порт 80. Користувачі отримають доступ до цього внутрішнього веб-серверу, використовуючи глобальну IP-адресу 212.193.249.136:-ад. І тут це адреса інтерфейсу Serial 0/0/1. Глобальний порт налаштований як 8080. Це буде порт призначення разом з глобальною адресою 212.193.249.136 для доступу до внутрішнього веб-сервера. Як і інші типи NAT, перенаправлення портів потребує конфігурації як внутрішніх, і зовнішніх NAT-интерфейсов. </a:t>
            </a:r>
          </a:p>
          <a:p>
            <a:r>
              <a:rPr lang="uk-UA" dirty="0" smtClean="0"/>
              <a:t>Подібно до статичного NAT, команда </a:t>
            </a:r>
            <a:r>
              <a:rPr lang="uk-UA" b="1" dirty="0" smtClean="0"/>
              <a:t>show ip nat translations </a:t>
            </a:r>
            <a:r>
              <a:rPr lang="uk-UA" dirty="0" smtClean="0"/>
              <a:t>може використовуватися для перевірки переадресації портів.</a:t>
            </a:r>
            <a:endParaRPr lang="uk-UA" dirty="0"/>
          </a:p>
        </p:txBody>
      </p:sp>
      <p:sp>
        <p:nvSpPr>
          <p:cNvPr id="6" name="Rectangle 2"/>
          <p:cNvSpPr>
            <a:spLocks noChangeArrowheads="1"/>
          </p:cNvSpPr>
          <p:nvPr/>
        </p:nvSpPr>
        <p:spPr bwMode="auto">
          <a:xfrm>
            <a:off x="104375" y="5396827"/>
            <a:ext cx="9889952" cy="1077218"/>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smtClean="0">
                <a:ln>
                  <a:noFill/>
                </a:ln>
                <a:solidFill>
                  <a:schemeClr val="bg1"/>
                </a:solidFill>
                <a:effectLst/>
              </a:rPr>
              <a:t>Router# show ip nat translations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smtClean="0">
                <a:ln>
                  <a:noFill/>
                </a:ln>
                <a:solidFill>
                  <a:schemeClr val="bg1"/>
                </a:solidFill>
                <a:effectLst/>
              </a:rPr>
              <a:t>Pro                 Inside Global                              Inside Local                      Outside local                          Outside global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smtClean="0">
                <a:ln>
                  <a:noFill/>
                </a:ln>
                <a:solidFill>
                  <a:schemeClr val="bg1"/>
                </a:solidFill>
                <a:effectLst/>
              </a:rPr>
              <a:t>tcp                  212.193.249.136:8080            192.168.1.10:80              212.193.249.17:46088         212.193.249.17:46088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smtClean="0">
                <a:ln>
                  <a:noFill/>
                </a:ln>
                <a:solidFill>
                  <a:schemeClr val="bg1"/>
                </a:solidFill>
                <a:effectLst/>
              </a:rPr>
              <a:t>tcp                  212.193.249.136:8080            192.168.1.10:80              ---                                              --- </a:t>
            </a:r>
          </a:p>
        </p:txBody>
      </p:sp>
    </p:spTree>
    <p:extLst>
      <p:ext uri="{BB962C8B-B14F-4D97-AF65-F5344CB8AC3E}">
        <p14:creationId xmlns:p14="http://schemas.microsoft.com/office/powerpoint/2010/main" val="30399854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51429" y="2317687"/>
            <a:ext cx="6409855" cy="1475715"/>
          </a:xfrm>
        </p:spPr>
        <p:txBody>
          <a:bodyPr>
            <a:normAutofit/>
          </a:bodyPr>
          <a:lstStyle/>
          <a:p>
            <a:pPr marL="0" indent="0" algn="ctr">
              <a:buNone/>
            </a:pPr>
            <a:r>
              <a:rPr lang="uk-UA" sz="6600" b="1" dirty="0" smtClean="0"/>
              <a:t>Дякую за увагу!</a:t>
            </a:r>
            <a:endParaRPr lang="uk-UA" sz="6600" b="1" dirty="0"/>
          </a:p>
        </p:txBody>
      </p:sp>
    </p:spTree>
    <p:extLst>
      <p:ext uri="{BB962C8B-B14F-4D97-AF65-F5344CB8AC3E}">
        <p14:creationId xmlns:p14="http://schemas.microsoft.com/office/powerpoint/2010/main" val="2388217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832" y="141679"/>
            <a:ext cx="11728010" cy="6548831"/>
          </a:xfrm>
        </p:spPr>
        <p:txBody>
          <a:bodyPr>
            <a:normAutofit/>
          </a:bodyPr>
          <a:lstStyle/>
          <a:p>
            <a:pPr marL="0" indent="0">
              <a:buNone/>
            </a:pPr>
            <a:r>
              <a:rPr lang="uk-UA" sz="1800" dirty="0" smtClean="0"/>
              <a:t>Усі методи доступу до налаштувань маршрутизатора повинні бути захищені. Привілейований режим EXEC дає користувачеві повний доступ до пристрою та його налаштувань. Тому необхідно надійно захистити доступ до цього режиму. </a:t>
            </a:r>
          </a:p>
          <a:p>
            <a:pPr marL="0" indent="0">
              <a:buNone/>
            </a:pPr>
            <a:endParaRPr lang="uk-UA" sz="1800" dirty="0" smtClean="0"/>
          </a:p>
          <a:p>
            <a:pPr marL="0" indent="0">
              <a:buNone/>
            </a:pPr>
            <a:r>
              <a:rPr lang="uk-UA" sz="1800" dirty="0" smtClean="0"/>
              <a:t>Наступні команди дають змогу захистити доступ до режиму користувача EXEC, включаючи Telnet/SSH і шифрує всі паролі в конфігурації.</a:t>
            </a:r>
          </a:p>
          <a:p>
            <a:pPr marL="0" indent="0">
              <a:buNone/>
            </a:pPr>
            <a:endParaRPr lang="uk-UA" sz="1800" dirty="0"/>
          </a:p>
          <a:p>
            <a:pPr marL="0" indent="0">
              <a:buNone/>
            </a:pPr>
            <a:endParaRPr lang="uk-UA" sz="1800" dirty="0" smtClean="0"/>
          </a:p>
          <a:p>
            <a:pPr marL="0" indent="0">
              <a:buNone/>
            </a:pPr>
            <a:endParaRPr lang="uk-UA" sz="1800" dirty="0"/>
          </a:p>
          <a:p>
            <a:pPr marL="0" indent="0">
              <a:buNone/>
            </a:pPr>
            <a:endParaRPr lang="uk-UA" sz="1800" dirty="0" smtClean="0"/>
          </a:p>
          <a:p>
            <a:pPr marL="0" indent="0">
              <a:buNone/>
            </a:pPr>
            <a:endParaRPr lang="uk-UA" sz="1800" dirty="0"/>
          </a:p>
          <a:p>
            <a:pPr marL="0" indent="0">
              <a:buNone/>
            </a:pPr>
            <a:endParaRPr lang="uk-UA" sz="1800" dirty="0" smtClean="0"/>
          </a:p>
          <a:p>
            <a:pPr marL="0" indent="0">
              <a:buNone/>
            </a:pPr>
            <a:endParaRPr lang="uk-UA" sz="1800" dirty="0"/>
          </a:p>
          <a:p>
            <a:pPr marL="0" indent="0">
              <a:buNone/>
            </a:pPr>
            <a:endParaRPr lang="uk-UA" sz="1800" dirty="0" smtClean="0"/>
          </a:p>
        </p:txBody>
      </p:sp>
      <p:sp>
        <p:nvSpPr>
          <p:cNvPr id="2" name="Rectangle 1"/>
          <p:cNvSpPr>
            <a:spLocks noChangeArrowheads="1"/>
          </p:cNvSpPr>
          <p:nvPr/>
        </p:nvSpPr>
        <p:spPr bwMode="auto">
          <a:xfrm>
            <a:off x="267832" y="2145199"/>
            <a:ext cx="4159600" cy="3139321"/>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R1(config)# enable secret class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R1(config)# line console 0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R1(config-line)# password cisco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R1(config-line)# login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R1(config-line)# exit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R1(config)# line vty 0 4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R1(config-line)# password cisco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R1(config-line)# login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R1(config-line)# transport input ssh telnet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R1(config-line)# exit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R1(config)# service password-encryption </a:t>
            </a:r>
          </a:p>
        </p:txBody>
      </p:sp>
    </p:spTree>
    <p:extLst>
      <p:ext uri="{BB962C8B-B14F-4D97-AF65-F5344CB8AC3E}">
        <p14:creationId xmlns:p14="http://schemas.microsoft.com/office/powerpoint/2010/main" val="681361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832" y="141679"/>
            <a:ext cx="11728010" cy="6548831"/>
          </a:xfrm>
        </p:spPr>
        <p:txBody>
          <a:bodyPr>
            <a:normAutofit/>
          </a:bodyPr>
          <a:lstStyle/>
          <a:p>
            <a:pPr marL="0" indent="0">
              <a:buNone/>
            </a:pPr>
            <a:r>
              <a:rPr lang="uk-UA" sz="1800" dirty="0" smtClean="0"/>
              <a:t>Далі налаштуємо банер Message of the Day. Зазвичай такий банер включає юридичне повідомлення, що попереджає користувачів про те, що доступ до пристрою дозволено тільки авторизованим особам. </a:t>
            </a:r>
          </a:p>
          <a:p>
            <a:pPr marL="0" indent="0">
              <a:buNone/>
            </a:pPr>
            <a:r>
              <a:rPr lang="uk-UA" sz="1800" dirty="0" smtClean="0"/>
              <a:t>Цей тип банера конфігурується таким чином:</a:t>
            </a:r>
          </a:p>
          <a:p>
            <a:pPr marL="0" indent="0">
              <a:buNone/>
            </a:pPr>
            <a:endParaRPr lang="uk-UA" sz="1800" dirty="0"/>
          </a:p>
        </p:txBody>
      </p:sp>
      <p:sp>
        <p:nvSpPr>
          <p:cNvPr id="4" name="Rectangle 2"/>
          <p:cNvSpPr>
            <a:spLocks noChangeArrowheads="1"/>
          </p:cNvSpPr>
          <p:nvPr/>
        </p:nvSpPr>
        <p:spPr bwMode="auto">
          <a:xfrm>
            <a:off x="340259" y="1384769"/>
            <a:ext cx="5662127" cy="2031325"/>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R1(config)# banner motd #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Enter TEXT message. End with a new line and the #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WARNING: Unauthorized access is prohibited!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R1(config)# </a:t>
            </a:r>
          </a:p>
        </p:txBody>
      </p:sp>
    </p:spTree>
    <p:extLst>
      <p:ext uri="{BB962C8B-B14F-4D97-AF65-F5344CB8AC3E}">
        <p14:creationId xmlns:p14="http://schemas.microsoft.com/office/powerpoint/2010/main" val="55118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832" y="0"/>
            <a:ext cx="11854758" cy="6690511"/>
          </a:xfrm>
        </p:spPr>
        <p:txBody>
          <a:bodyPr>
            <a:normAutofit/>
          </a:bodyPr>
          <a:lstStyle/>
          <a:p>
            <a:pPr marL="0" indent="0">
              <a:buNone/>
            </a:pPr>
            <a:r>
              <a:rPr lang="uk-UA" sz="1800" b="1" dirty="0" smtClean="0"/>
              <a:t>Налаштування інтерфейсів маршрутизатора </a:t>
            </a:r>
          </a:p>
          <a:p>
            <a:pPr marL="0" indent="0">
              <a:buNone/>
            </a:pPr>
            <a:r>
              <a:rPr lang="uk-UA" sz="1800" dirty="0" smtClean="0"/>
              <a:t>Оскільки </a:t>
            </a:r>
            <a:r>
              <a:rPr lang="uk-UA" sz="1800" dirty="0" smtClean="0"/>
              <a:t>без налаштувань інтерфейсів роутери не будуть доступними для інших пристроїв, далі </a:t>
            </a:r>
            <a:r>
              <a:rPr lang="uk-UA" sz="1800" dirty="0" smtClean="0"/>
              <a:t>налаштовують </a:t>
            </a:r>
            <a:r>
              <a:rPr lang="uk-UA" sz="1800" dirty="0" smtClean="0"/>
              <a:t>його інтерфейси. На маршрутизаторах компанії Cisco бувають різні інтерфейси. </a:t>
            </a:r>
          </a:p>
          <a:p>
            <a:pPr marL="0" indent="0">
              <a:buNone/>
            </a:pPr>
            <a:r>
              <a:rPr lang="uk-UA" sz="1800" dirty="0" smtClean="0"/>
              <a:t>Наприклад, маршрутизатор Cisco ISR 4321 оснащений двома гігабітними інтерфейсами. </a:t>
            </a:r>
          </a:p>
          <a:p>
            <a:r>
              <a:rPr lang="uk-UA" sz="1800" dirty="0" smtClean="0"/>
              <a:t>GigabitEthernet 0/0/0 </a:t>
            </a:r>
          </a:p>
          <a:p>
            <a:r>
              <a:rPr lang="uk-UA" sz="1800" dirty="0" smtClean="0"/>
              <a:t>GigabitEthernet 0/0/1 </a:t>
            </a:r>
          </a:p>
          <a:p>
            <a:pPr marL="0" indent="0">
              <a:buNone/>
            </a:pPr>
            <a:r>
              <a:rPr lang="uk-UA" sz="1800" dirty="0" smtClean="0"/>
              <a:t>Для налаштування інтерфейсів маршрутизатора необхідно ввести такі команди:</a:t>
            </a:r>
          </a:p>
          <a:p>
            <a:pPr marL="0" indent="0">
              <a:buNone/>
            </a:pPr>
            <a:endParaRPr lang="uk-UA" sz="1800" dirty="0"/>
          </a:p>
          <a:p>
            <a:pPr marL="0" indent="0">
              <a:buNone/>
            </a:pPr>
            <a:endParaRPr lang="uk-UA" sz="1800" dirty="0" smtClean="0"/>
          </a:p>
          <a:p>
            <a:pPr marL="0" indent="0">
              <a:buNone/>
            </a:pPr>
            <a:endParaRPr lang="uk-UA" sz="1800" dirty="0"/>
          </a:p>
          <a:p>
            <a:pPr marL="0" indent="0">
              <a:buNone/>
            </a:pPr>
            <a:endParaRPr lang="uk-UA" sz="1800" dirty="0" smtClean="0"/>
          </a:p>
          <a:p>
            <a:pPr marL="0" indent="0">
              <a:buNone/>
            </a:pPr>
            <a:r>
              <a:rPr lang="uk-UA" sz="1800" dirty="0" smtClean="0"/>
              <a:t>Як тільки порт увімкнеться, на консолі виведеться відповідне повідомлення. </a:t>
            </a:r>
          </a:p>
          <a:p>
            <a:pPr marL="0" indent="0">
              <a:buNone/>
            </a:pPr>
            <a:r>
              <a:rPr lang="uk-UA" sz="1800" dirty="0" smtClean="0"/>
              <a:t>Незважаючи на те, що команда </a:t>
            </a:r>
            <a:r>
              <a:rPr lang="uk-UA" sz="1800" b="1" dirty="0" smtClean="0"/>
              <a:t>description</a:t>
            </a:r>
            <a:r>
              <a:rPr lang="uk-UA" sz="1800" dirty="0" smtClean="0"/>
              <a:t> не потрібна для включення інтерфейсу, все ж таки рекомендується її використовувати. Це може бути корисним у разі усунення неполадок у виробничих мережах, надаючи інформацію про тип підключеної мережі. Наприклад, якщо інтерфейс підключається до постачальника послуг або провайдера послуг, команда </a:t>
            </a:r>
            <a:r>
              <a:rPr lang="uk-UA" sz="1800" b="1" dirty="0" smtClean="0"/>
              <a:t>description</a:t>
            </a:r>
            <a:r>
              <a:rPr lang="uk-UA" sz="1800" dirty="0" smtClean="0"/>
              <a:t> буде корисною для введення зовнішнього з'єднання та контактної інформації. Довжина тексту </a:t>
            </a:r>
            <a:r>
              <a:rPr lang="uk-UA" sz="1800" b="1" dirty="0" smtClean="0"/>
              <a:t>description</a:t>
            </a:r>
            <a:r>
              <a:rPr lang="uk-UA" sz="1800" dirty="0" smtClean="0"/>
              <a:t> складає 240 символів. </a:t>
            </a:r>
          </a:p>
          <a:p>
            <a:pPr marL="0" indent="0">
              <a:buNone/>
            </a:pPr>
            <a:r>
              <a:rPr lang="uk-UA" sz="1800" dirty="0" smtClean="0"/>
              <a:t>Команда </a:t>
            </a:r>
            <a:r>
              <a:rPr lang="uk-UA" sz="1800" b="1" dirty="0" smtClean="0"/>
              <a:t>no shutdown </a:t>
            </a:r>
            <a:r>
              <a:rPr lang="uk-UA" sz="1800" dirty="0" smtClean="0"/>
              <a:t>використовується для увімкнення інтерфейсу, це схоже на включення живлення на інтерфейсі. Також маршрутизатор слід підключити до іншого пристрою, щоб встановити зв'язок на фізичному рівні.</a:t>
            </a:r>
            <a:endParaRPr lang="uk-UA" sz="1800" dirty="0"/>
          </a:p>
        </p:txBody>
      </p:sp>
      <p:sp>
        <p:nvSpPr>
          <p:cNvPr id="2" name="Rectangle 1"/>
          <p:cNvSpPr>
            <a:spLocks noChangeArrowheads="1"/>
          </p:cNvSpPr>
          <p:nvPr/>
        </p:nvSpPr>
        <p:spPr bwMode="auto">
          <a:xfrm>
            <a:off x="267832" y="2453358"/>
            <a:ext cx="5657383" cy="1477328"/>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Router(config)# interface type-and-number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Router(config-if)# description description-text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Router(config-if)# ip address ipv4-address subnet-mask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Router(config-if)# ipv6 address ipv6-address/prefix-length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Router(config-if)# no shutdown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7175" y="1341609"/>
            <a:ext cx="2659078" cy="2888309"/>
          </a:xfrm>
          <a:prstGeom prst="rect">
            <a:avLst/>
          </a:prstGeom>
        </p:spPr>
      </p:pic>
    </p:spTree>
    <p:extLst>
      <p:ext uri="{BB962C8B-B14F-4D97-AF65-F5344CB8AC3E}">
        <p14:creationId xmlns:p14="http://schemas.microsoft.com/office/powerpoint/2010/main" val="2077244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832" y="141679"/>
            <a:ext cx="11728010" cy="6548831"/>
          </a:xfrm>
        </p:spPr>
        <p:txBody>
          <a:bodyPr>
            <a:normAutofit/>
          </a:bodyPr>
          <a:lstStyle/>
          <a:p>
            <a:pPr marL="0" indent="0" algn="ctr">
              <a:buNone/>
            </a:pPr>
            <a:r>
              <a:rPr lang="uk-UA" sz="1800" b="1" dirty="0" smtClean="0"/>
              <a:t>Приклад налаштування інтерфейсів на маршрутизаторі </a:t>
            </a:r>
          </a:p>
          <a:p>
            <a:pPr marL="0" indent="0">
              <a:buNone/>
            </a:pPr>
            <a:endParaRPr lang="uk-UA" sz="1800" dirty="0"/>
          </a:p>
          <a:p>
            <a:pPr marL="0" indent="0">
              <a:buNone/>
            </a:pPr>
            <a:endParaRPr lang="uk-UA" sz="1800" dirty="0" smtClean="0"/>
          </a:p>
          <a:p>
            <a:pPr marL="0" indent="0">
              <a:buNone/>
            </a:pPr>
            <a:endParaRPr lang="uk-UA" sz="1800" dirty="0"/>
          </a:p>
          <a:p>
            <a:pPr marL="0" indent="0">
              <a:buNone/>
            </a:pPr>
            <a:endParaRPr lang="uk-UA" sz="1800" dirty="0" smtClean="0"/>
          </a:p>
          <a:p>
            <a:pPr marL="0" indent="0">
              <a:buNone/>
            </a:pPr>
            <a:endParaRPr lang="uk-UA" sz="1800" dirty="0"/>
          </a:p>
        </p:txBody>
      </p:sp>
      <p:pic>
        <p:nvPicPr>
          <p:cNvPr id="7170" name="Picture 2" descr="Топологи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6928" y="542171"/>
            <a:ext cx="7324072" cy="220701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p:cNvSpPr>
            <a:spLocks noChangeArrowheads="1"/>
          </p:cNvSpPr>
          <p:nvPr/>
        </p:nvSpPr>
        <p:spPr bwMode="auto">
          <a:xfrm>
            <a:off x="267832" y="2749182"/>
            <a:ext cx="11251029" cy="3970318"/>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R1&gt; enable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R1# configure terminal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Enter configuration commands, one per line.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End with CNTL/Z.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R1(config)# interface gigabitEthernet 0/0/0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R1(config-if)# description Link to LAN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R1(config-if)# ip address 192.168.10.1 255.255.255.0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R1(config-if)# ipv6 address 2001:db8:acad:10::1/64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R1(config-if)# no shutdown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R1(config-if)# exit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R1(config)# </a:t>
            </a:r>
          </a:p>
          <a:p>
            <a:pPr lvl="0" eaLnBrk="0" fontAlgn="base" hangingPunct="0">
              <a:spcBef>
                <a:spcPct val="0"/>
              </a:spcBef>
              <a:spcAft>
                <a:spcPct val="0"/>
              </a:spcAft>
            </a:pPr>
            <a:r>
              <a:rPr kumimoji="0" lang="ru-RU" altLang="ru-RU" b="0" i="0" u="none" strike="noStrike" cap="none" normalizeH="0" baseline="0" dirty="0" smtClean="0">
                <a:ln>
                  <a:noFill/>
                </a:ln>
                <a:solidFill>
                  <a:schemeClr val="bg1"/>
                </a:solidFill>
                <a:effectLst/>
              </a:rPr>
              <a:t>*Aug 1 01:43:53.435: %LINK-3-UPDOWN: Interface GigabitEthernet0/0/0, changed state to down </a:t>
            </a:r>
          </a:p>
          <a:p>
            <a:pPr lvl="0" eaLnBrk="0" fontAlgn="base" hangingPunct="0">
              <a:spcBef>
                <a:spcPct val="0"/>
              </a:spcBef>
              <a:spcAft>
                <a:spcPct val="0"/>
              </a:spcAft>
            </a:pPr>
            <a:r>
              <a:rPr kumimoji="0" lang="ru-RU" altLang="ru-RU" b="0" i="0" u="none" strike="noStrike" cap="none" normalizeH="0" baseline="0" dirty="0" smtClean="0">
                <a:ln>
                  <a:noFill/>
                </a:ln>
                <a:solidFill>
                  <a:schemeClr val="bg1"/>
                </a:solidFill>
                <a:effectLst/>
              </a:rPr>
              <a:t>*Aug 1 01:43:56.447: %LINK-3-UPDOWN: Interface GigabitEthernet0/0/0, changed state to up </a:t>
            </a:r>
          </a:p>
          <a:p>
            <a:pPr lvl="0" eaLnBrk="0" fontAlgn="base" hangingPunct="0">
              <a:spcBef>
                <a:spcPct val="0"/>
              </a:spcBef>
              <a:spcAft>
                <a:spcPct val="0"/>
              </a:spcAft>
            </a:pPr>
            <a:r>
              <a:rPr kumimoji="0" lang="ru-RU" altLang="ru-RU" b="0" i="0" u="none" strike="noStrike" cap="none" normalizeH="0" baseline="0" dirty="0" smtClean="0">
                <a:ln>
                  <a:noFill/>
                </a:ln>
                <a:solidFill>
                  <a:schemeClr val="bg1"/>
                </a:solidFill>
                <a:effectLst/>
              </a:rPr>
              <a:t>*Aug 1 01:43:57.447: %LINEPROTO-5-UPDOWN: Line protocol on Interface GigabitEthernet0/0/0, changed state to up </a:t>
            </a:r>
          </a:p>
        </p:txBody>
      </p:sp>
    </p:spTree>
    <p:extLst>
      <p:ext uri="{BB962C8B-B14F-4D97-AF65-F5344CB8AC3E}">
        <p14:creationId xmlns:p14="http://schemas.microsoft.com/office/powerpoint/2010/main" val="2374728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832" y="120396"/>
            <a:ext cx="11728010" cy="6548831"/>
          </a:xfrm>
        </p:spPr>
        <p:txBody>
          <a:bodyPr>
            <a:normAutofit/>
          </a:bodyPr>
          <a:lstStyle/>
          <a:p>
            <a:pPr marL="0" indent="0">
              <a:buNone/>
            </a:pPr>
            <a:endParaRPr lang="uk-UA" sz="1800" dirty="0" smtClean="0"/>
          </a:p>
          <a:p>
            <a:pPr marL="0" indent="0">
              <a:buNone/>
            </a:pPr>
            <a:endParaRPr lang="uk-UA" sz="1800" dirty="0"/>
          </a:p>
          <a:p>
            <a:pPr marL="0" indent="0">
              <a:buNone/>
            </a:pPr>
            <a:endParaRPr lang="uk-UA" sz="1800" dirty="0" smtClean="0"/>
          </a:p>
          <a:p>
            <a:pPr marL="0" indent="0">
              <a:buNone/>
            </a:pPr>
            <a:endParaRPr lang="uk-UA" sz="1800" dirty="0"/>
          </a:p>
          <a:p>
            <a:pPr marL="0" indent="0">
              <a:buNone/>
            </a:pPr>
            <a:endParaRPr lang="uk-UA" sz="1800" dirty="0" smtClean="0"/>
          </a:p>
          <a:p>
            <a:pPr marL="0" indent="0">
              <a:buNone/>
            </a:pPr>
            <a:endParaRPr lang="uk-UA" sz="1800" dirty="0"/>
          </a:p>
          <a:p>
            <a:pPr marL="0" indent="0">
              <a:buNone/>
            </a:pPr>
            <a:endParaRPr lang="uk-UA" sz="1800" dirty="0" smtClean="0"/>
          </a:p>
          <a:p>
            <a:pPr marL="0" indent="0">
              <a:buNone/>
            </a:pPr>
            <a:endParaRPr lang="uk-UA" sz="1800" dirty="0"/>
          </a:p>
          <a:p>
            <a:pPr marL="0" indent="0">
              <a:buNone/>
            </a:pPr>
            <a:endParaRPr lang="uk-UA" sz="1800" dirty="0" smtClean="0"/>
          </a:p>
          <a:p>
            <a:pPr marL="0" indent="0">
              <a:buNone/>
            </a:pPr>
            <a:r>
              <a:rPr lang="uk-UA" sz="1800" dirty="0" smtClean="0"/>
              <a:t>Інформаційні повідомлення говорять нам, що обидва порти включені.</a:t>
            </a:r>
            <a:endParaRPr lang="uk-UA" sz="1800" dirty="0"/>
          </a:p>
        </p:txBody>
      </p:sp>
      <p:sp>
        <p:nvSpPr>
          <p:cNvPr id="2" name="Rectangle 1"/>
          <p:cNvSpPr>
            <a:spLocks noChangeArrowheads="1"/>
          </p:cNvSpPr>
          <p:nvPr/>
        </p:nvSpPr>
        <p:spPr bwMode="auto">
          <a:xfrm>
            <a:off x="267832" y="295588"/>
            <a:ext cx="11251029" cy="2862322"/>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R1(config)# interface gigabitEthernet 0/0/1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R1(config-if)# description Link to R2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R1(config-if)# ip address 209.165.200.225 255.255.255.252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R1(config-if)# ipv6 address 2001:db8:feed:224::1/64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R1(config-if)# no shutdown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R1(config-if)# exit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R1(config)#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*Aug 1 01:46:29.170: %LINK-3-UPDOWN: Interface GigabitEthernet0/0/1, changed state to down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*Aug 1 01:46:32.171: %LINK-3-UPDOWN: Interface GigabitEthernet0/0/1, changed state to up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bg1"/>
                </a:solidFill>
                <a:effectLst/>
              </a:rPr>
              <a:t>*Aug 1 01:46:33.171: %LINEPROTO-5-UPDOWN: Line protocol on Interface GigabitEthernet0/0/1, changed state to up </a:t>
            </a:r>
          </a:p>
        </p:txBody>
      </p:sp>
    </p:spTree>
    <p:extLst>
      <p:ext uri="{BB962C8B-B14F-4D97-AF65-F5344CB8AC3E}">
        <p14:creationId xmlns:p14="http://schemas.microsoft.com/office/powerpoint/2010/main" val="32452094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373</TotalTime>
  <Words>6429</Words>
  <Application>Microsoft Office PowerPoint</Application>
  <PresentationFormat>Widescreen</PresentationFormat>
  <Paragraphs>444</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Пользователь Windows</dc:creator>
  <cp:lastModifiedBy>Пользователь Windows</cp:lastModifiedBy>
  <cp:revision>32</cp:revision>
  <dcterms:created xsi:type="dcterms:W3CDTF">2022-04-24T14:10:02Z</dcterms:created>
  <dcterms:modified xsi:type="dcterms:W3CDTF">2022-04-25T08:50:22Z</dcterms:modified>
</cp:coreProperties>
</file>