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mpact" charset="1" panose="020B0806030902050204"/>
      <p:regular r:id="rId19"/>
    </p:embeddedFont>
    <p:embeddedFont>
      <p:font typeface="Glacial Indifference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jpe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38.png" Type="http://schemas.openxmlformats.org/officeDocument/2006/relationships/image"/><Relationship Id="rId16" Target="../media/image39.svg" Type="http://schemas.openxmlformats.org/officeDocument/2006/relationships/image"/><Relationship Id="rId17" Target="../media/image12.png" Type="http://schemas.openxmlformats.org/officeDocument/2006/relationships/image"/><Relationship Id="rId18" Target="../media/image13.svg" Type="http://schemas.openxmlformats.org/officeDocument/2006/relationships/image"/><Relationship Id="rId2" Target="../media/image1.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 Id="rId9"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4.png" Type="http://schemas.openxmlformats.org/officeDocument/2006/relationships/image"/><Relationship Id="rId14" Target="../media/image5.svg" Type="http://schemas.openxmlformats.org/officeDocument/2006/relationships/image"/><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4.png" Type="http://schemas.openxmlformats.org/officeDocument/2006/relationships/image"/><Relationship Id="rId14" Target="../media/image5.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4.png" Type="http://schemas.openxmlformats.org/officeDocument/2006/relationships/image"/><Relationship Id="rId14" Target="../media/image5.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4.png" Type="http://schemas.openxmlformats.org/officeDocument/2006/relationships/image"/><Relationship Id="rId14" Target="../media/image5.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028700" y="2816618"/>
            <a:ext cx="7230460" cy="6441682"/>
          </a:xfrm>
          <a:custGeom>
            <a:avLst/>
            <a:gdLst/>
            <a:ahLst/>
            <a:cxnLst/>
            <a:rect r="r" b="b" t="t" l="l"/>
            <a:pathLst>
              <a:path h="6441682" w="7230460">
                <a:moveTo>
                  <a:pt x="0" y="0"/>
                </a:moveTo>
                <a:lnTo>
                  <a:pt x="7230460" y="0"/>
                </a:lnTo>
                <a:lnTo>
                  <a:pt x="7230460" y="6441682"/>
                </a:lnTo>
                <a:lnTo>
                  <a:pt x="0" y="64416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259300" y="790545"/>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9144000" y="6584619"/>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9072063" y="2140561"/>
            <a:ext cx="8187237" cy="4010225"/>
          </a:xfrm>
          <a:prstGeom prst="rect">
            <a:avLst/>
          </a:prstGeom>
        </p:spPr>
        <p:txBody>
          <a:bodyPr anchor="t" rtlCol="false" tIns="0" lIns="0" bIns="0" rIns="0">
            <a:spAutoFit/>
          </a:bodyPr>
          <a:lstStyle/>
          <a:p>
            <a:pPr algn="r">
              <a:lnSpc>
                <a:spcPts val="7507"/>
              </a:lnSpc>
            </a:pPr>
            <a:r>
              <a:rPr lang="en-US" sz="7507">
                <a:solidFill>
                  <a:srgbClr val="5383FF"/>
                </a:solidFill>
                <a:latin typeface="Impact"/>
              </a:rPr>
              <a:t> РОЗРОБКА ПОЛІТИКИ ІНФОРМАЦІЙНОЇ БЕЗПЕКИ</a:t>
            </a:r>
          </a:p>
        </p:txBody>
      </p:sp>
      <p:sp>
        <p:nvSpPr>
          <p:cNvPr name="TextBox 8" id="8"/>
          <p:cNvSpPr txBox="true"/>
          <p:nvPr/>
        </p:nvSpPr>
        <p:spPr>
          <a:xfrm rot="0">
            <a:off x="1664094" y="772636"/>
            <a:ext cx="1975557"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
        <p:nvSpPr>
          <p:cNvPr name="TextBox 9" id="9"/>
          <p:cNvSpPr txBox="true"/>
          <p:nvPr/>
        </p:nvSpPr>
        <p:spPr>
          <a:xfrm rot="0">
            <a:off x="10757164" y="7805896"/>
            <a:ext cx="6502136" cy="527050"/>
          </a:xfrm>
          <a:prstGeom prst="rect">
            <a:avLst/>
          </a:prstGeom>
        </p:spPr>
        <p:txBody>
          <a:bodyPr anchor="t" rtlCol="false" tIns="0" lIns="0" bIns="0" rIns="0">
            <a:spAutoFit/>
          </a:bodyPr>
          <a:lstStyle/>
          <a:p>
            <a:pPr algn="r">
              <a:lnSpc>
                <a:spcPts val="2000"/>
              </a:lnSpc>
            </a:pPr>
            <a:r>
              <a:rPr lang="en-US" sz="2000">
                <a:solidFill>
                  <a:srgbClr val="0A0147"/>
                </a:solidFill>
                <a:latin typeface="Glacial Indifference Bold"/>
              </a:rPr>
              <a:t>Комплексні системи захисту інформації</a:t>
            </a:r>
          </a:p>
          <a:p>
            <a:pPr algn="r">
              <a:lnSpc>
                <a:spcPts val="20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TextBox 3" id="3"/>
          <p:cNvSpPr txBox="true"/>
          <p:nvPr/>
        </p:nvSpPr>
        <p:spPr>
          <a:xfrm rot="0">
            <a:off x="8633358" y="1821949"/>
            <a:ext cx="8458612" cy="2022486"/>
          </a:xfrm>
          <a:prstGeom prst="rect">
            <a:avLst/>
          </a:prstGeom>
        </p:spPr>
        <p:txBody>
          <a:bodyPr anchor="t" rtlCol="false" tIns="0" lIns="0" bIns="0" rIns="0">
            <a:spAutoFit/>
          </a:bodyPr>
          <a:lstStyle/>
          <a:p>
            <a:pPr algn="r">
              <a:lnSpc>
                <a:spcPts val="5000"/>
              </a:lnSpc>
            </a:pPr>
            <a:r>
              <a:rPr lang="en-US" sz="5000">
                <a:solidFill>
                  <a:srgbClr val="5383FF"/>
                </a:solidFill>
                <a:latin typeface="Impact"/>
              </a:rPr>
              <a:t>КРОКИ У ВИПАДКУ ПЕРЕГЛЯДУ ПОЛІТИКИ ІНФОРМАЦІЙНОЇ БЕЗПЕКИ </a:t>
            </a:r>
          </a:p>
        </p:txBody>
      </p:sp>
      <p:sp>
        <p:nvSpPr>
          <p:cNvPr name="TextBox 4" id="4"/>
          <p:cNvSpPr txBox="true"/>
          <p:nvPr/>
        </p:nvSpPr>
        <p:spPr>
          <a:xfrm rot="0">
            <a:off x="8669003" y="3892060"/>
            <a:ext cx="8422968" cy="2197735"/>
          </a:xfrm>
          <a:prstGeom prst="rect">
            <a:avLst/>
          </a:prstGeom>
        </p:spPr>
        <p:txBody>
          <a:bodyPr anchor="t" rtlCol="false" tIns="0" lIns="0" bIns="0" rIns="0">
            <a:spAutoFit/>
          </a:bodyPr>
          <a:lstStyle/>
          <a:p>
            <a:pPr algn="r" marL="626114" indent="-313057" lvl="1">
              <a:lnSpc>
                <a:spcPts val="2900"/>
              </a:lnSpc>
              <a:buFont typeface="Arial"/>
              <a:buChar char="•"/>
            </a:pPr>
            <a:r>
              <a:rPr lang="en-US" sz="2900">
                <a:solidFill>
                  <a:srgbClr val="0A0147"/>
                </a:solidFill>
                <a:latin typeface="Glacial Indifference Bold"/>
              </a:rPr>
              <a:t> Інцидент: Шпигунство на підприємстві</a:t>
            </a:r>
          </a:p>
          <a:p>
            <a:pPr algn="r" marL="626114" indent="-313057" lvl="1">
              <a:lnSpc>
                <a:spcPts val="2900"/>
              </a:lnSpc>
              <a:buFont typeface="Arial"/>
              <a:buChar char="•"/>
            </a:pPr>
            <a:r>
              <a:rPr lang="en-US" sz="2900">
                <a:solidFill>
                  <a:srgbClr val="0A0147"/>
                </a:solidFill>
                <a:latin typeface="Glacial Indifference Bold"/>
              </a:rPr>
              <a:t> Сценарій: Людина створює такий самий бізнес або людині пропонують продати будь-яку інформацію стосовно підприємств, або завдати шкоду для підприємства</a:t>
            </a:r>
          </a:p>
        </p:txBody>
      </p:sp>
      <p:sp>
        <p:nvSpPr>
          <p:cNvPr name="TextBox 5" id="5"/>
          <p:cNvSpPr txBox="true"/>
          <p:nvPr/>
        </p:nvSpPr>
        <p:spPr>
          <a:xfrm rot="0">
            <a:off x="9145704" y="6782356"/>
            <a:ext cx="7946266" cy="3482975"/>
          </a:xfrm>
          <a:prstGeom prst="rect">
            <a:avLst/>
          </a:prstGeom>
        </p:spPr>
        <p:txBody>
          <a:bodyPr anchor="t" rtlCol="false" tIns="0" lIns="0" bIns="0" rIns="0">
            <a:spAutoFit/>
          </a:bodyPr>
          <a:lstStyle/>
          <a:p>
            <a:pPr algn="just">
              <a:lnSpc>
                <a:spcPts val="2500"/>
              </a:lnSpc>
            </a:pPr>
            <a:r>
              <a:rPr lang="en-US" sz="2500">
                <a:solidFill>
                  <a:srgbClr val="0A0147"/>
                </a:solidFill>
                <a:latin typeface="Glacial Indifference Bold"/>
              </a:rPr>
              <a:t>Опис інциденту:</a:t>
            </a:r>
          </a:p>
          <a:p>
            <a:pPr algn="just">
              <a:lnSpc>
                <a:spcPts val="2500"/>
              </a:lnSpc>
            </a:pPr>
            <a:r>
              <a:rPr lang="en-US" sz="2500">
                <a:solidFill>
                  <a:srgbClr val="0A0147"/>
                </a:solidFill>
                <a:latin typeface="Glacial Indifference Bold"/>
              </a:rPr>
              <a:t>На підприємстві було виявлено серйозні випадки шпигунства, які мали на меті отримання конфіденційної інформації та завдання шкоди його діяльності. Інцидент включав спроби незаконного доступу до внутрішніх систем, крадіжку конфіденційних даних та спроби залучення внутрішніх співробітників до передачі конфіденційної інформації стороннім особам або конкурентам</a:t>
            </a:r>
          </a:p>
          <a:p>
            <a:pPr algn="just">
              <a:lnSpc>
                <a:spcPts val="2500"/>
              </a:lnSpc>
            </a:pPr>
          </a:p>
        </p:txBody>
      </p:sp>
      <p:sp>
        <p:nvSpPr>
          <p:cNvPr name="Freeform 6" id="6"/>
          <p:cNvSpPr/>
          <p:nvPr/>
        </p:nvSpPr>
        <p:spPr>
          <a:xfrm flipH="false" flipV="false" rot="-5720422">
            <a:off x="8092015" y="5920810"/>
            <a:ext cx="1298663" cy="690845"/>
          </a:xfrm>
          <a:custGeom>
            <a:avLst/>
            <a:gdLst/>
            <a:ahLst/>
            <a:cxnLst/>
            <a:rect r="r" b="b" t="t" l="l"/>
            <a:pathLst>
              <a:path h="690845" w="1298663">
                <a:moveTo>
                  <a:pt x="0" y="0"/>
                </a:moveTo>
                <a:lnTo>
                  <a:pt x="1298663" y="0"/>
                </a:lnTo>
                <a:lnTo>
                  <a:pt x="1298663" y="690845"/>
                </a:lnTo>
                <a:lnTo>
                  <a:pt x="0" y="690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664094" y="772636"/>
            <a:ext cx="2280630"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
        <p:nvSpPr>
          <p:cNvPr name="Freeform 9" id="9"/>
          <p:cNvSpPr/>
          <p:nvPr/>
        </p:nvSpPr>
        <p:spPr>
          <a:xfrm flipH="false" flipV="false" rot="0">
            <a:off x="3944724" y="9258300"/>
            <a:ext cx="901094" cy="415636"/>
          </a:xfrm>
          <a:custGeom>
            <a:avLst/>
            <a:gdLst/>
            <a:ahLst/>
            <a:cxnLst/>
            <a:rect r="r" b="b" t="t" l="l"/>
            <a:pathLst>
              <a:path h="415636" w="901094">
                <a:moveTo>
                  <a:pt x="0" y="0"/>
                </a:moveTo>
                <a:lnTo>
                  <a:pt x="901094" y="0"/>
                </a:lnTo>
                <a:lnTo>
                  <a:pt x="901094" y="415636"/>
                </a:lnTo>
                <a:lnTo>
                  <a:pt x="0" y="415636"/>
                </a:lnTo>
                <a:lnTo>
                  <a:pt x="0" y="0"/>
                </a:lnTo>
                <a:close/>
              </a:path>
            </a:pathLst>
          </a:custGeom>
          <a:blipFill>
            <a:blip r:embed="rId7">
              <a:extLst>
                <a:ext uri="{96DAC541-7B7A-43D3-8B79-37D633B846F1}">
                  <asvg:svgBlip xmlns:asvg="http://schemas.microsoft.com/office/drawing/2016/SVG/main" r:embed="rId8"/>
                </a:ext>
              </a:extLst>
            </a:blip>
            <a:stretch>
              <a:fillRect l="0" t="0" r="-106253" b="0"/>
            </a:stretch>
          </a:blipFill>
        </p:spPr>
      </p:sp>
      <p:sp>
        <p:nvSpPr>
          <p:cNvPr name="Freeform 10" id="10"/>
          <p:cNvSpPr/>
          <p:nvPr/>
        </p:nvSpPr>
        <p:spPr>
          <a:xfrm flipH="false" flipV="false" rot="0">
            <a:off x="1028700" y="1992755"/>
            <a:ext cx="7308289" cy="7122259"/>
          </a:xfrm>
          <a:custGeom>
            <a:avLst/>
            <a:gdLst/>
            <a:ahLst/>
            <a:cxnLst/>
            <a:rect r="r" b="b" t="t" l="l"/>
            <a:pathLst>
              <a:path h="7122259" w="7308289">
                <a:moveTo>
                  <a:pt x="0" y="0"/>
                </a:moveTo>
                <a:lnTo>
                  <a:pt x="7308289" y="0"/>
                </a:lnTo>
                <a:lnTo>
                  <a:pt x="7308289" y="7122260"/>
                </a:lnTo>
                <a:lnTo>
                  <a:pt x="0" y="71222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5707598" y="-257474"/>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992600" y="873529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131031" y="-1202227"/>
            <a:ext cx="2430974" cy="2404454"/>
          </a:xfrm>
          <a:custGeom>
            <a:avLst/>
            <a:gdLst/>
            <a:ahLst/>
            <a:cxnLst/>
            <a:rect r="r" b="b" t="t" l="l"/>
            <a:pathLst>
              <a:path h="2404454" w="2430974">
                <a:moveTo>
                  <a:pt x="0" y="0"/>
                </a:moveTo>
                <a:lnTo>
                  <a:pt x="2430973" y="0"/>
                </a:lnTo>
                <a:lnTo>
                  <a:pt x="2430973" y="2404454"/>
                </a:lnTo>
                <a:lnTo>
                  <a:pt x="0" y="24044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443894" y="2493445"/>
            <a:ext cx="8458612" cy="1477656"/>
          </a:xfrm>
          <a:prstGeom prst="rect">
            <a:avLst/>
          </a:prstGeom>
        </p:spPr>
        <p:txBody>
          <a:bodyPr anchor="t" rtlCol="false" tIns="0" lIns="0" bIns="0" rIns="0">
            <a:spAutoFit/>
          </a:bodyPr>
          <a:lstStyle/>
          <a:p>
            <a:pPr algn="l">
              <a:lnSpc>
                <a:spcPts val="5300"/>
              </a:lnSpc>
            </a:pPr>
            <a:r>
              <a:rPr lang="en-US" sz="5300">
                <a:solidFill>
                  <a:srgbClr val="5383FF"/>
                </a:solidFill>
                <a:latin typeface="Impact"/>
              </a:rPr>
              <a:t>КРОКИ ДЛЯ МІНІМІЗАЦІЇ ІНЦИДЕНТУ</a:t>
            </a:r>
          </a:p>
        </p:txBody>
      </p:sp>
      <p:sp>
        <p:nvSpPr>
          <p:cNvPr name="Freeform 7" id="7"/>
          <p:cNvSpPr/>
          <p:nvPr/>
        </p:nvSpPr>
        <p:spPr>
          <a:xfrm flipH="false" flipV="false" rot="0">
            <a:off x="10950835" y="1123029"/>
            <a:ext cx="5666718" cy="8180301"/>
          </a:xfrm>
          <a:custGeom>
            <a:avLst/>
            <a:gdLst/>
            <a:ahLst/>
            <a:cxnLst/>
            <a:rect r="r" b="b" t="t" l="l"/>
            <a:pathLst>
              <a:path h="8180301" w="5666718">
                <a:moveTo>
                  <a:pt x="0" y="0"/>
                </a:moveTo>
                <a:lnTo>
                  <a:pt x="5666718" y="0"/>
                </a:lnTo>
                <a:lnTo>
                  <a:pt x="5666718" y="8180302"/>
                </a:lnTo>
                <a:lnTo>
                  <a:pt x="0" y="81803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1664094" y="772636"/>
            <a:ext cx="2076522"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
        <p:nvSpPr>
          <p:cNvPr name="TextBox 9" id="9"/>
          <p:cNvSpPr txBox="true"/>
          <p:nvPr/>
        </p:nvSpPr>
        <p:spPr>
          <a:xfrm rot="0">
            <a:off x="1443894" y="4110786"/>
            <a:ext cx="8439562" cy="5533390"/>
          </a:xfrm>
          <a:prstGeom prst="rect">
            <a:avLst/>
          </a:prstGeom>
        </p:spPr>
        <p:txBody>
          <a:bodyPr anchor="t" rtlCol="false" tIns="0" lIns="0" bIns="0" rIns="0">
            <a:spAutoFit/>
          </a:bodyPr>
          <a:lstStyle/>
          <a:p>
            <a:pPr algn="l" marL="561341" indent="-280670" lvl="1">
              <a:lnSpc>
                <a:spcPts val="2600"/>
              </a:lnSpc>
              <a:buFont typeface="Arial"/>
              <a:buChar char="•"/>
            </a:pPr>
            <a:r>
              <a:rPr lang="en-US" sz="2600">
                <a:solidFill>
                  <a:srgbClr val="0A0147"/>
                </a:solidFill>
                <a:latin typeface="Glacial Indifference Bold"/>
              </a:rPr>
              <a:t>Підписання договорів стосовно комерційної таємниці для того, щоб працівники не могли розповсюджувати інформацію стосовно підприємства</a:t>
            </a:r>
          </a:p>
          <a:p>
            <a:pPr algn="l" marL="561341" indent="-280670" lvl="1">
              <a:lnSpc>
                <a:spcPts val="2600"/>
              </a:lnSpc>
              <a:buFont typeface="Arial"/>
              <a:buChar char="•"/>
            </a:pPr>
            <a:r>
              <a:rPr lang="en-US" sz="2600">
                <a:solidFill>
                  <a:srgbClr val="0A0147"/>
                </a:solidFill>
                <a:latin typeface="Glacial Indifference Bold"/>
              </a:rPr>
              <a:t>Підписання документів стосовно конкуренції, щоб працівники не могли займатись тим самим бізнесом, для усунення конкуренції</a:t>
            </a:r>
          </a:p>
          <a:p>
            <a:pPr algn="l" marL="561341" indent="-280670" lvl="1">
              <a:lnSpc>
                <a:spcPts val="2600"/>
              </a:lnSpc>
              <a:buFont typeface="Arial"/>
              <a:buChar char="•"/>
            </a:pPr>
            <a:r>
              <a:rPr lang="en-US" sz="2600">
                <a:solidFill>
                  <a:srgbClr val="0A0147"/>
                </a:solidFill>
                <a:latin typeface="Glacial Indifference Bold"/>
              </a:rPr>
              <a:t>Документ має містити пункти стосовно розв’язання конфлікту у разі його виникнення та пункти стосовно відшкодування у разі виникнення інциденту</a:t>
            </a:r>
          </a:p>
          <a:p>
            <a:pPr algn="l" marL="561341" indent="-280670" lvl="1">
              <a:lnSpc>
                <a:spcPts val="2600"/>
              </a:lnSpc>
              <a:buFont typeface="Arial"/>
              <a:buChar char="•"/>
            </a:pPr>
            <a:r>
              <a:rPr lang="en-US" sz="2600">
                <a:solidFill>
                  <a:srgbClr val="0A0147"/>
                </a:solidFill>
                <a:latin typeface="Glacial Indifference Bold"/>
              </a:rPr>
              <a:t>Документ має містити пункти - як повинні поводити себе працівники, якщо їм пропонують шпигунство або отримання будь якої інформації стосовно підприємства та даних, які має підприємство</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107103" y="1908262"/>
            <a:ext cx="8183822" cy="6800012"/>
          </a:xfrm>
          <a:custGeom>
            <a:avLst/>
            <a:gdLst/>
            <a:ahLst/>
            <a:cxnLst/>
            <a:rect r="r" b="b" t="t" l="l"/>
            <a:pathLst>
              <a:path h="6800012" w="8183822">
                <a:moveTo>
                  <a:pt x="0" y="0"/>
                </a:moveTo>
                <a:lnTo>
                  <a:pt x="8183822" y="0"/>
                </a:lnTo>
                <a:lnTo>
                  <a:pt x="8183822" y="6800011"/>
                </a:lnTo>
                <a:lnTo>
                  <a:pt x="0" y="68000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664094" y="772636"/>
            <a:ext cx="2086799"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
        <p:nvSpPr>
          <p:cNvPr name="TextBox 6" id="6"/>
          <p:cNvSpPr txBox="true"/>
          <p:nvPr/>
        </p:nvSpPr>
        <p:spPr>
          <a:xfrm rot="0">
            <a:off x="10743013" y="1530099"/>
            <a:ext cx="6036643" cy="1289689"/>
          </a:xfrm>
          <a:prstGeom prst="rect">
            <a:avLst/>
          </a:prstGeom>
        </p:spPr>
        <p:txBody>
          <a:bodyPr anchor="t" rtlCol="false" tIns="0" lIns="0" bIns="0" rIns="0">
            <a:spAutoFit/>
          </a:bodyPr>
          <a:lstStyle/>
          <a:p>
            <a:pPr algn="r">
              <a:lnSpc>
                <a:spcPts val="8400"/>
              </a:lnSpc>
            </a:pPr>
            <a:r>
              <a:rPr lang="en-US" sz="8400">
                <a:solidFill>
                  <a:srgbClr val="5383FF"/>
                </a:solidFill>
                <a:latin typeface="Impact"/>
              </a:rPr>
              <a:t>ВИСНОВОК</a:t>
            </a:r>
          </a:p>
        </p:txBody>
      </p:sp>
      <p:sp>
        <p:nvSpPr>
          <p:cNvPr name="TextBox 7" id="7"/>
          <p:cNvSpPr txBox="true"/>
          <p:nvPr/>
        </p:nvSpPr>
        <p:spPr>
          <a:xfrm rot="0">
            <a:off x="10743013" y="3089910"/>
            <a:ext cx="6036643" cy="4145280"/>
          </a:xfrm>
          <a:prstGeom prst="rect">
            <a:avLst/>
          </a:prstGeom>
        </p:spPr>
        <p:txBody>
          <a:bodyPr anchor="t" rtlCol="false" tIns="0" lIns="0" bIns="0" rIns="0">
            <a:spAutoFit/>
          </a:bodyPr>
          <a:lstStyle/>
          <a:p>
            <a:pPr algn="l">
              <a:lnSpc>
                <a:spcPts val="2700"/>
              </a:lnSpc>
            </a:pPr>
            <a:r>
              <a:rPr lang="en-US" sz="2700">
                <a:solidFill>
                  <a:srgbClr val="0A0147"/>
                </a:solidFill>
                <a:latin typeface="Glacial Indifference Bold"/>
              </a:rPr>
              <a:t>В результаті виконання лабораторної роботи було виявлено критичні напрями захисту та основні небезпечні чинники, які мають великий вплив на інформаційну безпеку організації. Основні загрози середньої та низької ймовірності виникнення були визначені та ретельно розглянуті у відповідних розділах політики інформаційної безпеки</a:t>
            </a:r>
          </a:p>
        </p:txBody>
      </p:sp>
      <p:sp>
        <p:nvSpPr>
          <p:cNvPr name="Freeform 8" id="8"/>
          <p:cNvSpPr/>
          <p:nvPr/>
        </p:nvSpPr>
        <p:spPr>
          <a:xfrm flipH="false" flipV="false" rot="0">
            <a:off x="7928513" y="9084773"/>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9564373" y="857288"/>
            <a:ext cx="901094" cy="415636"/>
          </a:xfrm>
          <a:custGeom>
            <a:avLst/>
            <a:gdLst/>
            <a:ahLst/>
            <a:cxnLst/>
            <a:rect r="r" b="b" t="t" l="l"/>
            <a:pathLst>
              <a:path h="415636" w="901094">
                <a:moveTo>
                  <a:pt x="0" y="0"/>
                </a:moveTo>
                <a:lnTo>
                  <a:pt x="901094" y="0"/>
                </a:lnTo>
                <a:lnTo>
                  <a:pt x="901094" y="415636"/>
                </a:lnTo>
                <a:lnTo>
                  <a:pt x="0" y="415636"/>
                </a:lnTo>
                <a:lnTo>
                  <a:pt x="0" y="0"/>
                </a:lnTo>
                <a:close/>
              </a:path>
            </a:pathLst>
          </a:custGeom>
          <a:blipFill>
            <a:blip r:embed="rId9">
              <a:extLst>
                <a:ext uri="{96DAC541-7B7A-43D3-8B79-37D633B846F1}">
                  <asvg:svgBlip xmlns:asvg="http://schemas.microsoft.com/office/drawing/2016/SVG/main" r:embed="rId10"/>
                </a:ext>
              </a:extLst>
            </a:blip>
            <a:stretch>
              <a:fillRect l="0" t="0" r="-106253" b="0"/>
            </a:stretch>
          </a:blipFill>
        </p:spPr>
      </p:sp>
      <p:sp>
        <p:nvSpPr>
          <p:cNvPr name="Freeform 10" id="10"/>
          <p:cNvSpPr/>
          <p:nvPr/>
        </p:nvSpPr>
        <p:spPr>
          <a:xfrm flipH="true" flipV="false" rot="0">
            <a:off x="0" y="9084773"/>
            <a:ext cx="1240453" cy="1240453"/>
          </a:xfrm>
          <a:custGeom>
            <a:avLst/>
            <a:gdLst/>
            <a:ahLst/>
            <a:cxnLst/>
            <a:rect r="r" b="b" t="t" l="l"/>
            <a:pathLst>
              <a:path h="1240453" w="1240453">
                <a:moveTo>
                  <a:pt x="1240453" y="0"/>
                </a:moveTo>
                <a:lnTo>
                  <a:pt x="0" y="0"/>
                </a:lnTo>
                <a:lnTo>
                  <a:pt x="0" y="1240453"/>
                </a:lnTo>
                <a:lnTo>
                  <a:pt x="1240453" y="1240453"/>
                </a:lnTo>
                <a:lnTo>
                  <a:pt x="1240453"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664094" y="1496608"/>
            <a:ext cx="6403581" cy="7639847"/>
          </a:xfrm>
          <a:custGeom>
            <a:avLst/>
            <a:gdLst/>
            <a:ahLst/>
            <a:cxnLst/>
            <a:rect r="r" b="b" t="t" l="l"/>
            <a:pathLst>
              <a:path h="7639847" w="6403581">
                <a:moveTo>
                  <a:pt x="0" y="0"/>
                </a:moveTo>
                <a:lnTo>
                  <a:pt x="6403581" y="0"/>
                </a:lnTo>
                <a:lnTo>
                  <a:pt x="6403581" y="7639848"/>
                </a:lnTo>
                <a:lnTo>
                  <a:pt x="0" y="7639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853923" y="6104612"/>
            <a:ext cx="5475895" cy="278773"/>
          </a:xfrm>
          <a:custGeom>
            <a:avLst/>
            <a:gdLst/>
            <a:ahLst/>
            <a:cxnLst/>
            <a:rect r="r" b="b" t="t" l="l"/>
            <a:pathLst>
              <a:path h="278773" w="5475895">
                <a:moveTo>
                  <a:pt x="0" y="0"/>
                </a:moveTo>
                <a:lnTo>
                  <a:pt x="5475895" y="0"/>
                </a:lnTo>
                <a:lnTo>
                  <a:pt x="5475895" y="278773"/>
                </a:lnTo>
                <a:lnTo>
                  <a:pt x="0" y="278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9021985" y="9332014"/>
            <a:ext cx="1909973" cy="1909973"/>
          </a:xfrm>
          <a:custGeom>
            <a:avLst/>
            <a:gdLst/>
            <a:ahLst/>
            <a:cxnLst/>
            <a:rect r="r" b="b" t="t" l="l"/>
            <a:pathLst>
              <a:path h="1909973" w="1909973">
                <a:moveTo>
                  <a:pt x="0" y="0"/>
                </a:moveTo>
                <a:lnTo>
                  <a:pt x="1909973" y="0"/>
                </a:lnTo>
                <a:lnTo>
                  <a:pt x="1909973" y="1909972"/>
                </a:lnTo>
                <a:lnTo>
                  <a:pt x="0" y="19099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9144000" y="1608144"/>
            <a:ext cx="7185818" cy="2766175"/>
          </a:xfrm>
          <a:prstGeom prst="rect">
            <a:avLst/>
          </a:prstGeom>
        </p:spPr>
        <p:txBody>
          <a:bodyPr anchor="t" rtlCol="false" tIns="0" lIns="0" bIns="0" rIns="0">
            <a:spAutoFit/>
          </a:bodyPr>
          <a:lstStyle/>
          <a:p>
            <a:pPr algn="r">
              <a:lnSpc>
                <a:spcPts val="18253"/>
              </a:lnSpc>
            </a:pPr>
            <a:r>
              <a:rPr lang="en-US" sz="18253">
                <a:solidFill>
                  <a:srgbClr val="5383FF"/>
                </a:solidFill>
                <a:latin typeface="Impact"/>
              </a:rPr>
              <a:t>THANK</a:t>
            </a:r>
          </a:p>
        </p:txBody>
      </p:sp>
      <p:sp>
        <p:nvSpPr>
          <p:cNvPr name="TextBox 8" id="8"/>
          <p:cNvSpPr txBox="true"/>
          <p:nvPr/>
        </p:nvSpPr>
        <p:spPr>
          <a:xfrm rot="0">
            <a:off x="1664094" y="772636"/>
            <a:ext cx="2169013"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
        <p:nvSpPr>
          <p:cNvPr name="TextBox 9" id="9"/>
          <p:cNvSpPr txBox="true"/>
          <p:nvPr/>
        </p:nvSpPr>
        <p:spPr>
          <a:xfrm rot="0">
            <a:off x="12219354" y="3687874"/>
            <a:ext cx="4110463" cy="2766175"/>
          </a:xfrm>
          <a:prstGeom prst="rect">
            <a:avLst/>
          </a:prstGeom>
        </p:spPr>
        <p:txBody>
          <a:bodyPr anchor="t" rtlCol="false" tIns="0" lIns="0" bIns="0" rIns="0">
            <a:spAutoFit/>
          </a:bodyPr>
          <a:lstStyle/>
          <a:p>
            <a:pPr algn="r">
              <a:lnSpc>
                <a:spcPts val="18253"/>
              </a:lnSpc>
            </a:pPr>
            <a:r>
              <a:rPr lang="en-US" sz="18253">
                <a:solidFill>
                  <a:srgbClr val="5383FF"/>
                </a:solidFill>
                <a:latin typeface="Impact"/>
              </a:rPr>
              <a:t>YOU</a:t>
            </a:r>
          </a:p>
        </p:txBody>
      </p:sp>
      <p:sp>
        <p:nvSpPr>
          <p:cNvPr name="Freeform 10" id="10"/>
          <p:cNvSpPr/>
          <p:nvPr/>
        </p:nvSpPr>
        <p:spPr>
          <a:xfrm flipH="false" flipV="false" rot="0">
            <a:off x="7797504" y="-862985"/>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6429253" y="613064"/>
            <a:ext cx="901094" cy="415636"/>
          </a:xfrm>
          <a:custGeom>
            <a:avLst/>
            <a:gdLst/>
            <a:ahLst/>
            <a:cxnLst/>
            <a:rect r="r" b="b" t="t" l="l"/>
            <a:pathLst>
              <a:path h="415636" w="901094">
                <a:moveTo>
                  <a:pt x="0" y="0"/>
                </a:moveTo>
                <a:lnTo>
                  <a:pt x="901094" y="0"/>
                </a:lnTo>
                <a:lnTo>
                  <a:pt x="901094" y="415636"/>
                </a:lnTo>
                <a:lnTo>
                  <a:pt x="0" y="415636"/>
                </a:lnTo>
                <a:lnTo>
                  <a:pt x="0" y="0"/>
                </a:lnTo>
                <a:close/>
              </a:path>
            </a:pathLst>
          </a:custGeom>
          <a:blipFill>
            <a:blip r:embed="rId13">
              <a:extLst>
                <a:ext uri="{96DAC541-7B7A-43D3-8B79-37D633B846F1}">
                  <asvg:svgBlip xmlns:asvg="http://schemas.microsoft.com/office/drawing/2016/SVG/main" r:embed="rId14"/>
                </a:ext>
              </a:extLst>
            </a:blip>
            <a:stretch>
              <a:fillRect l="0" t="0" r="-106253" b="0"/>
            </a:stretch>
          </a:blipFill>
        </p:spPr>
      </p:sp>
      <p:sp>
        <p:nvSpPr>
          <p:cNvPr name="Freeform 12" id="12"/>
          <p:cNvSpPr/>
          <p:nvPr/>
        </p:nvSpPr>
        <p:spPr>
          <a:xfrm flipH="false" flipV="false" rot="0">
            <a:off x="10738631" y="7100252"/>
            <a:ext cx="386654" cy="350405"/>
          </a:xfrm>
          <a:custGeom>
            <a:avLst/>
            <a:gdLst/>
            <a:ahLst/>
            <a:cxnLst/>
            <a:rect r="r" b="b" t="t" l="l"/>
            <a:pathLst>
              <a:path h="350405" w="386654">
                <a:moveTo>
                  <a:pt x="0" y="0"/>
                </a:moveTo>
                <a:lnTo>
                  <a:pt x="386654" y="0"/>
                </a:lnTo>
                <a:lnTo>
                  <a:pt x="386654" y="350405"/>
                </a:lnTo>
                <a:lnTo>
                  <a:pt x="0" y="35040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3" id="13"/>
          <p:cNvSpPr txBox="true"/>
          <p:nvPr/>
        </p:nvSpPr>
        <p:spPr>
          <a:xfrm rot="0">
            <a:off x="11241294" y="7090727"/>
            <a:ext cx="5088523" cy="1343025"/>
          </a:xfrm>
          <a:prstGeom prst="rect">
            <a:avLst/>
          </a:prstGeom>
        </p:spPr>
        <p:txBody>
          <a:bodyPr anchor="t" rtlCol="false" tIns="0" lIns="0" bIns="0" rIns="0">
            <a:spAutoFit/>
          </a:bodyPr>
          <a:lstStyle/>
          <a:p>
            <a:pPr algn="r">
              <a:lnSpc>
                <a:spcPts val="2640"/>
              </a:lnSpc>
            </a:pPr>
            <a:r>
              <a:rPr lang="en-US" sz="2200">
                <a:solidFill>
                  <a:srgbClr val="0A0147"/>
                </a:solidFill>
                <a:latin typeface="Glacial Indifference Bold"/>
              </a:rPr>
              <a:t>Лабораторну роботу виконували:</a:t>
            </a:r>
          </a:p>
          <a:p>
            <a:pPr algn="r" marL="475138" indent="-237569" lvl="1">
              <a:lnSpc>
                <a:spcPts val="2640"/>
              </a:lnSpc>
              <a:buFont typeface="Arial"/>
              <a:buChar char="•"/>
            </a:pPr>
            <a:r>
              <a:rPr lang="en-US" sz="2200">
                <a:solidFill>
                  <a:srgbClr val="0A0147"/>
                </a:solidFill>
                <a:latin typeface="Glacial Indifference Bold"/>
              </a:rPr>
              <a:t>Анжеліка Чуєва</a:t>
            </a:r>
          </a:p>
          <a:p>
            <a:pPr algn="r" marL="475138" indent="-237569" lvl="1">
              <a:lnSpc>
                <a:spcPts val="2640"/>
              </a:lnSpc>
              <a:buFont typeface="Arial"/>
              <a:buChar char="•"/>
            </a:pPr>
            <a:r>
              <a:rPr lang="en-US" sz="2200">
                <a:solidFill>
                  <a:srgbClr val="0A0147"/>
                </a:solidFill>
                <a:latin typeface="Glacial Indifference Bold"/>
              </a:rPr>
              <a:t>Вадим Бойко</a:t>
            </a:r>
          </a:p>
          <a:p>
            <a:pPr algn="r" marL="475138" indent="-237569" lvl="1">
              <a:lnSpc>
                <a:spcPts val="2640"/>
              </a:lnSpc>
              <a:buFont typeface="Arial"/>
              <a:buChar char="•"/>
            </a:pPr>
            <a:r>
              <a:rPr lang="en-US" sz="2200">
                <a:solidFill>
                  <a:srgbClr val="0A0147"/>
                </a:solidFill>
                <a:latin typeface="Glacial Indifference Bold"/>
              </a:rPr>
              <a:t>Маря Пудла</a:t>
            </a:r>
          </a:p>
        </p:txBody>
      </p:sp>
      <p:sp>
        <p:nvSpPr>
          <p:cNvPr name="Freeform 14" id="14"/>
          <p:cNvSpPr/>
          <p:nvPr/>
        </p:nvSpPr>
        <p:spPr>
          <a:xfrm flipH="false" flipV="false" rot="-5400000">
            <a:off x="9383512" y="5550860"/>
            <a:ext cx="1689933" cy="898988"/>
          </a:xfrm>
          <a:custGeom>
            <a:avLst/>
            <a:gdLst/>
            <a:ahLst/>
            <a:cxnLst/>
            <a:rect r="r" b="b" t="t" l="l"/>
            <a:pathLst>
              <a:path h="898988" w="1689933">
                <a:moveTo>
                  <a:pt x="0" y="0"/>
                </a:moveTo>
                <a:lnTo>
                  <a:pt x="1689933" y="0"/>
                </a:lnTo>
                <a:lnTo>
                  <a:pt x="1689933" y="898987"/>
                </a:lnTo>
                <a:lnTo>
                  <a:pt x="0" y="89898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1149557" y="1583973"/>
            <a:ext cx="6109743" cy="7500800"/>
          </a:xfrm>
          <a:custGeom>
            <a:avLst/>
            <a:gdLst/>
            <a:ahLst/>
            <a:cxnLst/>
            <a:rect r="r" b="b" t="t" l="l"/>
            <a:pathLst>
              <a:path h="7500800" w="6109743">
                <a:moveTo>
                  <a:pt x="0" y="0"/>
                </a:moveTo>
                <a:lnTo>
                  <a:pt x="6109743" y="0"/>
                </a:lnTo>
                <a:lnTo>
                  <a:pt x="6109743" y="7500800"/>
                </a:lnTo>
                <a:lnTo>
                  <a:pt x="0" y="750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720422">
            <a:off x="493669" y="3799173"/>
            <a:ext cx="1298663" cy="690845"/>
          </a:xfrm>
          <a:custGeom>
            <a:avLst/>
            <a:gdLst/>
            <a:ahLst/>
            <a:cxnLst/>
            <a:rect r="r" b="b" t="t" l="l"/>
            <a:pathLst>
              <a:path h="690845" w="1298663">
                <a:moveTo>
                  <a:pt x="0" y="0"/>
                </a:moveTo>
                <a:lnTo>
                  <a:pt x="1298662" y="0"/>
                </a:lnTo>
                <a:lnTo>
                  <a:pt x="1298662" y="690845"/>
                </a:lnTo>
                <a:lnTo>
                  <a:pt x="0" y="6908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475210" y="9295604"/>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0" y="9257378"/>
            <a:ext cx="1240453" cy="1240453"/>
          </a:xfrm>
          <a:custGeom>
            <a:avLst/>
            <a:gdLst/>
            <a:ahLst/>
            <a:cxnLst/>
            <a:rect r="r" b="b" t="t" l="l"/>
            <a:pathLst>
              <a:path h="1240453" w="1240453">
                <a:moveTo>
                  <a:pt x="1240453" y="0"/>
                </a:moveTo>
                <a:lnTo>
                  <a:pt x="0" y="0"/>
                </a:lnTo>
                <a:lnTo>
                  <a:pt x="0" y="1240453"/>
                </a:lnTo>
                <a:lnTo>
                  <a:pt x="1240453" y="1240453"/>
                </a:lnTo>
                <a:lnTo>
                  <a:pt x="1240453"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9475210" y="977324"/>
            <a:ext cx="901094" cy="415636"/>
          </a:xfrm>
          <a:custGeom>
            <a:avLst/>
            <a:gdLst/>
            <a:ahLst/>
            <a:cxnLst/>
            <a:rect r="r" b="b" t="t" l="l"/>
            <a:pathLst>
              <a:path h="415636" w="901094">
                <a:moveTo>
                  <a:pt x="0" y="0"/>
                </a:moveTo>
                <a:lnTo>
                  <a:pt x="901094" y="0"/>
                </a:lnTo>
                <a:lnTo>
                  <a:pt x="901094" y="415637"/>
                </a:lnTo>
                <a:lnTo>
                  <a:pt x="0" y="415637"/>
                </a:lnTo>
                <a:lnTo>
                  <a:pt x="0" y="0"/>
                </a:lnTo>
                <a:close/>
              </a:path>
            </a:pathLst>
          </a:custGeom>
          <a:blipFill>
            <a:blip r:embed="rId11">
              <a:extLst>
                <a:ext uri="{96DAC541-7B7A-43D3-8B79-37D633B846F1}">
                  <asvg:svgBlip xmlns:asvg="http://schemas.microsoft.com/office/drawing/2016/SVG/main" r:embed="rId12"/>
                </a:ext>
              </a:extLst>
            </a:blip>
            <a:stretch>
              <a:fillRect l="0" t="0" r="-106253" b="0"/>
            </a:stretch>
          </a:blipFill>
        </p:spPr>
      </p:sp>
      <p:sp>
        <p:nvSpPr>
          <p:cNvPr name="TextBox 8" id="8"/>
          <p:cNvSpPr txBox="true"/>
          <p:nvPr/>
        </p:nvSpPr>
        <p:spPr>
          <a:xfrm rot="0">
            <a:off x="1553298" y="2084808"/>
            <a:ext cx="6773755" cy="1381125"/>
          </a:xfrm>
          <a:prstGeom prst="rect">
            <a:avLst/>
          </a:prstGeom>
        </p:spPr>
        <p:txBody>
          <a:bodyPr anchor="t" rtlCol="false" tIns="0" lIns="0" bIns="0" rIns="0">
            <a:spAutoFit/>
          </a:bodyPr>
          <a:lstStyle/>
          <a:p>
            <a:pPr algn="l">
              <a:lnSpc>
                <a:spcPts val="9000"/>
              </a:lnSpc>
            </a:pPr>
            <a:r>
              <a:rPr lang="en-US" sz="9000">
                <a:solidFill>
                  <a:srgbClr val="5383FF"/>
                </a:solidFill>
                <a:latin typeface="Impact"/>
              </a:rPr>
              <a:t>INTRODUCTION</a:t>
            </a:r>
          </a:p>
        </p:txBody>
      </p:sp>
      <p:sp>
        <p:nvSpPr>
          <p:cNvPr name="TextBox 9" id="9"/>
          <p:cNvSpPr txBox="true"/>
          <p:nvPr/>
        </p:nvSpPr>
        <p:spPr>
          <a:xfrm rot="0">
            <a:off x="1553298" y="3427045"/>
            <a:ext cx="5570683" cy="469900"/>
          </a:xfrm>
          <a:prstGeom prst="rect">
            <a:avLst/>
          </a:prstGeom>
        </p:spPr>
        <p:txBody>
          <a:bodyPr anchor="t" rtlCol="false" tIns="0" lIns="0" bIns="0" rIns="0">
            <a:spAutoFit/>
          </a:bodyPr>
          <a:lstStyle/>
          <a:p>
            <a:pPr algn="l">
              <a:lnSpc>
                <a:spcPts val="3500"/>
              </a:lnSpc>
            </a:pPr>
            <a:r>
              <a:rPr lang="en-US" sz="3500">
                <a:solidFill>
                  <a:srgbClr val="0A0147"/>
                </a:solidFill>
                <a:latin typeface="Glacial Indifference Bold"/>
              </a:rPr>
              <a:t>Мета та завдання</a:t>
            </a:r>
          </a:p>
        </p:txBody>
      </p:sp>
      <p:sp>
        <p:nvSpPr>
          <p:cNvPr name="TextBox 10" id="10"/>
          <p:cNvSpPr txBox="true"/>
          <p:nvPr/>
        </p:nvSpPr>
        <p:spPr>
          <a:xfrm rot="0">
            <a:off x="1553298" y="4705720"/>
            <a:ext cx="7921913" cy="5533390"/>
          </a:xfrm>
          <a:prstGeom prst="rect">
            <a:avLst/>
          </a:prstGeom>
        </p:spPr>
        <p:txBody>
          <a:bodyPr anchor="t" rtlCol="false" tIns="0" lIns="0" bIns="0" rIns="0">
            <a:spAutoFit/>
          </a:bodyPr>
          <a:lstStyle/>
          <a:p>
            <a:pPr algn="l">
              <a:lnSpc>
                <a:spcPts val="2600"/>
              </a:lnSpc>
            </a:pPr>
            <a:r>
              <a:rPr lang="en-US" sz="2600">
                <a:solidFill>
                  <a:srgbClr val="0A0147"/>
                </a:solidFill>
                <a:latin typeface="Glacial Indifference Bold"/>
              </a:rPr>
              <a:t>Мета роботи: набуття досвіду зі створення політики інформаційної безпеки </a:t>
            </a:r>
          </a:p>
          <a:p>
            <a:pPr algn="l">
              <a:lnSpc>
                <a:spcPts val="2600"/>
              </a:lnSpc>
            </a:pPr>
            <a:r>
              <a:rPr lang="en-US" sz="2600">
                <a:solidFill>
                  <a:srgbClr val="0A0147"/>
                </a:solidFill>
                <a:latin typeface="Glacial Indifference Bold"/>
              </a:rPr>
              <a:t>Завдання:</a:t>
            </a:r>
          </a:p>
          <a:p>
            <a:pPr algn="l" marL="561341" indent="-280670" lvl="1">
              <a:lnSpc>
                <a:spcPts val="2600"/>
              </a:lnSpc>
              <a:buAutoNum type="arabicPeriod" startAt="1"/>
            </a:pPr>
            <a:r>
              <a:rPr lang="en-US" sz="2600">
                <a:solidFill>
                  <a:srgbClr val="0A0147"/>
                </a:solidFill>
                <a:latin typeface="Glacial Indifference Bold"/>
              </a:rPr>
              <a:t>Вхідними даними лабораторної роботи є критичні напрями захисту та основні небезпечні чинники,  відповідно до  лабораторних робіт. Вхідні дані коротко резюмувати у звіті</a:t>
            </a:r>
          </a:p>
          <a:p>
            <a:pPr algn="l" marL="561341" indent="-280670" lvl="1">
              <a:lnSpc>
                <a:spcPts val="2600"/>
              </a:lnSpc>
              <a:buAutoNum type="arabicPeriod" startAt="1"/>
            </a:pPr>
            <a:r>
              <a:rPr lang="en-US" sz="2600">
                <a:solidFill>
                  <a:srgbClr val="0A0147"/>
                </a:solidFill>
                <a:latin typeface="Glacial Indifference Bold"/>
              </a:rPr>
              <a:t>Написати власне розділи політики інформаційної безпеки, які стосуються критичних напрямів </a:t>
            </a:r>
          </a:p>
          <a:p>
            <a:pPr algn="l" marL="561341" indent="-280670" lvl="1">
              <a:lnSpc>
                <a:spcPts val="2600"/>
              </a:lnSpc>
              <a:buAutoNum type="arabicPeriod" startAt="1"/>
            </a:pPr>
            <a:r>
              <a:rPr lang="en-US" sz="2600">
                <a:solidFill>
                  <a:srgbClr val="0A0147"/>
                </a:solidFill>
                <a:latin typeface="Glacial Indifference Bold"/>
              </a:rPr>
              <a:t>Зробити загальні висновки з виконаної роботи, де визначити подальші дії щодо розробки повної політики інформаційної безпеки та кроки у випадку перегляду політики інформаційної безпеки внаслідок виникнення інциденту</a:t>
            </a:r>
          </a:p>
        </p:txBody>
      </p:sp>
      <p:sp>
        <p:nvSpPr>
          <p:cNvPr name="Freeform 11" id="11"/>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1664094" y="772636"/>
            <a:ext cx="2057258"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200150" y="2019726"/>
            <a:ext cx="5268316" cy="7545766"/>
          </a:xfrm>
          <a:custGeom>
            <a:avLst/>
            <a:gdLst/>
            <a:ahLst/>
            <a:cxnLst/>
            <a:rect r="r" b="b" t="t" l="l"/>
            <a:pathLst>
              <a:path h="7545766" w="5268316">
                <a:moveTo>
                  <a:pt x="0" y="0"/>
                </a:moveTo>
                <a:lnTo>
                  <a:pt x="5268316" y="0"/>
                </a:lnTo>
                <a:lnTo>
                  <a:pt x="5268316" y="7545766"/>
                </a:lnTo>
                <a:lnTo>
                  <a:pt x="0" y="75457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468466" y="2673839"/>
            <a:ext cx="10524134" cy="5823585"/>
          </a:xfrm>
          <a:prstGeom prst="rect">
            <a:avLst/>
          </a:prstGeom>
        </p:spPr>
        <p:txBody>
          <a:bodyPr anchor="t" rtlCol="false" tIns="0" lIns="0" bIns="0" rIns="0">
            <a:spAutoFit/>
          </a:bodyPr>
          <a:lstStyle/>
          <a:p>
            <a:pPr algn="r" marL="518160" indent="-259080" lvl="1">
              <a:lnSpc>
                <a:spcPts val="2400"/>
              </a:lnSpc>
              <a:buFont typeface="Arial"/>
              <a:buChar char="•"/>
            </a:pPr>
            <a:r>
              <a:rPr lang="en-US" sz="2400">
                <a:solidFill>
                  <a:srgbClr val="0A0147"/>
                </a:solidFill>
                <a:latin typeface="Glacial Indifference Bold"/>
              </a:rPr>
              <a:t>Політика інформаційної безпеки - набір вимог, правил, обмежень, рекомендацій, які регламентують порядок інформаційної діяльності в організації і спрямовані на досягнення і підтримку стану інформаційної безпеки організації</a:t>
            </a:r>
          </a:p>
          <a:p>
            <a:pPr algn="r" marL="518160" indent="-259080" lvl="1">
              <a:lnSpc>
                <a:spcPts val="2400"/>
              </a:lnSpc>
              <a:buFont typeface="Arial"/>
              <a:buChar char="•"/>
            </a:pPr>
            <a:r>
              <a:rPr lang="en-US" sz="2400">
                <a:solidFill>
                  <a:srgbClr val="0A0147"/>
                </a:solidFill>
                <a:latin typeface="Glacial Indifference Bold"/>
              </a:rPr>
              <a:t> ПЗ (програмне забезпечення) - сукупність програм системи оброблення інформації та програмних документів, необхідних для їх експлуатації</a:t>
            </a:r>
          </a:p>
          <a:p>
            <a:pPr algn="r" marL="518160" indent="-259080" lvl="1">
              <a:lnSpc>
                <a:spcPts val="2400"/>
              </a:lnSpc>
              <a:buFont typeface="Arial"/>
              <a:buChar char="•"/>
            </a:pPr>
            <a:r>
              <a:rPr lang="en-US" sz="2400">
                <a:solidFill>
                  <a:srgbClr val="0A0147"/>
                </a:solidFill>
                <a:latin typeface="Glacial Indifference Bold"/>
              </a:rPr>
              <a:t> ІзОД (інформація з обмеженим доступом) - інформація, доступ до якої має лише обмежене коло осіб і оприлюднення якої заборонено розпорядником інформації відповідно до закону</a:t>
            </a:r>
          </a:p>
          <a:p>
            <a:pPr algn="r" marL="518160" indent="-259080" lvl="1">
              <a:lnSpc>
                <a:spcPts val="2400"/>
              </a:lnSpc>
              <a:buFont typeface="Arial"/>
              <a:buChar char="•"/>
            </a:pPr>
            <a:r>
              <a:rPr lang="en-US" sz="2400">
                <a:solidFill>
                  <a:srgbClr val="0A0147"/>
                </a:solidFill>
                <a:latin typeface="Glacial Indifference Bold"/>
              </a:rPr>
              <a:t> TLS (Transport Layer Security) - криптографічний протокол, що надає можливості безпечної передачі даних в інтернеті для навігації, отримання пошти, спілкування, обміну файлами, тощо</a:t>
            </a:r>
          </a:p>
          <a:p>
            <a:pPr algn="r" marL="518160" indent="-259080" lvl="1">
              <a:lnSpc>
                <a:spcPts val="2400"/>
              </a:lnSpc>
              <a:buFont typeface="Arial"/>
              <a:buChar char="•"/>
            </a:pPr>
            <a:r>
              <a:rPr lang="en-US" sz="2400">
                <a:solidFill>
                  <a:srgbClr val="0A0147"/>
                </a:solidFill>
                <a:latin typeface="Glacial Indifference Bold"/>
              </a:rPr>
              <a:t>VPN (virtual private network) - узагальнена назва технологій, які дозволяють створювати віртуальні захищені мережі поверх інших мереж із меншим рівнем довіри</a:t>
            </a:r>
          </a:p>
        </p:txBody>
      </p:sp>
      <p:sp>
        <p:nvSpPr>
          <p:cNvPr name="Freeform 5" id="5"/>
          <p:cNvSpPr/>
          <p:nvPr/>
        </p:nvSpPr>
        <p:spPr>
          <a:xfrm flipH="false" flipV="false" rot="0">
            <a:off x="6429505" y="0"/>
            <a:ext cx="1274965" cy="637482"/>
          </a:xfrm>
          <a:custGeom>
            <a:avLst/>
            <a:gdLst/>
            <a:ahLst/>
            <a:cxnLst/>
            <a:rect r="r" b="b" t="t" l="l"/>
            <a:pathLst>
              <a:path h="637482" w="1274965">
                <a:moveTo>
                  <a:pt x="0" y="0"/>
                </a:moveTo>
                <a:lnTo>
                  <a:pt x="1274965" y="0"/>
                </a:lnTo>
                <a:lnTo>
                  <a:pt x="1274965" y="637482"/>
                </a:lnTo>
                <a:lnTo>
                  <a:pt x="0" y="6374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399377" y="8579596"/>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7097116" y="1201881"/>
            <a:ext cx="9895484" cy="1381125"/>
          </a:xfrm>
          <a:prstGeom prst="rect">
            <a:avLst/>
          </a:prstGeom>
        </p:spPr>
        <p:txBody>
          <a:bodyPr anchor="t" rtlCol="false" tIns="0" lIns="0" bIns="0" rIns="0">
            <a:spAutoFit/>
          </a:bodyPr>
          <a:lstStyle/>
          <a:p>
            <a:pPr algn="r">
              <a:lnSpc>
                <a:spcPts val="9000"/>
              </a:lnSpc>
            </a:pPr>
            <a:r>
              <a:rPr lang="en-US" sz="9000">
                <a:solidFill>
                  <a:srgbClr val="5383FF"/>
                </a:solidFill>
                <a:latin typeface="Impact"/>
              </a:rPr>
              <a:t> ГЛОСАРІЙ</a:t>
            </a:r>
          </a:p>
        </p:txBody>
      </p:sp>
      <p:sp>
        <p:nvSpPr>
          <p:cNvPr name="Freeform 8" id="8"/>
          <p:cNvSpPr/>
          <p:nvPr/>
        </p:nvSpPr>
        <p:spPr>
          <a:xfrm flipH="false" flipV="false" rot="0">
            <a:off x="9144000" y="9432348"/>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1664094" y="772636"/>
            <a:ext cx="2170214"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0130887" y="2264941"/>
            <a:ext cx="7308287" cy="5740327"/>
          </a:xfrm>
          <a:custGeom>
            <a:avLst/>
            <a:gdLst/>
            <a:ahLst/>
            <a:cxnLst/>
            <a:rect r="r" b="b" t="t" l="l"/>
            <a:pathLst>
              <a:path h="5740327" w="7308287">
                <a:moveTo>
                  <a:pt x="0" y="0"/>
                </a:moveTo>
                <a:lnTo>
                  <a:pt x="7308287" y="0"/>
                </a:lnTo>
                <a:lnTo>
                  <a:pt x="7308287" y="5740327"/>
                </a:lnTo>
                <a:lnTo>
                  <a:pt x="0" y="57403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43894" y="2025187"/>
            <a:ext cx="7700106" cy="2600970"/>
          </a:xfrm>
          <a:prstGeom prst="rect">
            <a:avLst/>
          </a:prstGeom>
        </p:spPr>
        <p:txBody>
          <a:bodyPr anchor="t" rtlCol="false" tIns="0" lIns="0" bIns="0" rIns="0">
            <a:spAutoFit/>
          </a:bodyPr>
          <a:lstStyle/>
          <a:p>
            <a:pPr algn="l">
              <a:lnSpc>
                <a:spcPts val="6400"/>
              </a:lnSpc>
            </a:pPr>
            <a:r>
              <a:rPr lang="en-US" sz="6400">
                <a:solidFill>
                  <a:srgbClr val="5383FF"/>
                </a:solidFill>
                <a:latin typeface="Impact"/>
              </a:rPr>
              <a:t>МЕТА, ЦІЛІ ТА ЗАВДАННЯ ПОЛІТИКИ </a:t>
            </a:r>
          </a:p>
        </p:txBody>
      </p:sp>
      <p:sp>
        <p:nvSpPr>
          <p:cNvPr name="TextBox 5" id="5"/>
          <p:cNvSpPr txBox="true"/>
          <p:nvPr/>
        </p:nvSpPr>
        <p:spPr>
          <a:xfrm rot="0">
            <a:off x="1012362" y="4509861"/>
            <a:ext cx="8861569" cy="469900"/>
          </a:xfrm>
          <a:prstGeom prst="rect">
            <a:avLst/>
          </a:prstGeom>
        </p:spPr>
        <p:txBody>
          <a:bodyPr anchor="t" rtlCol="false" tIns="0" lIns="0" bIns="0" rIns="0">
            <a:spAutoFit/>
          </a:bodyPr>
          <a:lstStyle/>
          <a:p>
            <a:pPr algn="l" marL="755651" indent="-377825" lvl="1">
              <a:lnSpc>
                <a:spcPts val="3500"/>
              </a:lnSpc>
              <a:buFont typeface="Arial"/>
              <a:buChar char="•"/>
            </a:pPr>
            <a:r>
              <a:rPr lang="en-US" sz="3500">
                <a:solidFill>
                  <a:srgbClr val="0A0147"/>
                </a:solidFill>
                <a:latin typeface="Glacial Indifference Bold"/>
              </a:rPr>
              <a:t>Мета</a:t>
            </a:r>
          </a:p>
        </p:txBody>
      </p:sp>
      <p:sp>
        <p:nvSpPr>
          <p:cNvPr name="TextBox 6" id="6"/>
          <p:cNvSpPr txBox="true"/>
          <p:nvPr/>
        </p:nvSpPr>
        <p:spPr>
          <a:xfrm rot="0">
            <a:off x="1489063" y="5979979"/>
            <a:ext cx="7946266" cy="2430780"/>
          </a:xfrm>
          <a:prstGeom prst="rect">
            <a:avLst/>
          </a:prstGeom>
        </p:spPr>
        <p:txBody>
          <a:bodyPr anchor="t" rtlCol="false" tIns="0" lIns="0" bIns="0" rIns="0">
            <a:spAutoFit/>
          </a:bodyPr>
          <a:lstStyle/>
          <a:p>
            <a:pPr algn="just" marL="582930" indent="-291465" lvl="1">
              <a:lnSpc>
                <a:spcPts val="2700"/>
              </a:lnSpc>
              <a:buFont typeface="Arial"/>
              <a:buChar char="•"/>
            </a:pPr>
            <a:r>
              <a:rPr lang="en-US" sz="2700">
                <a:solidFill>
                  <a:srgbClr val="0A0147"/>
                </a:solidFill>
                <a:latin typeface="Glacial Indifference Bold"/>
              </a:rPr>
              <a:t>Визначення принципів управління ризиків пов’язаних із шпигунством</a:t>
            </a:r>
          </a:p>
          <a:p>
            <a:pPr algn="just" marL="582930" indent="-291465" lvl="1">
              <a:lnSpc>
                <a:spcPts val="2700"/>
              </a:lnSpc>
              <a:buFont typeface="Arial"/>
              <a:buChar char="•"/>
            </a:pPr>
            <a:r>
              <a:rPr lang="en-US" sz="2700">
                <a:solidFill>
                  <a:srgbClr val="0A0147"/>
                </a:solidFill>
                <a:latin typeface="Glacial Indifference Bold"/>
              </a:rPr>
              <a:t>Визначення вимог для захисту підприємства від кібератак та шпигунства.</a:t>
            </a:r>
          </a:p>
          <a:p>
            <a:pPr algn="just" marL="582930" indent="-291465" lvl="1">
              <a:lnSpc>
                <a:spcPts val="2700"/>
              </a:lnSpc>
              <a:buFont typeface="Arial"/>
              <a:buChar char="•"/>
            </a:pPr>
            <a:r>
              <a:rPr lang="en-US" sz="2700">
                <a:solidFill>
                  <a:srgbClr val="0A0147"/>
                </a:solidFill>
                <a:latin typeface="Glacial Indifference Bold"/>
              </a:rPr>
              <a:t>Визначення дій, які потрібно виконати у разі виникнення інцидентів</a:t>
            </a:r>
          </a:p>
        </p:txBody>
      </p:sp>
      <p:sp>
        <p:nvSpPr>
          <p:cNvPr name="Freeform 7" id="7"/>
          <p:cNvSpPr/>
          <p:nvPr/>
        </p:nvSpPr>
        <p:spPr>
          <a:xfrm flipH="false" flipV="false" rot="-5720422">
            <a:off x="409255" y="5065350"/>
            <a:ext cx="1298663" cy="690845"/>
          </a:xfrm>
          <a:custGeom>
            <a:avLst/>
            <a:gdLst/>
            <a:ahLst/>
            <a:cxnLst/>
            <a:rect r="r" b="b" t="t" l="l"/>
            <a:pathLst>
              <a:path h="690845" w="1298663">
                <a:moveTo>
                  <a:pt x="0" y="0"/>
                </a:moveTo>
                <a:lnTo>
                  <a:pt x="1298662" y="0"/>
                </a:lnTo>
                <a:lnTo>
                  <a:pt x="1298662" y="690845"/>
                </a:lnTo>
                <a:lnTo>
                  <a:pt x="0" y="6908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9144000" y="-1202227"/>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7047547" y="9046547"/>
            <a:ext cx="1240453" cy="1240453"/>
          </a:xfrm>
          <a:custGeom>
            <a:avLst/>
            <a:gdLst/>
            <a:ahLst/>
            <a:cxnLst/>
            <a:rect r="r" b="b" t="t" l="l"/>
            <a:pathLst>
              <a:path h="1240453" w="1240453">
                <a:moveTo>
                  <a:pt x="0" y="0"/>
                </a:moveTo>
                <a:lnTo>
                  <a:pt x="1240453" y="0"/>
                </a:lnTo>
                <a:lnTo>
                  <a:pt x="1240453" y="1240453"/>
                </a:lnTo>
                <a:lnTo>
                  <a:pt x="0" y="12404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359487" y="9046547"/>
            <a:ext cx="901094" cy="415636"/>
          </a:xfrm>
          <a:custGeom>
            <a:avLst/>
            <a:gdLst/>
            <a:ahLst/>
            <a:cxnLst/>
            <a:rect r="r" b="b" t="t" l="l"/>
            <a:pathLst>
              <a:path h="415636" w="901094">
                <a:moveTo>
                  <a:pt x="0" y="0"/>
                </a:moveTo>
                <a:lnTo>
                  <a:pt x="901094" y="0"/>
                </a:lnTo>
                <a:lnTo>
                  <a:pt x="901094" y="415636"/>
                </a:lnTo>
                <a:lnTo>
                  <a:pt x="0" y="415636"/>
                </a:lnTo>
                <a:lnTo>
                  <a:pt x="0" y="0"/>
                </a:lnTo>
                <a:close/>
              </a:path>
            </a:pathLst>
          </a:custGeom>
          <a:blipFill>
            <a:blip r:embed="rId11">
              <a:extLst>
                <a:ext uri="{96DAC541-7B7A-43D3-8B79-37D633B846F1}">
                  <asvg:svgBlip xmlns:asvg="http://schemas.microsoft.com/office/drawing/2016/SVG/main" r:embed="rId12"/>
                </a:ext>
              </a:extLst>
            </a:blip>
            <a:stretch>
              <a:fillRect l="0" t="0" r="-106253" b="0"/>
            </a:stretch>
          </a:blipFill>
        </p:spPr>
      </p:sp>
      <p:sp>
        <p:nvSpPr>
          <p:cNvPr name="Freeform 11" id="11"/>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1664094" y="772636"/>
            <a:ext cx="2179290"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0130887" y="2264941"/>
            <a:ext cx="7308287" cy="5740327"/>
          </a:xfrm>
          <a:custGeom>
            <a:avLst/>
            <a:gdLst/>
            <a:ahLst/>
            <a:cxnLst/>
            <a:rect r="r" b="b" t="t" l="l"/>
            <a:pathLst>
              <a:path h="5740327" w="7308287">
                <a:moveTo>
                  <a:pt x="0" y="0"/>
                </a:moveTo>
                <a:lnTo>
                  <a:pt x="7308287" y="0"/>
                </a:lnTo>
                <a:lnTo>
                  <a:pt x="7308287" y="5740327"/>
                </a:lnTo>
                <a:lnTo>
                  <a:pt x="0" y="57403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43894" y="2025187"/>
            <a:ext cx="7700106" cy="2600970"/>
          </a:xfrm>
          <a:prstGeom prst="rect">
            <a:avLst/>
          </a:prstGeom>
        </p:spPr>
        <p:txBody>
          <a:bodyPr anchor="t" rtlCol="false" tIns="0" lIns="0" bIns="0" rIns="0">
            <a:spAutoFit/>
          </a:bodyPr>
          <a:lstStyle/>
          <a:p>
            <a:pPr algn="l">
              <a:lnSpc>
                <a:spcPts val="6400"/>
              </a:lnSpc>
            </a:pPr>
            <a:r>
              <a:rPr lang="en-US" sz="6400">
                <a:solidFill>
                  <a:srgbClr val="5383FF"/>
                </a:solidFill>
                <a:latin typeface="Impact"/>
              </a:rPr>
              <a:t>МЕТА, ЦІЛІ ТА ЗАВДАННЯ ПОЛІТИКИ </a:t>
            </a:r>
          </a:p>
        </p:txBody>
      </p:sp>
      <p:sp>
        <p:nvSpPr>
          <p:cNvPr name="TextBox 5" id="5"/>
          <p:cNvSpPr txBox="true"/>
          <p:nvPr/>
        </p:nvSpPr>
        <p:spPr>
          <a:xfrm rot="0">
            <a:off x="1012362" y="4509861"/>
            <a:ext cx="8861569" cy="469900"/>
          </a:xfrm>
          <a:prstGeom prst="rect">
            <a:avLst/>
          </a:prstGeom>
        </p:spPr>
        <p:txBody>
          <a:bodyPr anchor="t" rtlCol="false" tIns="0" lIns="0" bIns="0" rIns="0">
            <a:spAutoFit/>
          </a:bodyPr>
          <a:lstStyle/>
          <a:p>
            <a:pPr algn="l" marL="755651" indent="-377825" lvl="1">
              <a:lnSpc>
                <a:spcPts val="3500"/>
              </a:lnSpc>
              <a:buFont typeface="Arial"/>
              <a:buChar char="•"/>
            </a:pPr>
            <a:r>
              <a:rPr lang="en-US" sz="3500">
                <a:solidFill>
                  <a:srgbClr val="0A0147"/>
                </a:solidFill>
                <a:latin typeface="Glacial Indifference Bold"/>
              </a:rPr>
              <a:t>Цілі</a:t>
            </a:r>
          </a:p>
        </p:txBody>
      </p:sp>
      <p:sp>
        <p:nvSpPr>
          <p:cNvPr name="TextBox 6" id="6"/>
          <p:cNvSpPr txBox="true"/>
          <p:nvPr/>
        </p:nvSpPr>
        <p:spPr>
          <a:xfrm rot="0">
            <a:off x="1489063" y="5979979"/>
            <a:ext cx="7946266" cy="3802380"/>
          </a:xfrm>
          <a:prstGeom prst="rect">
            <a:avLst/>
          </a:prstGeom>
        </p:spPr>
        <p:txBody>
          <a:bodyPr anchor="t" rtlCol="false" tIns="0" lIns="0" bIns="0" rIns="0">
            <a:spAutoFit/>
          </a:bodyPr>
          <a:lstStyle/>
          <a:p>
            <a:pPr algn="just" marL="582930" indent="-291465" lvl="1">
              <a:lnSpc>
                <a:spcPts val="2700"/>
              </a:lnSpc>
              <a:buFont typeface="Arial"/>
              <a:buChar char="•"/>
            </a:pPr>
            <a:r>
              <a:rPr lang="en-US" sz="2700">
                <a:solidFill>
                  <a:srgbClr val="0A0147"/>
                </a:solidFill>
                <a:latin typeface="Glacial Indifference Bold"/>
              </a:rPr>
              <a:t>Забезпечення захисту інформаційних активів підприємства від зовнішніх загроз та загроз пов’язаних з навмисними або не навмисними діями співробітника установи</a:t>
            </a:r>
          </a:p>
          <a:p>
            <a:pPr algn="just" marL="582930" indent="-291465" lvl="1">
              <a:lnSpc>
                <a:spcPts val="2700"/>
              </a:lnSpc>
              <a:buFont typeface="Arial"/>
              <a:buChar char="•"/>
            </a:pPr>
            <a:r>
              <a:rPr lang="en-US" sz="2700">
                <a:solidFill>
                  <a:srgbClr val="0A0147"/>
                </a:solidFill>
                <a:latin typeface="Glacial Indifference Bold"/>
              </a:rPr>
              <a:t>Забезпечення ефективності функціонування СУІБ</a:t>
            </a:r>
          </a:p>
          <a:p>
            <a:pPr algn="just" marL="582930" indent="-291465" lvl="1">
              <a:lnSpc>
                <a:spcPts val="2700"/>
              </a:lnSpc>
              <a:buFont typeface="Arial"/>
              <a:buChar char="•"/>
            </a:pPr>
            <a:r>
              <a:rPr lang="en-US" sz="2700">
                <a:solidFill>
                  <a:srgbClr val="0A0147"/>
                </a:solidFill>
                <a:latin typeface="Glacial Indifference Bold"/>
              </a:rPr>
              <a:t>Попередження та мінімізація ризиків інформаційної безпеки, впровадження відповідних заходів для запобігання виникнення інцидентів</a:t>
            </a:r>
          </a:p>
        </p:txBody>
      </p:sp>
      <p:sp>
        <p:nvSpPr>
          <p:cNvPr name="Freeform 7" id="7"/>
          <p:cNvSpPr/>
          <p:nvPr/>
        </p:nvSpPr>
        <p:spPr>
          <a:xfrm flipH="false" flipV="false" rot="-5720422">
            <a:off x="409255" y="5065350"/>
            <a:ext cx="1298663" cy="690845"/>
          </a:xfrm>
          <a:custGeom>
            <a:avLst/>
            <a:gdLst/>
            <a:ahLst/>
            <a:cxnLst/>
            <a:rect r="r" b="b" t="t" l="l"/>
            <a:pathLst>
              <a:path h="690845" w="1298663">
                <a:moveTo>
                  <a:pt x="0" y="0"/>
                </a:moveTo>
                <a:lnTo>
                  <a:pt x="1298662" y="0"/>
                </a:lnTo>
                <a:lnTo>
                  <a:pt x="1298662" y="690845"/>
                </a:lnTo>
                <a:lnTo>
                  <a:pt x="0" y="6908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9144000" y="-1202227"/>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7047547" y="9046547"/>
            <a:ext cx="1240453" cy="1240453"/>
          </a:xfrm>
          <a:custGeom>
            <a:avLst/>
            <a:gdLst/>
            <a:ahLst/>
            <a:cxnLst/>
            <a:rect r="r" b="b" t="t" l="l"/>
            <a:pathLst>
              <a:path h="1240453" w="1240453">
                <a:moveTo>
                  <a:pt x="0" y="0"/>
                </a:moveTo>
                <a:lnTo>
                  <a:pt x="1240453" y="0"/>
                </a:lnTo>
                <a:lnTo>
                  <a:pt x="1240453" y="1240453"/>
                </a:lnTo>
                <a:lnTo>
                  <a:pt x="0" y="12404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359487" y="9046547"/>
            <a:ext cx="901094" cy="415636"/>
          </a:xfrm>
          <a:custGeom>
            <a:avLst/>
            <a:gdLst/>
            <a:ahLst/>
            <a:cxnLst/>
            <a:rect r="r" b="b" t="t" l="l"/>
            <a:pathLst>
              <a:path h="415636" w="901094">
                <a:moveTo>
                  <a:pt x="0" y="0"/>
                </a:moveTo>
                <a:lnTo>
                  <a:pt x="901094" y="0"/>
                </a:lnTo>
                <a:lnTo>
                  <a:pt x="901094" y="415636"/>
                </a:lnTo>
                <a:lnTo>
                  <a:pt x="0" y="415636"/>
                </a:lnTo>
                <a:lnTo>
                  <a:pt x="0" y="0"/>
                </a:lnTo>
                <a:close/>
              </a:path>
            </a:pathLst>
          </a:custGeom>
          <a:blipFill>
            <a:blip r:embed="rId11">
              <a:extLst>
                <a:ext uri="{96DAC541-7B7A-43D3-8B79-37D633B846F1}">
                  <asvg:svgBlip xmlns:asvg="http://schemas.microsoft.com/office/drawing/2016/SVG/main" r:embed="rId12"/>
                </a:ext>
              </a:extLst>
            </a:blip>
            <a:stretch>
              <a:fillRect l="0" t="0" r="-106253" b="0"/>
            </a:stretch>
          </a:blipFill>
        </p:spPr>
      </p:sp>
      <p:sp>
        <p:nvSpPr>
          <p:cNvPr name="Freeform 11" id="11"/>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1664094" y="772636"/>
            <a:ext cx="2148460"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0130887" y="2264941"/>
            <a:ext cx="7308287" cy="5740327"/>
          </a:xfrm>
          <a:custGeom>
            <a:avLst/>
            <a:gdLst/>
            <a:ahLst/>
            <a:cxnLst/>
            <a:rect r="r" b="b" t="t" l="l"/>
            <a:pathLst>
              <a:path h="5740327" w="7308287">
                <a:moveTo>
                  <a:pt x="0" y="0"/>
                </a:moveTo>
                <a:lnTo>
                  <a:pt x="7308287" y="0"/>
                </a:lnTo>
                <a:lnTo>
                  <a:pt x="7308287" y="5740327"/>
                </a:lnTo>
                <a:lnTo>
                  <a:pt x="0" y="57403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43894" y="2025187"/>
            <a:ext cx="7700106" cy="2600970"/>
          </a:xfrm>
          <a:prstGeom prst="rect">
            <a:avLst/>
          </a:prstGeom>
        </p:spPr>
        <p:txBody>
          <a:bodyPr anchor="t" rtlCol="false" tIns="0" lIns="0" bIns="0" rIns="0">
            <a:spAutoFit/>
          </a:bodyPr>
          <a:lstStyle/>
          <a:p>
            <a:pPr algn="l">
              <a:lnSpc>
                <a:spcPts val="6400"/>
              </a:lnSpc>
            </a:pPr>
            <a:r>
              <a:rPr lang="en-US" sz="6400">
                <a:solidFill>
                  <a:srgbClr val="5383FF"/>
                </a:solidFill>
                <a:latin typeface="Impact"/>
              </a:rPr>
              <a:t>МЕТА, ЦІЛІ ТА ЗАВДАННЯ ПОЛІТИКИ </a:t>
            </a:r>
          </a:p>
        </p:txBody>
      </p:sp>
      <p:sp>
        <p:nvSpPr>
          <p:cNvPr name="TextBox 5" id="5"/>
          <p:cNvSpPr txBox="true"/>
          <p:nvPr/>
        </p:nvSpPr>
        <p:spPr>
          <a:xfrm rot="0">
            <a:off x="1012362" y="4509861"/>
            <a:ext cx="8861569" cy="469900"/>
          </a:xfrm>
          <a:prstGeom prst="rect">
            <a:avLst/>
          </a:prstGeom>
        </p:spPr>
        <p:txBody>
          <a:bodyPr anchor="t" rtlCol="false" tIns="0" lIns="0" bIns="0" rIns="0">
            <a:spAutoFit/>
          </a:bodyPr>
          <a:lstStyle/>
          <a:p>
            <a:pPr algn="l" marL="755651" indent="-377825" lvl="1">
              <a:lnSpc>
                <a:spcPts val="3500"/>
              </a:lnSpc>
              <a:buFont typeface="Arial"/>
              <a:buChar char="•"/>
            </a:pPr>
            <a:r>
              <a:rPr lang="en-US" sz="3500">
                <a:solidFill>
                  <a:srgbClr val="0A0147"/>
                </a:solidFill>
                <a:latin typeface="Glacial Indifference Bold"/>
              </a:rPr>
              <a:t>Завдання</a:t>
            </a:r>
          </a:p>
        </p:txBody>
      </p:sp>
      <p:sp>
        <p:nvSpPr>
          <p:cNvPr name="TextBox 6" id="6"/>
          <p:cNvSpPr txBox="true"/>
          <p:nvPr/>
        </p:nvSpPr>
        <p:spPr>
          <a:xfrm rot="0">
            <a:off x="1489063" y="5979979"/>
            <a:ext cx="7946266" cy="3459480"/>
          </a:xfrm>
          <a:prstGeom prst="rect">
            <a:avLst/>
          </a:prstGeom>
        </p:spPr>
        <p:txBody>
          <a:bodyPr anchor="t" rtlCol="false" tIns="0" lIns="0" bIns="0" rIns="0">
            <a:spAutoFit/>
          </a:bodyPr>
          <a:lstStyle/>
          <a:p>
            <a:pPr algn="just" marL="582930" indent="-291465" lvl="1">
              <a:lnSpc>
                <a:spcPts val="2700"/>
              </a:lnSpc>
              <a:buFont typeface="Arial"/>
              <a:buChar char="•"/>
            </a:pPr>
            <a:r>
              <a:rPr lang="en-US" sz="2700">
                <a:solidFill>
                  <a:srgbClr val="0A0147"/>
                </a:solidFill>
                <a:latin typeface="Glacial Indifference Bold"/>
              </a:rPr>
              <a:t>Засад захисту інформаційних ресурсів підприємства</a:t>
            </a:r>
          </a:p>
          <a:p>
            <a:pPr algn="just" marL="582930" indent="-291465" lvl="1">
              <a:lnSpc>
                <a:spcPts val="2700"/>
              </a:lnSpc>
              <a:buFont typeface="Arial"/>
              <a:buChar char="•"/>
            </a:pPr>
            <a:r>
              <a:rPr lang="en-US" sz="2700">
                <a:solidFill>
                  <a:srgbClr val="0A0147"/>
                </a:solidFill>
                <a:latin typeface="Glacial Indifference Bold"/>
              </a:rPr>
              <a:t>Засад забезпечення надійності бізнес процесів підприємства</a:t>
            </a:r>
          </a:p>
          <a:p>
            <a:pPr algn="just" marL="582930" indent="-291465" lvl="1">
              <a:lnSpc>
                <a:spcPts val="2700"/>
              </a:lnSpc>
              <a:buFont typeface="Arial"/>
              <a:buChar char="•"/>
            </a:pPr>
            <a:r>
              <a:rPr lang="en-US" sz="2700">
                <a:solidFill>
                  <a:srgbClr val="0A0147"/>
                </a:solidFill>
                <a:latin typeface="Glacial Indifference Bold"/>
              </a:rPr>
              <a:t>Впровадження ризик-орієнтованого підходу до забезпечення інформаційної безпеки </a:t>
            </a:r>
          </a:p>
          <a:p>
            <a:pPr algn="just" marL="582930" indent="-291465" lvl="1">
              <a:lnSpc>
                <a:spcPts val="2700"/>
              </a:lnSpc>
              <a:buFont typeface="Arial"/>
              <a:buChar char="•"/>
            </a:pPr>
            <a:r>
              <a:rPr lang="en-US" sz="2700">
                <a:solidFill>
                  <a:srgbClr val="0A0147"/>
                </a:solidFill>
                <a:latin typeface="Glacial Indifference Bold"/>
              </a:rPr>
              <a:t>Впровадження процесного підходу до забезпечення інформаційної безпеки підприємства</a:t>
            </a:r>
          </a:p>
        </p:txBody>
      </p:sp>
      <p:sp>
        <p:nvSpPr>
          <p:cNvPr name="Freeform 7" id="7"/>
          <p:cNvSpPr/>
          <p:nvPr/>
        </p:nvSpPr>
        <p:spPr>
          <a:xfrm flipH="false" flipV="false" rot="-5720422">
            <a:off x="409255" y="5065350"/>
            <a:ext cx="1298663" cy="690845"/>
          </a:xfrm>
          <a:custGeom>
            <a:avLst/>
            <a:gdLst/>
            <a:ahLst/>
            <a:cxnLst/>
            <a:rect r="r" b="b" t="t" l="l"/>
            <a:pathLst>
              <a:path h="690845" w="1298663">
                <a:moveTo>
                  <a:pt x="0" y="0"/>
                </a:moveTo>
                <a:lnTo>
                  <a:pt x="1298662" y="0"/>
                </a:lnTo>
                <a:lnTo>
                  <a:pt x="1298662" y="690845"/>
                </a:lnTo>
                <a:lnTo>
                  <a:pt x="0" y="6908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9144000" y="-1202227"/>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7047547" y="9046547"/>
            <a:ext cx="1240453" cy="1240453"/>
          </a:xfrm>
          <a:custGeom>
            <a:avLst/>
            <a:gdLst/>
            <a:ahLst/>
            <a:cxnLst/>
            <a:rect r="r" b="b" t="t" l="l"/>
            <a:pathLst>
              <a:path h="1240453" w="1240453">
                <a:moveTo>
                  <a:pt x="0" y="0"/>
                </a:moveTo>
                <a:lnTo>
                  <a:pt x="1240453" y="0"/>
                </a:lnTo>
                <a:lnTo>
                  <a:pt x="1240453" y="1240453"/>
                </a:lnTo>
                <a:lnTo>
                  <a:pt x="0" y="12404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359487" y="9046547"/>
            <a:ext cx="901094" cy="415636"/>
          </a:xfrm>
          <a:custGeom>
            <a:avLst/>
            <a:gdLst/>
            <a:ahLst/>
            <a:cxnLst/>
            <a:rect r="r" b="b" t="t" l="l"/>
            <a:pathLst>
              <a:path h="415636" w="901094">
                <a:moveTo>
                  <a:pt x="0" y="0"/>
                </a:moveTo>
                <a:lnTo>
                  <a:pt x="901094" y="0"/>
                </a:lnTo>
                <a:lnTo>
                  <a:pt x="901094" y="415636"/>
                </a:lnTo>
                <a:lnTo>
                  <a:pt x="0" y="415636"/>
                </a:lnTo>
                <a:lnTo>
                  <a:pt x="0" y="0"/>
                </a:lnTo>
                <a:close/>
              </a:path>
            </a:pathLst>
          </a:custGeom>
          <a:blipFill>
            <a:blip r:embed="rId11">
              <a:extLst>
                <a:ext uri="{96DAC541-7B7A-43D3-8B79-37D633B846F1}">
                  <asvg:svgBlip xmlns:asvg="http://schemas.microsoft.com/office/drawing/2016/SVG/main" r:embed="rId12"/>
                </a:ext>
              </a:extLst>
            </a:blip>
            <a:stretch>
              <a:fillRect l="0" t="0" r="-106253" b="0"/>
            </a:stretch>
          </a:blipFill>
        </p:spPr>
      </p:sp>
      <p:sp>
        <p:nvSpPr>
          <p:cNvPr name="Freeform 11" id="11"/>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1664094" y="772636"/>
            <a:ext cx="2292334"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Freeform 3" id="3"/>
          <p:cNvSpPr/>
          <p:nvPr/>
        </p:nvSpPr>
        <p:spPr>
          <a:xfrm flipH="false" flipV="false" rot="0">
            <a:off x="1440754" y="1807409"/>
            <a:ext cx="5424231" cy="7913334"/>
          </a:xfrm>
          <a:custGeom>
            <a:avLst/>
            <a:gdLst/>
            <a:ahLst/>
            <a:cxnLst/>
            <a:rect r="r" b="b" t="t" l="l"/>
            <a:pathLst>
              <a:path h="7913334" w="5424231">
                <a:moveTo>
                  <a:pt x="0" y="0"/>
                </a:moveTo>
                <a:lnTo>
                  <a:pt x="5424230" y="0"/>
                </a:lnTo>
                <a:lnTo>
                  <a:pt x="5424230" y="7913333"/>
                </a:lnTo>
                <a:lnTo>
                  <a:pt x="0" y="7913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664094" y="772636"/>
            <a:ext cx="2127906"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
        <p:nvSpPr>
          <p:cNvPr name="TextBox 6" id="6"/>
          <p:cNvSpPr txBox="true"/>
          <p:nvPr/>
        </p:nvSpPr>
        <p:spPr>
          <a:xfrm rot="0">
            <a:off x="8131031" y="3783156"/>
            <a:ext cx="8861569" cy="469900"/>
          </a:xfrm>
          <a:prstGeom prst="rect">
            <a:avLst/>
          </a:prstGeom>
        </p:spPr>
        <p:txBody>
          <a:bodyPr anchor="t" rtlCol="false" tIns="0" lIns="0" bIns="0" rIns="0">
            <a:spAutoFit/>
          </a:bodyPr>
          <a:lstStyle/>
          <a:p>
            <a:pPr algn="r" marL="755651" indent="-377825" lvl="1">
              <a:lnSpc>
                <a:spcPts val="3500"/>
              </a:lnSpc>
              <a:buFont typeface="Arial"/>
              <a:buChar char="•"/>
            </a:pPr>
            <a:r>
              <a:rPr lang="en-US" sz="3500">
                <a:solidFill>
                  <a:srgbClr val="0A0147"/>
                </a:solidFill>
                <a:latin typeface="Glacial Indifference Bold"/>
              </a:rPr>
              <a:t>Об'єкти регулятивного впливу </a:t>
            </a:r>
          </a:p>
        </p:txBody>
      </p:sp>
      <p:sp>
        <p:nvSpPr>
          <p:cNvPr name="Freeform 7" id="7"/>
          <p:cNvSpPr/>
          <p:nvPr/>
        </p:nvSpPr>
        <p:spPr>
          <a:xfrm flipH="false" flipV="false" rot="-5720422">
            <a:off x="7459497" y="4358335"/>
            <a:ext cx="1298663" cy="690845"/>
          </a:xfrm>
          <a:custGeom>
            <a:avLst/>
            <a:gdLst/>
            <a:ahLst/>
            <a:cxnLst/>
            <a:rect r="r" b="b" t="t" l="l"/>
            <a:pathLst>
              <a:path h="690845" w="1298663">
                <a:moveTo>
                  <a:pt x="0" y="0"/>
                </a:moveTo>
                <a:lnTo>
                  <a:pt x="1298662" y="0"/>
                </a:lnTo>
                <a:lnTo>
                  <a:pt x="1298662" y="690844"/>
                </a:lnTo>
                <a:lnTo>
                  <a:pt x="0" y="6908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8513186" y="1201881"/>
            <a:ext cx="8479414" cy="2356489"/>
          </a:xfrm>
          <a:prstGeom prst="rect">
            <a:avLst/>
          </a:prstGeom>
        </p:spPr>
        <p:txBody>
          <a:bodyPr anchor="t" rtlCol="false" tIns="0" lIns="0" bIns="0" rIns="0">
            <a:spAutoFit/>
          </a:bodyPr>
          <a:lstStyle/>
          <a:p>
            <a:pPr algn="r">
              <a:lnSpc>
                <a:spcPts val="8400"/>
              </a:lnSpc>
            </a:pPr>
            <a:r>
              <a:rPr lang="en-US" sz="8400">
                <a:solidFill>
                  <a:srgbClr val="5383FF"/>
                </a:solidFill>
                <a:latin typeface="Impact"/>
              </a:rPr>
              <a:t>СФЕРА ЗАСТОСУВАННЯ</a:t>
            </a:r>
          </a:p>
        </p:txBody>
      </p:sp>
      <p:sp>
        <p:nvSpPr>
          <p:cNvPr name="TextBox 9" id="9"/>
          <p:cNvSpPr txBox="true"/>
          <p:nvPr/>
        </p:nvSpPr>
        <p:spPr>
          <a:xfrm rot="0">
            <a:off x="8513186" y="5238750"/>
            <a:ext cx="8479414" cy="4740275"/>
          </a:xfrm>
          <a:prstGeom prst="rect">
            <a:avLst/>
          </a:prstGeom>
        </p:spPr>
        <p:txBody>
          <a:bodyPr anchor="t" rtlCol="false" tIns="0" lIns="0" bIns="0" rIns="0">
            <a:spAutoFit/>
          </a:bodyPr>
          <a:lstStyle/>
          <a:p>
            <a:pPr algn="just" marL="539751" indent="-269876" lvl="1">
              <a:lnSpc>
                <a:spcPts val="2500"/>
              </a:lnSpc>
              <a:buFont typeface="Arial"/>
              <a:buChar char="•"/>
            </a:pPr>
            <a:r>
              <a:rPr lang="en-US" sz="2500">
                <a:solidFill>
                  <a:srgbClr val="0A0147"/>
                </a:solidFill>
                <a:latin typeface="Glacial Indifference Bold"/>
              </a:rPr>
              <a:t>Інформаційні ресурси, такі як дані про клієнтів, бази даних, нормативна документація тощо</a:t>
            </a:r>
          </a:p>
          <a:p>
            <a:pPr algn="just" marL="539751" indent="-269876" lvl="1">
              <a:lnSpc>
                <a:spcPts val="2500"/>
              </a:lnSpc>
              <a:buFont typeface="Arial"/>
              <a:buChar char="•"/>
            </a:pPr>
            <a:r>
              <a:rPr lang="en-US" sz="2500">
                <a:solidFill>
                  <a:srgbClr val="0A0147"/>
                </a:solidFill>
                <a:latin typeface="Glacial Indifference Bold"/>
              </a:rPr>
              <a:t>Програмне забезпечення, включаючи системне та сервісне програмне забезпечення</a:t>
            </a:r>
          </a:p>
          <a:p>
            <a:pPr algn="just" marL="539751" indent="-269876" lvl="1">
              <a:lnSpc>
                <a:spcPts val="2500"/>
              </a:lnSpc>
              <a:buFont typeface="Arial"/>
              <a:buChar char="•"/>
            </a:pPr>
            <a:r>
              <a:rPr lang="en-US" sz="2500">
                <a:solidFill>
                  <a:srgbClr val="0A0147"/>
                </a:solidFill>
                <a:latin typeface="Glacial Indifference Bold"/>
              </a:rPr>
              <a:t>Фізичні ресурси, які використовуються для роботи з комп'ютерами та іншим технічним обладнанням</a:t>
            </a:r>
          </a:p>
          <a:p>
            <a:pPr algn="just" marL="539751" indent="-269876" lvl="1">
              <a:lnSpc>
                <a:spcPts val="2500"/>
              </a:lnSpc>
              <a:buFont typeface="Arial"/>
              <a:buChar char="•"/>
            </a:pPr>
            <a:r>
              <a:rPr lang="en-US" sz="2500">
                <a:solidFill>
                  <a:srgbClr val="0A0147"/>
                </a:solidFill>
                <a:latin typeface="Glacial Indifference Bold"/>
              </a:rPr>
              <a:t>Сервісні ресурси, наприклад, доступ до Інтернету, електронної пошти, телефонного зв'язку тощо</a:t>
            </a:r>
          </a:p>
          <a:p>
            <a:pPr algn="just" marL="539751" indent="-269876" lvl="1">
              <a:lnSpc>
                <a:spcPts val="2500"/>
              </a:lnSpc>
              <a:buFont typeface="Arial"/>
              <a:buChar char="•"/>
            </a:pPr>
            <a:r>
              <a:rPr lang="en-US" sz="2500">
                <a:solidFill>
                  <a:srgbClr val="0A0147"/>
                </a:solidFill>
                <a:latin typeface="Glacial Indifference Bold"/>
              </a:rPr>
              <a:t>Кадровий ресурс, тобто співробітники сервісного центру</a:t>
            </a:r>
          </a:p>
          <a:p>
            <a:pPr algn="just" marL="539751" indent="-269876" lvl="1">
              <a:lnSpc>
                <a:spcPts val="2500"/>
              </a:lnSpc>
              <a:buFont typeface="Arial"/>
              <a:buChar char="•"/>
            </a:pPr>
            <a:r>
              <a:rPr lang="en-US" sz="2500">
                <a:solidFill>
                  <a:srgbClr val="0A0147"/>
                </a:solidFill>
                <a:latin typeface="Glacial Indifference Bold"/>
              </a:rPr>
              <a:t>Треті сторони, які можуть бути залучені до надання послуг з ремонту комп'ютерів</a:t>
            </a:r>
          </a:p>
        </p:txBody>
      </p:sp>
      <p:sp>
        <p:nvSpPr>
          <p:cNvPr name="Freeform 10" id="10"/>
          <p:cNvSpPr/>
          <p:nvPr/>
        </p:nvSpPr>
        <p:spPr>
          <a:xfrm flipH="false" flipV="false" rot="0">
            <a:off x="5313282" y="9511149"/>
            <a:ext cx="1551702" cy="1551702"/>
          </a:xfrm>
          <a:custGeom>
            <a:avLst/>
            <a:gdLst/>
            <a:ahLst/>
            <a:cxnLst/>
            <a:rect r="r" b="b" t="t" l="l"/>
            <a:pathLst>
              <a:path h="1551702" w="1551702">
                <a:moveTo>
                  <a:pt x="0" y="0"/>
                </a:moveTo>
                <a:lnTo>
                  <a:pt x="1551702" y="0"/>
                </a:lnTo>
                <a:lnTo>
                  <a:pt x="1551702" y="1551702"/>
                </a:lnTo>
                <a:lnTo>
                  <a:pt x="0" y="15517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915544" y="-1660393"/>
            <a:ext cx="2430974" cy="2404454"/>
          </a:xfrm>
          <a:custGeom>
            <a:avLst/>
            <a:gdLst/>
            <a:ahLst/>
            <a:cxnLst/>
            <a:rect r="r" b="b" t="t" l="l"/>
            <a:pathLst>
              <a:path h="2404454" w="2430974">
                <a:moveTo>
                  <a:pt x="0" y="0"/>
                </a:moveTo>
                <a:lnTo>
                  <a:pt x="2430974" y="0"/>
                </a:lnTo>
                <a:lnTo>
                  <a:pt x="2430974" y="2404454"/>
                </a:lnTo>
                <a:lnTo>
                  <a:pt x="0" y="24044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TextBox 3" id="3"/>
          <p:cNvSpPr txBox="true"/>
          <p:nvPr/>
        </p:nvSpPr>
        <p:spPr>
          <a:xfrm rot="0">
            <a:off x="1443894" y="2493445"/>
            <a:ext cx="8458612" cy="1769755"/>
          </a:xfrm>
          <a:prstGeom prst="rect">
            <a:avLst/>
          </a:prstGeom>
        </p:spPr>
        <p:txBody>
          <a:bodyPr anchor="t" rtlCol="false" tIns="0" lIns="0" bIns="0" rIns="0">
            <a:spAutoFit/>
          </a:bodyPr>
          <a:lstStyle/>
          <a:p>
            <a:pPr algn="l">
              <a:lnSpc>
                <a:spcPts val="6300"/>
              </a:lnSpc>
            </a:pPr>
            <a:r>
              <a:rPr lang="en-US" sz="6300">
                <a:solidFill>
                  <a:srgbClr val="5383FF"/>
                </a:solidFill>
                <a:latin typeface="Impact"/>
              </a:rPr>
              <a:t>ЗАХОДИ ЗАХИСТУ ВІД ЗАГРОЗ </a:t>
            </a:r>
          </a:p>
        </p:txBody>
      </p:sp>
      <p:sp>
        <p:nvSpPr>
          <p:cNvPr name="TextBox 4" id="4"/>
          <p:cNvSpPr txBox="true"/>
          <p:nvPr/>
        </p:nvSpPr>
        <p:spPr>
          <a:xfrm rot="0">
            <a:off x="1012362" y="4235113"/>
            <a:ext cx="8628503" cy="908050"/>
          </a:xfrm>
          <a:prstGeom prst="rect">
            <a:avLst/>
          </a:prstGeom>
        </p:spPr>
        <p:txBody>
          <a:bodyPr anchor="t" rtlCol="false" tIns="0" lIns="0" bIns="0" rIns="0">
            <a:spAutoFit/>
          </a:bodyPr>
          <a:lstStyle/>
          <a:p>
            <a:pPr algn="l" marL="755651" indent="-377825" lvl="1">
              <a:lnSpc>
                <a:spcPts val="3500"/>
              </a:lnSpc>
              <a:buFont typeface="Arial"/>
              <a:buChar char="•"/>
            </a:pPr>
            <a:r>
              <a:rPr lang="en-US" sz="3500">
                <a:solidFill>
                  <a:srgbClr val="0A0147"/>
                </a:solidFill>
                <a:latin typeface="Glacial Indifference Bold"/>
              </a:rPr>
              <a:t>Заходи від загроз середньго рівня передбачають захист від</a:t>
            </a:r>
          </a:p>
        </p:txBody>
      </p:sp>
      <p:sp>
        <p:nvSpPr>
          <p:cNvPr name="TextBox 5" id="5"/>
          <p:cNvSpPr txBox="true"/>
          <p:nvPr/>
        </p:nvSpPr>
        <p:spPr>
          <a:xfrm rot="0">
            <a:off x="1489063" y="5801905"/>
            <a:ext cx="8230221" cy="2225675"/>
          </a:xfrm>
          <a:prstGeom prst="rect">
            <a:avLst/>
          </a:prstGeom>
        </p:spPr>
        <p:txBody>
          <a:bodyPr anchor="t" rtlCol="false" tIns="0" lIns="0" bIns="0" rIns="0">
            <a:spAutoFit/>
          </a:bodyPr>
          <a:lstStyle/>
          <a:p>
            <a:pPr algn="just" marL="539751" indent="-269876" lvl="1">
              <a:lnSpc>
                <a:spcPts val="2500"/>
              </a:lnSpc>
              <a:buFont typeface="Arial"/>
              <a:buChar char="•"/>
            </a:pPr>
            <a:r>
              <a:rPr lang="en-US" sz="2500">
                <a:solidFill>
                  <a:srgbClr val="0A0147"/>
                </a:solidFill>
                <a:latin typeface="Glacial Indifference Bold"/>
              </a:rPr>
              <a:t>Порушеня режиму роботи живлення </a:t>
            </a:r>
          </a:p>
          <a:p>
            <a:pPr algn="just" marL="539751" indent="-269876" lvl="1">
              <a:lnSpc>
                <a:spcPts val="2500"/>
              </a:lnSpc>
              <a:buFont typeface="Arial"/>
              <a:buChar char="•"/>
            </a:pPr>
            <a:r>
              <a:rPr lang="en-US" sz="2500">
                <a:solidFill>
                  <a:srgbClr val="0A0147"/>
                </a:solidFill>
                <a:latin typeface="Glacial Indifference Bold"/>
              </a:rPr>
              <a:t>Підкупу та шантажу співробітників</a:t>
            </a:r>
          </a:p>
          <a:p>
            <a:pPr algn="just" marL="539751" indent="-269876" lvl="1">
              <a:lnSpc>
                <a:spcPts val="2500"/>
              </a:lnSpc>
              <a:buFont typeface="Arial"/>
              <a:buChar char="•"/>
            </a:pPr>
            <a:r>
              <a:rPr lang="en-US" sz="2500">
                <a:solidFill>
                  <a:srgbClr val="0A0147"/>
                </a:solidFill>
                <a:latin typeface="Glacial Indifference Bold"/>
              </a:rPr>
              <a:t>DoS та DDoS атак</a:t>
            </a:r>
          </a:p>
          <a:p>
            <a:pPr algn="just" marL="539751" indent="-269876" lvl="1">
              <a:lnSpc>
                <a:spcPts val="2500"/>
              </a:lnSpc>
              <a:buFont typeface="Arial"/>
              <a:buChar char="•"/>
            </a:pPr>
            <a:r>
              <a:rPr lang="en-US" sz="2500">
                <a:solidFill>
                  <a:srgbClr val="0A0147"/>
                </a:solidFill>
                <a:latin typeface="Glacial Indifference Bold"/>
              </a:rPr>
              <a:t>Несанкціонованого доступу до системи та БД</a:t>
            </a:r>
          </a:p>
          <a:p>
            <a:pPr algn="just" marL="539751" indent="-269876" lvl="1">
              <a:lnSpc>
                <a:spcPts val="2500"/>
              </a:lnSpc>
              <a:buFont typeface="Arial"/>
              <a:buChar char="•"/>
            </a:pPr>
            <a:r>
              <a:rPr lang="en-US" sz="2500">
                <a:solidFill>
                  <a:srgbClr val="0A0147"/>
                </a:solidFill>
                <a:latin typeface="Glacial Indifference Bold"/>
              </a:rPr>
              <a:t>SQL ін’єкцій</a:t>
            </a:r>
          </a:p>
          <a:p>
            <a:pPr algn="just" marL="539751" indent="-269876" lvl="1">
              <a:lnSpc>
                <a:spcPts val="2500"/>
              </a:lnSpc>
              <a:buFont typeface="Arial"/>
              <a:buChar char="•"/>
            </a:pPr>
            <a:r>
              <a:rPr lang="en-US" sz="2500">
                <a:solidFill>
                  <a:srgbClr val="0A0147"/>
                </a:solidFill>
                <a:latin typeface="Glacial Indifference Bold"/>
              </a:rPr>
              <a:t>Шкідливого програмного забезпечення</a:t>
            </a:r>
          </a:p>
          <a:p>
            <a:pPr algn="just" marL="539751" indent="-269876" lvl="1">
              <a:lnSpc>
                <a:spcPts val="2500"/>
              </a:lnSpc>
              <a:buFont typeface="Arial"/>
              <a:buChar char="•"/>
            </a:pPr>
            <a:r>
              <a:rPr lang="en-US" sz="2500">
                <a:solidFill>
                  <a:srgbClr val="0A0147"/>
                </a:solidFill>
                <a:latin typeface="Glacial Indifference Bold"/>
              </a:rPr>
              <a:t>Модифікації даних</a:t>
            </a:r>
          </a:p>
        </p:txBody>
      </p:sp>
      <p:sp>
        <p:nvSpPr>
          <p:cNvPr name="Freeform 6" id="6"/>
          <p:cNvSpPr/>
          <p:nvPr/>
        </p:nvSpPr>
        <p:spPr>
          <a:xfrm flipH="false" flipV="false" rot="-5720422">
            <a:off x="409255" y="4819177"/>
            <a:ext cx="1298663" cy="690845"/>
          </a:xfrm>
          <a:custGeom>
            <a:avLst/>
            <a:gdLst/>
            <a:ahLst/>
            <a:cxnLst/>
            <a:rect r="r" b="b" t="t" l="l"/>
            <a:pathLst>
              <a:path h="690845" w="1298663">
                <a:moveTo>
                  <a:pt x="0" y="0"/>
                </a:moveTo>
                <a:lnTo>
                  <a:pt x="1298662" y="0"/>
                </a:lnTo>
                <a:lnTo>
                  <a:pt x="1298662" y="690845"/>
                </a:lnTo>
                <a:lnTo>
                  <a:pt x="0" y="690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664094" y="772636"/>
            <a:ext cx="2292334"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
        <p:nvSpPr>
          <p:cNvPr name="Freeform 9" id="9"/>
          <p:cNvSpPr/>
          <p:nvPr/>
        </p:nvSpPr>
        <p:spPr>
          <a:xfrm flipH="false" flipV="false" rot="0">
            <a:off x="8219843" y="-1110225"/>
            <a:ext cx="2430974" cy="2404454"/>
          </a:xfrm>
          <a:custGeom>
            <a:avLst/>
            <a:gdLst/>
            <a:ahLst/>
            <a:cxnLst/>
            <a:rect r="r" b="b" t="t" l="l"/>
            <a:pathLst>
              <a:path h="2404454" w="2430974">
                <a:moveTo>
                  <a:pt x="0" y="0"/>
                </a:moveTo>
                <a:lnTo>
                  <a:pt x="2430973" y="0"/>
                </a:lnTo>
                <a:lnTo>
                  <a:pt x="2430973" y="2404453"/>
                </a:lnTo>
                <a:lnTo>
                  <a:pt x="0" y="24044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true" rot="0">
            <a:off x="16686298" y="0"/>
            <a:ext cx="1601702" cy="1601702"/>
          </a:xfrm>
          <a:custGeom>
            <a:avLst/>
            <a:gdLst/>
            <a:ahLst/>
            <a:cxnLst/>
            <a:rect r="r" b="b" t="t" l="l"/>
            <a:pathLst>
              <a:path h="1601702" w="1601702">
                <a:moveTo>
                  <a:pt x="0" y="1601702"/>
                </a:moveTo>
                <a:lnTo>
                  <a:pt x="1601702" y="1601702"/>
                </a:lnTo>
                <a:lnTo>
                  <a:pt x="1601702" y="0"/>
                </a:lnTo>
                <a:lnTo>
                  <a:pt x="0" y="0"/>
                </a:lnTo>
                <a:lnTo>
                  <a:pt x="0" y="1601702"/>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9854502" y="1310922"/>
            <a:ext cx="6831796" cy="7575581"/>
          </a:xfrm>
          <a:custGeom>
            <a:avLst/>
            <a:gdLst/>
            <a:ahLst/>
            <a:cxnLst/>
            <a:rect r="r" b="b" t="t" l="l"/>
            <a:pathLst>
              <a:path h="7575581" w="6831796">
                <a:moveTo>
                  <a:pt x="0" y="0"/>
                </a:moveTo>
                <a:lnTo>
                  <a:pt x="6831796" y="0"/>
                </a:lnTo>
                <a:lnTo>
                  <a:pt x="6831796" y="7575581"/>
                </a:lnTo>
                <a:lnTo>
                  <a:pt x="0" y="757558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8648" r="0" b="-58070"/>
            </a:stretch>
          </a:blipFill>
        </p:spPr>
      </p:sp>
      <p:sp>
        <p:nvSpPr>
          <p:cNvPr name="TextBox 3" id="3"/>
          <p:cNvSpPr txBox="true"/>
          <p:nvPr/>
        </p:nvSpPr>
        <p:spPr>
          <a:xfrm rot="0">
            <a:off x="1443894" y="2493445"/>
            <a:ext cx="8458612" cy="1769755"/>
          </a:xfrm>
          <a:prstGeom prst="rect">
            <a:avLst/>
          </a:prstGeom>
        </p:spPr>
        <p:txBody>
          <a:bodyPr anchor="t" rtlCol="false" tIns="0" lIns="0" bIns="0" rIns="0">
            <a:spAutoFit/>
          </a:bodyPr>
          <a:lstStyle/>
          <a:p>
            <a:pPr algn="l">
              <a:lnSpc>
                <a:spcPts val="6300"/>
              </a:lnSpc>
            </a:pPr>
            <a:r>
              <a:rPr lang="en-US" sz="6300">
                <a:solidFill>
                  <a:srgbClr val="5383FF"/>
                </a:solidFill>
                <a:latin typeface="Impact"/>
              </a:rPr>
              <a:t>ЗАХОДИ ЗАХИСТУ ВІД ЗАГРОЗ </a:t>
            </a:r>
          </a:p>
        </p:txBody>
      </p:sp>
      <p:sp>
        <p:nvSpPr>
          <p:cNvPr name="TextBox 4" id="4"/>
          <p:cNvSpPr txBox="true"/>
          <p:nvPr/>
        </p:nvSpPr>
        <p:spPr>
          <a:xfrm rot="0">
            <a:off x="1012362" y="4235113"/>
            <a:ext cx="8628503" cy="908050"/>
          </a:xfrm>
          <a:prstGeom prst="rect">
            <a:avLst/>
          </a:prstGeom>
        </p:spPr>
        <p:txBody>
          <a:bodyPr anchor="t" rtlCol="false" tIns="0" lIns="0" bIns="0" rIns="0">
            <a:spAutoFit/>
          </a:bodyPr>
          <a:lstStyle/>
          <a:p>
            <a:pPr algn="l" marL="755651" indent="-377825" lvl="1">
              <a:lnSpc>
                <a:spcPts val="3500"/>
              </a:lnSpc>
              <a:buFont typeface="Arial"/>
              <a:buChar char="•"/>
            </a:pPr>
            <a:r>
              <a:rPr lang="en-US" sz="3500">
                <a:solidFill>
                  <a:srgbClr val="0A0147"/>
                </a:solidFill>
                <a:latin typeface="Glacial Indifference Bold"/>
              </a:rPr>
              <a:t>Заходи від загроз низького рівня передбачають захист від</a:t>
            </a:r>
          </a:p>
        </p:txBody>
      </p:sp>
      <p:sp>
        <p:nvSpPr>
          <p:cNvPr name="TextBox 5" id="5"/>
          <p:cNvSpPr txBox="true"/>
          <p:nvPr/>
        </p:nvSpPr>
        <p:spPr>
          <a:xfrm rot="0">
            <a:off x="1443894" y="5514907"/>
            <a:ext cx="8312435" cy="4723130"/>
          </a:xfrm>
          <a:prstGeom prst="rect">
            <a:avLst/>
          </a:prstGeom>
        </p:spPr>
        <p:txBody>
          <a:bodyPr anchor="t" rtlCol="false" tIns="0" lIns="0" bIns="0" rIns="0">
            <a:spAutoFit/>
          </a:bodyPr>
          <a:lstStyle/>
          <a:p>
            <a:pPr algn="just" marL="474983" indent="-237491" lvl="1">
              <a:lnSpc>
                <a:spcPts val="2200"/>
              </a:lnSpc>
              <a:buFont typeface="Arial"/>
              <a:buChar char="•"/>
            </a:pPr>
            <a:r>
              <a:rPr lang="en-US" sz="2200">
                <a:solidFill>
                  <a:srgbClr val="0A0147"/>
                </a:solidFill>
                <a:latin typeface="Glacial Indifference Bold"/>
              </a:rPr>
              <a:t>Виникнення технічних несправностей</a:t>
            </a:r>
          </a:p>
          <a:p>
            <a:pPr algn="just" marL="474983" indent="-237491" lvl="1">
              <a:lnSpc>
                <a:spcPts val="2200"/>
              </a:lnSpc>
              <a:buFont typeface="Arial"/>
              <a:buChar char="•"/>
            </a:pPr>
            <a:r>
              <a:rPr lang="en-US" sz="2200">
                <a:solidFill>
                  <a:srgbClr val="0A0147"/>
                </a:solidFill>
                <a:latin typeface="Glacial Indifference Bold"/>
              </a:rPr>
              <a:t>Підслуховування</a:t>
            </a:r>
          </a:p>
          <a:p>
            <a:pPr algn="just" marL="474983" indent="-237491" lvl="1">
              <a:lnSpc>
                <a:spcPts val="2200"/>
              </a:lnSpc>
              <a:buFont typeface="Arial"/>
              <a:buChar char="•"/>
            </a:pPr>
            <a:r>
              <a:rPr lang="en-US" sz="2200">
                <a:solidFill>
                  <a:srgbClr val="0A0147"/>
                </a:solidFill>
                <a:latin typeface="Glacial Indifference Bold"/>
              </a:rPr>
              <a:t>Читання даних з екрану або читання документів, які залишені без нагляду </a:t>
            </a:r>
          </a:p>
          <a:p>
            <a:pPr algn="just" marL="474983" indent="-237491" lvl="1">
              <a:lnSpc>
                <a:spcPts val="2200"/>
              </a:lnSpc>
              <a:buFont typeface="Arial"/>
              <a:buChar char="•"/>
            </a:pPr>
            <a:r>
              <a:rPr lang="en-US" sz="2200">
                <a:solidFill>
                  <a:srgbClr val="0A0147"/>
                </a:solidFill>
                <a:latin typeface="Glacial Indifference Bold"/>
              </a:rPr>
              <a:t>Крадіжки документів або пристроїв</a:t>
            </a:r>
          </a:p>
          <a:p>
            <a:pPr algn="just" marL="474983" indent="-237491" lvl="1">
              <a:lnSpc>
                <a:spcPts val="2200"/>
              </a:lnSpc>
              <a:buFont typeface="Arial"/>
              <a:buChar char="•"/>
            </a:pPr>
            <a:r>
              <a:rPr lang="en-US" sz="2200">
                <a:solidFill>
                  <a:srgbClr val="0A0147"/>
                </a:solidFill>
                <a:latin typeface="Glacial Indifference Bold"/>
              </a:rPr>
              <a:t>Атаки “людина посередині” (Man-in-the-Middle)</a:t>
            </a:r>
          </a:p>
          <a:p>
            <a:pPr algn="just" marL="474983" indent="-237491" lvl="1">
              <a:lnSpc>
                <a:spcPts val="2200"/>
              </a:lnSpc>
              <a:buFont typeface="Arial"/>
              <a:buChar char="•"/>
            </a:pPr>
            <a:r>
              <a:rPr lang="en-US" sz="2200">
                <a:solidFill>
                  <a:srgbClr val="0A0147"/>
                </a:solidFill>
                <a:latin typeface="Glacial Indifference Bold"/>
              </a:rPr>
              <a:t>Фішингу</a:t>
            </a:r>
          </a:p>
          <a:p>
            <a:pPr algn="just" marL="474983" indent="-237491" lvl="1">
              <a:lnSpc>
                <a:spcPts val="2200"/>
              </a:lnSpc>
              <a:buFont typeface="Arial"/>
              <a:buChar char="•"/>
            </a:pPr>
            <a:r>
              <a:rPr lang="en-US" sz="2200">
                <a:solidFill>
                  <a:srgbClr val="0A0147"/>
                </a:solidFill>
                <a:latin typeface="Glacial Indifference Bold"/>
              </a:rPr>
              <a:t>Розкриття конфіденційних даних клієнтів</a:t>
            </a:r>
          </a:p>
          <a:p>
            <a:pPr algn="just" marL="474983" indent="-237491" lvl="1">
              <a:lnSpc>
                <a:spcPts val="2200"/>
              </a:lnSpc>
              <a:buFont typeface="Arial"/>
              <a:buChar char="•"/>
            </a:pPr>
            <a:r>
              <a:rPr lang="en-US" sz="2200">
                <a:solidFill>
                  <a:srgbClr val="0A0147"/>
                </a:solidFill>
                <a:latin typeface="Glacial Indifference Bold"/>
              </a:rPr>
              <a:t>Навмисного пошкодження пристрою</a:t>
            </a:r>
          </a:p>
          <a:p>
            <a:pPr algn="just" marL="474983" indent="-237491" lvl="1">
              <a:lnSpc>
                <a:spcPts val="2200"/>
              </a:lnSpc>
              <a:buFont typeface="Arial"/>
              <a:buChar char="•"/>
            </a:pPr>
            <a:r>
              <a:rPr lang="en-US" sz="2200">
                <a:solidFill>
                  <a:srgbClr val="0A0147"/>
                </a:solidFill>
                <a:latin typeface="Glacial Indifference Bold"/>
              </a:rPr>
              <a:t>Порушення приватності або неетичного поводження з пристроєм клієнта</a:t>
            </a:r>
          </a:p>
          <a:p>
            <a:pPr algn="just" marL="474983" indent="-237491" lvl="1">
              <a:lnSpc>
                <a:spcPts val="2200"/>
              </a:lnSpc>
              <a:buFont typeface="Arial"/>
              <a:buChar char="•"/>
            </a:pPr>
            <a:r>
              <a:rPr lang="en-US" sz="2200">
                <a:solidFill>
                  <a:srgbClr val="0A0147"/>
                </a:solidFill>
                <a:latin typeface="Glacial Indifference Bold"/>
              </a:rPr>
              <a:t>Не навмисного постачання неякісних деталей</a:t>
            </a:r>
          </a:p>
          <a:p>
            <a:pPr algn="just" marL="474983" indent="-237491" lvl="1">
              <a:lnSpc>
                <a:spcPts val="2200"/>
              </a:lnSpc>
              <a:buFont typeface="Arial"/>
              <a:buChar char="•"/>
            </a:pPr>
            <a:r>
              <a:rPr lang="en-US" sz="2200">
                <a:solidFill>
                  <a:srgbClr val="0A0147"/>
                </a:solidFill>
                <a:latin typeface="Glacial Indifference Bold"/>
              </a:rPr>
              <a:t>Спостереження за введенням ПІН-коду клієнта </a:t>
            </a:r>
          </a:p>
          <a:p>
            <a:pPr algn="just" marL="474983" indent="-237491" lvl="1">
              <a:lnSpc>
                <a:spcPts val="2200"/>
              </a:lnSpc>
              <a:buFont typeface="Arial"/>
              <a:buChar char="•"/>
            </a:pPr>
            <a:r>
              <a:rPr lang="en-US" sz="2200">
                <a:solidFill>
                  <a:srgbClr val="0A0147"/>
                </a:solidFill>
                <a:latin typeface="Glacial Indifference Bold"/>
              </a:rPr>
              <a:t>Недбалого зберігання або неправильної утилізація даних</a:t>
            </a:r>
          </a:p>
          <a:p>
            <a:pPr algn="just" marL="474983" indent="-237491" lvl="1">
              <a:lnSpc>
                <a:spcPts val="2200"/>
              </a:lnSpc>
              <a:buFont typeface="Arial"/>
              <a:buChar char="•"/>
            </a:pPr>
            <a:r>
              <a:rPr lang="en-US" sz="2200">
                <a:solidFill>
                  <a:srgbClr val="0A0147"/>
                </a:solidFill>
                <a:latin typeface="Glacial Indifference Bold"/>
              </a:rPr>
              <a:t>Маніпуляції даними для власної вигоди</a:t>
            </a:r>
          </a:p>
          <a:p>
            <a:pPr algn="just" marL="474983" indent="-237491" lvl="1">
              <a:lnSpc>
                <a:spcPts val="2200"/>
              </a:lnSpc>
              <a:buFont typeface="Arial"/>
              <a:buChar char="•"/>
            </a:pPr>
            <a:r>
              <a:rPr lang="en-US" sz="2200">
                <a:solidFill>
                  <a:srgbClr val="0A0147"/>
                </a:solidFill>
                <a:latin typeface="Glacial Indifference Bold"/>
              </a:rPr>
              <a:t>Втрати даних через людську помилку</a:t>
            </a:r>
          </a:p>
        </p:txBody>
      </p:sp>
      <p:sp>
        <p:nvSpPr>
          <p:cNvPr name="Freeform 6" id="6"/>
          <p:cNvSpPr/>
          <p:nvPr/>
        </p:nvSpPr>
        <p:spPr>
          <a:xfrm flipH="false" flipV="false" rot="-5720422">
            <a:off x="409255" y="4819177"/>
            <a:ext cx="1298663" cy="690845"/>
          </a:xfrm>
          <a:custGeom>
            <a:avLst/>
            <a:gdLst/>
            <a:ahLst/>
            <a:cxnLst/>
            <a:rect r="r" b="b" t="t" l="l"/>
            <a:pathLst>
              <a:path h="690845" w="1298663">
                <a:moveTo>
                  <a:pt x="0" y="0"/>
                </a:moveTo>
                <a:lnTo>
                  <a:pt x="1298662" y="0"/>
                </a:lnTo>
                <a:lnTo>
                  <a:pt x="1298662" y="690845"/>
                </a:lnTo>
                <a:lnTo>
                  <a:pt x="0" y="690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28700" y="727367"/>
            <a:ext cx="571884" cy="583555"/>
          </a:xfrm>
          <a:custGeom>
            <a:avLst/>
            <a:gdLst/>
            <a:ahLst/>
            <a:cxnLst/>
            <a:rect r="r" b="b" t="t" l="l"/>
            <a:pathLst>
              <a:path h="583555" w="571884">
                <a:moveTo>
                  <a:pt x="0" y="0"/>
                </a:moveTo>
                <a:lnTo>
                  <a:pt x="571884" y="0"/>
                </a:lnTo>
                <a:lnTo>
                  <a:pt x="571884" y="583555"/>
                </a:lnTo>
                <a:lnTo>
                  <a:pt x="0" y="5835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664094" y="772636"/>
            <a:ext cx="1994308" cy="521593"/>
          </a:xfrm>
          <a:prstGeom prst="rect">
            <a:avLst/>
          </a:prstGeom>
        </p:spPr>
        <p:txBody>
          <a:bodyPr anchor="t" rtlCol="false" tIns="0" lIns="0" bIns="0" rIns="0">
            <a:spAutoFit/>
          </a:bodyPr>
          <a:lstStyle/>
          <a:p>
            <a:pPr algn="l">
              <a:lnSpc>
                <a:spcPts val="1969"/>
              </a:lnSpc>
            </a:pPr>
            <a:r>
              <a:rPr lang="en-US" sz="1969">
                <a:solidFill>
                  <a:srgbClr val="0A0147"/>
                </a:solidFill>
                <a:latin typeface="Glacial Indifference Bold"/>
              </a:rPr>
              <a:t>ЛАБОРАТОРНА РОБОТА № 4</a:t>
            </a:r>
          </a:p>
        </p:txBody>
      </p:sp>
      <p:sp>
        <p:nvSpPr>
          <p:cNvPr name="Freeform 9" id="9"/>
          <p:cNvSpPr/>
          <p:nvPr/>
        </p:nvSpPr>
        <p:spPr>
          <a:xfrm flipH="false" flipV="false" rot="0">
            <a:off x="8219843" y="-1110225"/>
            <a:ext cx="2430974" cy="2404454"/>
          </a:xfrm>
          <a:custGeom>
            <a:avLst/>
            <a:gdLst/>
            <a:ahLst/>
            <a:cxnLst/>
            <a:rect r="r" b="b" t="t" l="l"/>
            <a:pathLst>
              <a:path h="2404454" w="2430974">
                <a:moveTo>
                  <a:pt x="0" y="0"/>
                </a:moveTo>
                <a:lnTo>
                  <a:pt x="2430973" y="0"/>
                </a:lnTo>
                <a:lnTo>
                  <a:pt x="2430973" y="2404453"/>
                </a:lnTo>
                <a:lnTo>
                  <a:pt x="0" y="24044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true" rot="0">
            <a:off x="16686298" y="0"/>
            <a:ext cx="1601702" cy="1601702"/>
          </a:xfrm>
          <a:custGeom>
            <a:avLst/>
            <a:gdLst/>
            <a:ahLst/>
            <a:cxnLst/>
            <a:rect r="r" b="b" t="t" l="l"/>
            <a:pathLst>
              <a:path h="1601702" w="1601702">
                <a:moveTo>
                  <a:pt x="0" y="1601702"/>
                </a:moveTo>
                <a:lnTo>
                  <a:pt x="1601702" y="1601702"/>
                </a:lnTo>
                <a:lnTo>
                  <a:pt x="1601702" y="0"/>
                </a:lnTo>
                <a:lnTo>
                  <a:pt x="0" y="0"/>
                </a:lnTo>
                <a:lnTo>
                  <a:pt x="0" y="1601702"/>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9854502" y="1310922"/>
            <a:ext cx="6831796" cy="7575581"/>
          </a:xfrm>
          <a:custGeom>
            <a:avLst/>
            <a:gdLst/>
            <a:ahLst/>
            <a:cxnLst/>
            <a:rect r="r" b="b" t="t" l="l"/>
            <a:pathLst>
              <a:path h="7575581" w="6831796">
                <a:moveTo>
                  <a:pt x="0" y="0"/>
                </a:moveTo>
                <a:lnTo>
                  <a:pt x="6831796" y="0"/>
                </a:lnTo>
                <a:lnTo>
                  <a:pt x="6831796" y="7575581"/>
                </a:lnTo>
                <a:lnTo>
                  <a:pt x="0" y="757558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DAGFA2K9jIA</dc:identifier>
  <dcterms:modified xsi:type="dcterms:W3CDTF">2011-08-01T06:04:30Z</dcterms:modified>
  <cp:revision>1</cp:revision>
  <dc:title>Lilac Illustrated Digital Marketing Plan Presentation</dc:title>
</cp:coreProperties>
</file>