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1" r:id="rId4"/>
    <p:sldId id="258" r:id="rId5"/>
    <p:sldId id="259" r:id="rId6"/>
    <p:sldId id="260" r:id="rId7"/>
    <p:sldId id="266" r:id="rId8"/>
    <p:sldId id="261" r:id="rId9"/>
    <p:sldId id="264" r:id="rId10"/>
    <p:sldId id="269" r:id="rId11"/>
    <p:sldId id="263" r:id="rId12"/>
    <p:sldId id="270" r:id="rId13"/>
    <p:sldId id="265" r:id="rId14"/>
  </p:sldIdLst>
  <p:sldSz cx="18288000" cy="10287000"/>
  <p:notesSz cx="6858000" cy="9144000"/>
  <p:embeddedFontLst>
    <p:embeddedFont>
      <p:font typeface="Cambria" panose="02040503050406030204" pitchFamily="18" charset="0"/>
      <p:regular r:id="rId15"/>
      <p:bold r:id="rId16"/>
      <p:italic r:id="rId17"/>
      <p:boldItalic r:id="rId18"/>
    </p:embeddedFont>
    <p:embeddedFont>
      <p:font typeface="Muli Bold" panose="020B0604020202020204" charset="0"/>
      <p:regular r:id="rId19"/>
    </p:embeddedFont>
    <p:embeddedFont>
      <p:font typeface="Muli Heavy" panose="020B0604020202020204" charset="0"/>
      <p:regular r:id="rId20"/>
    </p:embeddedFont>
    <p:embeddedFont>
      <p:font typeface="Muli Ultra-Bold" panose="020B0604020202020204" charset="0"/>
      <p:regular r:id="rId21"/>
    </p:embeddedFont>
    <p:embeddedFont>
      <p:font typeface="Roboto Mono" panose="00000009000000000000" pitchFamily="49"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hyperlink" Target="https://foto.wuestenigel.com/wheat-fields-on-a-sunny-day-with-beautiful-blue-sky/"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2361404" y="1658875"/>
            <a:ext cx="6207250" cy="620725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
        <p:nvSpPr>
          <p:cNvPr id="4" name="TextBox 4"/>
          <p:cNvSpPr txBox="1"/>
          <p:nvPr/>
        </p:nvSpPr>
        <p:spPr>
          <a:xfrm>
            <a:off x="4224877" y="2881785"/>
            <a:ext cx="12082720" cy="3847207"/>
          </a:xfrm>
          <a:prstGeom prst="rect">
            <a:avLst/>
          </a:prstGeom>
        </p:spPr>
        <p:txBody>
          <a:bodyPr lIns="0" tIns="0" rIns="0" bIns="0" rtlCol="0" anchor="t">
            <a:spAutoFit/>
          </a:bodyPr>
          <a:lstStyle/>
          <a:p>
            <a:pPr>
              <a:lnSpc>
                <a:spcPts val="14950"/>
              </a:lnSpc>
            </a:pPr>
            <a:r>
              <a:rPr lang="uk-UA" sz="13000" b="1" dirty="0">
                <a:solidFill>
                  <a:srgbClr val="FFFFFF"/>
                </a:solidFill>
                <a:latin typeface="Muli Heavy"/>
              </a:rPr>
              <a:t>МОДЕЛЬ ПОРУШНИКА</a:t>
            </a:r>
            <a:endParaRPr lang="en-US" sz="13000" b="1" dirty="0">
              <a:solidFill>
                <a:srgbClr val="FFFFFF"/>
              </a:solidFill>
              <a:latin typeface="Muli Heavy"/>
            </a:endParaRPr>
          </a:p>
        </p:txBody>
      </p:sp>
      <p:sp>
        <p:nvSpPr>
          <p:cNvPr id="5" name="TextBox 5"/>
          <p:cNvSpPr txBox="1"/>
          <p:nvPr/>
        </p:nvSpPr>
        <p:spPr>
          <a:xfrm>
            <a:off x="3174732" y="8886858"/>
            <a:ext cx="11938537" cy="371442"/>
          </a:xfrm>
          <a:prstGeom prst="rect">
            <a:avLst/>
          </a:prstGeom>
        </p:spPr>
        <p:txBody>
          <a:bodyPr lIns="0" tIns="0" rIns="0" bIns="0" rtlCol="0" anchor="t">
            <a:spAutoFit/>
          </a:bodyPr>
          <a:lstStyle/>
          <a:p>
            <a:pPr algn="ctr">
              <a:lnSpc>
                <a:spcPts val="3080"/>
              </a:lnSpc>
              <a:spcBef>
                <a:spcPct val="0"/>
              </a:spcBef>
            </a:pPr>
            <a:r>
              <a:rPr lang="uk-UA" sz="2200" spc="22" dirty="0">
                <a:solidFill>
                  <a:srgbClr val="FFFFFF"/>
                </a:solidFill>
                <a:latin typeface="Roboto Mono"/>
              </a:rPr>
              <a:t>Комплексні системи захисту інформації</a:t>
            </a:r>
            <a:endParaRPr lang="en-US" sz="2200" spc="22" dirty="0">
              <a:solidFill>
                <a:srgbClr val="FFFFFF"/>
              </a:solidFill>
              <a:latin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4657" y="1659574"/>
            <a:ext cx="6967851" cy="696785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
        <p:nvSpPr>
          <p:cNvPr id="4" name="TextBox 4"/>
          <p:cNvSpPr txBox="1"/>
          <p:nvPr/>
        </p:nvSpPr>
        <p:spPr>
          <a:xfrm>
            <a:off x="303326" y="3758504"/>
            <a:ext cx="7467600" cy="2769989"/>
          </a:xfrm>
          <a:prstGeom prst="rect">
            <a:avLst/>
          </a:prstGeom>
        </p:spPr>
        <p:txBody>
          <a:bodyPr wrap="square" lIns="0" tIns="0" rIns="0" bIns="0" rtlCol="0" anchor="t">
            <a:spAutoFit/>
          </a:bodyPr>
          <a:lstStyle/>
          <a:p>
            <a:pPr>
              <a:lnSpc>
                <a:spcPts val="7150"/>
              </a:lnSpc>
            </a:pPr>
            <a:r>
              <a:rPr lang="ru-RU" sz="5400" b="1" dirty="0">
                <a:solidFill>
                  <a:srgbClr val="000000"/>
                </a:solidFill>
                <a:latin typeface="Muli Bold"/>
              </a:rPr>
              <a:t>СПЕЦИФІКАЦІЯ МОДЕЛІ ПОРУШНИКА ЗА МІСЦЕМ ДІЇ</a:t>
            </a:r>
            <a:endParaRPr lang="en-US" sz="5400" b="1" dirty="0">
              <a:solidFill>
                <a:srgbClr val="000000"/>
              </a:solidFill>
              <a:latin typeface="Muli Bold"/>
            </a:endParaRPr>
          </a:p>
        </p:txBody>
      </p:sp>
      <p:sp>
        <p:nvSpPr>
          <p:cNvPr id="6" name="TextBox 4">
            <a:extLst>
              <a:ext uri="{FF2B5EF4-FFF2-40B4-BE49-F238E27FC236}">
                <a16:creationId xmlns:a16="http://schemas.microsoft.com/office/drawing/2014/main" id="{4BFDD731-00BF-1FF1-4F5A-788DA137C33D}"/>
              </a:ext>
            </a:extLst>
          </p:cNvPr>
          <p:cNvSpPr txBox="1"/>
          <p:nvPr/>
        </p:nvSpPr>
        <p:spPr>
          <a:xfrm>
            <a:off x="7886086" y="2705099"/>
            <a:ext cx="2438400" cy="492443"/>
          </a:xfrm>
          <a:prstGeom prst="rect">
            <a:avLst/>
          </a:prstGeom>
        </p:spPr>
        <p:txBody>
          <a:bodyPr wrap="square" lIns="0" tIns="0" rIns="0" bIns="0" rtlCol="0" anchor="t">
            <a:spAutoFit/>
          </a:bodyPr>
          <a:lstStyle/>
          <a:p>
            <a:r>
              <a:rPr lang="uk-UA" sz="3200" i="1" dirty="0">
                <a:latin typeface="Muli Ultra-Bold"/>
              </a:rPr>
              <a:t>Таблиця 6</a:t>
            </a:r>
          </a:p>
        </p:txBody>
      </p:sp>
      <p:pic>
        <p:nvPicPr>
          <p:cNvPr id="10" name="Рисунок 9">
            <a:extLst>
              <a:ext uri="{FF2B5EF4-FFF2-40B4-BE49-F238E27FC236}">
                <a16:creationId xmlns:a16="http://schemas.microsoft.com/office/drawing/2014/main" id="{60DF7B1F-000A-0B7F-E843-F53A6F7F1DF7}"/>
              </a:ext>
            </a:extLst>
          </p:cNvPr>
          <p:cNvPicPr>
            <a:picLocks noChangeAspect="1"/>
          </p:cNvPicPr>
          <p:nvPr/>
        </p:nvPicPr>
        <p:blipFill>
          <a:blip r:embed="rId2"/>
          <a:stretch>
            <a:fillRect/>
          </a:stretch>
        </p:blipFill>
        <p:spPr>
          <a:xfrm>
            <a:off x="7798589" y="3467100"/>
            <a:ext cx="10050143" cy="45260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2711426" y="-2472745"/>
            <a:ext cx="6700551" cy="6700551"/>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grpSp>
        <p:nvGrpSpPr>
          <p:cNvPr id="11" name="Group 11"/>
          <p:cNvGrpSpPr/>
          <p:nvPr/>
        </p:nvGrpSpPr>
        <p:grpSpPr>
          <a:xfrm>
            <a:off x="17259300" y="9258300"/>
            <a:ext cx="1759930" cy="175993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271FF"/>
            </a:solidFill>
          </p:spPr>
          <p:txBody>
            <a:bodyPr/>
            <a:lstStyle/>
            <a:p>
              <a:endParaRPr lang="uk-UA"/>
            </a:p>
          </p:txBody>
        </p:sp>
      </p:grpSp>
      <p:sp>
        <p:nvSpPr>
          <p:cNvPr id="2" name="TextBox 2"/>
          <p:cNvSpPr txBox="1"/>
          <p:nvPr/>
        </p:nvSpPr>
        <p:spPr>
          <a:xfrm>
            <a:off x="2362025" y="495300"/>
            <a:ext cx="13563949" cy="1846659"/>
          </a:xfrm>
          <a:prstGeom prst="rect">
            <a:avLst/>
          </a:prstGeom>
        </p:spPr>
        <p:txBody>
          <a:bodyPr wrap="square" lIns="0" tIns="0" rIns="0" bIns="0" rtlCol="0" anchor="t">
            <a:spAutoFit/>
          </a:bodyPr>
          <a:lstStyle/>
          <a:p>
            <a:pPr algn="ctr">
              <a:lnSpc>
                <a:spcPts val="7150"/>
              </a:lnSpc>
            </a:pPr>
            <a:r>
              <a:rPr lang="ru-RU" sz="6500" b="1" dirty="0">
                <a:solidFill>
                  <a:srgbClr val="000000"/>
                </a:solidFill>
                <a:latin typeface="Muli Bold"/>
              </a:rPr>
              <a:t>МОДЕЛЬ ПОРУШНИКА ПОЛІТИКИ БЕЗПЕКИ ІНФОРМАЦІЇ</a:t>
            </a:r>
            <a:endParaRPr lang="en-US" sz="6500" b="1" dirty="0">
              <a:solidFill>
                <a:srgbClr val="000000"/>
              </a:solidFill>
              <a:latin typeface="Muli Bold"/>
            </a:endParaRPr>
          </a:p>
        </p:txBody>
      </p:sp>
      <p:sp>
        <p:nvSpPr>
          <p:cNvPr id="13" name="TextBox 4">
            <a:extLst>
              <a:ext uri="{FF2B5EF4-FFF2-40B4-BE49-F238E27FC236}">
                <a16:creationId xmlns:a16="http://schemas.microsoft.com/office/drawing/2014/main" id="{F97C392E-6F43-E0E2-BBAE-4494DCACDF3F}"/>
              </a:ext>
            </a:extLst>
          </p:cNvPr>
          <p:cNvSpPr txBox="1"/>
          <p:nvPr/>
        </p:nvSpPr>
        <p:spPr>
          <a:xfrm>
            <a:off x="1368700" y="2285930"/>
            <a:ext cx="2438400" cy="492443"/>
          </a:xfrm>
          <a:prstGeom prst="rect">
            <a:avLst/>
          </a:prstGeom>
        </p:spPr>
        <p:txBody>
          <a:bodyPr wrap="square" lIns="0" tIns="0" rIns="0" bIns="0" rtlCol="0" anchor="t">
            <a:spAutoFit/>
          </a:bodyPr>
          <a:lstStyle/>
          <a:p>
            <a:r>
              <a:rPr lang="uk-UA" sz="3200" i="1" dirty="0">
                <a:latin typeface="Muli Ultra-Bold"/>
              </a:rPr>
              <a:t>Таблиця 7</a:t>
            </a:r>
          </a:p>
        </p:txBody>
      </p:sp>
      <p:pic>
        <p:nvPicPr>
          <p:cNvPr id="4" name="Рисунок 3">
            <a:extLst>
              <a:ext uri="{FF2B5EF4-FFF2-40B4-BE49-F238E27FC236}">
                <a16:creationId xmlns:a16="http://schemas.microsoft.com/office/drawing/2014/main" id="{4015606E-6CDD-278D-9254-B59F6F1D5431}"/>
              </a:ext>
            </a:extLst>
          </p:cNvPr>
          <p:cNvPicPr>
            <a:picLocks noChangeAspect="1"/>
          </p:cNvPicPr>
          <p:nvPr/>
        </p:nvPicPr>
        <p:blipFill>
          <a:blip r:embed="rId2"/>
          <a:stretch>
            <a:fillRect/>
          </a:stretch>
        </p:blipFill>
        <p:spPr>
          <a:xfrm>
            <a:off x="1264964" y="2778373"/>
            <a:ext cx="7086599" cy="7044749"/>
          </a:xfrm>
          <a:prstGeom prst="rect">
            <a:avLst/>
          </a:prstGeom>
        </p:spPr>
      </p:pic>
      <p:pic>
        <p:nvPicPr>
          <p:cNvPr id="8" name="Рисунок 7">
            <a:extLst>
              <a:ext uri="{FF2B5EF4-FFF2-40B4-BE49-F238E27FC236}">
                <a16:creationId xmlns:a16="http://schemas.microsoft.com/office/drawing/2014/main" id="{465D575B-94B8-DFF3-6437-2BC2774ED053}"/>
              </a:ext>
            </a:extLst>
          </p:cNvPr>
          <p:cNvPicPr>
            <a:picLocks noChangeAspect="1"/>
          </p:cNvPicPr>
          <p:nvPr/>
        </p:nvPicPr>
        <p:blipFill>
          <a:blip r:embed="rId3"/>
          <a:stretch>
            <a:fillRect/>
          </a:stretch>
        </p:blipFill>
        <p:spPr>
          <a:xfrm>
            <a:off x="9178635" y="2778373"/>
            <a:ext cx="7696374" cy="6935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sp>
        <p:nvSpPr>
          <p:cNvPr id="3" name="TextBox 3"/>
          <p:cNvSpPr txBox="1"/>
          <p:nvPr/>
        </p:nvSpPr>
        <p:spPr>
          <a:xfrm>
            <a:off x="1028700" y="1095375"/>
            <a:ext cx="9543316" cy="910506"/>
          </a:xfrm>
          <a:prstGeom prst="rect">
            <a:avLst/>
          </a:prstGeom>
        </p:spPr>
        <p:txBody>
          <a:bodyPr lIns="0" tIns="0" rIns="0" bIns="0" rtlCol="0" anchor="t">
            <a:spAutoFit/>
          </a:bodyPr>
          <a:lstStyle/>
          <a:p>
            <a:pPr>
              <a:lnSpc>
                <a:spcPts val="7149"/>
              </a:lnSpc>
            </a:pPr>
            <a:r>
              <a:rPr lang="uk-UA" sz="6500" b="1" dirty="0">
                <a:solidFill>
                  <a:srgbClr val="FFFFFF"/>
                </a:solidFill>
                <a:latin typeface="Muli Bold"/>
              </a:rPr>
              <a:t>ВИСНОВОК</a:t>
            </a:r>
            <a:endParaRPr lang="en-US" sz="6500" b="1" dirty="0">
              <a:solidFill>
                <a:srgbClr val="FFFFFF"/>
              </a:solidFill>
              <a:latin typeface="Muli Bold"/>
            </a:endParaRPr>
          </a:p>
        </p:txBody>
      </p:sp>
      <p:grpSp>
        <p:nvGrpSpPr>
          <p:cNvPr id="5" name="Group 5"/>
          <p:cNvGrpSpPr/>
          <p:nvPr/>
        </p:nvGrpSpPr>
        <p:grpSpPr>
          <a:xfrm>
            <a:off x="12115800" y="7810500"/>
            <a:ext cx="4615791" cy="4615791"/>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pic>
        <p:nvPicPr>
          <p:cNvPr id="2050" name="Picture 2" descr="Гифка прозрачный, танцует, танец,  gif картинки,  гиф анимация скачать бесплатно ">
            <a:extLst>
              <a:ext uri="{FF2B5EF4-FFF2-40B4-BE49-F238E27FC236}">
                <a16:creationId xmlns:a16="http://schemas.microsoft.com/office/drawing/2014/main" id="{11BC2396-2652-3279-47D3-24C9DB5DB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016" y="952500"/>
            <a:ext cx="7311736" cy="73117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3">
            <a:extLst>
              <a:ext uri="{FF2B5EF4-FFF2-40B4-BE49-F238E27FC236}">
                <a16:creationId xmlns:a16="http://schemas.microsoft.com/office/drawing/2014/main" id="{37EA9DAD-FEE2-BB46-53E9-D9F3BE6E845A}"/>
              </a:ext>
            </a:extLst>
          </p:cNvPr>
          <p:cNvSpPr txBox="1"/>
          <p:nvPr/>
        </p:nvSpPr>
        <p:spPr>
          <a:xfrm>
            <a:off x="1028700" y="3619500"/>
            <a:ext cx="8877300" cy="3447098"/>
          </a:xfrm>
          <a:prstGeom prst="rect">
            <a:avLst/>
          </a:prstGeom>
        </p:spPr>
        <p:txBody>
          <a:bodyPr wrap="square" lIns="0" tIns="0" rIns="0" bIns="0" rtlCol="0" anchor="t">
            <a:spAutoFit/>
          </a:bodyPr>
          <a:lstStyle/>
          <a:p>
            <a:r>
              <a:rPr lang="uk-UA" sz="2800" dirty="0">
                <a:solidFill>
                  <a:srgbClr val="FFFFFF"/>
                </a:solidFill>
                <a:latin typeface="Muli Bold"/>
              </a:rPr>
              <a:t>	Отже, було визначено зовнішні і внутрішні групи порушників, та обґрунтовано можливі мотиви порушень на підприємстві. Також, розробили модель порушника, і визначили хто становить найбільшу загрозу для підприємства.</a:t>
            </a:r>
          </a:p>
          <a:p>
            <a:r>
              <a:rPr lang="uk-UA" sz="2800" dirty="0">
                <a:solidFill>
                  <a:srgbClr val="FFFFFF"/>
                </a:solidFill>
                <a:latin typeface="Muli Bold"/>
              </a:rPr>
              <a:t>	Результати розробки моделі порушника дозволили нам визначити потенційно небезпечних осіб та головні ризики для підприємства.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7D26"/>
        </a:solidFill>
        <a:effectLst/>
      </p:bgPr>
    </p:bg>
    <p:spTree>
      <p:nvGrpSpPr>
        <p:cNvPr id="1" name=""/>
        <p:cNvGrpSpPr/>
        <p:nvPr/>
      </p:nvGrpSpPr>
      <p:grpSpPr>
        <a:xfrm>
          <a:off x="0" y="0"/>
          <a:ext cx="0" cy="0"/>
          <a:chOff x="0" y="0"/>
          <a:chExt cx="0" cy="0"/>
        </a:xfrm>
      </p:grpSpPr>
      <p:grpSp>
        <p:nvGrpSpPr>
          <p:cNvPr id="3" name="Group 3"/>
          <p:cNvGrpSpPr/>
          <p:nvPr/>
        </p:nvGrpSpPr>
        <p:grpSpPr>
          <a:xfrm>
            <a:off x="13563600" y="5829300"/>
            <a:ext cx="7371487" cy="7371487"/>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271FF"/>
            </a:solidFill>
          </p:spPr>
          <p:txBody>
            <a:bodyPr/>
            <a:lstStyle/>
            <a:p>
              <a:endParaRPr lang="uk-UA" dirty="0"/>
            </a:p>
          </p:txBody>
        </p:sp>
      </p:grpSp>
      <p:sp>
        <p:nvSpPr>
          <p:cNvPr id="5" name="TextBox 5"/>
          <p:cNvSpPr txBox="1"/>
          <p:nvPr/>
        </p:nvSpPr>
        <p:spPr>
          <a:xfrm>
            <a:off x="609600" y="6712430"/>
            <a:ext cx="9182100" cy="1231106"/>
          </a:xfrm>
          <a:prstGeom prst="rect">
            <a:avLst/>
          </a:prstGeom>
        </p:spPr>
        <p:txBody>
          <a:bodyPr wrap="square" lIns="0" tIns="0" rIns="0" bIns="0" rtlCol="0" anchor="t">
            <a:spAutoFit/>
          </a:bodyPr>
          <a:lstStyle/>
          <a:p>
            <a:pPr>
              <a:lnSpc>
                <a:spcPts val="9600"/>
              </a:lnSpc>
            </a:pPr>
            <a:r>
              <a:rPr lang="uk-UA" sz="8000" b="1" dirty="0">
                <a:solidFill>
                  <a:srgbClr val="FFFFFF"/>
                </a:solidFill>
                <a:latin typeface="Muli Ultra-Bold"/>
              </a:rPr>
              <a:t>ДЯКУЮ ЗА УВАГУ!</a:t>
            </a:r>
            <a:endParaRPr lang="en-US" sz="8000" b="1" dirty="0">
              <a:solidFill>
                <a:srgbClr val="FFFFFF"/>
              </a:solidFill>
              <a:latin typeface="Muli Ultra-Bold"/>
            </a:endParaRPr>
          </a:p>
        </p:txBody>
      </p:sp>
      <p:pic>
        <p:nvPicPr>
          <p:cNvPr id="9" name="Графіка 8" descr="Two Hearts outline">
            <a:extLst>
              <a:ext uri="{FF2B5EF4-FFF2-40B4-BE49-F238E27FC236}">
                <a16:creationId xmlns:a16="http://schemas.microsoft.com/office/drawing/2014/main" id="{9A0BD478-93DD-C2AE-A53C-09F9AE4D66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400" y="7581900"/>
            <a:ext cx="2287526" cy="2287526"/>
          </a:xfrm>
          <a:prstGeom prst="rect">
            <a:avLst/>
          </a:prstGeom>
        </p:spPr>
      </p:pic>
      <p:pic>
        <p:nvPicPr>
          <p:cNvPr id="11" name="Рисунок 10" descr="Зображення, що містить небо, хмара, просто неба, урожай">
            <a:extLst>
              <a:ext uri="{FF2B5EF4-FFF2-40B4-BE49-F238E27FC236}">
                <a16:creationId xmlns:a16="http://schemas.microsoft.com/office/drawing/2014/main" id="{E1ED0529-6006-25E1-7AC1-76EF5C08719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43485"/>
          <a:stretch/>
        </p:blipFill>
        <p:spPr>
          <a:xfrm>
            <a:off x="-6927" y="-1064419"/>
            <a:ext cx="18288000" cy="68937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sp>
        <p:nvSpPr>
          <p:cNvPr id="4" name="TextBox 4"/>
          <p:cNvSpPr txBox="1"/>
          <p:nvPr/>
        </p:nvSpPr>
        <p:spPr>
          <a:xfrm>
            <a:off x="1043803" y="2913102"/>
            <a:ext cx="16200394" cy="1107996"/>
          </a:xfrm>
          <a:prstGeom prst="rect">
            <a:avLst/>
          </a:prstGeom>
        </p:spPr>
        <p:txBody>
          <a:bodyPr lIns="0" tIns="0" rIns="0" bIns="0" rtlCol="0" anchor="t">
            <a:spAutoFit/>
          </a:bodyPr>
          <a:lstStyle/>
          <a:p>
            <a:r>
              <a:rPr lang="uk-UA" sz="3600" b="1" u="sng" dirty="0">
                <a:solidFill>
                  <a:srgbClr val="FFFFFF"/>
                </a:solidFill>
                <a:latin typeface="Muli Ultra-Bold"/>
              </a:rPr>
              <a:t>Мета роботи:</a:t>
            </a:r>
            <a:r>
              <a:rPr lang="uk-UA" sz="3600" b="1" dirty="0">
                <a:solidFill>
                  <a:srgbClr val="FFFFFF"/>
                </a:solidFill>
                <a:latin typeface="Muli Ultra-Bold"/>
              </a:rPr>
              <a:t> </a:t>
            </a:r>
            <a:r>
              <a:rPr lang="uk-UA" sz="3600" dirty="0">
                <a:solidFill>
                  <a:srgbClr val="FFFFFF"/>
                </a:solidFill>
                <a:latin typeface="Muli Ultra-Bold"/>
              </a:rPr>
              <a:t>ознайомитись з основними моделями порушників та їх класифікацією.</a:t>
            </a:r>
          </a:p>
        </p:txBody>
      </p:sp>
      <p:sp>
        <p:nvSpPr>
          <p:cNvPr id="5" name="TextBox 4">
            <a:extLst>
              <a:ext uri="{FF2B5EF4-FFF2-40B4-BE49-F238E27FC236}">
                <a16:creationId xmlns:a16="http://schemas.microsoft.com/office/drawing/2014/main" id="{6092E811-D7D1-24EE-2FA8-162E2A4596D4}"/>
              </a:ext>
            </a:extLst>
          </p:cNvPr>
          <p:cNvSpPr txBox="1"/>
          <p:nvPr/>
        </p:nvSpPr>
        <p:spPr>
          <a:xfrm>
            <a:off x="8458200" y="4756108"/>
            <a:ext cx="8458200" cy="2954655"/>
          </a:xfrm>
          <a:prstGeom prst="rect">
            <a:avLst/>
          </a:prstGeom>
        </p:spPr>
        <p:txBody>
          <a:bodyPr wrap="square" lIns="0" tIns="0" rIns="0" bIns="0" rtlCol="0" anchor="t">
            <a:spAutoFit/>
          </a:bodyPr>
          <a:lstStyle/>
          <a:p>
            <a:r>
              <a:rPr lang="uk-UA" sz="3200" b="1" u="sng" dirty="0">
                <a:solidFill>
                  <a:srgbClr val="FFFFFF"/>
                </a:solidFill>
                <a:latin typeface="Muli Ultra-Bold"/>
              </a:rPr>
              <a:t>Завдання:</a:t>
            </a:r>
          </a:p>
          <a:p>
            <a:pPr marL="571500" indent="-571500">
              <a:buFont typeface="Arial" panose="020B0604020202020204" pitchFamily="34" charset="0"/>
              <a:buChar char="•"/>
            </a:pPr>
            <a:r>
              <a:rPr lang="uk-UA" sz="3200" dirty="0">
                <a:solidFill>
                  <a:srgbClr val="FFFFFF"/>
                </a:solidFill>
                <a:latin typeface="Muli Ultra-Bold"/>
              </a:rPr>
              <a:t>Визначити зовнішні і внутрішні групи порушників на підприємстві. </a:t>
            </a:r>
          </a:p>
          <a:p>
            <a:pPr marL="571500" indent="-571500">
              <a:buFont typeface="Arial" panose="020B0604020202020204" pitchFamily="34" charset="0"/>
              <a:buChar char="•"/>
            </a:pPr>
            <a:r>
              <a:rPr lang="uk-UA" sz="3200" dirty="0">
                <a:solidFill>
                  <a:srgbClr val="FFFFFF"/>
                </a:solidFill>
                <a:latin typeface="Muli Ultra-Bold"/>
              </a:rPr>
              <a:t>Обґрунтувати можливі мотиви порушень на підприємстві. </a:t>
            </a:r>
          </a:p>
          <a:p>
            <a:pPr marL="571500" indent="-571500">
              <a:buFont typeface="Arial" panose="020B0604020202020204" pitchFamily="34" charset="0"/>
              <a:buChar char="•"/>
            </a:pPr>
            <a:r>
              <a:rPr lang="uk-UA" sz="3200" dirty="0">
                <a:solidFill>
                  <a:srgbClr val="FFFFFF"/>
                </a:solidFill>
                <a:latin typeface="Muli Ultra-Bold"/>
              </a:rPr>
              <a:t>Розробити модель порушника.</a:t>
            </a:r>
          </a:p>
        </p:txBody>
      </p:sp>
      <p:grpSp>
        <p:nvGrpSpPr>
          <p:cNvPr id="6" name="Group 2">
            <a:extLst>
              <a:ext uri="{FF2B5EF4-FFF2-40B4-BE49-F238E27FC236}">
                <a16:creationId xmlns:a16="http://schemas.microsoft.com/office/drawing/2014/main" id="{B9FBE36C-B084-CF8C-E1CC-58AEE478AB44}"/>
              </a:ext>
            </a:extLst>
          </p:cNvPr>
          <p:cNvGrpSpPr/>
          <p:nvPr/>
        </p:nvGrpSpPr>
        <p:grpSpPr>
          <a:xfrm>
            <a:off x="3886200" y="-7481030"/>
            <a:ext cx="10058400" cy="9659122"/>
            <a:chOff x="0" y="0"/>
            <a:chExt cx="6350000" cy="6350000"/>
          </a:xfrm>
        </p:grpSpPr>
        <p:sp>
          <p:nvSpPr>
            <p:cNvPr id="7" name="Freeform 3">
              <a:extLst>
                <a:ext uri="{FF2B5EF4-FFF2-40B4-BE49-F238E27FC236}">
                  <a16:creationId xmlns:a16="http://schemas.microsoft.com/office/drawing/2014/main" id="{F37AC1FB-F1A6-C1B2-0E4C-4B196E473DB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dirty="0"/>
            </a:p>
          </p:txBody>
        </p:sp>
      </p:grpSp>
      <p:sp>
        <p:nvSpPr>
          <p:cNvPr id="8" name="TextBox 9">
            <a:extLst>
              <a:ext uri="{FF2B5EF4-FFF2-40B4-BE49-F238E27FC236}">
                <a16:creationId xmlns:a16="http://schemas.microsoft.com/office/drawing/2014/main" id="{B8337F3F-4C0F-B4A2-F4D6-95B2E6E0A968}"/>
              </a:ext>
            </a:extLst>
          </p:cNvPr>
          <p:cNvSpPr txBox="1"/>
          <p:nvPr/>
        </p:nvSpPr>
        <p:spPr>
          <a:xfrm>
            <a:off x="4114800" y="419100"/>
            <a:ext cx="10058400" cy="1231106"/>
          </a:xfrm>
          <a:prstGeom prst="rect">
            <a:avLst/>
          </a:prstGeom>
        </p:spPr>
        <p:txBody>
          <a:bodyPr wrap="square" lIns="0" tIns="0" rIns="0" bIns="0" rtlCol="0" anchor="t">
            <a:spAutoFit/>
          </a:bodyPr>
          <a:lstStyle/>
          <a:p>
            <a:pPr>
              <a:lnSpc>
                <a:spcPts val="9600"/>
              </a:lnSpc>
            </a:pPr>
            <a:r>
              <a:rPr lang="uk-UA" sz="8000" b="1" dirty="0">
                <a:solidFill>
                  <a:srgbClr val="FFFFFF"/>
                </a:solidFill>
                <a:latin typeface="Muli Ultra-Bold"/>
              </a:rPr>
              <a:t>МЕТА ТА ЗАВДАННЯ</a:t>
            </a:r>
            <a:endParaRPr lang="en-US" sz="8000" b="1" dirty="0">
              <a:solidFill>
                <a:srgbClr val="FFFFFF"/>
              </a:solidFill>
              <a:latin typeface="Muli Ultra-Bold"/>
            </a:endParaRPr>
          </a:p>
        </p:txBody>
      </p:sp>
      <p:pic>
        <p:nvPicPr>
          <p:cNvPr id="10242" name="Picture 2" descr="Гифка вопрос, лампочка, brainstorming,  gif картинки, графика, яркий, after effects, идея, ищет, счастье,  гиф анимация скачать бесплатно счастливый, дизайн, движение, хорошо, реклама, красочный, dope, правда, поиск, нашел, каламбур, игра слов, ага, отвечает, находка, искусство, отлично, истина, мозговой штурм, иконка, movimiento, паб, пропаганда, бом, цветной, многоцветный, живот, бант, перфекто ">
            <a:extLst>
              <a:ext uri="{FF2B5EF4-FFF2-40B4-BE49-F238E27FC236}">
                <a16:creationId xmlns:a16="http://schemas.microsoft.com/office/drawing/2014/main" id="{1D4DCF7E-943C-643C-50A4-0BE264CC8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56108"/>
            <a:ext cx="4522132" cy="4522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7D26"/>
        </a:solidFill>
        <a:effectLst/>
      </p:bgPr>
    </p:bg>
    <p:spTree>
      <p:nvGrpSpPr>
        <p:cNvPr id="1" name="">
          <a:extLst>
            <a:ext uri="{FF2B5EF4-FFF2-40B4-BE49-F238E27FC236}">
              <a16:creationId xmlns:a16="http://schemas.microsoft.com/office/drawing/2014/main" id="{995109AE-CE43-3607-616F-FA2C81023ED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021E29E-8BB8-88F0-BA01-36208786B862}"/>
              </a:ext>
            </a:extLst>
          </p:cNvPr>
          <p:cNvSpPr txBox="1"/>
          <p:nvPr/>
        </p:nvSpPr>
        <p:spPr>
          <a:xfrm>
            <a:off x="5867400" y="897329"/>
            <a:ext cx="6553200" cy="923330"/>
          </a:xfrm>
          <a:prstGeom prst="rect">
            <a:avLst/>
          </a:prstGeom>
        </p:spPr>
        <p:txBody>
          <a:bodyPr wrap="square" lIns="0" tIns="0" rIns="0" bIns="0" rtlCol="0" anchor="t">
            <a:spAutoFit/>
          </a:bodyPr>
          <a:lstStyle/>
          <a:p>
            <a:pPr>
              <a:lnSpc>
                <a:spcPts val="7150"/>
              </a:lnSpc>
            </a:pPr>
            <a:r>
              <a:rPr lang="uk-UA" sz="6000" b="1" dirty="0">
                <a:solidFill>
                  <a:srgbClr val="FFFFFF"/>
                </a:solidFill>
                <a:latin typeface="Muli Bold"/>
              </a:rPr>
              <a:t>НАША КОМАНДА</a:t>
            </a:r>
            <a:endParaRPr lang="ru-RU" sz="6000" b="1" dirty="0">
              <a:solidFill>
                <a:srgbClr val="FFFFFF"/>
              </a:solidFill>
              <a:latin typeface="Muli Bold"/>
            </a:endParaRPr>
          </a:p>
        </p:txBody>
      </p:sp>
      <p:sp>
        <p:nvSpPr>
          <p:cNvPr id="20" name="TextBox 4">
            <a:extLst>
              <a:ext uri="{FF2B5EF4-FFF2-40B4-BE49-F238E27FC236}">
                <a16:creationId xmlns:a16="http://schemas.microsoft.com/office/drawing/2014/main" id="{FF5E8EEC-16BD-1187-155B-1461E4F79B49}"/>
              </a:ext>
            </a:extLst>
          </p:cNvPr>
          <p:cNvSpPr txBox="1"/>
          <p:nvPr/>
        </p:nvSpPr>
        <p:spPr>
          <a:xfrm>
            <a:off x="1981201" y="6591300"/>
            <a:ext cx="3048000" cy="492443"/>
          </a:xfrm>
          <a:prstGeom prst="rect">
            <a:avLst/>
          </a:prstGeom>
        </p:spPr>
        <p:txBody>
          <a:bodyPr wrap="square" lIns="0" tIns="0" rIns="0" bIns="0" rtlCol="0" anchor="t">
            <a:spAutoFit/>
          </a:bodyPr>
          <a:lstStyle/>
          <a:p>
            <a:r>
              <a:rPr lang="uk-UA" sz="3200" i="1" dirty="0">
                <a:latin typeface="Muli Ultra-Bold"/>
              </a:rPr>
              <a:t>Анжеліка Чуєва</a:t>
            </a:r>
          </a:p>
        </p:txBody>
      </p:sp>
      <p:sp>
        <p:nvSpPr>
          <p:cNvPr id="3" name="TextBox 4">
            <a:extLst>
              <a:ext uri="{FF2B5EF4-FFF2-40B4-BE49-F238E27FC236}">
                <a16:creationId xmlns:a16="http://schemas.microsoft.com/office/drawing/2014/main" id="{E28D7370-974C-4D6F-1F15-93A43E424123}"/>
              </a:ext>
            </a:extLst>
          </p:cNvPr>
          <p:cNvSpPr txBox="1"/>
          <p:nvPr/>
        </p:nvSpPr>
        <p:spPr>
          <a:xfrm>
            <a:off x="7924800" y="8115300"/>
            <a:ext cx="2438400" cy="492443"/>
          </a:xfrm>
          <a:prstGeom prst="rect">
            <a:avLst/>
          </a:prstGeom>
        </p:spPr>
        <p:txBody>
          <a:bodyPr wrap="square" lIns="0" tIns="0" rIns="0" bIns="0" rtlCol="0" anchor="t">
            <a:spAutoFit/>
          </a:bodyPr>
          <a:lstStyle/>
          <a:p>
            <a:r>
              <a:rPr lang="uk-UA" sz="3200" i="1" dirty="0">
                <a:latin typeface="Muli Ultra-Bold"/>
              </a:rPr>
              <a:t>Вадим Бойко</a:t>
            </a:r>
          </a:p>
        </p:txBody>
      </p:sp>
      <p:sp>
        <p:nvSpPr>
          <p:cNvPr id="4" name="TextBox 4">
            <a:extLst>
              <a:ext uri="{FF2B5EF4-FFF2-40B4-BE49-F238E27FC236}">
                <a16:creationId xmlns:a16="http://schemas.microsoft.com/office/drawing/2014/main" id="{AD30FD78-A974-92A8-D3BE-36FE2A7F7D3B}"/>
              </a:ext>
            </a:extLst>
          </p:cNvPr>
          <p:cNvSpPr txBox="1"/>
          <p:nvPr/>
        </p:nvSpPr>
        <p:spPr>
          <a:xfrm>
            <a:off x="13258800" y="6793098"/>
            <a:ext cx="2438400" cy="492443"/>
          </a:xfrm>
          <a:prstGeom prst="rect">
            <a:avLst/>
          </a:prstGeom>
        </p:spPr>
        <p:txBody>
          <a:bodyPr wrap="square" lIns="0" tIns="0" rIns="0" bIns="0" rtlCol="0" anchor="t">
            <a:spAutoFit/>
          </a:bodyPr>
          <a:lstStyle/>
          <a:p>
            <a:r>
              <a:rPr lang="uk-UA" sz="3200" i="1" dirty="0">
                <a:latin typeface="Muli Ultra-Bold"/>
              </a:rPr>
              <a:t>Марія </a:t>
            </a:r>
            <a:r>
              <a:rPr lang="uk-UA" sz="3200" i="1" dirty="0" err="1">
                <a:latin typeface="Muli Ultra-Bold"/>
              </a:rPr>
              <a:t>Пудла</a:t>
            </a:r>
            <a:endParaRPr lang="uk-UA" sz="3200" i="1" dirty="0">
              <a:latin typeface="Muli Ultra-Bold"/>
            </a:endParaRPr>
          </a:p>
        </p:txBody>
      </p:sp>
      <p:pic>
        <p:nvPicPr>
          <p:cNvPr id="11268" name="Picture 4" descr="Молодая женщина работает на ноутбуке и показывает знак v в PNG, SVG">
            <a:extLst>
              <a:ext uri="{FF2B5EF4-FFF2-40B4-BE49-F238E27FC236}">
                <a16:creationId xmlns:a16="http://schemas.microsoft.com/office/drawing/2014/main" id="{0864301B-11E4-7171-EB02-A4594D89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2624137"/>
            <a:ext cx="35052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Young woman with laptop at table в PNG, SVG">
            <a:extLst>
              <a:ext uri="{FF2B5EF4-FFF2-40B4-BE49-F238E27FC236}">
                <a16:creationId xmlns:a16="http://schemas.microsoft.com/office/drawing/2014/main" id="{C990847D-BC5E-8430-3625-50FBD6228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7327" y="3205162"/>
            <a:ext cx="35052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Молодой человек в наушниках за компьютером в PNG, SVG">
            <a:extLst>
              <a:ext uri="{FF2B5EF4-FFF2-40B4-BE49-F238E27FC236}">
                <a16:creationId xmlns:a16="http://schemas.microsoft.com/office/drawing/2014/main" id="{3637D570-2859-2506-4F76-52D2941FF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964" y="3624566"/>
            <a:ext cx="35052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90733" y="5759729"/>
            <a:ext cx="9054541" cy="905454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271FF"/>
            </a:solidFill>
          </p:spPr>
          <p:txBody>
            <a:bodyPr/>
            <a:lstStyle/>
            <a:p>
              <a:endParaRPr lang="uk-UA"/>
            </a:p>
          </p:txBody>
        </p:sp>
      </p:grpSp>
      <p:grpSp>
        <p:nvGrpSpPr>
          <p:cNvPr id="7" name="Group 7"/>
          <p:cNvGrpSpPr/>
          <p:nvPr/>
        </p:nvGrpSpPr>
        <p:grpSpPr>
          <a:xfrm>
            <a:off x="-773401" y="-916377"/>
            <a:ext cx="3037518" cy="3037518"/>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
        <p:nvSpPr>
          <p:cNvPr id="9" name="TextBox 9"/>
          <p:cNvSpPr txBox="1"/>
          <p:nvPr/>
        </p:nvSpPr>
        <p:spPr>
          <a:xfrm>
            <a:off x="2819400" y="696054"/>
            <a:ext cx="8060983" cy="1231106"/>
          </a:xfrm>
          <a:prstGeom prst="rect">
            <a:avLst/>
          </a:prstGeom>
        </p:spPr>
        <p:txBody>
          <a:bodyPr lIns="0" tIns="0" rIns="0" bIns="0" rtlCol="0" anchor="t">
            <a:spAutoFit/>
          </a:bodyPr>
          <a:lstStyle/>
          <a:p>
            <a:pPr>
              <a:lnSpc>
                <a:spcPts val="9600"/>
              </a:lnSpc>
            </a:pPr>
            <a:r>
              <a:rPr lang="uk-UA" sz="8000" b="1" dirty="0">
                <a:solidFill>
                  <a:srgbClr val="000000"/>
                </a:solidFill>
                <a:latin typeface="Muli Ultra-Bold"/>
              </a:rPr>
              <a:t>ПОНЯТТЯ</a:t>
            </a:r>
            <a:endParaRPr lang="en-US" sz="8000" b="1" dirty="0">
              <a:solidFill>
                <a:srgbClr val="000000"/>
              </a:solidFill>
              <a:latin typeface="Muli Ultra-Bold"/>
            </a:endParaRPr>
          </a:p>
        </p:txBody>
      </p:sp>
      <p:sp>
        <p:nvSpPr>
          <p:cNvPr id="11" name="TextBox 10">
            <a:extLst>
              <a:ext uri="{FF2B5EF4-FFF2-40B4-BE49-F238E27FC236}">
                <a16:creationId xmlns:a16="http://schemas.microsoft.com/office/drawing/2014/main" id="{53B98C77-A8B6-184D-E2D9-024C2B6A0A47}"/>
              </a:ext>
            </a:extLst>
          </p:cNvPr>
          <p:cNvSpPr txBox="1"/>
          <p:nvPr/>
        </p:nvSpPr>
        <p:spPr>
          <a:xfrm>
            <a:off x="1340027" y="2991321"/>
            <a:ext cx="6979625" cy="1723549"/>
          </a:xfrm>
          <a:prstGeom prst="rect">
            <a:avLst/>
          </a:prstGeom>
        </p:spPr>
        <p:txBody>
          <a:bodyPr wrap="square" lIns="0" tIns="0" rIns="0" bIns="0" rtlCol="0" anchor="t">
            <a:spAutoFit/>
          </a:bodyPr>
          <a:lstStyle/>
          <a:p>
            <a:pPr algn="just"/>
            <a:r>
              <a:rPr lang="uk-UA" sz="2800" b="1" spc="-20" dirty="0">
                <a:solidFill>
                  <a:srgbClr val="000000"/>
                </a:solidFill>
                <a:latin typeface="Cambria" panose="02040503050406030204" pitchFamily="18" charset="0"/>
                <a:ea typeface="Cambria" panose="02040503050406030204" pitchFamily="18" charset="0"/>
              </a:rPr>
              <a:t>Зовнішній порушник </a:t>
            </a:r>
            <a:r>
              <a:rPr lang="uk-UA" sz="2800" spc="-20" dirty="0">
                <a:solidFill>
                  <a:srgbClr val="000000"/>
                </a:solidFill>
                <a:latin typeface="Cambria" panose="02040503050406030204" pitchFamily="18" charset="0"/>
                <a:ea typeface="Cambria" panose="02040503050406030204" pitchFamily="18" charset="0"/>
              </a:rPr>
              <a:t>– це особа, що не має доступу до приміщень, у яких розташовані засоби комп’ютерної техніки, і не є авторизованим користувачем.</a:t>
            </a:r>
            <a:endParaRPr lang="en-US" sz="2800" spc="-20" dirty="0">
              <a:solidFill>
                <a:srgbClr val="000000"/>
              </a:solidFill>
              <a:latin typeface="Muli Ultra-Bold" panose="020B0604020202020204" charset="0"/>
              <a:ea typeface="Cambria" panose="02040503050406030204" pitchFamily="18" charset="0"/>
            </a:endParaRPr>
          </a:p>
        </p:txBody>
      </p:sp>
      <p:sp>
        <p:nvSpPr>
          <p:cNvPr id="12" name="TextBox 11">
            <a:extLst>
              <a:ext uri="{FF2B5EF4-FFF2-40B4-BE49-F238E27FC236}">
                <a16:creationId xmlns:a16="http://schemas.microsoft.com/office/drawing/2014/main" id="{21BDEBDB-7173-479E-CA00-AD607ADA0681}"/>
              </a:ext>
            </a:extLst>
          </p:cNvPr>
          <p:cNvSpPr txBox="1"/>
          <p:nvPr/>
        </p:nvSpPr>
        <p:spPr>
          <a:xfrm>
            <a:off x="1360809" y="5720259"/>
            <a:ext cx="6979625" cy="1292662"/>
          </a:xfrm>
          <a:prstGeom prst="rect">
            <a:avLst/>
          </a:prstGeom>
        </p:spPr>
        <p:txBody>
          <a:bodyPr wrap="square" lIns="0" tIns="0" rIns="0" bIns="0" rtlCol="0" anchor="t">
            <a:spAutoFit/>
          </a:bodyPr>
          <a:lstStyle/>
          <a:p>
            <a:pPr algn="just"/>
            <a:r>
              <a:rPr lang="uk-UA" sz="2800" b="1" spc="-20" dirty="0">
                <a:solidFill>
                  <a:srgbClr val="000000"/>
                </a:solidFill>
                <a:latin typeface="Muli Ultra-Bold" panose="020B0604020202020204" charset="0"/>
                <a:ea typeface="Cambria" panose="02040503050406030204" pitchFamily="18" charset="0"/>
              </a:rPr>
              <a:t>Внутрішній порушник</a:t>
            </a:r>
            <a:r>
              <a:rPr lang="uk-UA" sz="2800" spc="-20" dirty="0">
                <a:solidFill>
                  <a:srgbClr val="000000"/>
                </a:solidFill>
                <a:latin typeface="Muli Ultra-Bold" panose="020B0604020202020204" charset="0"/>
                <a:ea typeface="Cambria" panose="02040503050406030204" pitchFamily="18" charset="0"/>
              </a:rPr>
              <a:t> </a:t>
            </a:r>
            <a:r>
              <a:rPr lang="uk-UA" sz="2800" spc="-20" dirty="0">
                <a:solidFill>
                  <a:srgbClr val="000000"/>
                </a:solidFill>
                <a:latin typeface="Cambria" panose="02040503050406030204" pitchFamily="18" charset="0"/>
                <a:ea typeface="Cambria" panose="02040503050406030204" pitchFamily="18" charset="0"/>
              </a:rPr>
              <a:t>– </a:t>
            </a:r>
            <a:r>
              <a:rPr lang="uk-UA" sz="2800" spc="-20" dirty="0">
                <a:solidFill>
                  <a:srgbClr val="000000"/>
                </a:solidFill>
                <a:latin typeface="Muli Ultra-Bold" panose="020B0604020202020204" charset="0"/>
                <a:ea typeface="Cambria" panose="02040503050406030204" pitchFamily="18" charset="0"/>
              </a:rPr>
              <a:t>це особа, що має доступ до приміщень, у яких розташовані засоби обчислювальної техніки ЗВТД.</a:t>
            </a:r>
            <a:endParaRPr lang="en-US" sz="2800" spc="-20" dirty="0">
              <a:solidFill>
                <a:srgbClr val="000000"/>
              </a:solidFill>
              <a:latin typeface="Muli Ultra-Bold" panose="020B0604020202020204" charset="0"/>
              <a:ea typeface="Cambria" panose="02040503050406030204" pitchFamily="18" charset="0"/>
            </a:endParaRPr>
          </a:p>
        </p:txBody>
      </p:sp>
      <p:pic>
        <p:nvPicPr>
          <p:cNvPr id="9218" name="Picture 2" descr="Думает Angry birds гифка - Думает Angry birds Хмм GIF">
            <a:extLst>
              <a:ext uri="{FF2B5EF4-FFF2-40B4-BE49-F238E27FC236}">
                <a16:creationId xmlns:a16="http://schemas.microsoft.com/office/drawing/2014/main" id="{F32F75C6-F14D-9288-9E4E-672329171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923" y="2400300"/>
            <a:ext cx="5994159" cy="5994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7800" y="495300"/>
            <a:ext cx="15840381" cy="1846659"/>
          </a:xfrm>
          <a:prstGeom prst="rect">
            <a:avLst/>
          </a:prstGeom>
        </p:spPr>
        <p:txBody>
          <a:bodyPr wrap="square" lIns="0" tIns="0" rIns="0" bIns="0" rtlCol="0" anchor="t">
            <a:spAutoFit/>
          </a:bodyPr>
          <a:lstStyle/>
          <a:p>
            <a:pPr algn="ctr">
              <a:lnSpc>
                <a:spcPts val="7150"/>
              </a:lnSpc>
            </a:pPr>
            <a:r>
              <a:rPr lang="ru-RU" sz="5400" b="1" dirty="0">
                <a:solidFill>
                  <a:srgbClr val="000000"/>
                </a:solidFill>
                <a:latin typeface="Muli Bold"/>
              </a:rPr>
              <a:t>КАТЕГОРІЇ ПОРУШНИКІВ, ВИЗНАЧЕНИХ У МОДЕЛІ</a:t>
            </a:r>
            <a:endParaRPr lang="en-US" sz="5400" b="1" dirty="0">
              <a:solidFill>
                <a:srgbClr val="000000"/>
              </a:solidFill>
              <a:latin typeface="Muli Bold"/>
            </a:endParaRPr>
          </a:p>
        </p:txBody>
      </p:sp>
      <p:pic>
        <p:nvPicPr>
          <p:cNvPr id="28" name="Рисунок 27">
            <a:extLst>
              <a:ext uri="{FF2B5EF4-FFF2-40B4-BE49-F238E27FC236}">
                <a16:creationId xmlns:a16="http://schemas.microsoft.com/office/drawing/2014/main" id="{E5428875-5D23-709D-1C8B-6F9D183FBE2D}"/>
              </a:ext>
            </a:extLst>
          </p:cNvPr>
          <p:cNvPicPr>
            <a:picLocks noChangeAspect="1"/>
          </p:cNvPicPr>
          <p:nvPr/>
        </p:nvPicPr>
        <p:blipFill>
          <a:blip r:embed="rId2"/>
          <a:stretch>
            <a:fillRect/>
          </a:stretch>
        </p:blipFill>
        <p:spPr>
          <a:xfrm>
            <a:off x="838200" y="3527281"/>
            <a:ext cx="8083287" cy="5410200"/>
          </a:xfrm>
          <a:prstGeom prst="rect">
            <a:avLst/>
          </a:prstGeom>
        </p:spPr>
      </p:pic>
      <p:pic>
        <p:nvPicPr>
          <p:cNvPr id="30" name="Рисунок 29">
            <a:extLst>
              <a:ext uri="{FF2B5EF4-FFF2-40B4-BE49-F238E27FC236}">
                <a16:creationId xmlns:a16="http://schemas.microsoft.com/office/drawing/2014/main" id="{D9D93213-BC5A-55E5-D05C-3214459A9214}"/>
              </a:ext>
            </a:extLst>
          </p:cNvPr>
          <p:cNvPicPr>
            <a:picLocks noChangeAspect="1"/>
          </p:cNvPicPr>
          <p:nvPr/>
        </p:nvPicPr>
        <p:blipFill>
          <a:blip r:embed="rId3"/>
          <a:stretch>
            <a:fillRect/>
          </a:stretch>
        </p:blipFill>
        <p:spPr>
          <a:xfrm>
            <a:off x="9366515" y="3671671"/>
            <a:ext cx="8382000" cy="5121419"/>
          </a:xfrm>
          <a:prstGeom prst="rect">
            <a:avLst/>
          </a:prstGeom>
        </p:spPr>
      </p:pic>
      <p:sp>
        <p:nvSpPr>
          <p:cNvPr id="31" name="TextBox 4">
            <a:extLst>
              <a:ext uri="{FF2B5EF4-FFF2-40B4-BE49-F238E27FC236}">
                <a16:creationId xmlns:a16="http://schemas.microsoft.com/office/drawing/2014/main" id="{F7A4DFC2-F1E6-98A5-44F9-7E2A904432F0}"/>
              </a:ext>
            </a:extLst>
          </p:cNvPr>
          <p:cNvSpPr txBox="1"/>
          <p:nvPr/>
        </p:nvSpPr>
        <p:spPr>
          <a:xfrm>
            <a:off x="838200" y="2855130"/>
            <a:ext cx="2438400" cy="492443"/>
          </a:xfrm>
          <a:prstGeom prst="rect">
            <a:avLst/>
          </a:prstGeom>
        </p:spPr>
        <p:txBody>
          <a:bodyPr wrap="square" lIns="0" tIns="0" rIns="0" bIns="0" rtlCol="0" anchor="t">
            <a:spAutoFit/>
          </a:bodyPr>
          <a:lstStyle/>
          <a:p>
            <a:r>
              <a:rPr lang="uk-UA" sz="3200" i="1" dirty="0">
                <a:latin typeface="Muli Ultra-Bold"/>
              </a:rPr>
              <a:t>Таблиця 1</a:t>
            </a:r>
          </a:p>
        </p:txBody>
      </p:sp>
      <p:grpSp>
        <p:nvGrpSpPr>
          <p:cNvPr id="32" name="Group 7">
            <a:extLst>
              <a:ext uri="{FF2B5EF4-FFF2-40B4-BE49-F238E27FC236}">
                <a16:creationId xmlns:a16="http://schemas.microsoft.com/office/drawing/2014/main" id="{B4D68849-B944-FD1B-DCFB-6A8440C56C46}"/>
              </a:ext>
            </a:extLst>
          </p:cNvPr>
          <p:cNvGrpSpPr/>
          <p:nvPr/>
        </p:nvGrpSpPr>
        <p:grpSpPr>
          <a:xfrm>
            <a:off x="-680559" y="-896899"/>
            <a:ext cx="3037518" cy="3037518"/>
            <a:chOff x="0" y="0"/>
            <a:chExt cx="6350000" cy="6350000"/>
          </a:xfrm>
        </p:grpSpPr>
        <p:sp>
          <p:nvSpPr>
            <p:cNvPr id="33" name="Freeform 8">
              <a:extLst>
                <a:ext uri="{FF2B5EF4-FFF2-40B4-BE49-F238E27FC236}">
                  <a16:creationId xmlns:a16="http://schemas.microsoft.com/office/drawing/2014/main" id="{8EB4B863-0D60-696A-CB8E-C2742F2024B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D26"/>
        </a:solidFill>
        <a:effectLst/>
      </p:bgPr>
    </p:bg>
    <p:spTree>
      <p:nvGrpSpPr>
        <p:cNvPr id="1" name=""/>
        <p:cNvGrpSpPr/>
        <p:nvPr/>
      </p:nvGrpSpPr>
      <p:grpSpPr>
        <a:xfrm>
          <a:off x="0" y="0"/>
          <a:ext cx="0" cy="0"/>
          <a:chOff x="0" y="0"/>
          <a:chExt cx="0" cy="0"/>
        </a:xfrm>
      </p:grpSpPr>
      <p:sp>
        <p:nvSpPr>
          <p:cNvPr id="2" name="TextBox 2"/>
          <p:cNvSpPr txBox="1"/>
          <p:nvPr/>
        </p:nvSpPr>
        <p:spPr>
          <a:xfrm>
            <a:off x="626307" y="2406949"/>
            <a:ext cx="6841293" cy="5473101"/>
          </a:xfrm>
          <a:prstGeom prst="rect">
            <a:avLst/>
          </a:prstGeom>
        </p:spPr>
        <p:txBody>
          <a:bodyPr wrap="square" lIns="0" tIns="0" rIns="0" bIns="0" rtlCol="0" anchor="t">
            <a:spAutoFit/>
          </a:bodyPr>
          <a:lstStyle/>
          <a:p>
            <a:pPr>
              <a:lnSpc>
                <a:spcPts val="7150"/>
              </a:lnSpc>
            </a:pPr>
            <a:r>
              <a:rPr lang="ru-RU" sz="5400" b="1" dirty="0">
                <a:solidFill>
                  <a:srgbClr val="FFFFFF"/>
                </a:solidFill>
                <a:latin typeface="Muli Bold"/>
              </a:rPr>
              <a:t>СПЕЦИФІКАЦІЯ МОДЕЛІ ПОРУШНИКА ЗА МОТИВАМИ ЗДІЙСНЕННЯ ПОРУШЕНЬ </a:t>
            </a:r>
          </a:p>
        </p:txBody>
      </p:sp>
      <p:sp>
        <p:nvSpPr>
          <p:cNvPr id="20" name="TextBox 4">
            <a:extLst>
              <a:ext uri="{FF2B5EF4-FFF2-40B4-BE49-F238E27FC236}">
                <a16:creationId xmlns:a16="http://schemas.microsoft.com/office/drawing/2014/main" id="{620CDF13-BDB6-C9E7-E5FE-22F9767324B6}"/>
              </a:ext>
            </a:extLst>
          </p:cNvPr>
          <p:cNvSpPr txBox="1"/>
          <p:nvPr/>
        </p:nvSpPr>
        <p:spPr>
          <a:xfrm>
            <a:off x="6850173" y="2335178"/>
            <a:ext cx="2438400" cy="492443"/>
          </a:xfrm>
          <a:prstGeom prst="rect">
            <a:avLst/>
          </a:prstGeom>
        </p:spPr>
        <p:txBody>
          <a:bodyPr wrap="square" lIns="0" tIns="0" rIns="0" bIns="0" rtlCol="0" anchor="t">
            <a:spAutoFit/>
          </a:bodyPr>
          <a:lstStyle/>
          <a:p>
            <a:r>
              <a:rPr lang="uk-UA" sz="3200" i="1" dirty="0">
                <a:latin typeface="Muli Ultra-Bold"/>
              </a:rPr>
              <a:t>Таблиця 2</a:t>
            </a:r>
          </a:p>
        </p:txBody>
      </p:sp>
      <p:pic>
        <p:nvPicPr>
          <p:cNvPr id="22" name="Рисунок 21">
            <a:extLst>
              <a:ext uri="{FF2B5EF4-FFF2-40B4-BE49-F238E27FC236}">
                <a16:creationId xmlns:a16="http://schemas.microsoft.com/office/drawing/2014/main" id="{0A37979D-D032-4DD7-05B6-1FCC9B83C609}"/>
              </a:ext>
            </a:extLst>
          </p:cNvPr>
          <p:cNvPicPr>
            <a:picLocks noChangeAspect="1"/>
          </p:cNvPicPr>
          <p:nvPr/>
        </p:nvPicPr>
        <p:blipFill>
          <a:blip r:embed="rId2"/>
          <a:stretch>
            <a:fillRect/>
          </a:stretch>
        </p:blipFill>
        <p:spPr>
          <a:xfrm>
            <a:off x="6850173" y="2940528"/>
            <a:ext cx="10811520" cy="4924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55226" y="6061618"/>
            <a:ext cx="6967851" cy="696785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271FF"/>
            </a:solidFill>
          </p:spPr>
          <p:txBody>
            <a:bodyPr/>
            <a:lstStyle/>
            <a:p>
              <a:endParaRPr lang="uk-UA"/>
            </a:p>
          </p:txBody>
        </p:sp>
      </p:grpSp>
      <p:sp>
        <p:nvSpPr>
          <p:cNvPr id="4" name="TextBox 4"/>
          <p:cNvSpPr txBox="1"/>
          <p:nvPr/>
        </p:nvSpPr>
        <p:spPr>
          <a:xfrm>
            <a:off x="838200" y="647700"/>
            <a:ext cx="12801600" cy="1757341"/>
          </a:xfrm>
          <a:prstGeom prst="rect">
            <a:avLst/>
          </a:prstGeom>
        </p:spPr>
        <p:txBody>
          <a:bodyPr wrap="square" lIns="0" tIns="0" rIns="0" bIns="0" rtlCol="0" anchor="t">
            <a:spAutoFit/>
          </a:bodyPr>
          <a:lstStyle/>
          <a:p>
            <a:pPr>
              <a:lnSpc>
                <a:spcPts val="7149"/>
              </a:lnSpc>
            </a:pPr>
            <a:r>
              <a:rPr lang="ru-RU" sz="5400" b="1" dirty="0">
                <a:solidFill>
                  <a:srgbClr val="000000"/>
                </a:solidFill>
                <a:latin typeface="Muli Bold"/>
              </a:rPr>
              <a:t>СПЕЦИФІКАЦІЯ МОДЕЛІ ПОРУШНИКА ЗА РІВНЕМ КВАЛІФІКАЦІЇ</a:t>
            </a:r>
            <a:endParaRPr lang="en-US" sz="5400" b="1" dirty="0">
              <a:solidFill>
                <a:srgbClr val="000000"/>
              </a:solidFill>
              <a:latin typeface="Muli Bold"/>
            </a:endParaRPr>
          </a:p>
        </p:txBody>
      </p:sp>
      <p:grpSp>
        <p:nvGrpSpPr>
          <p:cNvPr id="6" name="Group 6"/>
          <p:cNvGrpSpPr/>
          <p:nvPr/>
        </p:nvGrpSpPr>
        <p:grpSpPr>
          <a:xfrm>
            <a:off x="15800004" y="1028700"/>
            <a:ext cx="1459296" cy="145929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
        <p:nvSpPr>
          <p:cNvPr id="8" name="TextBox 4">
            <a:extLst>
              <a:ext uri="{FF2B5EF4-FFF2-40B4-BE49-F238E27FC236}">
                <a16:creationId xmlns:a16="http://schemas.microsoft.com/office/drawing/2014/main" id="{25365551-01A1-576C-8BA8-842487F086C0}"/>
              </a:ext>
            </a:extLst>
          </p:cNvPr>
          <p:cNvSpPr txBox="1"/>
          <p:nvPr/>
        </p:nvSpPr>
        <p:spPr>
          <a:xfrm>
            <a:off x="6477000" y="3062107"/>
            <a:ext cx="2438400" cy="492443"/>
          </a:xfrm>
          <a:prstGeom prst="rect">
            <a:avLst/>
          </a:prstGeom>
        </p:spPr>
        <p:txBody>
          <a:bodyPr wrap="square" lIns="0" tIns="0" rIns="0" bIns="0" rtlCol="0" anchor="t">
            <a:spAutoFit/>
          </a:bodyPr>
          <a:lstStyle/>
          <a:p>
            <a:r>
              <a:rPr lang="uk-UA" sz="3200" i="1" dirty="0">
                <a:latin typeface="Muli Ultra-Bold"/>
              </a:rPr>
              <a:t>Таблиця 3</a:t>
            </a:r>
          </a:p>
        </p:txBody>
      </p:sp>
      <p:pic>
        <p:nvPicPr>
          <p:cNvPr id="10" name="Рисунок 9">
            <a:extLst>
              <a:ext uri="{FF2B5EF4-FFF2-40B4-BE49-F238E27FC236}">
                <a16:creationId xmlns:a16="http://schemas.microsoft.com/office/drawing/2014/main" id="{4EEB5827-FF09-C4F6-177E-648C88BEA09D}"/>
              </a:ext>
            </a:extLst>
          </p:cNvPr>
          <p:cNvPicPr>
            <a:picLocks noChangeAspect="1"/>
          </p:cNvPicPr>
          <p:nvPr/>
        </p:nvPicPr>
        <p:blipFill>
          <a:blip r:embed="rId2"/>
          <a:stretch>
            <a:fillRect/>
          </a:stretch>
        </p:blipFill>
        <p:spPr>
          <a:xfrm>
            <a:off x="6477000" y="3622373"/>
            <a:ext cx="10616173" cy="557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335000" y="-2857500"/>
            <a:ext cx="7770931" cy="7770931"/>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271FF"/>
            </a:solidFill>
          </p:spPr>
          <p:txBody>
            <a:bodyPr/>
            <a:lstStyle/>
            <a:p>
              <a:endParaRPr lang="uk-UA"/>
            </a:p>
          </p:txBody>
        </p:sp>
      </p:grpSp>
      <p:grpSp>
        <p:nvGrpSpPr>
          <p:cNvPr id="7" name="Group 7"/>
          <p:cNvGrpSpPr/>
          <p:nvPr/>
        </p:nvGrpSpPr>
        <p:grpSpPr>
          <a:xfrm>
            <a:off x="-840041" y="4209129"/>
            <a:ext cx="1868741" cy="1868741"/>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7D26"/>
            </a:solidFill>
          </p:spPr>
          <p:txBody>
            <a:bodyPr/>
            <a:lstStyle/>
            <a:p>
              <a:endParaRPr lang="uk-UA"/>
            </a:p>
          </p:txBody>
        </p:sp>
      </p:grpSp>
      <p:sp>
        <p:nvSpPr>
          <p:cNvPr id="2" name="TextBox 2"/>
          <p:cNvSpPr txBox="1"/>
          <p:nvPr/>
        </p:nvSpPr>
        <p:spPr>
          <a:xfrm>
            <a:off x="762000" y="723900"/>
            <a:ext cx="13030200" cy="1757341"/>
          </a:xfrm>
          <a:prstGeom prst="rect">
            <a:avLst/>
          </a:prstGeom>
        </p:spPr>
        <p:txBody>
          <a:bodyPr wrap="square" lIns="0" tIns="0" rIns="0" bIns="0" rtlCol="0" anchor="t">
            <a:spAutoFit/>
          </a:bodyPr>
          <a:lstStyle/>
          <a:p>
            <a:pPr>
              <a:lnSpc>
                <a:spcPts val="7149"/>
              </a:lnSpc>
            </a:pPr>
            <a:r>
              <a:rPr lang="ru-RU" sz="5400" b="1" dirty="0">
                <a:solidFill>
                  <a:srgbClr val="000000"/>
                </a:solidFill>
                <a:latin typeface="Muli Bold"/>
              </a:rPr>
              <a:t>СПЕЦИФІКАЦІЯ МОДЕЛІ ПОРУШНИКА ЗА ПОКАЗНИКОМ МОЖЛИВОСТЕЙ</a:t>
            </a:r>
            <a:endParaRPr lang="en-US" sz="5400" b="1" dirty="0">
              <a:solidFill>
                <a:srgbClr val="000000"/>
              </a:solidFill>
              <a:latin typeface="Muli Bold"/>
            </a:endParaRPr>
          </a:p>
        </p:txBody>
      </p:sp>
      <p:sp>
        <p:nvSpPr>
          <p:cNvPr id="9" name="TextBox 4">
            <a:extLst>
              <a:ext uri="{FF2B5EF4-FFF2-40B4-BE49-F238E27FC236}">
                <a16:creationId xmlns:a16="http://schemas.microsoft.com/office/drawing/2014/main" id="{41FD04D1-6331-5523-05BA-67DA7C3867D7}"/>
              </a:ext>
            </a:extLst>
          </p:cNvPr>
          <p:cNvSpPr txBox="1"/>
          <p:nvPr/>
        </p:nvSpPr>
        <p:spPr>
          <a:xfrm>
            <a:off x="2514601" y="3238301"/>
            <a:ext cx="2438400" cy="492443"/>
          </a:xfrm>
          <a:prstGeom prst="rect">
            <a:avLst/>
          </a:prstGeom>
        </p:spPr>
        <p:txBody>
          <a:bodyPr wrap="square" lIns="0" tIns="0" rIns="0" bIns="0" rtlCol="0" anchor="t">
            <a:spAutoFit/>
          </a:bodyPr>
          <a:lstStyle/>
          <a:p>
            <a:r>
              <a:rPr lang="uk-UA" sz="3200" i="1" dirty="0">
                <a:latin typeface="Muli Ultra-Bold"/>
              </a:rPr>
              <a:t>Таблиця 4</a:t>
            </a:r>
          </a:p>
        </p:txBody>
      </p:sp>
      <p:pic>
        <p:nvPicPr>
          <p:cNvPr id="11" name="Рисунок 10">
            <a:extLst>
              <a:ext uri="{FF2B5EF4-FFF2-40B4-BE49-F238E27FC236}">
                <a16:creationId xmlns:a16="http://schemas.microsoft.com/office/drawing/2014/main" id="{4C377DF3-6A5B-EAF6-251F-1BDCEEFD3581}"/>
              </a:ext>
            </a:extLst>
          </p:cNvPr>
          <p:cNvPicPr>
            <a:picLocks noChangeAspect="1"/>
          </p:cNvPicPr>
          <p:nvPr/>
        </p:nvPicPr>
        <p:blipFill>
          <a:blip r:embed="rId2"/>
          <a:stretch>
            <a:fillRect/>
          </a:stretch>
        </p:blipFill>
        <p:spPr>
          <a:xfrm>
            <a:off x="2438400" y="3833321"/>
            <a:ext cx="9760437" cy="57245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grpSp>
        <p:nvGrpSpPr>
          <p:cNvPr id="2" name="Group 2"/>
          <p:cNvGrpSpPr/>
          <p:nvPr/>
        </p:nvGrpSpPr>
        <p:grpSpPr>
          <a:xfrm>
            <a:off x="-4898911" y="760223"/>
            <a:ext cx="8766553" cy="876655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34902"/>
              </a:srgbClr>
            </a:solidFill>
          </p:spPr>
          <p:txBody>
            <a:bodyPr/>
            <a:lstStyle/>
            <a:p>
              <a:endParaRPr lang="uk-UA"/>
            </a:p>
          </p:txBody>
        </p:sp>
      </p:grpSp>
      <p:sp>
        <p:nvSpPr>
          <p:cNvPr id="4" name="TextBox 4"/>
          <p:cNvSpPr txBox="1"/>
          <p:nvPr/>
        </p:nvSpPr>
        <p:spPr>
          <a:xfrm>
            <a:off x="990600" y="3322487"/>
            <a:ext cx="6172199" cy="3642023"/>
          </a:xfrm>
          <a:prstGeom prst="rect">
            <a:avLst/>
          </a:prstGeom>
        </p:spPr>
        <p:txBody>
          <a:bodyPr wrap="square" lIns="0" tIns="0" rIns="0" bIns="0" rtlCol="0" anchor="t">
            <a:spAutoFit/>
          </a:bodyPr>
          <a:lstStyle/>
          <a:p>
            <a:pPr>
              <a:lnSpc>
                <a:spcPts val="7149"/>
              </a:lnSpc>
            </a:pPr>
            <a:r>
              <a:rPr lang="ru-RU" sz="6000" b="1" dirty="0">
                <a:solidFill>
                  <a:srgbClr val="FFFFFF"/>
                </a:solidFill>
                <a:latin typeface="Muli Bold"/>
              </a:rPr>
              <a:t>СПЕЦИФІКАЦІЯ МОДЕЛІ ПОРУШНИКА ЗА ЧАСОМ ДІЇ</a:t>
            </a:r>
            <a:endParaRPr lang="en-US" sz="6000" b="1" dirty="0">
              <a:solidFill>
                <a:srgbClr val="FFFFFF"/>
              </a:solidFill>
              <a:latin typeface="Muli Bold"/>
            </a:endParaRPr>
          </a:p>
        </p:txBody>
      </p:sp>
      <p:sp>
        <p:nvSpPr>
          <p:cNvPr id="20" name="TextBox 4">
            <a:extLst>
              <a:ext uri="{FF2B5EF4-FFF2-40B4-BE49-F238E27FC236}">
                <a16:creationId xmlns:a16="http://schemas.microsoft.com/office/drawing/2014/main" id="{9C82594D-D5E5-2AB7-E06D-378F420BEAD4}"/>
              </a:ext>
            </a:extLst>
          </p:cNvPr>
          <p:cNvSpPr txBox="1"/>
          <p:nvPr/>
        </p:nvSpPr>
        <p:spPr>
          <a:xfrm>
            <a:off x="7585364" y="2830044"/>
            <a:ext cx="2438400" cy="492443"/>
          </a:xfrm>
          <a:prstGeom prst="rect">
            <a:avLst/>
          </a:prstGeom>
        </p:spPr>
        <p:txBody>
          <a:bodyPr wrap="square" lIns="0" tIns="0" rIns="0" bIns="0" rtlCol="0" anchor="t">
            <a:spAutoFit/>
          </a:bodyPr>
          <a:lstStyle/>
          <a:p>
            <a:r>
              <a:rPr lang="uk-UA" sz="3200" i="1" dirty="0">
                <a:solidFill>
                  <a:schemeClr val="bg1"/>
                </a:solidFill>
                <a:latin typeface="Muli Ultra-Bold"/>
              </a:rPr>
              <a:t>Таблиця 5</a:t>
            </a:r>
          </a:p>
        </p:txBody>
      </p:sp>
      <p:pic>
        <p:nvPicPr>
          <p:cNvPr id="22" name="Рисунок 21">
            <a:extLst>
              <a:ext uri="{FF2B5EF4-FFF2-40B4-BE49-F238E27FC236}">
                <a16:creationId xmlns:a16="http://schemas.microsoft.com/office/drawing/2014/main" id="{5C552815-40CE-FC8C-E695-924C916C8D3C}"/>
              </a:ext>
            </a:extLst>
          </p:cNvPr>
          <p:cNvPicPr>
            <a:picLocks noChangeAspect="1"/>
          </p:cNvPicPr>
          <p:nvPr/>
        </p:nvPicPr>
        <p:blipFill>
          <a:blip r:embed="rId2"/>
          <a:stretch>
            <a:fillRect/>
          </a:stretch>
        </p:blipFill>
        <p:spPr>
          <a:xfrm>
            <a:off x="7620000" y="3543300"/>
            <a:ext cx="10203305" cy="4067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210</Words>
  <Application>Microsoft Office PowerPoint</Application>
  <PresentationFormat>Довільний</PresentationFormat>
  <Paragraphs>33</Paragraphs>
  <Slides>13</Slides>
  <Notes>0</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13</vt:i4>
      </vt:variant>
    </vt:vector>
  </HeadingPairs>
  <TitlesOfParts>
    <vt:vector size="21" baseType="lpstr">
      <vt:lpstr>Arial</vt:lpstr>
      <vt:lpstr>Roboto Mono</vt:lpstr>
      <vt:lpstr>Cambria</vt:lpstr>
      <vt:lpstr>Muli Ultra-Bold</vt:lpstr>
      <vt:lpstr>Muli Heavy</vt:lpstr>
      <vt:lpstr>Muli Bold</vt:lpstr>
      <vt:lpstr>Calibri</vt:lpstr>
      <vt:lpstr>Office Theme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ЛикаСоня LikaSofa</dc:creator>
  <cp:lastModifiedBy>Чуєва Софія</cp:lastModifiedBy>
  <cp:revision>13</cp:revision>
  <dcterms:created xsi:type="dcterms:W3CDTF">2006-08-16T00:00:00Z</dcterms:created>
  <dcterms:modified xsi:type="dcterms:W3CDTF">2024-04-13T07:46:26Z</dcterms:modified>
  <dc:identifier>DAGCFqCHKXk</dc:identifier>
</cp:coreProperties>
</file>