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85" r:id="rId4"/>
    <p:sldId id="286" r:id="rId5"/>
    <p:sldId id="289" r:id="rId6"/>
    <p:sldId id="287" r:id="rId7"/>
    <p:sldId id="263" r:id="rId8"/>
    <p:sldId id="290" r:id="rId9"/>
    <p:sldId id="291" r:id="rId10"/>
    <p:sldId id="292" r:id="rId11"/>
    <p:sldId id="293" r:id="rId12"/>
    <p:sldId id="294" r:id="rId13"/>
    <p:sldId id="295" r:id="rId14"/>
    <p:sldId id="298" r:id="rId15"/>
    <p:sldId id="296" r:id="rId16"/>
    <p:sldId id="297" r:id="rId17"/>
    <p:sldId id="299" r:id="rId18"/>
    <p:sldId id="301" r:id="rId19"/>
    <p:sldId id="300" r:id="rId20"/>
    <p:sldId id="302" r:id="rId21"/>
    <p:sldId id="327" r:id="rId22"/>
    <p:sldId id="328" r:id="rId23"/>
    <p:sldId id="304" r:id="rId24"/>
    <p:sldId id="303" r:id="rId25"/>
    <p:sldId id="307" r:id="rId26"/>
    <p:sldId id="308" r:id="rId27"/>
    <p:sldId id="309" r:id="rId28"/>
    <p:sldId id="310" r:id="rId29"/>
    <p:sldId id="311" r:id="rId30"/>
    <p:sldId id="312" r:id="rId31"/>
    <p:sldId id="313" r:id="rId32"/>
    <p:sldId id="314" r:id="rId33"/>
    <p:sldId id="315" r:id="rId34"/>
    <p:sldId id="316" r:id="rId35"/>
    <p:sldId id="284" r:id="rId36"/>
    <p:sldId id="288" r:id="rId37"/>
    <p:sldId id="317" r:id="rId38"/>
    <p:sldId id="318" r:id="rId39"/>
    <p:sldId id="319" r:id="rId40"/>
    <p:sldId id="320" r:id="rId41"/>
    <p:sldId id="321" r:id="rId42"/>
    <p:sldId id="322" r:id="rId43"/>
    <p:sldId id="323" r:id="rId44"/>
    <p:sldId id="324" r:id="rId45"/>
    <p:sldId id="325" r:id="rId46"/>
    <p:sldId id="326" r:id="rId47"/>
    <p:sldId id="283" r:id="rId4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Средний стиль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Светлый стиль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71" autoAdjust="0"/>
  </p:normalViewPr>
  <p:slideViewPr>
    <p:cSldViewPr>
      <p:cViewPr varScale="1">
        <p:scale>
          <a:sx n="69" d="100"/>
          <a:sy n="69" d="100"/>
        </p:scale>
        <p:origin x="1416" y="72"/>
      </p:cViewPr>
      <p:guideLst>
        <p:guide orient="horz" pos="2160"/>
        <p:guide pos="2880"/>
      </p:guideLst>
    </p:cSldViewPr>
  </p:slideViewPr>
  <p:outlineViewPr>
    <p:cViewPr>
      <p:scale>
        <a:sx n="33" d="100"/>
        <a:sy n="33" d="100"/>
      </p:scale>
      <p:origin x="0" y="428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ru-RU" smtClean="0"/>
              <a:t>Образец заголовка</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20BB889-9D34-4BBB-8EBF-7B432ADE08F0}" type="datetimeFigureOut">
              <a:rPr lang="ru-RU" smtClean="0"/>
              <a:t>вт 22.01.19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C173F88-3387-453B-9303-AC0210B95CB8}" type="slidenum">
              <a:rPr lang="ru-RU" smtClean="0"/>
              <a:t>‹#›</a:t>
            </a:fld>
            <a:endParaRPr lang="ru-RU"/>
          </a:p>
        </p:txBody>
      </p:sp>
    </p:spTree>
    <p:extLst>
      <p:ext uri="{BB962C8B-B14F-4D97-AF65-F5344CB8AC3E}">
        <p14:creationId xmlns:p14="http://schemas.microsoft.com/office/powerpoint/2010/main" val="2750845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20BB889-9D34-4BBB-8EBF-7B432ADE08F0}" type="datetimeFigureOut">
              <a:rPr lang="ru-RU" smtClean="0"/>
              <a:t>вт 22.01.19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C173F88-3387-453B-9303-AC0210B95CB8}" type="slidenum">
              <a:rPr lang="ru-RU" smtClean="0"/>
              <a:t>‹#›</a:t>
            </a:fld>
            <a:endParaRPr lang="ru-RU"/>
          </a:p>
        </p:txBody>
      </p:sp>
    </p:spTree>
    <p:extLst>
      <p:ext uri="{BB962C8B-B14F-4D97-AF65-F5344CB8AC3E}">
        <p14:creationId xmlns:p14="http://schemas.microsoft.com/office/powerpoint/2010/main" val="712725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20BB889-9D34-4BBB-8EBF-7B432ADE08F0}" type="datetimeFigureOut">
              <a:rPr lang="ru-RU" smtClean="0"/>
              <a:t>вт 22.01.19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C173F88-3387-453B-9303-AC0210B95CB8}" type="slidenum">
              <a:rPr lang="ru-RU" smtClean="0"/>
              <a:t>‹#›</a:t>
            </a:fld>
            <a:endParaRPr lang="ru-RU"/>
          </a:p>
        </p:txBody>
      </p:sp>
    </p:spTree>
    <p:extLst>
      <p:ext uri="{BB962C8B-B14F-4D97-AF65-F5344CB8AC3E}">
        <p14:creationId xmlns:p14="http://schemas.microsoft.com/office/powerpoint/2010/main" val="3382581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20BB889-9D34-4BBB-8EBF-7B432ADE08F0}" type="datetimeFigureOut">
              <a:rPr lang="ru-RU" smtClean="0"/>
              <a:t>вт 22.01.19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C173F88-3387-453B-9303-AC0210B95CB8}" type="slidenum">
              <a:rPr lang="ru-RU" smtClean="0"/>
              <a:t>‹#›</a:t>
            </a:fld>
            <a:endParaRPr lang="ru-RU"/>
          </a:p>
        </p:txBody>
      </p:sp>
    </p:spTree>
    <p:extLst>
      <p:ext uri="{BB962C8B-B14F-4D97-AF65-F5344CB8AC3E}">
        <p14:creationId xmlns:p14="http://schemas.microsoft.com/office/powerpoint/2010/main" val="530094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ru-RU" smtClean="0"/>
              <a:t>Образец заголовка</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20BB889-9D34-4BBB-8EBF-7B432ADE08F0}" type="datetimeFigureOut">
              <a:rPr lang="ru-RU" smtClean="0"/>
              <a:t>вт 22.01.19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C173F88-3387-453B-9303-AC0210B95CB8}" type="slidenum">
              <a:rPr lang="ru-RU" smtClean="0"/>
              <a:t>‹#›</a:t>
            </a:fld>
            <a:endParaRPr lang="ru-RU"/>
          </a:p>
        </p:txBody>
      </p:sp>
    </p:spTree>
    <p:extLst>
      <p:ext uri="{BB962C8B-B14F-4D97-AF65-F5344CB8AC3E}">
        <p14:creationId xmlns:p14="http://schemas.microsoft.com/office/powerpoint/2010/main" val="2309467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20BB889-9D34-4BBB-8EBF-7B432ADE08F0}" type="datetimeFigureOut">
              <a:rPr lang="ru-RU" smtClean="0"/>
              <a:t>вт 22.01.19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C173F88-3387-453B-9303-AC0210B95CB8}" type="slidenum">
              <a:rPr lang="ru-RU" smtClean="0"/>
              <a:t>‹#›</a:t>
            </a:fld>
            <a:endParaRPr lang="ru-RU"/>
          </a:p>
        </p:txBody>
      </p:sp>
    </p:spTree>
    <p:extLst>
      <p:ext uri="{BB962C8B-B14F-4D97-AF65-F5344CB8AC3E}">
        <p14:creationId xmlns:p14="http://schemas.microsoft.com/office/powerpoint/2010/main" val="2018750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29842" y="2505075"/>
            <a:ext cx="3868340"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29151" y="2505075"/>
            <a:ext cx="3887391"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20BB889-9D34-4BBB-8EBF-7B432ADE08F0}" type="datetimeFigureOut">
              <a:rPr lang="ru-RU" smtClean="0"/>
              <a:t>вт 22.01.19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CC173F88-3387-453B-9303-AC0210B95CB8}" type="slidenum">
              <a:rPr lang="ru-RU" smtClean="0"/>
              <a:t>‹#›</a:t>
            </a:fld>
            <a:endParaRPr lang="ru-RU"/>
          </a:p>
        </p:txBody>
      </p:sp>
    </p:spTree>
    <p:extLst>
      <p:ext uri="{BB962C8B-B14F-4D97-AF65-F5344CB8AC3E}">
        <p14:creationId xmlns:p14="http://schemas.microsoft.com/office/powerpoint/2010/main" val="2648137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20BB889-9D34-4BBB-8EBF-7B432ADE08F0}" type="datetimeFigureOut">
              <a:rPr lang="ru-RU" smtClean="0"/>
              <a:t>вт 22.01.19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CC173F88-3387-453B-9303-AC0210B95CB8}" type="slidenum">
              <a:rPr lang="ru-RU" smtClean="0"/>
              <a:t>‹#›</a:t>
            </a:fld>
            <a:endParaRPr lang="ru-RU"/>
          </a:p>
        </p:txBody>
      </p:sp>
    </p:spTree>
    <p:extLst>
      <p:ext uri="{BB962C8B-B14F-4D97-AF65-F5344CB8AC3E}">
        <p14:creationId xmlns:p14="http://schemas.microsoft.com/office/powerpoint/2010/main" val="2817867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0BB889-9D34-4BBB-8EBF-7B432ADE08F0}" type="datetimeFigureOut">
              <a:rPr lang="ru-RU" smtClean="0"/>
              <a:t>вт 22.01.19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CC173F88-3387-453B-9303-AC0210B95CB8}" type="slidenum">
              <a:rPr lang="ru-RU" smtClean="0"/>
              <a:t>‹#›</a:t>
            </a:fld>
            <a:endParaRPr lang="ru-RU"/>
          </a:p>
        </p:txBody>
      </p:sp>
    </p:spTree>
    <p:extLst>
      <p:ext uri="{BB962C8B-B14F-4D97-AF65-F5344CB8AC3E}">
        <p14:creationId xmlns:p14="http://schemas.microsoft.com/office/powerpoint/2010/main" val="1400246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smtClean="0"/>
              <a:t>Образец заголовка</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820BB889-9D34-4BBB-8EBF-7B432ADE08F0}" type="datetimeFigureOut">
              <a:rPr lang="ru-RU" smtClean="0"/>
              <a:t>вт 22.01.19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C173F88-3387-453B-9303-AC0210B95CB8}" type="slidenum">
              <a:rPr lang="ru-RU" smtClean="0"/>
              <a:t>‹#›</a:t>
            </a:fld>
            <a:endParaRPr lang="ru-RU"/>
          </a:p>
        </p:txBody>
      </p:sp>
    </p:spTree>
    <p:extLst>
      <p:ext uri="{BB962C8B-B14F-4D97-AF65-F5344CB8AC3E}">
        <p14:creationId xmlns:p14="http://schemas.microsoft.com/office/powerpoint/2010/main" val="3354897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820BB889-9D34-4BBB-8EBF-7B432ADE08F0}" type="datetimeFigureOut">
              <a:rPr lang="ru-RU" smtClean="0"/>
              <a:t>вт 22.01.19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C173F88-3387-453B-9303-AC0210B95CB8}" type="slidenum">
              <a:rPr lang="ru-RU" smtClean="0"/>
              <a:t>‹#›</a:t>
            </a:fld>
            <a:endParaRPr lang="ru-RU"/>
          </a:p>
        </p:txBody>
      </p:sp>
    </p:spTree>
    <p:extLst>
      <p:ext uri="{BB962C8B-B14F-4D97-AF65-F5344CB8AC3E}">
        <p14:creationId xmlns:p14="http://schemas.microsoft.com/office/powerpoint/2010/main" val="2508639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Рисунок 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a:xfrm>
            <a:off x="645459" y="1465729"/>
            <a:ext cx="7869891" cy="4711234"/>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0BB889-9D34-4BBB-8EBF-7B432ADE08F0}" type="datetimeFigureOut">
              <a:rPr lang="ru-RU" smtClean="0"/>
              <a:t>вт 22.01.19</a:t>
            </a:fld>
            <a:endParaRPr lang="ru-RU"/>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173F88-3387-453B-9303-AC0210B95CB8}" type="slidenum">
              <a:rPr lang="ru-RU" smtClean="0"/>
              <a:t>‹#›</a:t>
            </a:fld>
            <a:endParaRPr lang="ru-RU"/>
          </a:p>
        </p:txBody>
      </p:sp>
      <p:sp>
        <p:nvSpPr>
          <p:cNvPr id="2" name="Title Placeholder 1"/>
          <p:cNvSpPr>
            <a:spLocks noGrp="1"/>
          </p:cNvSpPr>
          <p:nvPr>
            <p:ph type="title"/>
          </p:nvPr>
        </p:nvSpPr>
        <p:spPr>
          <a:xfrm>
            <a:off x="628650" y="1"/>
            <a:ext cx="7886700" cy="1337732"/>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Tree>
    <p:extLst>
      <p:ext uri="{BB962C8B-B14F-4D97-AF65-F5344CB8AC3E}">
        <p14:creationId xmlns:p14="http://schemas.microsoft.com/office/powerpoint/2010/main" val="1223321422"/>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55576" y="2060848"/>
            <a:ext cx="7772400" cy="1470025"/>
          </a:xfrm>
        </p:spPr>
        <p:txBody>
          <a:bodyPr>
            <a:normAutofit fontScale="90000"/>
          </a:bodyPr>
          <a:lstStyle/>
          <a:p>
            <a:r>
              <a:rPr lang="en-US" dirty="0" smtClean="0"/>
              <a:t/>
            </a:r>
            <a:br>
              <a:rPr lang="en-US" dirty="0" smtClean="0"/>
            </a:br>
            <a:r>
              <a:rPr lang="en-US" sz="5000" dirty="0" smtClean="0">
                <a:latin typeface="Britannic Bold" panose="020B0903060703020204" pitchFamily="34" charset="0"/>
              </a:rPr>
              <a:t>TOPIC 4:</a:t>
            </a:r>
            <a:br>
              <a:rPr lang="en-US" sz="5000" dirty="0" smtClean="0">
                <a:latin typeface="Britannic Bold" panose="020B0903060703020204" pitchFamily="34" charset="0"/>
              </a:rPr>
            </a:br>
            <a:r>
              <a:rPr lang="en-US" sz="5000" dirty="0">
                <a:latin typeface="Britannic Bold" panose="020B0903060703020204" pitchFamily="34" charset="0"/>
              </a:rPr>
              <a:t/>
            </a:r>
            <a:br>
              <a:rPr lang="en-US" sz="5000" dirty="0">
                <a:latin typeface="Britannic Bold" panose="020B0903060703020204" pitchFamily="34" charset="0"/>
              </a:rPr>
            </a:br>
            <a:r>
              <a:rPr lang="en-US" sz="5000" dirty="0">
                <a:latin typeface="Britannic Bold" panose="020B0903060703020204" pitchFamily="34" charset="0"/>
              </a:rPr>
              <a:t>SELECTION AND PLACEMENT</a:t>
            </a:r>
            <a:endParaRPr lang="ru-RU" sz="5000" dirty="0">
              <a:latin typeface="Comic Sans MS" panose="030F0702030302020204" pitchFamily="66" charset="0"/>
            </a:endParaRPr>
          </a:p>
        </p:txBody>
      </p:sp>
    </p:spTree>
    <p:extLst>
      <p:ext uri="{BB962C8B-B14F-4D97-AF65-F5344CB8AC3E}">
        <p14:creationId xmlns:p14="http://schemas.microsoft.com/office/powerpoint/2010/main" val="11108107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23527" y="548680"/>
            <a:ext cx="8559010" cy="1323439"/>
          </a:xfrm>
          <a:prstGeom prst="rect">
            <a:avLst/>
          </a:prstGeom>
        </p:spPr>
        <p:txBody>
          <a:bodyPr wrap="none">
            <a:spAutoFit/>
          </a:bodyPr>
          <a:lstStyle/>
          <a:p>
            <a:r>
              <a:rPr lang="en-US" sz="3000" b="1" i="1" dirty="0">
                <a:effectLst>
                  <a:outerShdw blurRad="38100" dist="38100" dir="2700000" algn="tl">
                    <a:srgbClr val="000000">
                      <a:alpha val="43137"/>
                    </a:srgbClr>
                  </a:outerShdw>
                </a:effectLst>
                <a:latin typeface="+mj-lt"/>
              </a:rPr>
              <a:t>Behavior Description Interviews</a:t>
            </a:r>
            <a:r>
              <a:rPr lang="en-US" sz="2500" dirty="0">
                <a:latin typeface="+mj-lt"/>
              </a:rPr>
              <a:t>- </a:t>
            </a:r>
            <a:r>
              <a:rPr lang="en-US" sz="2500" dirty="0" smtClean="0">
                <a:latin typeface="+mj-lt"/>
              </a:rPr>
              <a:t>candidates </a:t>
            </a:r>
            <a:r>
              <a:rPr lang="en-US" sz="2500" dirty="0">
                <a:latin typeface="+mj-lt"/>
              </a:rPr>
              <a:t>are asked what </a:t>
            </a:r>
            <a:endParaRPr lang="en-US" sz="2500" dirty="0" smtClean="0">
              <a:latin typeface="+mj-lt"/>
            </a:endParaRPr>
          </a:p>
          <a:p>
            <a:r>
              <a:rPr lang="en-US" sz="2500" dirty="0" smtClean="0">
                <a:latin typeface="+mj-lt"/>
              </a:rPr>
              <a:t>actions </a:t>
            </a:r>
            <a:r>
              <a:rPr lang="en-US" sz="2500" dirty="0">
                <a:latin typeface="+mj-lt"/>
              </a:rPr>
              <a:t>they have taken in prior job situations that are similar to </a:t>
            </a:r>
            <a:endParaRPr lang="en-US" sz="2500" dirty="0" smtClean="0">
              <a:latin typeface="+mj-lt"/>
            </a:endParaRPr>
          </a:p>
          <a:p>
            <a:r>
              <a:rPr lang="en-US" sz="2500" dirty="0" smtClean="0">
                <a:latin typeface="+mj-lt"/>
              </a:rPr>
              <a:t>situations </a:t>
            </a:r>
            <a:r>
              <a:rPr lang="en-US" sz="2500" dirty="0">
                <a:latin typeface="+mj-lt"/>
              </a:rPr>
              <a:t>they may encounter on the job. </a:t>
            </a:r>
            <a:endParaRPr lang="ru-RU" sz="2500" dirty="0">
              <a:latin typeface="+mj-lt"/>
            </a:endParaRPr>
          </a:p>
        </p:txBody>
      </p:sp>
      <p:pic>
        <p:nvPicPr>
          <p:cNvPr id="3074" name="Picture 2" descr="Картинки по запросу Behavior Description Interview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405955"/>
            <a:ext cx="8136905" cy="4480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8992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404664"/>
            <a:ext cx="9201558" cy="1708160"/>
          </a:xfrm>
          <a:prstGeom prst="rect">
            <a:avLst/>
          </a:prstGeom>
        </p:spPr>
        <p:txBody>
          <a:bodyPr wrap="none">
            <a:spAutoFit/>
          </a:bodyPr>
          <a:lstStyle/>
          <a:p>
            <a:r>
              <a:rPr lang="en-US" sz="3000" b="1" i="1" dirty="0">
                <a:effectLst>
                  <a:outerShdw blurRad="38100" dist="38100" dir="2700000" algn="tl">
                    <a:srgbClr val="000000">
                      <a:alpha val="43137"/>
                    </a:srgbClr>
                  </a:outerShdw>
                </a:effectLst>
                <a:latin typeface="+mj-lt"/>
              </a:rPr>
              <a:t>Comprehensive Structured </a:t>
            </a:r>
            <a:r>
              <a:rPr lang="en-US" sz="3000" b="1" i="1" dirty="0" smtClean="0">
                <a:effectLst>
                  <a:outerShdw blurRad="38100" dist="38100" dir="2700000" algn="tl">
                    <a:srgbClr val="000000">
                      <a:alpha val="43137"/>
                    </a:srgbClr>
                  </a:outerShdw>
                </a:effectLst>
                <a:latin typeface="+mj-lt"/>
              </a:rPr>
              <a:t>Interviews - </a:t>
            </a:r>
            <a:r>
              <a:rPr lang="en-US" sz="2500" dirty="0" smtClean="0">
                <a:latin typeface="+mj-lt"/>
              </a:rPr>
              <a:t>candidates </a:t>
            </a:r>
            <a:r>
              <a:rPr lang="en-US" sz="2500" dirty="0">
                <a:latin typeface="+mj-lt"/>
              </a:rPr>
              <a:t>are asked </a:t>
            </a:r>
            <a:endParaRPr lang="en-US" sz="2500" dirty="0" smtClean="0">
              <a:latin typeface="+mj-lt"/>
            </a:endParaRPr>
          </a:p>
          <a:p>
            <a:r>
              <a:rPr lang="en-US" sz="2500" dirty="0" smtClean="0">
                <a:latin typeface="+mj-lt"/>
              </a:rPr>
              <a:t>questions </a:t>
            </a:r>
            <a:r>
              <a:rPr lang="en-US" sz="2500" dirty="0">
                <a:latin typeface="+mj-lt"/>
              </a:rPr>
              <a:t>pertaining to how they would handle job-related situations, </a:t>
            </a:r>
            <a:endParaRPr lang="en-US" sz="2500" dirty="0" smtClean="0">
              <a:latin typeface="+mj-lt"/>
            </a:endParaRPr>
          </a:p>
          <a:p>
            <a:r>
              <a:rPr lang="en-US" sz="2500" dirty="0" smtClean="0">
                <a:latin typeface="+mj-lt"/>
              </a:rPr>
              <a:t>job </a:t>
            </a:r>
            <a:r>
              <a:rPr lang="en-US" sz="2500" dirty="0">
                <a:latin typeface="+mj-lt"/>
              </a:rPr>
              <a:t>knowledge, worker requirements, and how the candidate would </a:t>
            </a:r>
            <a:endParaRPr lang="en-US" sz="2500" dirty="0" smtClean="0">
              <a:latin typeface="+mj-lt"/>
            </a:endParaRPr>
          </a:p>
          <a:p>
            <a:r>
              <a:rPr lang="en-US" sz="2500" dirty="0" smtClean="0">
                <a:latin typeface="+mj-lt"/>
              </a:rPr>
              <a:t>perform </a:t>
            </a:r>
            <a:r>
              <a:rPr lang="en-US" sz="2500" dirty="0">
                <a:latin typeface="+mj-lt"/>
              </a:rPr>
              <a:t>various job simulations. </a:t>
            </a:r>
            <a:endParaRPr lang="ru-RU" sz="2500" dirty="0">
              <a:latin typeface="+mj-lt"/>
            </a:endParaRPr>
          </a:p>
        </p:txBody>
      </p:sp>
      <p:pic>
        <p:nvPicPr>
          <p:cNvPr id="4098" name="Picture 2" descr="Картинки по запросу Comprehensive Structured Intervie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312" y="2640601"/>
            <a:ext cx="8064896" cy="4234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84897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404664"/>
            <a:ext cx="8784976" cy="1708160"/>
          </a:xfrm>
          <a:prstGeom prst="rect">
            <a:avLst/>
          </a:prstGeom>
        </p:spPr>
        <p:txBody>
          <a:bodyPr wrap="square">
            <a:spAutoFit/>
          </a:bodyPr>
          <a:lstStyle/>
          <a:p>
            <a:r>
              <a:rPr lang="en-US" sz="3000" b="1" i="1" dirty="0">
                <a:effectLst>
                  <a:outerShdw blurRad="38100" dist="38100" dir="2700000" algn="tl">
                    <a:srgbClr val="000000">
                      <a:alpha val="43137"/>
                    </a:srgbClr>
                  </a:outerShdw>
                </a:effectLst>
                <a:latin typeface="+mj-lt"/>
              </a:rPr>
              <a:t>Structured Behavioral Interview- </a:t>
            </a:r>
            <a:r>
              <a:rPr lang="en-US" sz="2500" dirty="0">
                <a:latin typeface="+mj-lt"/>
              </a:rPr>
              <a:t>This technique involves asking </a:t>
            </a:r>
            <a:r>
              <a:rPr lang="en-US" sz="2500" dirty="0" smtClean="0">
                <a:latin typeface="+mj-lt"/>
              </a:rPr>
              <a:t>all </a:t>
            </a:r>
            <a:r>
              <a:rPr lang="en-US" sz="2500" dirty="0">
                <a:latin typeface="+mj-lt"/>
              </a:rPr>
              <a:t>interviewees standardized </a:t>
            </a:r>
            <a:r>
              <a:rPr lang="en-US" sz="2500" dirty="0" smtClean="0">
                <a:latin typeface="+mj-lt"/>
              </a:rPr>
              <a:t>questions </a:t>
            </a:r>
            <a:r>
              <a:rPr lang="en-US" sz="2500" dirty="0">
                <a:latin typeface="+mj-lt"/>
              </a:rPr>
              <a:t>about how they handled </a:t>
            </a:r>
            <a:r>
              <a:rPr lang="en-US" sz="2500" dirty="0" smtClean="0">
                <a:latin typeface="+mj-lt"/>
              </a:rPr>
              <a:t>past situations </a:t>
            </a:r>
            <a:r>
              <a:rPr lang="en-US" sz="2500" dirty="0">
                <a:latin typeface="+mj-lt"/>
              </a:rPr>
              <a:t>that were similar to situations they may encounter on the job. </a:t>
            </a:r>
            <a:endParaRPr lang="ru-RU" sz="2500" dirty="0">
              <a:latin typeface="+mj-lt"/>
            </a:endParaRPr>
          </a:p>
        </p:txBody>
      </p:sp>
      <p:pic>
        <p:nvPicPr>
          <p:cNvPr id="5122" name="Picture 2" descr="Картинки по запросу Structured Behavioral Inter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89" y="2830142"/>
            <a:ext cx="9174290" cy="4027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02825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404664"/>
            <a:ext cx="8784976" cy="1708160"/>
          </a:xfrm>
          <a:prstGeom prst="rect">
            <a:avLst/>
          </a:prstGeom>
        </p:spPr>
        <p:txBody>
          <a:bodyPr wrap="square">
            <a:spAutoFit/>
          </a:bodyPr>
          <a:lstStyle/>
          <a:p>
            <a:r>
              <a:rPr lang="en-US" sz="3000" b="1" i="1" dirty="0">
                <a:effectLst>
                  <a:outerShdw blurRad="38100" dist="38100" dir="2700000" algn="tl">
                    <a:srgbClr val="000000">
                      <a:alpha val="43137"/>
                    </a:srgbClr>
                  </a:outerShdw>
                </a:effectLst>
                <a:latin typeface="+mj-lt"/>
              </a:rPr>
              <a:t>Oral Interview </a:t>
            </a:r>
            <a:r>
              <a:rPr lang="en-US" sz="3000" b="1" i="1" dirty="0" smtClean="0">
                <a:effectLst>
                  <a:outerShdw blurRad="38100" dist="38100" dir="2700000" algn="tl">
                    <a:srgbClr val="000000">
                      <a:alpha val="43137"/>
                    </a:srgbClr>
                  </a:outerShdw>
                </a:effectLst>
                <a:latin typeface="+mj-lt"/>
              </a:rPr>
              <a:t>Boards - </a:t>
            </a:r>
            <a:r>
              <a:rPr lang="en-US" sz="2500" dirty="0" smtClean="0">
                <a:latin typeface="+mj-lt"/>
              </a:rPr>
              <a:t>This </a:t>
            </a:r>
            <a:r>
              <a:rPr lang="en-US" sz="2500" dirty="0">
                <a:latin typeface="+mj-lt"/>
              </a:rPr>
              <a:t>technique involves asking </a:t>
            </a:r>
            <a:r>
              <a:rPr lang="en-US" sz="2500" dirty="0" smtClean="0">
                <a:latin typeface="+mj-lt"/>
              </a:rPr>
              <a:t>all </a:t>
            </a:r>
            <a:r>
              <a:rPr lang="en-US" sz="2500" dirty="0">
                <a:latin typeface="+mj-lt"/>
              </a:rPr>
              <a:t>interviewees standardized </a:t>
            </a:r>
            <a:r>
              <a:rPr lang="en-US" sz="2500" dirty="0" smtClean="0">
                <a:latin typeface="+mj-lt"/>
              </a:rPr>
              <a:t>questions </a:t>
            </a:r>
            <a:r>
              <a:rPr lang="en-US" sz="2500" dirty="0">
                <a:latin typeface="+mj-lt"/>
              </a:rPr>
              <a:t>about how they handled </a:t>
            </a:r>
            <a:r>
              <a:rPr lang="en-US" sz="2500" dirty="0" smtClean="0">
                <a:latin typeface="+mj-lt"/>
              </a:rPr>
              <a:t>past situations </a:t>
            </a:r>
            <a:r>
              <a:rPr lang="en-US" sz="2500" dirty="0">
                <a:latin typeface="+mj-lt"/>
              </a:rPr>
              <a:t>that were similar to situations they may encounter on the job. </a:t>
            </a:r>
            <a:endParaRPr lang="ru-RU" sz="2500" dirty="0">
              <a:latin typeface="+mj-lt"/>
            </a:endParaRPr>
          </a:p>
        </p:txBody>
      </p:sp>
      <p:pic>
        <p:nvPicPr>
          <p:cNvPr id="7170" name="Picture 2" descr="Картинки по запросу Oral Interview Boar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236" y="2278329"/>
            <a:ext cx="7437512" cy="4579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3880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p:cNvGraphicFramePr>
            <a:graphicFrameLocks noGrp="1"/>
          </p:cNvGraphicFramePr>
          <p:nvPr>
            <p:extLst>
              <p:ext uri="{D42A27DB-BD31-4B8C-83A1-F6EECF244321}">
                <p14:modId xmlns:p14="http://schemas.microsoft.com/office/powerpoint/2010/main" val="916361010"/>
              </p:ext>
            </p:extLst>
          </p:nvPr>
        </p:nvGraphicFramePr>
        <p:xfrm>
          <a:off x="0" y="-1"/>
          <a:ext cx="9144000" cy="6946379"/>
        </p:xfrm>
        <a:graphic>
          <a:graphicData uri="http://schemas.openxmlformats.org/drawingml/2006/table">
            <a:tbl>
              <a:tblPr firstRow="1" firstCol="1" bandRow="1">
                <a:tableStyleId>{793D81CF-94F2-401A-BA57-92F5A7B2D0C5}</a:tableStyleId>
              </a:tblPr>
              <a:tblGrid>
                <a:gridCol w="4383853">
                  <a:extLst>
                    <a:ext uri="{9D8B030D-6E8A-4147-A177-3AD203B41FA5}">
                      <a16:colId xmlns:a16="http://schemas.microsoft.com/office/drawing/2014/main" val="20000"/>
                    </a:ext>
                  </a:extLst>
                </a:gridCol>
                <a:gridCol w="4760147">
                  <a:extLst>
                    <a:ext uri="{9D8B030D-6E8A-4147-A177-3AD203B41FA5}">
                      <a16:colId xmlns:a16="http://schemas.microsoft.com/office/drawing/2014/main" val="20001"/>
                    </a:ext>
                  </a:extLst>
                </a:gridCol>
              </a:tblGrid>
              <a:tr h="251965">
                <a:tc>
                  <a:txBody>
                    <a:bodyPr/>
                    <a:lstStyle/>
                    <a:p>
                      <a:pPr marL="0" algn="ctr">
                        <a:lnSpc>
                          <a:spcPct val="115000"/>
                        </a:lnSpc>
                        <a:spcAft>
                          <a:spcPts val="0"/>
                        </a:spcAft>
                      </a:pPr>
                      <a:r>
                        <a:rPr lang="en-US" sz="1500">
                          <a:effectLst/>
                        </a:rPr>
                        <a:t>Advantages</a:t>
                      </a:r>
                      <a:endParaRPr lang="ru-RU" sz="1500">
                        <a:solidFill>
                          <a:schemeClr val="tx1"/>
                        </a:solidFill>
                        <a:effectLst/>
                        <a:latin typeface="+mj-lt"/>
                        <a:ea typeface="Calibri"/>
                        <a:cs typeface="Times New Roman"/>
                      </a:endParaRPr>
                    </a:p>
                  </a:txBody>
                  <a:tcPr marL="66801" marR="66801" marT="0" marB="0"/>
                </a:tc>
                <a:tc>
                  <a:txBody>
                    <a:bodyPr/>
                    <a:lstStyle/>
                    <a:p>
                      <a:pPr marL="0" algn="ctr">
                        <a:lnSpc>
                          <a:spcPct val="115000"/>
                        </a:lnSpc>
                        <a:spcAft>
                          <a:spcPts val="0"/>
                        </a:spcAft>
                      </a:pPr>
                      <a:r>
                        <a:rPr lang="en-US" sz="1500">
                          <a:effectLst/>
                        </a:rPr>
                        <a:t>Disadvantages</a:t>
                      </a:r>
                      <a:endParaRPr lang="ru-RU" sz="1500">
                        <a:solidFill>
                          <a:schemeClr val="tx1"/>
                        </a:solidFill>
                        <a:effectLst/>
                        <a:latin typeface="+mj-lt"/>
                        <a:ea typeface="Calibri"/>
                        <a:cs typeface="Times New Roman"/>
                      </a:endParaRPr>
                    </a:p>
                  </a:txBody>
                  <a:tcPr marL="66801" marR="66801" marT="0" marB="0"/>
                </a:tc>
                <a:extLst>
                  <a:ext uri="{0D108BD9-81ED-4DB2-BD59-A6C34878D82A}">
                    <a16:rowId xmlns:a16="http://schemas.microsoft.com/office/drawing/2014/main" val="10000"/>
                  </a:ext>
                </a:extLst>
              </a:tr>
              <a:tr h="1019543">
                <a:tc>
                  <a:txBody>
                    <a:bodyPr/>
                    <a:lstStyle/>
                    <a:p>
                      <a:pPr marL="0">
                        <a:lnSpc>
                          <a:spcPct val="115000"/>
                        </a:lnSpc>
                        <a:spcAft>
                          <a:spcPts val="0"/>
                        </a:spcAft>
                      </a:pPr>
                      <a:r>
                        <a:rPr lang="en-US" sz="1500" dirty="0">
                          <a:effectLst/>
                        </a:rPr>
                        <a:t>useful for determining if the applicant has requisite communicative or social skills which may be necessary for the job</a:t>
                      </a:r>
                      <a:endParaRPr lang="ru-RU" sz="1500" b="0" dirty="0">
                        <a:solidFill>
                          <a:schemeClr val="tx1"/>
                        </a:solidFill>
                        <a:effectLst/>
                        <a:latin typeface="+mj-lt"/>
                        <a:ea typeface="Calibri"/>
                        <a:cs typeface="Times New Roman"/>
                      </a:endParaRPr>
                    </a:p>
                  </a:txBody>
                  <a:tcPr marL="66801" marR="66801" marT="0" marB="0"/>
                </a:tc>
                <a:tc>
                  <a:txBody>
                    <a:bodyPr/>
                    <a:lstStyle/>
                    <a:p>
                      <a:pPr marL="0">
                        <a:lnSpc>
                          <a:spcPct val="115000"/>
                        </a:lnSpc>
                        <a:spcAft>
                          <a:spcPts val="0"/>
                        </a:spcAft>
                      </a:pPr>
                      <a:r>
                        <a:rPr lang="en-US" sz="1500">
                          <a:effectLst/>
                        </a:rPr>
                        <a:t>subjective evaluations are made</a:t>
                      </a:r>
                      <a:endParaRPr lang="ru-RU" sz="1500">
                        <a:solidFill>
                          <a:schemeClr val="tx1"/>
                        </a:solidFill>
                        <a:effectLst/>
                        <a:latin typeface="+mj-lt"/>
                        <a:ea typeface="Calibri"/>
                        <a:cs typeface="Times New Roman"/>
                      </a:endParaRPr>
                    </a:p>
                  </a:txBody>
                  <a:tcPr marL="66801" marR="66801" marT="0" marB="0"/>
                </a:tc>
                <a:extLst>
                  <a:ext uri="{0D108BD9-81ED-4DB2-BD59-A6C34878D82A}">
                    <a16:rowId xmlns:a16="http://schemas.microsoft.com/office/drawing/2014/main" val="10001"/>
                  </a:ext>
                </a:extLst>
              </a:tr>
              <a:tr h="1019543">
                <a:tc>
                  <a:txBody>
                    <a:bodyPr/>
                    <a:lstStyle/>
                    <a:p>
                      <a:pPr marL="0">
                        <a:lnSpc>
                          <a:spcPct val="115000"/>
                        </a:lnSpc>
                        <a:spcAft>
                          <a:spcPts val="0"/>
                        </a:spcAft>
                      </a:pPr>
                      <a:r>
                        <a:rPr lang="en-US" sz="1500" dirty="0">
                          <a:effectLst/>
                        </a:rPr>
                        <a:t>interviewer can obtain supplementary information</a:t>
                      </a:r>
                      <a:endParaRPr lang="ru-RU" sz="1500" b="0" dirty="0">
                        <a:solidFill>
                          <a:schemeClr val="tx1"/>
                        </a:solidFill>
                        <a:effectLst/>
                        <a:latin typeface="+mj-lt"/>
                        <a:ea typeface="Calibri"/>
                        <a:cs typeface="Times New Roman"/>
                      </a:endParaRPr>
                    </a:p>
                  </a:txBody>
                  <a:tcPr marL="66801" marR="66801" marT="0" marB="0"/>
                </a:tc>
                <a:tc>
                  <a:txBody>
                    <a:bodyPr/>
                    <a:lstStyle/>
                    <a:p>
                      <a:pPr marL="0">
                        <a:lnSpc>
                          <a:spcPct val="115000"/>
                        </a:lnSpc>
                        <a:spcAft>
                          <a:spcPts val="0"/>
                        </a:spcAft>
                      </a:pPr>
                      <a:r>
                        <a:rPr lang="en-US" sz="1500">
                          <a:effectLst/>
                        </a:rPr>
                        <a:t>decisions tend to be made within the first few minutes of the interview with the remainder of the interview used to validate or justify the original decision</a:t>
                      </a:r>
                      <a:endParaRPr lang="ru-RU" sz="1500">
                        <a:solidFill>
                          <a:schemeClr val="tx1"/>
                        </a:solidFill>
                        <a:effectLst/>
                        <a:latin typeface="+mj-lt"/>
                        <a:ea typeface="Calibri"/>
                        <a:cs typeface="Times New Roman"/>
                      </a:endParaRPr>
                    </a:p>
                  </a:txBody>
                  <a:tcPr marL="66801" marR="66801" marT="0" marB="0"/>
                </a:tc>
                <a:extLst>
                  <a:ext uri="{0D108BD9-81ED-4DB2-BD59-A6C34878D82A}">
                    <a16:rowId xmlns:a16="http://schemas.microsoft.com/office/drawing/2014/main" val="10002"/>
                  </a:ext>
                </a:extLst>
              </a:tr>
              <a:tr h="760870">
                <a:tc>
                  <a:txBody>
                    <a:bodyPr/>
                    <a:lstStyle/>
                    <a:p>
                      <a:pPr marL="0">
                        <a:lnSpc>
                          <a:spcPct val="115000"/>
                        </a:lnSpc>
                        <a:spcAft>
                          <a:spcPts val="0"/>
                        </a:spcAft>
                      </a:pPr>
                      <a:r>
                        <a:rPr lang="en-US" sz="1500" dirty="0">
                          <a:effectLst/>
                        </a:rPr>
                        <a:t>used to appraise candidates' verbal fluency</a:t>
                      </a:r>
                      <a:endParaRPr lang="ru-RU" sz="1500" b="0" dirty="0">
                        <a:solidFill>
                          <a:schemeClr val="tx1"/>
                        </a:solidFill>
                        <a:effectLst/>
                        <a:latin typeface="+mj-lt"/>
                        <a:ea typeface="Calibri"/>
                        <a:cs typeface="Times New Roman"/>
                      </a:endParaRPr>
                    </a:p>
                  </a:txBody>
                  <a:tcPr marL="66801" marR="66801" marT="0" marB="0"/>
                </a:tc>
                <a:tc>
                  <a:txBody>
                    <a:bodyPr/>
                    <a:lstStyle/>
                    <a:p>
                      <a:pPr marL="0">
                        <a:lnSpc>
                          <a:spcPct val="115000"/>
                        </a:lnSpc>
                        <a:spcAft>
                          <a:spcPts val="0"/>
                        </a:spcAft>
                      </a:pPr>
                      <a:r>
                        <a:rPr lang="en-US" sz="1500">
                          <a:effectLst/>
                        </a:rPr>
                        <a:t>interviewers form stereotypes concerning the characteristics required for success on the job</a:t>
                      </a:r>
                      <a:endParaRPr lang="ru-RU" sz="1500">
                        <a:solidFill>
                          <a:schemeClr val="tx1"/>
                        </a:solidFill>
                        <a:effectLst/>
                        <a:latin typeface="+mj-lt"/>
                        <a:ea typeface="Calibri"/>
                        <a:cs typeface="Times New Roman"/>
                      </a:endParaRPr>
                    </a:p>
                  </a:txBody>
                  <a:tcPr marL="66801" marR="66801" marT="0" marB="0"/>
                </a:tc>
                <a:extLst>
                  <a:ext uri="{0D108BD9-81ED-4DB2-BD59-A6C34878D82A}">
                    <a16:rowId xmlns:a16="http://schemas.microsoft.com/office/drawing/2014/main" val="10003"/>
                  </a:ext>
                </a:extLst>
              </a:tr>
              <a:tr h="760870">
                <a:tc>
                  <a:txBody>
                    <a:bodyPr/>
                    <a:lstStyle/>
                    <a:p>
                      <a:pPr marL="0">
                        <a:lnSpc>
                          <a:spcPct val="115000"/>
                        </a:lnSpc>
                        <a:spcAft>
                          <a:spcPts val="0"/>
                        </a:spcAft>
                      </a:pPr>
                      <a:r>
                        <a:rPr lang="en-US" sz="1500" dirty="0">
                          <a:effectLst/>
                        </a:rPr>
                        <a:t>can assess the applicant's job knowledge</a:t>
                      </a:r>
                      <a:endParaRPr lang="ru-RU" sz="1500" b="0" dirty="0">
                        <a:solidFill>
                          <a:schemeClr val="tx1"/>
                        </a:solidFill>
                        <a:effectLst/>
                        <a:latin typeface="+mj-lt"/>
                        <a:ea typeface="Calibri"/>
                        <a:cs typeface="Times New Roman"/>
                      </a:endParaRPr>
                    </a:p>
                  </a:txBody>
                  <a:tcPr marL="66801" marR="66801" marT="0" marB="0"/>
                </a:tc>
                <a:tc>
                  <a:txBody>
                    <a:bodyPr/>
                    <a:lstStyle/>
                    <a:p>
                      <a:pPr marL="0">
                        <a:lnSpc>
                          <a:spcPct val="115000"/>
                        </a:lnSpc>
                        <a:spcAft>
                          <a:spcPts val="0"/>
                        </a:spcAft>
                      </a:pPr>
                      <a:r>
                        <a:rPr lang="en-US" sz="1500">
                          <a:effectLst/>
                        </a:rPr>
                        <a:t>research has shown disproportionate rates of selection between minority and non-minority members using interviews</a:t>
                      </a:r>
                      <a:endParaRPr lang="ru-RU" sz="1500">
                        <a:solidFill>
                          <a:schemeClr val="tx1"/>
                        </a:solidFill>
                        <a:effectLst/>
                        <a:latin typeface="+mj-lt"/>
                        <a:ea typeface="Calibri"/>
                        <a:cs typeface="Times New Roman"/>
                      </a:endParaRPr>
                    </a:p>
                  </a:txBody>
                  <a:tcPr marL="66801" marR="66801" marT="0" marB="0"/>
                </a:tc>
                <a:extLst>
                  <a:ext uri="{0D108BD9-81ED-4DB2-BD59-A6C34878D82A}">
                    <a16:rowId xmlns:a16="http://schemas.microsoft.com/office/drawing/2014/main" val="10004"/>
                  </a:ext>
                </a:extLst>
              </a:tr>
              <a:tr h="503928">
                <a:tc>
                  <a:txBody>
                    <a:bodyPr/>
                    <a:lstStyle/>
                    <a:p>
                      <a:pPr marL="0">
                        <a:lnSpc>
                          <a:spcPct val="115000"/>
                        </a:lnSpc>
                        <a:spcAft>
                          <a:spcPts val="0"/>
                        </a:spcAft>
                      </a:pPr>
                      <a:r>
                        <a:rPr lang="en-US" sz="1500" dirty="0">
                          <a:effectLst/>
                        </a:rPr>
                        <a:t>can be used for selection among equally qualified applicants</a:t>
                      </a:r>
                      <a:endParaRPr lang="ru-RU" sz="1500" b="0" dirty="0">
                        <a:solidFill>
                          <a:schemeClr val="tx1"/>
                        </a:solidFill>
                        <a:effectLst/>
                        <a:latin typeface="+mj-lt"/>
                        <a:ea typeface="Calibri"/>
                        <a:cs typeface="Times New Roman"/>
                      </a:endParaRPr>
                    </a:p>
                  </a:txBody>
                  <a:tcPr marL="66801" marR="66801" marT="0" marB="0"/>
                </a:tc>
                <a:tc>
                  <a:txBody>
                    <a:bodyPr/>
                    <a:lstStyle/>
                    <a:p>
                      <a:pPr marL="0">
                        <a:lnSpc>
                          <a:spcPct val="115000"/>
                        </a:lnSpc>
                        <a:spcAft>
                          <a:spcPts val="0"/>
                        </a:spcAft>
                      </a:pPr>
                      <a:r>
                        <a:rPr lang="en-US" sz="1500">
                          <a:effectLst/>
                        </a:rPr>
                        <a:t>negative information seems to be given more weight</a:t>
                      </a:r>
                      <a:endParaRPr lang="ru-RU" sz="1500">
                        <a:solidFill>
                          <a:schemeClr val="tx1"/>
                        </a:solidFill>
                        <a:effectLst/>
                        <a:latin typeface="+mj-lt"/>
                        <a:ea typeface="Calibri"/>
                        <a:cs typeface="Times New Roman"/>
                      </a:endParaRPr>
                    </a:p>
                  </a:txBody>
                  <a:tcPr marL="66801" marR="66801" marT="0" marB="0"/>
                </a:tc>
                <a:extLst>
                  <a:ext uri="{0D108BD9-81ED-4DB2-BD59-A6C34878D82A}">
                    <a16:rowId xmlns:a16="http://schemas.microsoft.com/office/drawing/2014/main" val="10005"/>
                  </a:ext>
                </a:extLst>
              </a:tr>
              <a:tr h="1019543">
                <a:tc>
                  <a:txBody>
                    <a:bodyPr/>
                    <a:lstStyle/>
                    <a:p>
                      <a:pPr marL="0">
                        <a:lnSpc>
                          <a:spcPct val="115000"/>
                        </a:lnSpc>
                        <a:spcAft>
                          <a:spcPts val="0"/>
                        </a:spcAft>
                      </a:pPr>
                      <a:r>
                        <a:rPr lang="en-US" sz="1500" dirty="0">
                          <a:effectLst/>
                        </a:rPr>
                        <a:t>enables the supervisor and/or co-workers to determine if there is compatibility between the applicant and the employees</a:t>
                      </a:r>
                      <a:endParaRPr lang="ru-RU" sz="1500" b="0" dirty="0">
                        <a:solidFill>
                          <a:schemeClr val="tx1"/>
                        </a:solidFill>
                        <a:effectLst/>
                        <a:latin typeface="+mj-lt"/>
                        <a:ea typeface="Calibri"/>
                        <a:cs typeface="Times New Roman"/>
                      </a:endParaRPr>
                    </a:p>
                  </a:txBody>
                  <a:tcPr marL="66801" marR="66801" marT="0" marB="0"/>
                </a:tc>
                <a:tc>
                  <a:txBody>
                    <a:bodyPr/>
                    <a:lstStyle/>
                    <a:p>
                      <a:pPr marL="0">
                        <a:lnSpc>
                          <a:spcPct val="115000"/>
                        </a:lnSpc>
                        <a:spcAft>
                          <a:spcPts val="0"/>
                        </a:spcAft>
                      </a:pPr>
                      <a:r>
                        <a:rPr lang="en-US" sz="1500">
                          <a:effectLst/>
                        </a:rPr>
                        <a:t>not much evidence of validity of the selection procedure</a:t>
                      </a:r>
                      <a:endParaRPr lang="ru-RU" sz="1500">
                        <a:solidFill>
                          <a:schemeClr val="tx1"/>
                        </a:solidFill>
                        <a:effectLst/>
                        <a:latin typeface="+mj-lt"/>
                        <a:ea typeface="Calibri"/>
                        <a:cs typeface="Times New Roman"/>
                      </a:endParaRPr>
                    </a:p>
                  </a:txBody>
                  <a:tcPr marL="66801" marR="66801" marT="0" marB="0"/>
                </a:tc>
                <a:extLst>
                  <a:ext uri="{0D108BD9-81ED-4DB2-BD59-A6C34878D82A}">
                    <a16:rowId xmlns:a16="http://schemas.microsoft.com/office/drawing/2014/main" val="10006"/>
                  </a:ext>
                </a:extLst>
              </a:tr>
              <a:tr h="760870">
                <a:tc>
                  <a:txBody>
                    <a:bodyPr/>
                    <a:lstStyle/>
                    <a:p>
                      <a:pPr marL="0">
                        <a:lnSpc>
                          <a:spcPct val="115000"/>
                        </a:lnSpc>
                        <a:spcAft>
                          <a:spcPts val="0"/>
                        </a:spcAft>
                      </a:pPr>
                      <a:r>
                        <a:rPr lang="en-US" sz="1500" dirty="0">
                          <a:effectLst/>
                        </a:rPr>
                        <a:t>allows the applicant to ask questions that may reveal additional information useful for making a selection decision</a:t>
                      </a:r>
                      <a:endParaRPr lang="ru-RU" sz="1500" b="0" dirty="0">
                        <a:solidFill>
                          <a:schemeClr val="tx1"/>
                        </a:solidFill>
                        <a:effectLst/>
                        <a:latin typeface="+mj-lt"/>
                        <a:ea typeface="Calibri"/>
                        <a:cs typeface="Times New Roman"/>
                      </a:endParaRPr>
                    </a:p>
                  </a:txBody>
                  <a:tcPr marL="66801" marR="66801" marT="0" marB="0"/>
                </a:tc>
                <a:tc rowSpan="2">
                  <a:txBody>
                    <a:bodyPr/>
                    <a:lstStyle/>
                    <a:p>
                      <a:pPr marL="0">
                        <a:lnSpc>
                          <a:spcPct val="115000"/>
                        </a:lnSpc>
                        <a:spcAft>
                          <a:spcPts val="0"/>
                        </a:spcAft>
                      </a:pPr>
                      <a:r>
                        <a:rPr lang="en-US" sz="1500" dirty="0">
                          <a:effectLst/>
                        </a:rPr>
                        <a:t>not as reliable as tests</a:t>
                      </a:r>
                      <a:endParaRPr lang="ru-RU" sz="1500" dirty="0">
                        <a:solidFill>
                          <a:schemeClr val="tx1"/>
                        </a:solidFill>
                        <a:effectLst/>
                        <a:latin typeface="+mj-lt"/>
                        <a:ea typeface="Calibri"/>
                        <a:cs typeface="Times New Roman"/>
                      </a:endParaRPr>
                    </a:p>
                  </a:txBody>
                  <a:tcPr marL="66801" marR="66801" marT="0" marB="0"/>
                </a:tc>
                <a:extLst>
                  <a:ext uri="{0D108BD9-81ED-4DB2-BD59-A6C34878D82A}">
                    <a16:rowId xmlns:a16="http://schemas.microsoft.com/office/drawing/2014/main" val="10007"/>
                  </a:ext>
                </a:extLst>
              </a:tr>
              <a:tr h="760870">
                <a:tc>
                  <a:txBody>
                    <a:bodyPr/>
                    <a:lstStyle/>
                    <a:p>
                      <a:pPr marL="0">
                        <a:lnSpc>
                          <a:spcPct val="115000"/>
                        </a:lnSpc>
                        <a:spcAft>
                          <a:spcPts val="0"/>
                        </a:spcAft>
                      </a:pPr>
                      <a:r>
                        <a:rPr lang="en-US" sz="1500" dirty="0">
                          <a:effectLst/>
                        </a:rPr>
                        <a:t>the interview may be modified as needed to gather important information</a:t>
                      </a:r>
                      <a:endParaRPr lang="ru-RU" sz="1500" b="0" dirty="0">
                        <a:solidFill>
                          <a:schemeClr val="tx1"/>
                        </a:solidFill>
                        <a:effectLst/>
                        <a:latin typeface="+mj-lt"/>
                        <a:ea typeface="Calibri"/>
                        <a:cs typeface="Times New Roman"/>
                      </a:endParaRPr>
                    </a:p>
                  </a:txBody>
                  <a:tcPr marL="66801" marR="66801" marT="0" marB="0"/>
                </a:tc>
                <a:tc vMerge="1">
                  <a:txBody>
                    <a:bodyPr/>
                    <a:lstStyle/>
                    <a:p>
                      <a:endParaRPr lang="ru-RU"/>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0831457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Картинки по запросу Oral Interview Boar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0"/>
            <a:ext cx="752034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65827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Похожее изображение"/>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4644" y="0"/>
            <a:ext cx="609329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82876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051720" y="188640"/>
            <a:ext cx="5539786" cy="784830"/>
          </a:xfrm>
          <a:prstGeom prst="rect">
            <a:avLst/>
          </a:prstGeom>
        </p:spPr>
        <p:txBody>
          <a:bodyPr wrap="none">
            <a:spAutoFit/>
          </a:bodyPr>
          <a:lstStyle/>
          <a:p>
            <a:pPr marL="685800" indent="-685800">
              <a:buFont typeface="Wingdings" panose="05000000000000000000" pitchFamily="2" charset="2"/>
              <a:buChar char="ü"/>
            </a:pPr>
            <a:r>
              <a:rPr lang="en-US" sz="4500" b="1" dirty="0" smtClean="0">
                <a:effectLst>
                  <a:outerShdw blurRad="38100" dist="38100" dir="2700000" algn="tl">
                    <a:srgbClr val="000000">
                      <a:alpha val="43137"/>
                    </a:srgbClr>
                  </a:outerShdw>
                </a:effectLst>
                <a:latin typeface="+mj-lt"/>
              </a:rPr>
              <a:t>PERSONALITY TESTS </a:t>
            </a:r>
            <a:endParaRPr lang="ru-RU" sz="4500" dirty="0">
              <a:effectLst>
                <a:outerShdw blurRad="38100" dist="38100" dir="2700000" algn="tl">
                  <a:srgbClr val="000000">
                    <a:alpha val="43137"/>
                  </a:srgbClr>
                </a:outerShdw>
              </a:effectLst>
              <a:latin typeface="+mj-lt"/>
            </a:endParaRPr>
          </a:p>
        </p:txBody>
      </p:sp>
      <p:sp>
        <p:nvSpPr>
          <p:cNvPr id="3" name="Прямоугольник 2"/>
          <p:cNvSpPr/>
          <p:nvPr/>
        </p:nvSpPr>
        <p:spPr>
          <a:xfrm>
            <a:off x="179513" y="1412776"/>
            <a:ext cx="8817832" cy="938719"/>
          </a:xfrm>
          <a:prstGeom prst="rect">
            <a:avLst/>
          </a:prstGeom>
        </p:spPr>
        <p:txBody>
          <a:bodyPr wrap="square">
            <a:spAutoFit/>
          </a:bodyPr>
          <a:lstStyle/>
          <a:p>
            <a:r>
              <a:rPr lang="en-US" sz="3000" b="1" i="1" dirty="0">
                <a:latin typeface="+mj-lt"/>
              </a:rPr>
              <a:t>Personal Attribute </a:t>
            </a:r>
            <a:r>
              <a:rPr lang="en-US" sz="3000" b="1" i="1" dirty="0" smtClean="0">
                <a:latin typeface="+mj-lt"/>
              </a:rPr>
              <a:t>Inventory </a:t>
            </a:r>
            <a:r>
              <a:rPr lang="en-US" dirty="0" smtClean="0"/>
              <a:t>- </a:t>
            </a:r>
            <a:r>
              <a:rPr lang="en-US" sz="2500" dirty="0">
                <a:latin typeface="+mj-lt"/>
              </a:rPr>
              <a:t>a</a:t>
            </a:r>
            <a:r>
              <a:rPr lang="en-US" sz="2500" dirty="0" smtClean="0">
                <a:latin typeface="+mj-lt"/>
              </a:rPr>
              <a:t> </a:t>
            </a:r>
            <a:r>
              <a:rPr lang="en-US" sz="2500" dirty="0">
                <a:latin typeface="+mj-lt"/>
              </a:rPr>
              <a:t>set of tests and tasks for identifying the type of temperament and key character traits</a:t>
            </a:r>
            <a:endParaRPr lang="ru-RU" sz="2500" dirty="0">
              <a:latin typeface="+mj-lt"/>
            </a:endParaRPr>
          </a:p>
        </p:txBody>
      </p:sp>
      <p:sp>
        <p:nvSpPr>
          <p:cNvPr id="4" name="AutoShape 2" descr="Картинки по запросу tes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473" y="2564904"/>
            <a:ext cx="5445732" cy="29460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38987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94080" y="943416"/>
            <a:ext cx="8817832" cy="938719"/>
          </a:xfrm>
          <a:prstGeom prst="rect">
            <a:avLst/>
          </a:prstGeom>
        </p:spPr>
        <p:txBody>
          <a:bodyPr wrap="square">
            <a:spAutoFit/>
          </a:bodyPr>
          <a:lstStyle/>
          <a:p>
            <a:r>
              <a:rPr lang="en-US" sz="3000" b="1" i="1" dirty="0">
                <a:latin typeface="+mj-lt"/>
              </a:rPr>
              <a:t>Personality Adjective Checklist</a:t>
            </a:r>
            <a:r>
              <a:rPr lang="en-US" dirty="0" smtClean="0"/>
              <a:t>- </a:t>
            </a:r>
            <a:r>
              <a:rPr lang="en-US" sz="2500" dirty="0" smtClean="0">
                <a:latin typeface="+mj-lt"/>
              </a:rPr>
              <a:t>a </a:t>
            </a:r>
            <a:r>
              <a:rPr lang="en-US" sz="2500" dirty="0">
                <a:latin typeface="+mj-lt"/>
              </a:rPr>
              <a:t>comprehensive, objective measure of eight personality styles. </a:t>
            </a:r>
            <a:endParaRPr lang="ru-RU" sz="2500" dirty="0">
              <a:latin typeface="+mj-lt"/>
            </a:endParaRPr>
          </a:p>
        </p:txBody>
      </p:sp>
      <p:pic>
        <p:nvPicPr>
          <p:cNvPr id="11266" name="Picture 2" descr="Картинки по запросу Personality Adjective Checklist-"/>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99250" l="0" r="100000">
                        <a14:foregroundMark x1="26250" y1="30250" x2="26250" y2="30250"/>
                        <a14:foregroundMark x1="44250" y1="21000" x2="44250" y2="21000"/>
                        <a14:foregroundMark x1="31750" y1="8250" x2="31750" y2="8250"/>
                        <a14:foregroundMark x1="12750" y1="21750" x2="12750" y2="21750"/>
                        <a14:foregroundMark x1="57250" y1="12250" x2="57250" y2="12250"/>
                        <a14:foregroundMark x1="57250" y1="12250" x2="57250" y2="12250"/>
                        <a14:foregroundMark x1="57250" y1="12250" x2="57250" y2="12250"/>
                        <a14:foregroundMark x1="66250" y1="40250" x2="66250" y2="40250"/>
                        <a14:foregroundMark x1="67750" y1="56000" x2="67750" y2="56000"/>
                        <a14:foregroundMark x1="67000" y1="62500" x2="67000" y2="62500"/>
                        <a14:foregroundMark x1="80250" y1="63250" x2="80250" y2="63250"/>
                        <a14:foregroundMark x1="74000" y1="43250" x2="74000" y2="43250"/>
                        <a14:foregroundMark x1="50000" y1="40000" x2="50000" y2="40000"/>
                        <a14:foregroundMark x1="43750" y1="44250" x2="43750" y2="44250"/>
                        <a14:foregroundMark x1="82000" y1="88750" x2="82000" y2="88750"/>
                        <a14:foregroundMark x1="65500" y1="92250" x2="65500" y2="92250"/>
                        <a14:foregroundMark x1="22750" y1="73500" x2="22750" y2="73500"/>
                        <a14:foregroundMark x1="12750" y1="72750" x2="12750" y2="72750"/>
                        <a14:foregroundMark x1="10750" y1="57750" x2="10750" y2="57750"/>
                        <a14:foregroundMark x1="13250" y1="43250" x2="13250" y2="43250"/>
                        <a14:foregroundMark x1="9250" y1="37750" x2="9250" y2="37750"/>
                        <a14:foregroundMark x1="7000" y1="28250" x2="7000" y2="28250"/>
                        <a14:foregroundMark x1="20250" y1="11750" x2="20250" y2="11750"/>
                        <a14:foregroundMark x1="32750" y1="3750" x2="32750" y2="3750"/>
                        <a14:foregroundMark x1="67750" y1="4750" x2="67750" y2="4750"/>
                        <a14:foregroundMark x1="77500" y1="8750" x2="77500" y2="8750"/>
                        <a14:foregroundMark x1="87000" y1="15750" x2="87000" y2="15750"/>
                        <a14:foregroundMark x1="92250" y1="25750" x2="92250" y2="25750"/>
                        <a14:foregroundMark x1="95750" y1="29750" x2="95750" y2="29750"/>
                        <a14:foregroundMark x1="98250" y1="37750" x2="98250" y2="37750"/>
                        <a14:foregroundMark x1="95500" y1="69000" x2="95500" y2="69000"/>
                        <a14:foregroundMark x1="92250" y1="78250" x2="92250" y2="78250"/>
                        <a14:foregroundMark x1="88500" y1="83250" x2="88500" y2="83250"/>
                        <a14:foregroundMark x1="75750" y1="95250" x2="75750" y2="95250"/>
                        <a14:foregroundMark x1="69250" y1="97000" x2="69250" y2="97000"/>
                        <a14:foregroundMark x1="11750" y1="81750" x2="11750" y2="81750"/>
                        <a14:foregroundMark x1="6250" y1="73000" x2="6250" y2="73000"/>
                        <a14:foregroundMark x1="3750" y1="65500" x2="3750" y2="65500"/>
                        <a14:foregroundMark x1="3000" y1="61750" x2="3000" y2="61750"/>
                        <a14:foregroundMark x1="3000" y1="42500" x2="3000" y2="42500"/>
                        <a14:foregroundMark x1="3000" y1="34500" x2="3000" y2="34500"/>
                        <a14:foregroundMark x1="24500" y1="26250" x2="24500" y2="26250"/>
                        <a14:foregroundMark x1="37500" y1="25500" x2="37500" y2="25500"/>
                        <a14:foregroundMark x1="40250" y1="31750" x2="40500" y2="32750"/>
                        <a14:foregroundMark x1="41250" y1="37500" x2="41250" y2="37500"/>
                        <a14:foregroundMark x1="61250" y1="29000" x2="61250" y2="29000"/>
                        <a14:foregroundMark x1="61250" y1="23250" x2="61250" y2="23250"/>
                        <a14:foregroundMark x1="55750" y1="20000" x2="55750" y2="20000"/>
                        <a14:foregroundMark x1="45500" y1="18250" x2="45500" y2="18250"/>
                      </a14:backgroundRemoval>
                    </a14:imgEffect>
                  </a14:imgLayer>
                </a14:imgProps>
              </a:ext>
              <a:ext uri="{28A0092B-C50C-407E-A947-70E740481C1C}">
                <a14:useLocalDpi xmlns:a14="http://schemas.microsoft.com/office/drawing/2010/main" val="0"/>
              </a:ext>
            </a:extLst>
          </a:blip>
          <a:srcRect/>
          <a:stretch>
            <a:fillRect/>
          </a:stretch>
        </p:blipFill>
        <p:spPr bwMode="auto">
          <a:xfrm>
            <a:off x="4427984" y="1981200"/>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7956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94080" y="943416"/>
            <a:ext cx="8817832" cy="1323439"/>
          </a:xfrm>
          <a:prstGeom prst="rect">
            <a:avLst/>
          </a:prstGeom>
        </p:spPr>
        <p:txBody>
          <a:bodyPr wrap="square">
            <a:spAutoFit/>
          </a:bodyPr>
          <a:lstStyle/>
          <a:p>
            <a:r>
              <a:rPr lang="en-US" sz="3000" b="1" i="1" dirty="0">
                <a:latin typeface="+mj-lt"/>
              </a:rPr>
              <a:t>Motives Questionnaires- </a:t>
            </a:r>
            <a:r>
              <a:rPr lang="en-US" sz="2500" dirty="0">
                <a:latin typeface="+mj-lt"/>
              </a:rPr>
              <a:t>It is used for the diagnosis of two generalized persistent motives of the personality: the motive of the desire for success and the motive for avoiding failure. </a:t>
            </a:r>
            <a:endParaRPr lang="ru-RU" sz="2500" dirty="0">
              <a:latin typeface="+mj-lt"/>
            </a:endParaRPr>
          </a:p>
        </p:txBody>
      </p:sp>
      <p:pic>
        <p:nvPicPr>
          <p:cNvPr id="1026" name="Picture 2" descr="Картинки по запросу Motiv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2996" y="2420888"/>
            <a:ext cx="428625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2404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3906887" y="1196752"/>
            <a:ext cx="4988365" cy="2612892"/>
          </a:xfrm>
        </p:spPr>
        <p:txBody>
          <a:bodyPr>
            <a:normAutofit/>
          </a:bodyPr>
          <a:lstStyle/>
          <a:p>
            <a:pPr algn="ctr"/>
            <a:r>
              <a:rPr lang="en-US" sz="4500" b="1" dirty="0">
                <a:latin typeface="Comic Sans MS" panose="030F0702030302020204" pitchFamily="66" charset="0"/>
              </a:rPr>
              <a:t>1.	</a:t>
            </a:r>
            <a:r>
              <a:rPr lang="en-US" sz="4500" b="1" dirty="0" smtClean="0">
                <a:latin typeface="Comic Sans MS" panose="030F0702030302020204" pitchFamily="66" charset="0"/>
              </a:rPr>
              <a:t>Personnel </a:t>
            </a:r>
            <a:r>
              <a:rPr lang="en-US" sz="4500" b="1" dirty="0">
                <a:latin typeface="Comic Sans MS" panose="030F0702030302020204" pitchFamily="66" charset="0"/>
              </a:rPr>
              <a:t>selection</a:t>
            </a:r>
            <a:endParaRPr lang="ru-RU" sz="4500" b="1" dirty="0">
              <a:latin typeface="Comic Sans MS" panose="030F0702030302020204" pitchFamily="66" charset="0"/>
            </a:endParaRPr>
          </a:p>
        </p:txBody>
      </p:sp>
      <p:sp>
        <p:nvSpPr>
          <p:cNvPr id="5" name="AutoShape 4" descr="Картинки по запросу вопрос"/>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Картинки по запросу вопрос"/>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8" descr="Картинки по запросу вопрос"/>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8" name="Picture 9" descr="C:\Users\admin\Desktop\gbgfhhxv vbn\Без названия.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97009" l="3256" r="91628">
                        <a14:foregroundMark x1="40465" y1="52564" x2="40465" y2="52564"/>
                        <a14:foregroundMark x1="58140" y1="51282" x2="58140" y2="51282"/>
                        <a14:foregroundMark x1="58140" y1="51282" x2="58140" y2="51282"/>
                        <a14:foregroundMark x1="54884" y1="54274" x2="54884" y2="54274"/>
                        <a14:foregroundMark x1="54884" y1="54274" x2="54884" y2="54274"/>
                        <a14:foregroundMark x1="54884" y1="54274" x2="54884" y2="54274"/>
                        <a14:foregroundMark x1="54884" y1="54274" x2="54884" y2="54274"/>
                        <a14:foregroundMark x1="59535" y1="55128" x2="59535" y2="55128"/>
                        <a14:foregroundMark x1="40465" y1="56410" x2="40465" y2="56410"/>
                        <a14:foregroundMark x1="33488" y1="51709" x2="33488" y2="51709"/>
                        <a14:foregroundMark x1="44651" y1="50855" x2="44651" y2="50855"/>
                        <a14:foregroundMark x1="34419" y1="49573" x2="34419" y2="49573"/>
                        <a14:foregroundMark x1="32093" y1="52991" x2="32093" y2="52991"/>
                        <a14:foregroundMark x1="32093" y1="52991" x2="32093" y2="52991"/>
                        <a14:foregroundMark x1="32558" y1="50000" x2="32558" y2="50000"/>
                        <a14:foregroundMark x1="35349" y1="49145" x2="35349" y2="49145"/>
                      </a14:backgroundRemoval>
                    </a14:imgEffect>
                  </a14:imgLayer>
                </a14:imgProps>
              </a:ext>
              <a:ext uri="{28A0092B-C50C-407E-A947-70E740481C1C}">
                <a14:useLocalDpi xmlns:a14="http://schemas.microsoft.com/office/drawing/2010/main" val="0"/>
              </a:ext>
            </a:extLst>
          </a:blip>
          <a:srcRect/>
          <a:stretch>
            <a:fillRect/>
          </a:stretch>
        </p:blipFill>
        <p:spPr bwMode="auto">
          <a:xfrm>
            <a:off x="44917" y="836712"/>
            <a:ext cx="3851920" cy="4032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46083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94080" y="692696"/>
            <a:ext cx="8817832" cy="938719"/>
          </a:xfrm>
          <a:prstGeom prst="rect">
            <a:avLst/>
          </a:prstGeom>
        </p:spPr>
        <p:txBody>
          <a:bodyPr wrap="square">
            <a:spAutoFit/>
          </a:bodyPr>
          <a:lstStyle/>
          <a:p>
            <a:r>
              <a:rPr lang="en-US" sz="3000" b="1" i="1" dirty="0">
                <a:latin typeface="+mj-lt"/>
              </a:rPr>
              <a:t>Interests Questionnaires </a:t>
            </a:r>
            <a:r>
              <a:rPr lang="en-US" sz="3000" b="1" i="1" dirty="0" smtClean="0">
                <a:latin typeface="+mj-lt"/>
              </a:rPr>
              <a:t>- </a:t>
            </a:r>
            <a:r>
              <a:rPr lang="en-US" sz="2500" dirty="0" smtClean="0">
                <a:latin typeface="+mj-lt"/>
              </a:rPr>
              <a:t>focused </a:t>
            </a:r>
            <a:r>
              <a:rPr lang="en-US" sz="2500" dirty="0">
                <a:latin typeface="+mj-lt"/>
              </a:rPr>
              <a:t>on the definition of educational and professional interests. </a:t>
            </a:r>
            <a:endParaRPr lang="ru-RU" sz="2500" dirty="0">
              <a:latin typeface="+mj-lt"/>
            </a:endParaRPr>
          </a:p>
        </p:txBody>
      </p:sp>
      <p:pic>
        <p:nvPicPr>
          <p:cNvPr id="2050" name="Picture 2" descr="Картинки по запросу Interes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36" y="1772816"/>
            <a:ext cx="9177536" cy="5085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0907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94080" y="692696"/>
            <a:ext cx="8817832" cy="1323439"/>
          </a:xfrm>
          <a:prstGeom prst="rect">
            <a:avLst/>
          </a:prstGeom>
        </p:spPr>
        <p:txBody>
          <a:bodyPr wrap="square">
            <a:spAutoFit/>
          </a:bodyPr>
          <a:lstStyle/>
          <a:p>
            <a:r>
              <a:rPr lang="en-US" sz="3000" b="1" i="1" dirty="0">
                <a:latin typeface="+mj-lt"/>
              </a:rPr>
              <a:t>The questionnaires of </a:t>
            </a:r>
            <a:r>
              <a:rPr lang="en-US" sz="3000" b="1" i="1" dirty="0" smtClean="0">
                <a:latin typeface="+mj-lt"/>
              </a:rPr>
              <a:t>values - </a:t>
            </a:r>
            <a:r>
              <a:rPr lang="en-US" sz="2500" dirty="0" smtClean="0">
                <a:latin typeface="+mj-lt"/>
              </a:rPr>
              <a:t>values </a:t>
            </a:r>
            <a:r>
              <a:rPr lang="en-US" sz="2500" dirty="0">
                <a:latin typeface="+mj-lt"/>
              </a:rPr>
              <a:t>and value orientations are considered as criteria used by people to select and justify their actions, as well as to assess themselves, other people and </a:t>
            </a:r>
            <a:r>
              <a:rPr lang="en-US" sz="2500" dirty="0" smtClean="0">
                <a:latin typeface="+mj-lt"/>
              </a:rPr>
              <a:t>events. </a:t>
            </a:r>
            <a:endParaRPr lang="ru-RU" sz="2500" dirty="0">
              <a:latin typeface="+mj-lt"/>
            </a:endParaRPr>
          </a:p>
        </p:txBody>
      </p:sp>
      <p:pic>
        <p:nvPicPr>
          <p:cNvPr id="3074" name="Picture 2" descr="Картинки по запросу valu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76873"/>
            <a:ext cx="9144000" cy="4609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89330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94080" y="692696"/>
            <a:ext cx="8817832" cy="1323439"/>
          </a:xfrm>
          <a:prstGeom prst="rect">
            <a:avLst/>
          </a:prstGeom>
        </p:spPr>
        <p:txBody>
          <a:bodyPr wrap="square">
            <a:spAutoFit/>
          </a:bodyPr>
          <a:lstStyle/>
          <a:p>
            <a:r>
              <a:rPr lang="en-US" sz="3000" b="1" i="1" dirty="0">
                <a:latin typeface="+mj-lt"/>
              </a:rPr>
              <a:t>Questionnaires adjustment </a:t>
            </a:r>
            <a:r>
              <a:rPr lang="en-US" sz="3000" b="1" i="1" dirty="0" smtClean="0">
                <a:latin typeface="+mj-lt"/>
              </a:rPr>
              <a:t>- </a:t>
            </a:r>
            <a:r>
              <a:rPr lang="en-US" sz="2500" dirty="0" smtClean="0">
                <a:latin typeface="+mj-lt"/>
              </a:rPr>
              <a:t>determine </a:t>
            </a:r>
            <a:r>
              <a:rPr lang="en-US" sz="2500" dirty="0">
                <a:latin typeface="+mj-lt"/>
              </a:rPr>
              <a:t>the expressed tendency of the individual to positively or negatively react to a certain class of incentives, situations, events. </a:t>
            </a:r>
            <a:endParaRPr lang="ru-RU" sz="2500" dirty="0">
              <a:latin typeface="+mj-lt"/>
            </a:endParaRPr>
          </a:p>
        </p:txBody>
      </p:sp>
      <p:pic>
        <p:nvPicPr>
          <p:cNvPr id="4098" name="Picture 2" descr="Картинки по запросу adjust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7" y="2257190"/>
            <a:ext cx="9151137" cy="4591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09475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p:cNvGraphicFramePr>
            <a:graphicFrameLocks noGrp="1"/>
          </p:cNvGraphicFramePr>
          <p:nvPr>
            <p:extLst>
              <p:ext uri="{D42A27DB-BD31-4B8C-83A1-F6EECF244321}">
                <p14:modId xmlns:p14="http://schemas.microsoft.com/office/powerpoint/2010/main" val="213959401"/>
              </p:ext>
            </p:extLst>
          </p:nvPr>
        </p:nvGraphicFramePr>
        <p:xfrm>
          <a:off x="-8206" y="7640"/>
          <a:ext cx="9152206" cy="6850359"/>
        </p:xfrm>
        <a:graphic>
          <a:graphicData uri="http://schemas.openxmlformats.org/drawingml/2006/table">
            <a:tbl>
              <a:tblPr firstRow="1" firstCol="1" bandRow="1">
                <a:tableStyleId>{793D81CF-94F2-401A-BA57-92F5A7B2D0C5}</a:tableStyleId>
              </a:tblPr>
              <a:tblGrid>
                <a:gridCol w="4576103">
                  <a:extLst>
                    <a:ext uri="{9D8B030D-6E8A-4147-A177-3AD203B41FA5}">
                      <a16:colId xmlns:a16="http://schemas.microsoft.com/office/drawing/2014/main" val="20000"/>
                    </a:ext>
                  </a:extLst>
                </a:gridCol>
                <a:gridCol w="4576103">
                  <a:extLst>
                    <a:ext uri="{9D8B030D-6E8A-4147-A177-3AD203B41FA5}">
                      <a16:colId xmlns:a16="http://schemas.microsoft.com/office/drawing/2014/main" val="20001"/>
                    </a:ext>
                  </a:extLst>
                </a:gridCol>
              </a:tblGrid>
              <a:tr h="388735">
                <a:tc>
                  <a:txBody>
                    <a:bodyPr/>
                    <a:lstStyle/>
                    <a:p>
                      <a:pPr marL="0" algn="ctr">
                        <a:lnSpc>
                          <a:spcPct val="115000"/>
                        </a:lnSpc>
                        <a:spcAft>
                          <a:spcPts val="0"/>
                        </a:spcAft>
                      </a:pPr>
                      <a:r>
                        <a:rPr lang="en-US" sz="2000">
                          <a:effectLst/>
                          <a:latin typeface="+mj-lt"/>
                        </a:rPr>
                        <a:t>Advantages</a:t>
                      </a:r>
                      <a:endParaRPr lang="ru-RU" sz="2000">
                        <a:effectLst/>
                        <a:latin typeface="+mj-lt"/>
                        <a:ea typeface="Calibri"/>
                        <a:cs typeface="Times New Roman"/>
                      </a:endParaRPr>
                    </a:p>
                  </a:txBody>
                  <a:tcPr marL="68580" marR="68580" marT="0" marB="0"/>
                </a:tc>
                <a:tc>
                  <a:txBody>
                    <a:bodyPr/>
                    <a:lstStyle/>
                    <a:p>
                      <a:pPr marL="0" algn="ctr">
                        <a:lnSpc>
                          <a:spcPct val="115000"/>
                        </a:lnSpc>
                        <a:spcAft>
                          <a:spcPts val="0"/>
                        </a:spcAft>
                      </a:pPr>
                      <a:r>
                        <a:rPr lang="en-US" sz="2000">
                          <a:effectLst/>
                          <a:latin typeface="+mj-lt"/>
                        </a:rPr>
                        <a:t>Disadvantages</a:t>
                      </a:r>
                      <a:endParaRPr lang="ru-RU" sz="2000">
                        <a:effectLst/>
                        <a:latin typeface="+mj-lt"/>
                        <a:ea typeface="Calibri"/>
                        <a:cs typeface="Times New Roman"/>
                      </a:endParaRPr>
                    </a:p>
                  </a:txBody>
                  <a:tcPr marL="68580" marR="68580" marT="0" marB="0"/>
                </a:tc>
                <a:extLst>
                  <a:ext uri="{0D108BD9-81ED-4DB2-BD59-A6C34878D82A}">
                    <a16:rowId xmlns:a16="http://schemas.microsoft.com/office/drawing/2014/main" val="10000"/>
                  </a:ext>
                </a:extLst>
              </a:tr>
              <a:tr h="1627500">
                <a:tc>
                  <a:txBody>
                    <a:bodyPr/>
                    <a:lstStyle/>
                    <a:p>
                      <a:pPr marL="0">
                        <a:lnSpc>
                          <a:spcPct val="115000"/>
                        </a:lnSpc>
                        <a:spcAft>
                          <a:spcPts val="0"/>
                        </a:spcAft>
                      </a:pPr>
                      <a:r>
                        <a:rPr lang="en-US" sz="2000">
                          <a:effectLst/>
                          <a:latin typeface="+mj-lt"/>
                        </a:rPr>
                        <a:t>can result in lower turnover due if applicants are selected for traits that are highly correlated with employees who have high longevity within the organization</a:t>
                      </a:r>
                      <a:endParaRPr lang="ru-RU" sz="2000">
                        <a:effectLst/>
                        <a:latin typeface="+mj-lt"/>
                        <a:ea typeface="Calibri"/>
                        <a:cs typeface="Times New Roman"/>
                      </a:endParaRPr>
                    </a:p>
                  </a:txBody>
                  <a:tcPr marL="68580" marR="68580" marT="0" marB="0"/>
                </a:tc>
                <a:tc>
                  <a:txBody>
                    <a:bodyPr/>
                    <a:lstStyle/>
                    <a:p>
                      <a:pPr marL="0">
                        <a:lnSpc>
                          <a:spcPct val="115000"/>
                        </a:lnSpc>
                        <a:spcAft>
                          <a:spcPts val="0"/>
                        </a:spcAft>
                      </a:pPr>
                      <a:r>
                        <a:rPr lang="en-US" sz="2000">
                          <a:effectLst/>
                          <a:latin typeface="+mj-lt"/>
                        </a:rPr>
                        <a:t>difficult to measure personality traits that may not be well defined</a:t>
                      </a:r>
                      <a:endParaRPr lang="ru-RU" sz="2000">
                        <a:effectLst/>
                        <a:latin typeface="+mj-lt"/>
                        <a:ea typeface="Calibri"/>
                        <a:cs typeface="Times New Roman"/>
                      </a:endParaRPr>
                    </a:p>
                  </a:txBody>
                  <a:tcPr marL="68580" marR="68580" marT="0" marB="0"/>
                </a:tc>
                <a:extLst>
                  <a:ext uri="{0D108BD9-81ED-4DB2-BD59-A6C34878D82A}">
                    <a16:rowId xmlns:a16="http://schemas.microsoft.com/office/drawing/2014/main" val="10001"/>
                  </a:ext>
                </a:extLst>
              </a:tr>
              <a:tr h="1214578">
                <a:tc>
                  <a:txBody>
                    <a:bodyPr/>
                    <a:lstStyle/>
                    <a:p>
                      <a:pPr marL="0">
                        <a:lnSpc>
                          <a:spcPct val="115000"/>
                        </a:lnSpc>
                        <a:spcAft>
                          <a:spcPts val="0"/>
                        </a:spcAft>
                      </a:pPr>
                      <a:r>
                        <a:rPr lang="en-US" sz="2000">
                          <a:effectLst/>
                          <a:latin typeface="+mj-lt"/>
                        </a:rPr>
                        <a:t>can reveal more information about applicant's abilities and interests</a:t>
                      </a:r>
                      <a:endParaRPr lang="ru-RU" sz="2000">
                        <a:effectLst/>
                        <a:latin typeface="+mj-lt"/>
                        <a:ea typeface="Calibri"/>
                        <a:cs typeface="Times New Roman"/>
                      </a:endParaRPr>
                    </a:p>
                  </a:txBody>
                  <a:tcPr marL="68580" marR="68580" marT="0" marB="0"/>
                </a:tc>
                <a:tc>
                  <a:txBody>
                    <a:bodyPr/>
                    <a:lstStyle/>
                    <a:p>
                      <a:pPr marL="0">
                        <a:lnSpc>
                          <a:spcPct val="115000"/>
                        </a:lnSpc>
                        <a:spcAft>
                          <a:spcPts val="0"/>
                        </a:spcAft>
                      </a:pPr>
                      <a:r>
                        <a:rPr lang="en-US" sz="2000">
                          <a:effectLst/>
                          <a:latin typeface="+mj-lt"/>
                        </a:rPr>
                        <a:t>applicant's training and experience may have greater impact on job performance than applicant's personality</a:t>
                      </a:r>
                      <a:endParaRPr lang="ru-RU" sz="2000">
                        <a:effectLst/>
                        <a:latin typeface="+mj-lt"/>
                        <a:ea typeface="Calibri"/>
                        <a:cs typeface="Times New Roman"/>
                      </a:endParaRPr>
                    </a:p>
                  </a:txBody>
                  <a:tcPr marL="68580" marR="68580" marT="0" marB="0"/>
                </a:tc>
                <a:extLst>
                  <a:ext uri="{0D108BD9-81ED-4DB2-BD59-A6C34878D82A}">
                    <a16:rowId xmlns:a16="http://schemas.microsoft.com/office/drawing/2014/main" val="10002"/>
                  </a:ext>
                </a:extLst>
              </a:tr>
              <a:tr h="1214578">
                <a:tc rowSpan="4">
                  <a:txBody>
                    <a:bodyPr/>
                    <a:lstStyle/>
                    <a:p>
                      <a:pPr marL="0">
                        <a:lnSpc>
                          <a:spcPct val="115000"/>
                        </a:lnSpc>
                        <a:spcAft>
                          <a:spcPts val="0"/>
                        </a:spcAft>
                      </a:pPr>
                      <a:r>
                        <a:rPr lang="en-US" sz="2000">
                          <a:effectLst/>
                          <a:latin typeface="+mj-lt"/>
                        </a:rPr>
                        <a:t>can identify interpersonal traits that may be needed for certain jobs</a:t>
                      </a:r>
                      <a:endParaRPr lang="ru-RU" sz="2000">
                        <a:effectLst/>
                        <a:latin typeface="+mj-lt"/>
                        <a:ea typeface="Calibri"/>
                        <a:cs typeface="Times New Roman"/>
                      </a:endParaRPr>
                    </a:p>
                  </a:txBody>
                  <a:tcPr marL="68580" marR="68580" marT="0" marB="0"/>
                </a:tc>
                <a:tc>
                  <a:txBody>
                    <a:bodyPr/>
                    <a:lstStyle/>
                    <a:p>
                      <a:pPr marL="0">
                        <a:lnSpc>
                          <a:spcPct val="115000"/>
                        </a:lnSpc>
                        <a:spcAft>
                          <a:spcPts val="0"/>
                        </a:spcAft>
                      </a:pPr>
                      <a:r>
                        <a:rPr lang="en-US" sz="2000">
                          <a:effectLst/>
                          <a:latin typeface="+mj-lt"/>
                        </a:rPr>
                        <a:t>responses by applicant may be altered by applicant's desire to respond in a way they feel would result in their selection</a:t>
                      </a:r>
                      <a:endParaRPr lang="ru-RU" sz="2000">
                        <a:effectLst/>
                        <a:latin typeface="+mj-lt"/>
                        <a:ea typeface="Calibri"/>
                        <a:cs typeface="Times New Roman"/>
                      </a:endParaRPr>
                    </a:p>
                  </a:txBody>
                  <a:tcPr marL="68580" marR="68580" marT="0" marB="0"/>
                </a:tc>
                <a:extLst>
                  <a:ext uri="{0D108BD9-81ED-4DB2-BD59-A6C34878D82A}">
                    <a16:rowId xmlns:a16="http://schemas.microsoft.com/office/drawing/2014/main" val="10003"/>
                  </a:ext>
                </a:extLst>
              </a:tr>
              <a:tr h="801656">
                <a:tc vMerge="1">
                  <a:txBody>
                    <a:bodyPr/>
                    <a:lstStyle/>
                    <a:p>
                      <a:endParaRPr lang="ru-RU"/>
                    </a:p>
                  </a:txBody>
                  <a:tcPr/>
                </a:tc>
                <a:tc>
                  <a:txBody>
                    <a:bodyPr/>
                    <a:lstStyle/>
                    <a:p>
                      <a:pPr marL="0">
                        <a:lnSpc>
                          <a:spcPct val="115000"/>
                        </a:lnSpc>
                        <a:spcAft>
                          <a:spcPts val="0"/>
                        </a:spcAft>
                      </a:pPr>
                      <a:r>
                        <a:rPr lang="en-US" sz="2000">
                          <a:effectLst/>
                          <a:latin typeface="+mj-lt"/>
                        </a:rPr>
                        <a:t>lack of diversity if all selected applicants have same personality traits</a:t>
                      </a:r>
                      <a:endParaRPr lang="ru-RU" sz="2000">
                        <a:effectLst/>
                        <a:latin typeface="+mj-lt"/>
                        <a:ea typeface="Calibri"/>
                        <a:cs typeface="Times New Roman"/>
                      </a:endParaRPr>
                    </a:p>
                  </a:txBody>
                  <a:tcPr marL="68580" marR="68580" marT="0" marB="0"/>
                </a:tc>
                <a:extLst>
                  <a:ext uri="{0D108BD9-81ED-4DB2-BD59-A6C34878D82A}">
                    <a16:rowId xmlns:a16="http://schemas.microsoft.com/office/drawing/2014/main" val="10004"/>
                  </a:ext>
                </a:extLst>
              </a:tr>
              <a:tr h="801656">
                <a:tc vMerge="1">
                  <a:txBody>
                    <a:bodyPr/>
                    <a:lstStyle/>
                    <a:p>
                      <a:endParaRPr lang="ru-RU"/>
                    </a:p>
                  </a:txBody>
                  <a:tcPr/>
                </a:tc>
                <a:tc>
                  <a:txBody>
                    <a:bodyPr/>
                    <a:lstStyle/>
                    <a:p>
                      <a:pPr marL="0">
                        <a:lnSpc>
                          <a:spcPct val="115000"/>
                        </a:lnSpc>
                        <a:spcAft>
                          <a:spcPts val="0"/>
                        </a:spcAft>
                      </a:pPr>
                      <a:r>
                        <a:rPr lang="en-US" sz="2000">
                          <a:effectLst/>
                          <a:latin typeface="+mj-lt"/>
                        </a:rPr>
                        <a:t>cost may be prohibitive for both the test and interpretation of results</a:t>
                      </a:r>
                      <a:endParaRPr lang="ru-RU" sz="2000">
                        <a:effectLst/>
                        <a:latin typeface="+mj-lt"/>
                        <a:ea typeface="Calibri"/>
                        <a:cs typeface="Times New Roman"/>
                      </a:endParaRPr>
                    </a:p>
                  </a:txBody>
                  <a:tcPr marL="68580" marR="68580" marT="0" marB="0"/>
                </a:tc>
                <a:extLst>
                  <a:ext uri="{0D108BD9-81ED-4DB2-BD59-A6C34878D82A}">
                    <a16:rowId xmlns:a16="http://schemas.microsoft.com/office/drawing/2014/main" val="10005"/>
                  </a:ext>
                </a:extLst>
              </a:tr>
              <a:tr h="801656">
                <a:tc vMerge="1">
                  <a:txBody>
                    <a:bodyPr/>
                    <a:lstStyle/>
                    <a:p>
                      <a:endParaRPr lang="ru-RU"/>
                    </a:p>
                  </a:txBody>
                  <a:tcPr/>
                </a:tc>
                <a:tc>
                  <a:txBody>
                    <a:bodyPr/>
                    <a:lstStyle/>
                    <a:p>
                      <a:pPr marL="0">
                        <a:lnSpc>
                          <a:spcPct val="115000"/>
                        </a:lnSpc>
                        <a:spcAft>
                          <a:spcPts val="0"/>
                        </a:spcAft>
                      </a:pPr>
                      <a:r>
                        <a:rPr lang="en-US" sz="2000" dirty="0">
                          <a:effectLst/>
                          <a:latin typeface="+mj-lt"/>
                        </a:rPr>
                        <a:t>lack of evidence to support validity of use of personality tests</a:t>
                      </a:r>
                      <a:endParaRPr lang="ru-RU" sz="2000" dirty="0">
                        <a:effectLst/>
                        <a:latin typeface="+mj-lt"/>
                        <a:ea typeface="Calibri"/>
                        <a:cs typeface="Times New Roman"/>
                      </a:endParaRP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792383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051720" y="188640"/>
            <a:ext cx="5587171" cy="784830"/>
          </a:xfrm>
          <a:prstGeom prst="rect">
            <a:avLst/>
          </a:prstGeom>
        </p:spPr>
        <p:txBody>
          <a:bodyPr wrap="none">
            <a:spAutoFit/>
          </a:bodyPr>
          <a:lstStyle/>
          <a:p>
            <a:pPr marL="685800" indent="-685800">
              <a:buFont typeface="Wingdings" panose="05000000000000000000" pitchFamily="2" charset="2"/>
              <a:buChar char="ü"/>
            </a:pPr>
            <a:r>
              <a:rPr lang="en-US" sz="4500" b="1" dirty="0" smtClean="0">
                <a:effectLst>
                  <a:outerShdw blurRad="38100" dist="38100" dir="2700000" algn="tl">
                    <a:srgbClr val="000000">
                      <a:alpha val="43137"/>
                    </a:srgbClr>
                  </a:outerShdw>
                </a:effectLst>
                <a:latin typeface="+mj-lt"/>
              </a:rPr>
              <a:t>BIOGRAPHICAL DATA</a:t>
            </a:r>
            <a:endParaRPr lang="ru-RU" sz="4500" dirty="0">
              <a:effectLst>
                <a:outerShdw blurRad="38100" dist="38100" dir="2700000" algn="tl">
                  <a:srgbClr val="000000">
                    <a:alpha val="43137"/>
                  </a:srgbClr>
                </a:outerShdw>
              </a:effectLst>
              <a:latin typeface="+mj-lt"/>
            </a:endParaRPr>
          </a:p>
        </p:txBody>
      </p:sp>
      <p:sp>
        <p:nvSpPr>
          <p:cNvPr id="3" name="Прямоугольник 2"/>
          <p:cNvSpPr/>
          <p:nvPr/>
        </p:nvSpPr>
        <p:spPr>
          <a:xfrm>
            <a:off x="182928" y="1412776"/>
            <a:ext cx="8817832" cy="2862322"/>
          </a:xfrm>
          <a:prstGeom prst="rect">
            <a:avLst/>
          </a:prstGeom>
        </p:spPr>
        <p:txBody>
          <a:bodyPr wrap="square">
            <a:spAutoFit/>
          </a:bodyPr>
          <a:lstStyle/>
          <a:p>
            <a:pPr algn="ctr"/>
            <a:r>
              <a:rPr lang="en-US" sz="3000" dirty="0">
                <a:latin typeface="+mj-lt"/>
              </a:rPr>
              <a:t>The content of biographical data instruments varies widely, and may include such areas as leadership, teamwork skills, specific job knowledge and specific skills (e.g., knowledge of certain software, specific mechanical tool use), interpersonal skills, extraversion, creativity, etc. </a:t>
            </a:r>
            <a:endParaRPr lang="ru-RU" sz="2500" dirty="0">
              <a:latin typeface="+mj-lt"/>
            </a:endParaRPr>
          </a:p>
        </p:txBody>
      </p:sp>
      <p:sp>
        <p:nvSpPr>
          <p:cNvPr id="4" name="AutoShape 2" descr="Картинки по запросу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9590169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p:cNvGraphicFramePr>
            <a:graphicFrameLocks noGrp="1"/>
          </p:cNvGraphicFramePr>
          <p:nvPr>
            <p:extLst>
              <p:ext uri="{D42A27DB-BD31-4B8C-83A1-F6EECF244321}">
                <p14:modId xmlns:p14="http://schemas.microsoft.com/office/powerpoint/2010/main" val="1071314295"/>
              </p:ext>
            </p:extLst>
          </p:nvPr>
        </p:nvGraphicFramePr>
        <p:xfrm>
          <a:off x="0" y="0"/>
          <a:ext cx="9144000" cy="6858003"/>
        </p:xfrm>
        <a:graphic>
          <a:graphicData uri="http://schemas.openxmlformats.org/drawingml/2006/table">
            <a:tbl>
              <a:tblPr firstRow="1" firstCol="1" bandRow="1">
                <a:tableStyleId>{793D81CF-94F2-401A-BA57-92F5A7B2D0C5}</a:tableStyleId>
              </a:tblPr>
              <a:tblGrid>
                <a:gridCol w="4761925">
                  <a:extLst>
                    <a:ext uri="{9D8B030D-6E8A-4147-A177-3AD203B41FA5}">
                      <a16:colId xmlns:a16="http://schemas.microsoft.com/office/drawing/2014/main" val="20000"/>
                    </a:ext>
                  </a:extLst>
                </a:gridCol>
                <a:gridCol w="4382075">
                  <a:extLst>
                    <a:ext uri="{9D8B030D-6E8A-4147-A177-3AD203B41FA5}">
                      <a16:colId xmlns:a16="http://schemas.microsoft.com/office/drawing/2014/main" val="20001"/>
                    </a:ext>
                  </a:extLst>
                </a:gridCol>
              </a:tblGrid>
              <a:tr h="386440">
                <a:tc>
                  <a:txBody>
                    <a:bodyPr/>
                    <a:lstStyle/>
                    <a:p>
                      <a:pPr marL="0" algn="ctr">
                        <a:lnSpc>
                          <a:spcPct val="115000"/>
                        </a:lnSpc>
                        <a:spcAft>
                          <a:spcPts val="0"/>
                        </a:spcAft>
                      </a:pPr>
                      <a:r>
                        <a:rPr lang="en-US" sz="2000">
                          <a:effectLst/>
                        </a:rPr>
                        <a:t>Advantages</a:t>
                      </a:r>
                      <a:endParaRPr lang="ru-RU" sz="2000">
                        <a:effectLst/>
                        <a:latin typeface="+mj-lt"/>
                        <a:ea typeface="Calibri"/>
                        <a:cs typeface="Times New Roman"/>
                      </a:endParaRPr>
                    </a:p>
                  </a:txBody>
                  <a:tcPr marL="68580" marR="68580" marT="0" marB="0"/>
                </a:tc>
                <a:tc>
                  <a:txBody>
                    <a:bodyPr/>
                    <a:lstStyle/>
                    <a:p>
                      <a:pPr marL="0" algn="ctr">
                        <a:lnSpc>
                          <a:spcPct val="115000"/>
                        </a:lnSpc>
                        <a:spcAft>
                          <a:spcPts val="0"/>
                        </a:spcAft>
                      </a:pPr>
                      <a:r>
                        <a:rPr lang="en-US" sz="2000">
                          <a:effectLst/>
                        </a:rPr>
                        <a:t>Disadvantages</a:t>
                      </a:r>
                      <a:endParaRPr lang="ru-RU" sz="2000">
                        <a:effectLst/>
                        <a:latin typeface="+mj-lt"/>
                        <a:ea typeface="Calibri"/>
                        <a:cs typeface="Times New Roman"/>
                      </a:endParaRPr>
                    </a:p>
                  </a:txBody>
                  <a:tcPr marL="68580" marR="68580" marT="0" marB="0"/>
                </a:tc>
                <a:extLst>
                  <a:ext uri="{0D108BD9-81ED-4DB2-BD59-A6C34878D82A}">
                    <a16:rowId xmlns:a16="http://schemas.microsoft.com/office/drawing/2014/main" val="10000"/>
                  </a:ext>
                </a:extLst>
              </a:tr>
              <a:tr h="1207407">
                <a:tc>
                  <a:txBody>
                    <a:bodyPr/>
                    <a:lstStyle/>
                    <a:p>
                      <a:pPr marL="0">
                        <a:lnSpc>
                          <a:spcPct val="115000"/>
                        </a:lnSpc>
                        <a:spcAft>
                          <a:spcPts val="0"/>
                        </a:spcAft>
                      </a:pPr>
                      <a:r>
                        <a:rPr lang="en-US" sz="2000" b="0" dirty="0">
                          <a:effectLst/>
                        </a:rPr>
                        <a:t>useful for jobs where a large number of employees are performing the same or similar job</a:t>
                      </a:r>
                      <a:endParaRPr lang="ru-RU" sz="2000" b="0" dirty="0">
                        <a:effectLst/>
                        <a:latin typeface="+mj-lt"/>
                        <a:ea typeface="Calibri"/>
                        <a:cs typeface="Times New Roman"/>
                      </a:endParaRPr>
                    </a:p>
                  </a:txBody>
                  <a:tcPr marL="68580" marR="68580" marT="0" marB="0"/>
                </a:tc>
                <a:tc rowSpan="2">
                  <a:txBody>
                    <a:bodyPr/>
                    <a:lstStyle/>
                    <a:p>
                      <a:pPr marL="0">
                        <a:lnSpc>
                          <a:spcPct val="115000"/>
                        </a:lnSpc>
                        <a:spcAft>
                          <a:spcPts val="0"/>
                        </a:spcAft>
                      </a:pPr>
                      <a:r>
                        <a:rPr lang="en-US" sz="2000">
                          <a:effectLst/>
                        </a:rPr>
                        <a:t>may lead to individuals responding in a way to create a positive decision outcome rather than how they really are (i.e., they may try to positively manage their impression or even fake their response).</a:t>
                      </a:r>
                      <a:endParaRPr lang="ru-RU" sz="2000">
                        <a:effectLst/>
                        <a:latin typeface="+mj-lt"/>
                        <a:ea typeface="Calibri"/>
                        <a:cs typeface="Times New Roman"/>
                      </a:endParaRPr>
                    </a:p>
                  </a:txBody>
                  <a:tcPr marL="68580" marR="68580" marT="0" marB="0"/>
                </a:tc>
                <a:extLst>
                  <a:ext uri="{0D108BD9-81ED-4DB2-BD59-A6C34878D82A}">
                    <a16:rowId xmlns:a16="http://schemas.microsoft.com/office/drawing/2014/main" val="10001"/>
                  </a:ext>
                </a:extLst>
              </a:tr>
              <a:tr h="1231451">
                <a:tc>
                  <a:txBody>
                    <a:bodyPr/>
                    <a:lstStyle/>
                    <a:p>
                      <a:pPr marL="0">
                        <a:lnSpc>
                          <a:spcPct val="115000"/>
                        </a:lnSpc>
                        <a:spcAft>
                          <a:spcPts val="0"/>
                        </a:spcAft>
                      </a:pPr>
                      <a:r>
                        <a:rPr lang="en-US" sz="2000" b="0" dirty="0">
                          <a:effectLst/>
                        </a:rPr>
                        <a:t>useful for jobs where there are a large number of applicants relative to the number of openings</a:t>
                      </a:r>
                      <a:endParaRPr lang="ru-RU" sz="2000" b="0" dirty="0">
                        <a:effectLst/>
                        <a:latin typeface="+mj-lt"/>
                        <a:ea typeface="Calibri"/>
                        <a:cs typeface="Times New Roman"/>
                      </a:endParaRPr>
                    </a:p>
                  </a:txBody>
                  <a:tcPr marL="68580" marR="68580" marT="0" marB="0"/>
                </a:tc>
                <a:tc vMerge="1">
                  <a:txBody>
                    <a:bodyPr/>
                    <a:lstStyle/>
                    <a:p>
                      <a:endParaRPr lang="ru-RU"/>
                    </a:p>
                  </a:txBody>
                  <a:tcPr/>
                </a:tc>
                <a:extLst>
                  <a:ext uri="{0D108BD9-81ED-4DB2-BD59-A6C34878D82A}">
                    <a16:rowId xmlns:a16="http://schemas.microsoft.com/office/drawing/2014/main" val="10002"/>
                  </a:ext>
                </a:extLst>
              </a:tr>
              <a:tr h="1207407">
                <a:tc>
                  <a:txBody>
                    <a:bodyPr/>
                    <a:lstStyle/>
                    <a:p>
                      <a:pPr marL="0">
                        <a:lnSpc>
                          <a:spcPct val="115000"/>
                        </a:lnSpc>
                        <a:spcAft>
                          <a:spcPts val="0"/>
                        </a:spcAft>
                      </a:pPr>
                      <a:r>
                        <a:rPr lang="en-US" sz="2000" b="0" dirty="0">
                          <a:effectLst/>
                        </a:rPr>
                        <a:t>can be administered via paper and pencil or computerized methods easily to large numbers</a:t>
                      </a:r>
                      <a:endParaRPr lang="ru-RU" sz="2000" b="0" dirty="0">
                        <a:effectLst/>
                        <a:latin typeface="+mj-lt"/>
                        <a:ea typeface="Calibri"/>
                        <a:cs typeface="Times New Roman"/>
                      </a:endParaRPr>
                    </a:p>
                  </a:txBody>
                  <a:tcPr marL="68580" marR="68580" marT="0" marB="0"/>
                </a:tc>
                <a:tc rowSpan="2">
                  <a:txBody>
                    <a:bodyPr/>
                    <a:lstStyle/>
                    <a:p>
                      <a:pPr marL="0">
                        <a:lnSpc>
                          <a:spcPct val="115000"/>
                        </a:lnSpc>
                        <a:spcAft>
                          <a:spcPts val="0"/>
                        </a:spcAft>
                      </a:pPr>
                      <a:r>
                        <a:rPr lang="en-US" sz="2000">
                          <a:effectLst/>
                        </a:rPr>
                        <a:t>do not always provide sufficient information for developmental feedback (i.e., individuals cannot change their past).</a:t>
                      </a:r>
                      <a:endParaRPr lang="ru-RU" sz="2000">
                        <a:effectLst/>
                        <a:latin typeface="+mj-lt"/>
                        <a:ea typeface="Calibri"/>
                        <a:cs typeface="Times New Roman"/>
                      </a:endParaRPr>
                    </a:p>
                  </a:txBody>
                  <a:tcPr marL="68580" marR="68580" marT="0" marB="0"/>
                </a:tc>
                <a:extLst>
                  <a:ext uri="{0D108BD9-81ED-4DB2-BD59-A6C34878D82A}">
                    <a16:rowId xmlns:a16="http://schemas.microsoft.com/office/drawing/2014/main" val="10003"/>
                  </a:ext>
                </a:extLst>
              </a:tr>
              <a:tr h="410484">
                <a:tc>
                  <a:txBody>
                    <a:bodyPr/>
                    <a:lstStyle/>
                    <a:p>
                      <a:pPr marL="0">
                        <a:lnSpc>
                          <a:spcPct val="115000"/>
                        </a:lnSpc>
                        <a:spcAft>
                          <a:spcPts val="0"/>
                        </a:spcAft>
                      </a:pPr>
                      <a:r>
                        <a:rPr lang="en-US" sz="2000" b="0" dirty="0">
                          <a:effectLst/>
                        </a:rPr>
                        <a:t>can be cost effective to administer.</a:t>
                      </a:r>
                      <a:endParaRPr lang="ru-RU" sz="2000" b="0" dirty="0">
                        <a:effectLst/>
                        <a:latin typeface="+mj-lt"/>
                        <a:ea typeface="Calibri"/>
                        <a:cs typeface="Times New Roman"/>
                      </a:endParaRPr>
                    </a:p>
                  </a:txBody>
                  <a:tcPr marL="68580" marR="68580" marT="0" marB="0"/>
                </a:tc>
                <a:tc vMerge="1">
                  <a:txBody>
                    <a:bodyPr/>
                    <a:lstStyle/>
                    <a:p>
                      <a:endParaRPr lang="ru-RU"/>
                    </a:p>
                  </a:txBody>
                  <a:tcPr/>
                </a:tc>
                <a:extLst>
                  <a:ext uri="{0D108BD9-81ED-4DB2-BD59-A6C34878D82A}">
                    <a16:rowId xmlns:a16="http://schemas.microsoft.com/office/drawing/2014/main" val="10004"/>
                  </a:ext>
                </a:extLst>
              </a:tr>
              <a:tr h="1207407">
                <a:tc>
                  <a:txBody>
                    <a:bodyPr/>
                    <a:lstStyle/>
                    <a:p>
                      <a:pPr marL="0">
                        <a:lnSpc>
                          <a:spcPct val="115000"/>
                        </a:lnSpc>
                        <a:spcAft>
                          <a:spcPts val="0"/>
                        </a:spcAft>
                      </a:pPr>
                      <a:r>
                        <a:rPr lang="en-US" sz="2000" b="0" dirty="0">
                          <a:effectLst/>
                        </a:rPr>
                        <a:t>have been demonstrated to produce valid inferences for a number of organizational outcomes (e.g., turnover, performance).</a:t>
                      </a:r>
                      <a:endParaRPr lang="ru-RU" sz="2000" b="0" dirty="0">
                        <a:effectLst/>
                        <a:latin typeface="+mj-lt"/>
                        <a:ea typeface="Calibri"/>
                        <a:cs typeface="Times New Roman"/>
                      </a:endParaRPr>
                    </a:p>
                  </a:txBody>
                  <a:tcPr marL="68580" marR="68580" marT="0" marB="0"/>
                </a:tc>
                <a:tc rowSpan="2">
                  <a:txBody>
                    <a:bodyPr/>
                    <a:lstStyle/>
                    <a:p>
                      <a:pPr marL="0">
                        <a:lnSpc>
                          <a:spcPct val="115000"/>
                        </a:lnSpc>
                        <a:spcAft>
                          <a:spcPts val="0"/>
                        </a:spcAft>
                      </a:pPr>
                      <a:r>
                        <a:rPr lang="en-US" sz="2000">
                          <a:effectLst/>
                        </a:rPr>
                        <a:t>can be time-consuming to develop if not purchased off-the-shelf.</a:t>
                      </a:r>
                      <a:endParaRPr lang="ru-RU" sz="2000">
                        <a:effectLst/>
                        <a:latin typeface="+mj-lt"/>
                        <a:ea typeface="Calibri"/>
                        <a:cs typeface="Times New Roman"/>
                      </a:endParaRPr>
                    </a:p>
                  </a:txBody>
                  <a:tcPr marL="68580" marR="68580" marT="0" marB="0"/>
                </a:tc>
                <a:extLst>
                  <a:ext uri="{0D108BD9-81ED-4DB2-BD59-A6C34878D82A}">
                    <a16:rowId xmlns:a16="http://schemas.microsoft.com/office/drawing/2014/main" val="10005"/>
                  </a:ext>
                </a:extLst>
              </a:tr>
              <a:tr h="1207407">
                <a:tc>
                  <a:txBody>
                    <a:bodyPr/>
                    <a:lstStyle/>
                    <a:p>
                      <a:pPr marL="0">
                        <a:lnSpc>
                          <a:spcPct val="115000"/>
                        </a:lnSpc>
                        <a:spcAft>
                          <a:spcPts val="0"/>
                        </a:spcAft>
                      </a:pPr>
                      <a:r>
                        <a:rPr lang="en-US" sz="2000" b="0" dirty="0">
                          <a:effectLst/>
                        </a:rPr>
                        <a:t>can reduce business costs by identifying individuals for hiring, promotion or training who possess the needed skills and abilities.</a:t>
                      </a:r>
                      <a:endParaRPr lang="ru-RU" sz="2000" b="0" dirty="0">
                        <a:effectLst/>
                        <a:latin typeface="+mj-lt"/>
                        <a:ea typeface="Calibri"/>
                        <a:cs typeface="Times New Roman"/>
                      </a:endParaRPr>
                    </a:p>
                  </a:txBody>
                  <a:tcPr marL="68580" marR="68580" marT="0" marB="0"/>
                </a:tc>
                <a:tc vMerge="1">
                  <a:txBody>
                    <a:bodyPr/>
                    <a:lstStyle/>
                    <a:p>
                      <a:endParaRPr lang="ru-RU"/>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922874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331640" y="169462"/>
            <a:ext cx="6661504" cy="784830"/>
          </a:xfrm>
          <a:prstGeom prst="rect">
            <a:avLst/>
          </a:prstGeom>
        </p:spPr>
        <p:txBody>
          <a:bodyPr wrap="none">
            <a:spAutoFit/>
          </a:bodyPr>
          <a:lstStyle/>
          <a:p>
            <a:pPr marL="685800" indent="-685800">
              <a:buFont typeface="Wingdings" panose="05000000000000000000" pitchFamily="2" charset="2"/>
              <a:buChar char="ü"/>
            </a:pPr>
            <a:r>
              <a:rPr lang="en-US" sz="4500" b="1" dirty="0" smtClean="0">
                <a:effectLst>
                  <a:outerShdw blurRad="38100" dist="38100" dir="2700000" algn="tl">
                    <a:srgbClr val="000000">
                      <a:alpha val="43137"/>
                    </a:srgbClr>
                  </a:outerShdw>
                </a:effectLst>
                <a:latin typeface="+mj-lt"/>
              </a:rPr>
              <a:t>COGNITIVE ABILITY TESTS</a:t>
            </a:r>
            <a:endParaRPr lang="ru-RU" sz="4500" dirty="0">
              <a:effectLst>
                <a:outerShdw blurRad="38100" dist="38100" dir="2700000" algn="tl">
                  <a:srgbClr val="000000">
                    <a:alpha val="43137"/>
                  </a:srgbClr>
                </a:outerShdw>
              </a:effectLst>
              <a:latin typeface="+mj-lt"/>
            </a:endParaRPr>
          </a:p>
        </p:txBody>
      </p:sp>
      <p:graphicFrame>
        <p:nvGraphicFramePr>
          <p:cNvPr id="3" name="Таблица 2"/>
          <p:cNvGraphicFramePr>
            <a:graphicFrameLocks noGrp="1"/>
          </p:cNvGraphicFramePr>
          <p:nvPr>
            <p:extLst>
              <p:ext uri="{D42A27DB-BD31-4B8C-83A1-F6EECF244321}">
                <p14:modId xmlns:p14="http://schemas.microsoft.com/office/powerpoint/2010/main" val="644254448"/>
              </p:ext>
            </p:extLst>
          </p:nvPr>
        </p:nvGraphicFramePr>
        <p:xfrm>
          <a:off x="0" y="1196753"/>
          <a:ext cx="9144000" cy="5661246"/>
        </p:xfrm>
        <a:graphic>
          <a:graphicData uri="http://schemas.openxmlformats.org/drawingml/2006/table">
            <a:tbl>
              <a:tblPr firstRow="1" firstCol="1" bandRow="1">
                <a:tableStyleId>{793D81CF-94F2-401A-BA57-92F5A7B2D0C5}</a:tableStyleId>
              </a:tblPr>
              <a:tblGrid>
                <a:gridCol w="5139997">
                  <a:extLst>
                    <a:ext uri="{9D8B030D-6E8A-4147-A177-3AD203B41FA5}">
                      <a16:colId xmlns:a16="http://schemas.microsoft.com/office/drawing/2014/main" val="20000"/>
                    </a:ext>
                  </a:extLst>
                </a:gridCol>
                <a:gridCol w="4004003">
                  <a:extLst>
                    <a:ext uri="{9D8B030D-6E8A-4147-A177-3AD203B41FA5}">
                      <a16:colId xmlns:a16="http://schemas.microsoft.com/office/drawing/2014/main" val="20001"/>
                    </a:ext>
                  </a:extLst>
                </a:gridCol>
              </a:tblGrid>
              <a:tr h="365294">
                <a:tc>
                  <a:txBody>
                    <a:bodyPr/>
                    <a:lstStyle/>
                    <a:p>
                      <a:pPr marL="457200" algn="ctr">
                        <a:lnSpc>
                          <a:spcPct val="115000"/>
                        </a:lnSpc>
                        <a:spcAft>
                          <a:spcPts val="0"/>
                        </a:spcAft>
                      </a:pPr>
                      <a:r>
                        <a:rPr lang="en-US" sz="1800">
                          <a:effectLst/>
                        </a:rPr>
                        <a:t>Advantages</a:t>
                      </a:r>
                      <a:endParaRPr lang="ru-RU" sz="1800">
                        <a:effectLst/>
                        <a:latin typeface="Calibri"/>
                        <a:ea typeface="Calibri"/>
                        <a:cs typeface="Times New Roman"/>
                      </a:endParaRPr>
                    </a:p>
                  </a:txBody>
                  <a:tcPr marL="68580" marR="68580" marT="0" marB="0"/>
                </a:tc>
                <a:tc>
                  <a:txBody>
                    <a:bodyPr/>
                    <a:lstStyle/>
                    <a:p>
                      <a:pPr marL="457200" algn="ctr">
                        <a:lnSpc>
                          <a:spcPct val="115000"/>
                        </a:lnSpc>
                        <a:spcAft>
                          <a:spcPts val="0"/>
                        </a:spcAft>
                      </a:pPr>
                      <a:r>
                        <a:rPr lang="en-US" sz="1800">
                          <a:effectLst/>
                        </a:rPr>
                        <a:t>Disadvantages</a:t>
                      </a:r>
                      <a:endParaRPr lang="ru-RU" sz="18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65294">
                <a:tc>
                  <a:txBody>
                    <a:bodyPr/>
                    <a:lstStyle/>
                    <a:p>
                      <a:pPr marL="0">
                        <a:lnSpc>
                          <a:spcPct val="115000"/>
                        </a:lnSpc>
                        <a:spcAft>
                          <a:spcPts val="0"/>
                        </a:spcAft>
                      </a:pPr>
                      <a:r>
                        <a:rPr lang="en-US" sz="1800" b="0" dirty="0">
                          <a:effectLst/>
                        </a:rPr>
                        <a:t>highly reliable</a:t>
                      </a:r>
                      <a:endParaRPr lang="ru-RU" sz="1800" b="0" dirty="0">
                        <a:effectLst/>
                        <a:latin typeface="+mj-lt"/>
                        <a:ea typeface="Calibri"/>
                        <a:cs typeface="Times New Roman"/>
                      </a:endParaRPr>
                    </a:p>
                  </a:txBody>
                  <a:tcPr marL="68580" marR="68580" marT="0" marB="0"/>
                </a:tc>
                <a:tc rowSpan="2">
                  <a:txBody>
                    <a:bodyPr/>
                    <a:lstStyle/>
                    <a:p>
                      <a:pPr marL="0">
                        <a:lnSpc>
                          <a:spcPct val="115000"/>
                        </a:lnSpc>
                        <a:spcAft>
                          <a:spcPts val="0"/>
                        </a:spcAft>
                      </a:pPr>
                      <a:r>
                        <a:rPr lang="en-US" sz="1800">
                          <a:effectLst/>
                        </a:rPr>
                        <a:t>non-minorities typically score one standard deviation above minorities which may result in adverse impact depending on how the scores are used in the selection process</a:t>
                      </a:r>
                      <a:endParaRPr lang="ru-RU" sz="1800">
                        <a:effectLst/>
                        <a:latin typeface="+mj-lt"/>
                        <a:ea typeface="Calibri"/>
                        <a:cs typeface="Times New Roman"/>
                      </a:endParaRPr>
                    </a:p>
                  </a:txBody>
                  <a:tcPr marL="68580" marR="68580" marT="0" marB="0"/>
                </a:tc>
                <a:extLst>
                  <a:ext uri="{0D108BD9-81ED-4DB2-BD59-A6C34878D82A}">
                    <a16:rowId xmlns:a16="http://schemas.microsoft.com/office/drawing/2014/main" val="10001"/>
                  </a:ext>
                </a:extLst>
              </a:tr>
              <a:tr h="1552092">
                <a:tc>
                  <a:txBody>
                    <a:bodyPr/>
                    <a:lstStyle/>
                    <a:p>
                      <a:pPr marL="0">
                        <a:lnSpc>
                          <a:spcPct val="115000"/>
                        </a:lnSpc>
                        <a:spcAft>
                          <a:spcPts val="0"/>
                        </a:spcAft>
                      </a:pPr>
                      <a:r>
                        <a:rPr lang="en-US" sz="1800" b="0" dirty="0">
                          <a:effectLst/>
                        </a:rPr>
                        <a:t>verbal reasoning and numerical tests have shown high validity for a wide range of jobs</a:t>
                      </a:r>
                      <a:endParaRPr lang="ru-RU" sz="1800" b="0" dirty="0">
                        <a:effectLst/>
                        <a:latin typeface="+mj-lt"/>
                        <a:ea typeface="Calibri"/>
                        <a:cs typeface="Times New Roman"/>
                      </a:endParaRPr>
                    </a:p>
                  </a:txBody>
                  <a:tcPr marL="68580" marR="68580" marT="0" marB="0"/>
                </a:tc>
                <a:tc vMerge="1">
                  <a:txBody>
                    <a:bodyPr/>
                    <a:lstStyle/>
                    <a:p>
                      <a:endParaRPr lang="ru-RU"/>
                    </a:p>
                  </a:txBody>
                  <a:tcPr/>
                </a:tc>
                <a:extLst>
                  <a:ext uri="{0D108BD9-81ED-4DB2-BD59-A6C34878D82A}">
                    <a16:rowId xmlns:a16="http://schemas.microsoft.com/office/drawing/2014/main" val="10002"/>
                  </a:ext>
                </a:extLst>
              </a:tr>
              <a:tr h="753318">
                <a:tc>
                  <a:txBody>
                    <a:bodyPr/>
                    <a:lstStyle/>
                    <a:p>
                      <a:pPr marL="0">
                        <a:lnSpc>
                          <a:spcPct val="115000"/>
                        </a:lnSpc>
                        <a:spcAft>
                          <a:spcPts val="0"/>
                        </a:spcAft>
                      </a:pPr>
                      <a:r>
                        <a:rPr lang="en-US" sz="1800" b="0" dirty="0">
                          <a:effectLst/>
                        </a:rPr>
                        <a:t>the validity rises with increasing complexity of the job</a:t>
                      </a:r>
                      <a:endParaRPr lang="ru-RU" sz="1800" b="0" dirty="0">
                        <a:effectLst/>
                        <a:latin typeface="+mj-lt"/>
                        <a:ea typeface="Calibri"/>
                        <a:cs typeface="Times New Roman"/>
                      </a:endParaRPr>
                    </a:p>
                  </a:txBody>
                  <a:tcPr marL="68580" marR="68580" marT="0" marB="0"/>
                </a:tc>
                <a:tc rowSpan="5">
                  <a:txBody>
                    <a:bodyPr/>
                    <a:lstStyle/>
                    <a:p>
                      <a:pPr marL="0">
                        <a:lnSpc>
                          <a:spcPct val="115000"/>
                        </a:lnSpc>
                        <a:spcAft>
                          <a:spcPts val="0"/>
                        </a:spcAft>
                      </a:pPr>
                      <a:r>
                        <a:rPr lang="en-US" sz="1800" dirty="0">
                          <a:effectLst/>
                        </a:rPr>
                        <a:t>differences between males and females in abilities (e.g., knowledge of mathematics) may negatively impact the scores of female applicants</a:t>
                      </a:r>
                      <a:endParaRPr lang="ru-RU" sz="1800" dirty="0">
                        <a:effectLst/>
                        <a:latin typeface="+mj-lt"/>
                        <a:ea typeface="Calibri"/>
                        <a:cs typeface="Times New Roman"/>
                      </a:endParaRPr>
                    </a:p>
                  </a:txBody>
                  <a:tcPr marL="68580" marR="68580" marT="0" marB="0"/>
                </a:tc>
                <a:extLst>
                  <a:ext uri="{0D108BD9-81ED-4DB2-BD59-A6C34878D82A}">
                    <a16:rowId xmlns:a16="http://schemas.microsoft.com/office/drawing/2014/main" val="10003"/>
                  </a:ext>
                </a:extLst>
              </a:tr>
              <a:tr h="753318">
                <a:tc>
                  <a:txBody>
                    <a:bodyPr/>
                    <a:lstStyle/>
                    <a:p>
                      <a:pPr>
                        <a:lnSpc>
                          <a:spcPct val="115000"/>
                        </a:lnSpc>
                        <a:spcAft>
                          <a:spcPts val="0"/>
                        </a:spcAft>
                      </a:pPr>
                      <a:r>
                        <a:rPr lang="en-US" sz="1800" b="0" dirty="0">
                          <a:effectLst/>
                        </a:rPr>
                        <a:t>combinations of aptitude tests have higher validities than individual tests alone</a:t>
                      </a:r>
                      <a:endParaRPr lang="ru-RU" sz="1800" b="0" dirty="0">
                        <a:effectLst/>
                        <a:latin typeface="Calibri"/>
                        <a:ea typeface="Calibri"/>
                        <a:cs typeface="Times New Roman"/>
                      </a:endParaRPr>
                    </a:p>
                  </a:txBody>
                  <a:tcPr marL="68580" marR="68580" marT="0" marB="0"/>
                </a:tc>
                <a:tc vMerge="1">
                  <a:txBody>
                    <a:bodyPr/>
                    <a:lstStyle/>
                    <a:p>
                      <a:endParaRPr lang="ru-RU"/>
                    </a:p>
                  </a:txBody>
                  <a:tcPr/>
                </a:tc>
                <a:extLst>
                  <a:ext uri="{0D108BD9-81ED-4DB2-BD59-A6C34878D82A}">
                    <a16:rowId xmlns:a16="http://schemas.microsoft.com/office/drawing/2014/main" val="10004"/>
                  </a:ext>
                </a:extLst>
              </a:tr>
              <a:tr h="753318">
                <a:tc>
                  <a:txBody>
                    <a:bodyPr/>
                    <a:lstStyle/>
                    <a:p>
                      <a:pPr>
                        <a:lnSpc>
                          <a:spcPct val="115000"/>
                        </a:lnSpc>
                        <a:spcAft>
                          <a:spcPts val="0"/>
                        </a:spcAft>
                      </a:pPr>
                      <a:r>
                        <a:rPr lang="en-US" sz="1800" b="0" dirty="0">
                          <a:effectLst/>
                        </a:rPr>
                        <a:t>may be administered in group settings where many applicants can be tested at the same time</a:t>
                      </a:r>
                      <a:endParaRPr lang="ru-RU" sz="1800" b="0" dirty="0">
                        <a:effectLst/>
                        <a:latin typeface="Calibri"/>
                        <a:ea typeface="Calibri"/>
                        <a:cs typeface="Times New Roman"/>
                      </a:endParaRPr>
                    </a:p>
                  </a:txBody>
                  <a:tcPr marL="68580" marR="68580" marT="0" marB="0"/>
                </a:tc>
                <a:tc vMerge="1">
                  <a:txBody>
                    <a:bodyPr/>
                    <a:lstStyle/>
                    <a:p>
                      <a:endParaRPr lang="ru-RU"/>
                    </a:p>
                  </a:txBody>
                  <a:tcPr/>
                </a:tc>
                <a:extLst>
                  <a:ext uri="{0D108BD9-81ED-4DB2-BD59-A6C34878D82A}">
                    <a16:rowId xmlns:a16="http://schemas.microsoft.com/office/drawing/2014/main" val="10005"/>
                  </a:ext>
                </a:extLst>
              </a:tr>
              <a:tr h="753318">
                <a:tc>
                  <a:txBody>
                    <a:bodyPr/>
                    <a:lstStyle/>
                    <a:p>
                      <a:pPr>
                        <a:lnSpc>
                          <a:spcPct val="115000"/>
                        </a:lnSpc>
                        <a:spcAft>
                          <a:spcPts val="0"/>
                        </a:spcAft>
                      </a:pPr>
                      <a:r>
                        <a:rPr lang="en-US" sz="1800" b="0" dirty="0">
                          <a:effectLst/>
                        </a:rPr>
                        <a:t>scoring of the tests may be completed by computer scanning equipment</a:t>
                      </a:r>
                      <a:endParaRPr lang="ru-RU" sz="1800" b="0" dirty="0">
                        <a:effectLst/>
                        <a:latin typeface="Calibri"/>
                        <a:ea typeface="Calibri"/>
                        <a:cs typeface="Times New Roman"/>
                      </a:endParaRPr>
                    </a:p>
                  </a:txBody>
                  <a:tcPr marL="68580" marR="68580" marT="0" marB="0"/>
                </a:tc>
                <a:tc vMerge="1">
                  <a:txBody>
                    <a:bodyPr/>
                    <a:lstStyle/>
                    <a:p>
                      <a:endParaRPr lang="ru-RU"/>
                    </a:p>
                  </a:txBody>
                  <a:tcPr/>
                </a:tc>
                <a:extLst>
                  <a:ext uri="{0D108BD9-81ED-4DB2-BD59-A6C34878D82A}">
                    <a16:rowId xmlns:a16="http://schemas.microsoft.com/office/drawing/2014/main" val="10006"/>
                  </a:ext>
                </a:extLst>
              </a:tr>
              <a:tr h="365294">
                <a:tc>
                  <a:txBody>
                    <a:bodyPr/>
                    <a:lstStyle/>
                    <a:p>
                      <a:pPr>
                        <a:lnSpc>
                          <a:spcPct val="115000"/>
                        </a:lnSpc>
                        <a:spcAft>
                          <a:spcPts val="0"/>
                        </a:spcAft>
                      </a:pPr>
                      <a:r>
                        <a:rPr lang="en-US" sz="1800" b="0" dirty="0">
                          <a:effectLst/>
                        </a:rPr>
                        <a:t>lower cost than personality tests</a:t>
                      </a:r>
                      <a:endParaRPr lang="ru-RU" sz="1800" b="0" dirty="0">
                        <a:effectLst/>
                        <a:latin typeface="Calibri"/>
                        <a:ea typeface="Calibri"/>
                        <a:cs typeface="Times New Roman"/>
                      </a:endParaRPr>
                    </a:p>
                  </a:txBody>
                  <a:tcPr marL="68580" marR="68580" marT="0" marB="0"/>
                </a:tc>
                <a:tc vMerge="1">
                  <a:txBody>
                    <a:bodyPr/>
                    <a:lstStyle/>
                    <a:p>
                      <a:endParaRPr lang="ru-RU"/>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8818993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63688" y="169462"/>
            <a:ext cx="5762603" cy="784830"/>
          </a:xfrm>
          <a:prstGeom prst="rect">
            <a:avLst/>
          </a:prstGeom>
        </p:spPr>
        <p:txBody>
          <a:bodyPr wrap="none">
            <a:spAutoFit/>
          </a:bodyPr>
          <a:lstStyle/>
          <a:p>
            <a:pPr marL="685800" indent="-685800">
              <a:buFont typeface="Wingdings" panose="05000000000000000000" pitchFamily="2" charset="2"/>
              <a:buChar char="ü"/>
            </a:pPr>
            <a:r>
              <a:rPr lang="en-US" sz="4500" b="1" dirty="0" smtClean="0">
                <a:effectLst>
                  <a:outerShdw blurRad="38100" dist="38100" dir="2700000" algn="tl">
                    <a:srgbClr val="000000">
                      <a:alpha val="43137"/>
                    </a:srgbClr>
                  </a:outerShdw>
                </a:effectLst>
                <a:latin typeface="+mj-lt"/>
              </a:rPr>
              <a:t>WORK SAMPLE TESTS</a:t>
            </a:r>
            <a:endParaRPr lang="ru-RU" sz="4500" dirty="0">
              <a:effectLst>
                <a:outerShdw blurRad="38100" dist="38100" dir="2700000" algn="tl">
                  <a:srgbClr val="000000">
                    <a:alpha val="43137"/>
                  </a:srgbClr>
                </a:outerShdw>
              </a:effectLst>
              <a:latin typeface="+mj-lt"/>
            </a:endParaRPr>
          </a:p>
        </p:txBody>
      </p:sp>
      <p:sp>
        <p:nvSpPr>
          <p:cNvPr id="3" name="Прямоугольник 2"/>
          <p:cNvSpPr/>
          <p:nvPr/>
        </p:nvSpPr>
        <p:spPr>
          <a:xfrm>
            <a:off x="179513" y="1412776"/>
            <a:ext cx="8817832" cy="938719"/>
          </a:xfrm>
          <a:prstGeom prst="rect">
            <a:avLst/>
          </a:prstGeom>
        </p:spPr>
        <p:txBody>
          <a:bodyPr wrap="square">
            <a:spAutoFit/>
          </a:bodyPr>
          <a:lstStyle/>
          <a:p>
            <a:r>
              <a:rPr lang="en-US" sz="3000" b="1" i="1" dirty="0" smtClean="0">
                <a:latin typeface="+mj-lt"/>
              </a:rPr>
              <a:t>Portfolio </a:t>
            </a:r>
            <a:r>
              <a:rPr lang="en-US" sz="3000" b="1" i="1" dirty="0">
                <a:latin typeface="+mj-lt"/>
              </a:rPr>
              <a:t>of </a:t>
            </a:r>
            <a:r>
              <a:rPr lang="en-US" sz="3000" b="1" i="1" dirty="0" smtClean="0">
                <a:latin typeface="+mj-lt"/>
              </a:rPr>
              <a:t>achievements </a:t>
            </a:r>
            <a:r>
              <a:rPr lang="en-US" dirty="0" smtClean="0"/>
              <a:t>- </a:t>
            </a:r>
            <a:r>
              <a:rPr lang="en-US" sz="2500" dirty="0">
                <a:latin typeface="+mj-lt"/>
              </a:rPr>
              <a:t>the emphasis is placed on documents confirming success in a certain type of activity</a:t>
            </a:r>
            <a:endParaRPr lang="ru-RU" sz="2500" dirty="0">
              <a:latin typeface="+mj-lt"/>
            </a:endParaRPr>
          </a:p>
        </p:txBody>
      </p:sp>
      <p:pic>
        <p:nvPicPr>
          <p:cNvPr id="5122" name="Picture 2" descr="Картинки по запросу Portfolio of achievem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371920"/>
            <a:ext cx="5616624" cy="4540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7065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3" y="750668"/>
            <a:ext cx="8817832" cy="553998"/>
          </a:xfrm>
          <a:prstGeom prst="rect">
            <a:avLst/>
          </a:prstGeom>
        </p:spPr>
        <p:txBody>
          <a:bodyPr wrap="square">
            <a:spAutoFit/>
          </a:bodyPr>
          <a:lstStyle/>
          <a:p>
            <a:r>
              <a:rPr lang="en-US" sz="3000" b="1" i="1" dirty="0" smtClean="0">
                <a:latin typeface="+mj-lt"/>
              </a:rPr>
              <a:t>Thematic portfolio </a:t>
            </a:r>
            <a:r>
              <a:rPr lang="en-US" dirty="0" smtClean="0"/>
              <a:t>- </a:t>
            </a:r>
            <a:r>
              <a:rPr lang="en-US" sz="2500" dirty="0">
                <a:latin typeface="+mj-lt"/>
              </a:rPr>
              <a:t>presentation of creative works. </a:t>
            </a:r>
            <a:endParaRPr lang="ru-RU" sz="2500" dirty="0">
              <a:latin typeface="+mj-lt"/>
            </a:endParaRPr>
          </a:p>
        </p:txBody>
      </p:sp>
      <p:pic>
        <p:nvPicPr>
          <p:cNvPr id="6150" name="Picture 6" descr="Картинки по запросу портфолио дизайнер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584" y="2324441"/>
            <a:ext cx="7827690" cy="4536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1947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04999" y="620688"/>
            <a:ext cx="8817832" cy="1477328"/>
          </a:xfrm>
          <a:prstGeom prst="rect">
            <a:avLst/>
          </a:prstGeom>
        </p:spPr>
        <p:txBody>
          <a:bodyPr wrap="square">
            <a:spAutoFit/>
          </a:bodyPr>
          <a:lstStyle/>
          <a:p>
            <a:r>
              <a:rPr lang="en-US" sz="3000" b="1" i="1" dirty="0" smtClean="0">
                <a:latin typeface="+mj-lt"/>
              </a:rPr>
              <a:t>Presentational </a:t>
            </a:r>
            <a:r>
              <a:rPr lang="en-US" sz="3000" b="1" i="1" dirty="0">
                <a:latin typeface="+mj-lt"/>
              </a:rPr>
              <a:t>portfolio </a:t>
            </a:r>
            <a:r>
              <a:rPr lang="en-US" dirty="0" smtClean="0"/>
              <a:t>- </a:t>
            </a:r>
            <a:r>
              <a:rPr lang="en-US" sz="3000" dirty="0">
                <a:latin typeface="+mj-lt"/>
              </a:rPr>
              <a:t>created for presentation at the time of employment, admission to educational institutions</a:t>
            </a:r>
            <a:endParaRPr lang="ru-RU" sz="3000" dirty="0">
              <a:latin typeface="+mj-lt"/>
            </a:endParaRPr>
          </a:p>
        </p:txBody>
      </p:sp>
      <p:pic>
        <p:nvPicPr>
          <p:cNvPr id="7170" name="Picture 2" descr="Картинки по запросу Presentational portfol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1271" y="1693837"/>
            <a:ext cx="6071560" cy="5164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11055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95536" y="620688"/>
            <a:ext cx="8352928" cy="2862322"/>
          </a:xfrm>
          <a:prstGeom prst="rect">
            <a:avLst/>
          </a:prstGeom>
        </p:spPr>
        <p:txBody>
          <a:bodyPr wrap="square">
            <a:spAutoFit/>
          </a:bodyPr>
          <a:lstStyle/>
          <a:p>
            <a:pPr algn="ctr"/>
            <a:r>
              <a:rPr lang="en-US" sz="4500" b="1" dirty="0">
                <a:effectLst>
                  <a:outerShdw blurRad="38100" dist="38100" dir="2700000" algn="tl">
                    <a:srgbClr val="000000">
                      <a:alpha val="43137"/>
                    </a:srgbClr>
                  </a:outerShdw>
                </a:effectLst>
                <a:latin typeface="+mj-lt"/>
              </a:rPr>
              <a:t>Personnel selection </a:t>
            </a:r>
            <a:r>
              <a:rPr lang="en-US" sz="4500" dirty="0">
                <a:latin typeface="+mj-lt"/>
              </a:rPr>
              <a:t>is the methodical process used to hire (or, less commonly, promote) individuals. </a:t>
            </a:r>
            <a:endParaRPr lang="ru-RU" sz="4500" dirty="0">
              <a:latin typeface="+mj-lt"/>
            </a:endParaRPr>
          </a:p>
        </p:txBody>
      </p:sp>
      <p:pic>
        <p:nvPicPr>
          <p:cNvPr id="1026" name="Picture 2" descr="Картинки по запросу personnel sele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6825" y="3699034"/>
            <a:ext cx="3910350" cy="315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31013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3" y="750668"/>
            <a:ext cx="8817832" cy="938719"/>
          </a:xfrm>
          <a:prstGeom prst="rect">
            <a:avLst/>
          </a:prstGeom>
        </p:spPr>
        <p:txBody>
          <a:bodyPr wrap="square">
            <a:spAutoFit/>
          </a:bodyPr>
          <a:lstStyle/>
          <a:p>
            <a:r>
              <a:rPr lang="en-US" sz="3000" b="1" i="1" dirty="0" smtClean="0">
                <a:latin typeface="+mj-lt"/>
              </a:rPr>
              <a:t>Integrated </a:t>
            </a:r>
            <a:r>
              <a:rPr lang="en-US" sz="3000" b="1" i="1" dirty="0">
                <a:latin typeface="+mj-lt"/>
              </a:rPr>
              <a:t>portfolio </a:t>
            </a:r>
            <a:r>
              <a:rPr lang="en-US" dirty="0" smtClean="0"/>
              <a:t>- </a:t>
            </a:r>
            <a:r>
              <a:rPr lang="en-US" sz="2500" dirty="0">
                <a:latin typeface="+mj-lt"/>
              </a:rPr>
              <a:t>contains all the elements of the above types of portfolios</a:t>
            </a:r>
            <a:endParaRPr lang="ru-RU" sz="2500" dirty="0">
              <a:latin typeface="+mj-lt"/>
            </a:endParaRPr>
          </a:p>
        </p:txBody>
      </p:sp>
      <p:pic>
        <p:nvPicPr>
          <p:cNvPr id="8194" name="Picture 2" descr="Картинки по запросу portfol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1517010"/>
            <a:ext cx="5328592" cy="5328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86637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p:cNvGraphicFramePr>
            <a:graphicFrameLocks noGrp="1"/>
          </p:cNvGraphicFramePr>
          <p:nvPr>
            <p:extLst>
              <p:ext uri="{D42A27DB-BD31-4B8C-83A1-F6EECF244321}">
                <p14:modId xmlns:p14="http://schemas.microsoft.com/office/powerpoint/2010/main" val="1497998388"/>
              </p:ext>
            </p:extLst>
          </p:nvPr>
        </p:nvGraphicFramePr>
        <p:xfrm>
          <a:off x="0" y="0"/>
          <a:ext cx="9144000" cy="6994792"/>
        </p:xfrm>
        <a:graphic>
          <a:graphicData uri="http://schemas.openxmlformats.org/drawingml/2006/table">
            <a:tbl>
              <a:tblPr firstRow="1" firstCol="1" bandRow="1">
                <a:tableStyleId>{793D81CF-94F2-401A-BA57-92F5A7B2D0C5}</a:tableStyleId>
              </a:tblPr>
              <a:tblGrid>
                <a:gridCol w="45720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404807">
                <a:tc>
                  <a:txBody>
                    <a:bodyPr/>
                    <a:lstStyle/>
                    <a:p>
                      <a:pPr marL="457200" algn="ctr">
                        <a:lnSpc>
                          <a:spcPct val="115000"/>
                        </a:lnSpc>
                        <a:spcAft>
                          <a:spcPts val="0"/>
                        </a:spcAft>
                      </a:pPr>
                      <a:r>
                        <a:rPr lang="en-US" sz="1800" dirty="0">
                          <a:effectLst/>
                          <a:latin typeface="+mj-lt"/>
                        </a:rPr>
                        <a:t>Advantages</a:t>
                      </a:r>
                      <a:endParaRPr lang="ru-RU" sz="1800" dirty="0">
                        <a:effectLst/>
                        <a:latin typeface="+mj-lt"/>
                        <a:ea typeface="Calibri"/>
                        <a:cs typeface="Times New Roman"/>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457200" algn="ctr">
                        <a:lnSpc>
                          <a:spcPct val="115000"/>
                        </a:lnSpc>
                        <a:spcAft>
                          <a:spcPts val="0"/>
                        </a:spcAft>
                      </a:pPr>
                      <a:r>
                        <a:rPr lang="en-US" sz="1800" dirty="0">
                          <a:effectLst/>
                          <a:latin typeface="+mj-lt"/>
                        </a:rPr>
                        <a:t>Disadvantages</a:t>
                      </a:r>
                      <a:endParaRPr lang="ru-RU" sz="1800" dirty="0">
                        <a:effectLst/>
                        <a:latin typeface="+mj-lt"/>
                        <a:ea typeface="Calibri"/>
                        <a:cs typeface="Times New Roman"/>
                      </a:endParaRPr>
                    </a:p>
                  </a:txBody>
                  <a:tcPr marL="68580" marR="68580"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04807">
                <a:tc>
                  <a:txBody>
                    <a:bodyPr/>
                    <a:lstStyle/>
                    <a:p>
                      <a:pPr marL="0">
                        <a:lnSpc>
                          <a:spcPct val="115000"/>
                        </a:lnSpc>
                        <a:spcAft>
                          <a:spcPts val="0"/>
                        </a:spcAft>
                      </a:pPr>
                      <a:r>
                        <a:rPr lang="en-US" sz="1800" b="0" dirty="0">
                          <a:effectLst/>
                          <a:latin typeface="+mj-lt"/>
                        </a:rPr>
                        <a:t>high reliability</a:t>
                      </a:r>
                      <a:endParaRPr lang="ru-RU" sz="1800" b="0" dirty="0">
                        <a:effectLst/>
                        <a:latin typeface="+mj-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a:lnSpc>
                          <a:spcPct val="115000"/>
                        </a:lnSpc>
                        <a:spcAft>
                          <a:spcPts val="0"/>
                        </a:spcAft>
                      </a:pPr>
                      <a:r>
                        <a:rPr lang="en-US" sz="1800">
                          <a:effectLst/>
                          <a:latin typeface="+mj-lt"/>
                        </a:rPr>
                        <a:t>costly to administer; often can only be administered to one applicant at a time</a:t>
                      </a:r>
                      <a:endParaRPr lang="ru-RU" sz="1800">
                        <a:effectLst/>
                        <a:latin typeface="+mj-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809613">
                <a:tc>
                  <a:txBody>
                    <a:bodyPr/>
                    <a:lstStyle/>
                    <a:p>
                      <a:pPr marL="0">
                        <a:lnSpc>
                          <a:spcPct val="115000"/>
                        </a:lnSpc>
                        <a:spcAft>
                          <a:spcPts val="0"/>
                        </a:spcAft>
                      </a:pPr>
                      <a:r>
                        <a:rPr lang="en-US" sz="1800" b="0" dirty="0">
                          <a:effectLst/>
                          <a:latin typeface="+mj-lt"/>
                        </a:rPr>
                        <a:t>high content validity since work samples are a sample of the actual work performed on the job</a:t>
                      </a:r>
                      <a:endParaRPr lang="ru-RU" sz="1800" b="0" dirty="0">
                        <a:effectLst/>
                        <a:latin typeface="+mj-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ru-RU"/>
                    </a:p>
                  </a:txBody>
                  <a:tcPr/>
                </a:tc>
                <a:extLst>
                  <a:ext uri="{0D108BD9-81ED-4DB2-BD59-A6C34878D82A}">
                    <a16:rowId xmlns:a16="http://schemas.microsoft.com/office/drawing/2014/main" val="10002"/>
                  </a:ext>
                </a:extLst>
              </a:tr>
              <a:tr h="1619226">
                <a:tc>
                  <a:txBody>
                    <a:bodyPr/>
                    <a:lstStyle/>
                    <a:p>
                      <a:pPr marL="0">
                        <a:lnSpc>
                          <a:spcPct val="115000"/>
                        </a:lnSpc>
                        <a:spcAft>
                          <a:spcPts val="0"/>
                        </a:spcAft>
                      </a:pPr>
                      <a:r>
                        <a:rPr lang="en-US" sz="1800" b="0" dirty="0">
                          <a:effectLst/>
                          <a:latin typeface="+mj-lt"/>
                        </a:rPr>
                        <a:t>low adverse impact</a:t>
                      </a:r>
                      <a:endParaRPr lang="ru-RU" sz="1800" b="0" dirty="0">
                        <a:effectLst/>
                        <a:latin typeface="+mj-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nSpc>
                          <a:spcPct val="115000"/>
                        </a:lnSpc>
                        <a:spcAft>
                          <a:spcPts val="0"/>
                        </a:spcAft>
                      </a:pPr>
                      <a:r>
                        <a:rPr lang="en-US" sz="1800" dirty="0">
                          <a:effectLst/>
                          <a:latin typeface="+mj-lt"/>
                        </a:rPr>
                        <a:t>although useful for jobs where tasks and duties can be completed in a short period of time, these tests have less ability to predict performance on jobs where tasks may take days or weeks to complete</a:t>
                      </a:r>
                      <a:endParaRPr lang="ru-RU" sz="1800" dirty="0">
                        <a:effectLst/>
                        <a:latin typeface="+mj-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214420">
                <a:tc>
                  <a:txBody>
                    <a:bodyPr/>
                    <a:lstStyle/>
                    <a:p>
                      <a:pPr>
                        <a:lnSpc>
                          <a:spcPct val="115000"/>
                        </a:lnSpc>
                        <a:spcAft>
                          <a:spcPts val="0"/>
                        </a:spcAft>
                      </a:pPr>
                      <a:r>
                        <a:rPr lang="en-US" sz="1800" b="0" dirty="0">
                          <a:effectLst/>
                          <a:latin typeface="+mj-lt"/>
                        </a:rPr>
                        <a:t>because of their relationship to the job, these tests are typically viewed more favorable by examinees than aptitude or personality tests</a:t>
                      </a:r>
                      <a:endParaRPr lang="ru-RU" sz="1800" b="0" dirty="0">
                        <a:effectLst/>
                        <a:latin typeface="+mj-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marL="457200">
                        <a:lnSpc>
                          <a:spcPct val="115000"/>
                        </a:lnSpc>
                        <a:spcAft>
                          <a:spcPts val="0"/>
                        </a:spcAft>
                      </a:pPr>
                      <a:r>
                        <a:rPr lang="en-US" sz="1800" dirty="0">
                          <a:effectLst/>
                          <a:latin typeface="+mj-lt"/>
                        </a:rPr>
                        <a:t>less able to measure aptitudes of an applicant thus restricting the test to measuring ability to perform the work sample and not more difficult tasks that may be encountered on the job</a:t>
                      </a:r>
                      <a:endParaRPr lang="ru-RU" sz="1800" dirty="0">
                        <a:effectLst/>
                        <a:latin typeface="+mj-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809613">
                <a:tc>
                  <a:txBody>
                    <a:bodyPr/>
                    <a:lstStyle/>
                    <a:p>
                      <a:pPr>
                        <a:lnSpc>
                          <a:spcPct val="115000"/>
                        </a:lnSpc>
                        <a:spcAft>
                          <a:spcPts val="0"/>
                        </a:spcAft>
                      </a:pPr>
                      <a:r>
                        <a:rPr lang="en-US" sz="1800" b="0" dirty="0">
                          <a:effectLst/>
                          <a:latin typeface="+mj-lt"/>
                        </a:rPr>
                        <a:t>difficult for applicants to fake job proficiency which helps to increase the relationship between</a:t>
                      </a:r>
                      <a:endParaRPr lang="ru-RU" sz="1800" b="0" dirty="0">
                        <a:effectLst/>
                        <a:latin typeface="+mj-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ru-RU"/>
                    </a:p>
                  </a:txBody>
                  <a:tcPr/>
                </a:tc>
                <a:extLst>
                  <a:ext uri="{0D108BD9-81ED-4DB2-BD59-A6C34878D82A}">
                    <a16:rowId xmlns:a16="http://schemas.microsoft.com/office/drawing/2014/main" val="10005"/>
                  </a:ext>
                </a:extLst>
              </a:tr>
              <a:tr h="404807">
                <a:tc>
                  <a:txBody>
                    <a:bodyPr/>
                    <a:lstStyle/>
                    <a:p>
                      <a:pPr>
                        <a:lnSpc>
                          <a:spcPct val="115000"/>
                        </a:lnSpc>
                        <a:spcAft>
                          <a:spcPts val="0"/>
                        </a:spcAft>
                      </a:pPr>
                      <a:r>
                        <a:rPr lang="en-US" sz="1800" b="0" dirty="0">
                          <a:effectLst/>
                          <a:latin typeface="+mj-lt"/>
                        </a:rPr>
                        <a:t> score on the test and performance on the job</a:t>
                      </a:r>
                      <a:endParaRPr lang="ru-RU" sz="1800" b="0" dirty="0">
                        <a:effectLst/>
                        <a:latin typeface="+mj-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ru-RU"/>
                    </a:p>
                  </a:txBody>
                  <a:tcPr/>
                </a:tc>
                <a:extLst>
                  <a:ext uri="{0D108BD9-81ED-4DB2-BD59-A6C34878D82A}">
                    <a16:rowId xmlns:a16="http://schemas.microsoft.com/office/drawing/2014/main" val="10006"/>
                  </a:ext>
                </a:extLst>
              </a:tr>
              <a:tr h="1190708">
                <a:tc>
                  <a:txBody>
                    <a:bodyPr/>
                    <a:lstStyle/>
                    <a:p>
                      <a:pPr>
                        <a:lnSpc>
                          <a:spcPct val="115000"/>
                        </a:lnSpc>
                        <a:spcAft>
                          <a:spcPts val="0"/>
                        </a:spcAft>
                      </a:pPr>
                      <a:r>
                        <a:rPr lang="en-US" sz="1800" b="0" dirty="0">
                          <a:effectLst/>
                          <a:latin typeface="+mj-lt"/>
                        </a:rPr>
                        <a:t>Work Sample tests use equipment that is the same or substantially similar to the actual equipment used on the job</a:t>
                      </a:r>
                      <a:endParaRPr lang="ru-RU" sz="1800" b="0" dirty="0">
                        <a:effectLst/>
                        <a:latin typeface="+mj-lt"/>
                        <a:ea typeface="Calibri"/>
                        <a:cs typeface="Times New Roman"/>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vMerge="1">
                  <a:txBody>
                    <a:bodyPr/>
                    <a:lstStyle/>
                    <a:p>
                      <a:endParaRPr lang="ru-RU"/>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0226336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547664" y="195499"/>
            <a:ext cx="6690742" cy="784830"/>
          </a:xfrm>
          <a:prstGeom prst="rect">
            <a:avLst/>
          </a:prstGeom>
        </p:spPr>
        <p:txBody>
          <a:bodyPr wrap="none">
            <a:spAutoFit/>
          </a:bodyPr>
          <a:lstStyle/>
          <a:p>
            <a:pPr marL="685800" indent="-685800">
              <a:buFont typeface="Wingdings" panose="05000000000000000000" pitchFamily="2" charset="2"/>
              <a:buChar char="ü"/>
            </a:pPr>
            <a:r>
              <a:rPr lang="en-US" sz="4500" b="1" dirty="0" smtClean="0">
                <a:effectLst>
                  <a:outerShdw blurRad="38100" dist="38100" dir="2700000" algn="tl">
                    <a:srgbClr val="000000">
                      <a:alpha val="43137"/>
                    </a:srgbClr>
                  </a:outerShdw>
                </a:effectLst>
                <a:latin typeface="+mj-lt"/>
              </a:rPr>
              <a:t>PHYSICAL ABILITIES TESTS</a:t>
            </a:r>
            <a:endParaRPr lang="ru-RU" sz="4500" dirty="0">
              <a:effectLst>
                <a:outerShdw blurRad="38100" dist="38100" dir="2700000" algn="tl">
                  <a:srgbClr val="000000">
                    <a:alpha val="43137"/>
                  </a:srgbClr>
                </a:outerShdw>
              </a:effectLst>
              <a:latin typeface="+mj-lt"/>
            </a:endParaRPr>
          </a:p>
        </p:txBody>
      </p:sp>
      <p:graphicFrame>
        <p:nvGraphicFramePr>
          <p:cNvPr id="3" name="Таблица 2"/>
          <p:cNvGraphicFramePr>
            <a:graphicFrameLocks noGrp="1"/>
          </p:cNvGraphicFramePr>
          <p:nvPr>
            <p:extLst>
              <p:ext uri="{D42A27DB-BD31-4B8C-83A1-F6EECF244321}">
                <p14:modId xmlns:p14="http://schemas.microsoft.com/office/powerpoint/2010/main" val="3843278136"/>
              </p:ext>
            </p:extLst>
          </p:nvPr>
        </p:nvGraphicFramePr>
        <p:xfrm>
          <a:off x="0" y="1484784"/>
          <a:ext cx="9144000" cy="5373215"/>
        </p:xfrm>
        <a:graphic>
          <a:graphicData uri="http://schemas.openxmlformats.org/drawingml/2006/table">
            <a:tbl>
              <a:tblPr firstRow="1" firstCol="1" bandRow="1">
                <a:tableStyleId>{793D81CF-94F2-401A-BA57-92F5A7B2D0C5}</a:tableStyleId>
              </a:tblPr>
              <a:tblGrid>
                <a:gridCol w="5139997">
                  <a:extLst>
                    <a:ext uri="{9D8B030D-6E8A-4147-A177-3AD203B41FA5}">
                      <a16:colId xmlns:a16="http://schemas.microsoft.com/office/drawing/2014/main" val="20000"/>
                    </a:ext>
                  </a:extLst>
                </a:gridCol>
                <a:gridCol w="4004003">
                  <a:extLst>
                    <a:ext uri="{9D8B030D-6E8A-4147-A177-3AD203B41FA5}">
                      <a16:colId xmlns:a16="http://schemas.microsoft.com/office/drawing/2014/main" val="20001"/>
                    </a:ext>
                  </a:extLst>
                </a:gridCol>
              </a:tblGrid>
              <a:tr h="398082">
                <a:tc>
                  <a:txBody>
                    <a:bodyPr/>
                    <a:lstStyle/>
                    <a:p>
                      <a:pPr marL="457200" algn="ctr">
                        <a:lnSpc>
                          <a:spcPct val="115000"/>
                        </a:lnSpc>
                        <a:spcAft>
                          <a:spcPts val="0"/>
                        </a:spcAft>
                      </a:pPr>
                      <a:r>
                        <a:rPr lang="en-US" sz="2000" dirty="0">
                          <a:effectLst/>
                        </a:rPr>
                        <a:t>Advantages</a:t>
                      </a:r>
                      <a:endParaRPr lang="ru-RU" sz="2000" dirty="0">
                        <a:effectLst/>
                        <a:latin typeface="+mj-lt"/>
                        <a:ea typeface="Calibri"/>
                        <a:cs typeface="Times New Roman"/>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457200" algn="ctr">
                        <a:lnSpc>
                          <a:spcPct val="115000"/>
                        </a:lnSpc>
                        <a:spcAft>
                          <a:spcPts val="0"/>
                        </a:spcAft>
                      </a:pPr>
                      <a:r>
                        <a:rPr lang="en-US" sz="2000" dirty="0">
                          <a:effectLst/>
                        </a:rPr>
                        <a:t>Disadvantages</a:t>
                      </a:r>
                      <a:endParaRPr lang="ru-RU" sz="2000" dirty="0">
                        <a:effectLst/>
                        <a:latin typeface="+mj-lt"/>
                        <a:ea typeface="Calibri"/>
                        <a:cs typeface="Times New Roman"/>
                      </a:endParaRPr>
                    </a:p>
                  </a:txBody>
                  <a:tcPr marL="68580" marR="68580"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666634">
                <a:tc>
                  <a:txBody>
                    <a:bodyPr/>
                    <a:lstStyle/>
                    <a:p>
                      <a:pPr marL="0">
                        <a:lnSpc>
                          <a:spcPct val="115000"/>
                        </a:lnSpc>
                        <a:spcAft>
                          <a:spcPts val="0"/>
                        </a:spcAft>
                      </a:pPr>
                      <a:r>
                        <a:rPr lang="en-US" sz="2000" b="0" dirty="0">
                          <a:effectLst/>
                        </a:rPr>
                        <a:t>can idendentify individuals who are physically unable to perform the essential functions of a job without risking injury to themselves or others</a:t>
                      </a:r>
                      <a:endParaRPr lang="ru-RU" sz="2000" b="0" dirty="0">
                        <a:effectLst/>
                        <a:latin typeface="+mj-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a:lnSpc>
                          <a:spcPct val="115000"/>
                        </a:lnSpc>
                        <a:spcAft>
                          <a:spcPts val="0"/>
                        </a:spcAft>
                      </a:pPr>
                      <a:r>
                        <a:rPr lang="en-US" sz="2000" dirty="0">
                          <a:effectLst/>
                        </a:rPr>
                        <a:t>costly to administer</a:t>
                      </a:r>
                      <a:endParaRPr lang="ru-RU" sz="2000" dirty="0">
                        <a:effectLst/>
                        <a:latin typeface="+mj-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243783">
                <a:tc>
                  <a:txBody>
                    <a:bodyPr/>
                    <a:lstStyle/>
                    <a:p>
                      <a:pPr marL="0">
                        <a:lnSpc>
                          <a:spcPct val="115000"/>
                        </a:lnSpc>
                        <a:spcAft>
                          <a:spcPts val="0"/>
                        </a:spcAft>
                      </a:pPr>
                      <a:r>
                        <a:rPr lang="en-US" sz="2000" b="0" dirty="0">
                          <a:effectLst/>
                        </a:rPr>
                        <a:t>can result in decreased costs related to disability/medical claims, insurance, and workers compensation</a:t>
                      </a:r>
                      <a:endParaRPr lang="ru-RU" sz="2000" b="0" dirty="0">
                        <a:effectLst/>
                        <a:latin typeface="+mj-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ru-RU"/>
                    </a:p>
                  </a:txBody>
                  <a:tcPr/>
                </a:tc>
                <a:extLst>
                  <a:ext uri="{0D108BD9-81ED-4DB2-BD59-A6C34878D82A}">
                    <a16:rowId xmlns:a16="http://schemas.microsoft.com/office/drawing/2014/main" val="10002"/>
                  </a:ext>
                </a:extLst>
              </a:tr>
              <a:tr h="1243783">
                <a:tc rowSpan="2">
                  <a:txBody>
                    <a:bodyPr/>
                    <a:lstStyle/>
                    <a:p>
                      <a:pPr marL="0">
                        <a:lnSpc>
                          <a:spcPct val="115000"/>
                        </a:lnSpc>
                        <a:spcAft>
                          <a:spcPts val="0"/>
                        </a:spcAft>
                      </a:pPr>
                      <a:r>
                        <a:rPr lang="en-US" sz="2000" b="0" dirty="0">
                          <a:effectLst/>
                        </a:rPr>
                        <a:t>decreased absenteeism</a:t>
                      </a:r>
                      <a:endParaRPr lang="ru-RU" sz="2000" b="0" dirty="0">
                        <a:effectLst/>
                        <a:latin typeface="+mj-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nSpc>
                          <a:spcPct val="115000"/>
                        </a:lnSpc>
                        <a:spcAft>
                          <a:spcPts val="0"/>
                        </a:spcAft>
                      </a:pPr>
                      <a:r>
                        <a:rPr lang="en-US" sz="2000" dirty="0">
                          <a:effectLst/>
                        </a:rPr>
                        <a:t>requirements must be shown to be job related through a thorough job analysis</a:t>
                      </a:r>
                      <a:endParaRPr lang="ru-RU" sz="2000" dirty="0">
                        <a:effectLst/>
                        <a:latin typeface="+mj-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820933">
                <a:tc vMerge="1">
                  <a:txBody>
                    <a:bodyPr/>
                    <a:lstStyle/>
                    <a:p>
                      <a:endParaRPr lang="ru-RU"/>
                    </a:p>
                  </a:txBody>
                  <a:tcPr/>
                </a:tc>
                <a:tc>
                  <a:txBody>
                    <a:bodyPr/>
                    <a:lstStyle/>
                    <a:p>
                      <a:pPr marL="0">
                        <a:lnSpc>
                          <a:spcPct val="115000"/>
                        </a:lnSpc>
                        <a:spcAft>
                          <a:spcPts val="0"/>
                        </a:spcAft>
                      </a:pPr>
                      <a:r>
                        <a:rPr lang="en-US" sz="2000" dirty="0">
                          <a:effectLst/>
                        </a:rPr>
                        <a:t>may have age based disparate impact against older applicants</a:t>
                      </a:r>
                      <a:endParaRPr lang="ru-RU" sz="2000" dirty="0">
                        <a:effectLst/>
                        <a:latin typeface="+mj-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243162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051720" y="195499"/>
            <a:ext cx="5342681" cy="784830"/>
          </a:xfrm>
          <a:prstGeom prst="rect">
            <a:avLst/>
          </a:prstGeom>
        </p:spPr>
        <p:txBody>
          <a:bodyPr wrap="none">
            <a:spAutoFit/>
          </a:bodyPr>
          <a:lstStyle/>
          <a:p>
            <a:pPr marL="685800" indent="-685800">
              <a:buFont typeface="Wingdings" panose="05000000000000000000" pitchFamily="2" charset="2"/>
              <a:buChar char="ü"/>
            </a:pPr>
            <a:r>
              <a:rPr lang="en-US" sz="4500" b="1" dirty="0" smtClean="0">
                <a:effectLst>
                  <a:outerShdw blurRad="38100" dist="38100" dir="2700000" algn="tl">
                    <a:srgbClr val="000000">
                      <a:alpha val="43137"/>
                    </a:srgbClr>
                  </a:outerShdw>
                </a:effectLst>
                <a:latin typeface="+mj-lt"/>
              </a:rPr>
              <a:t>SELF-ASSESSMENTS</a:t>
            </a:r>
            <a:endParaRPr lang="ru-RU" sz="4500" dirty="0">
              <a:effectLst>
                <a:outerShdw blurRad="38100" dist="38100" dir="2700000" algn="tl">
                  <a:srgbClr val="000000">
                    <a:alpha val="43137"/>
                  </a:srgbClr>
                </a:outerShdw>
              </a:effectLst>
              <a:latin typeface="+mj-lt"/>
            </a:endParaRPr>
          </a:p>
        </p:txBody>
      </p:sp>
      <p:sp>
        <p:nvSpPr>
          <p:cNvPr id="3" name="Прямоугольник 2"/>
          <p:cNvSpPr/>
          <p:nvPr/>
        </p:nvSpPr>
        <p:spPr>
          <a:xfrm>
            <a:off x="323528" y="1916832"/>
            <a:ext cx="8496944" cy="1015663"/>
          </a:xfrm>
          <a:prstGeom prst="rect">
            <a:avLst/>
          </a:prstGeom>
        </p:spPr>
        <p:txBody>
          <a:bodyPr wrap="square">
            <a:spAutoFit/>
          </a:bodyPr>
          <a:lstStyle/>
          <a:p>
            <a:r>
              <a:rPr lang="en-US" sz="3000" dirty="0">
                <a:latin typeface="+mj-lt"/>
              </a:rPr>
              <a:t>This technique involves applicants generating self-ratings on relevant performance </a:t>
            </a:r>
            <a:endParaRPr lang="ru-RU" sz="3000" dirty="0">
              <a:latin typeface="+mj-lt"/>
            </a:endParaRPr>
          </a:p>
        </p:txBody>
      </p:sp>
      <p:pic>
        <p:nvPicPr>
          <p:cNvPr id="10242" name="Picture 2" descr="Картинки по запросу SELF-ASSESSM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2907490"/>
            <a:ext cx="25431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376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545209" y="195499"/>
            <a:ext cx="6053580" cy="784830"/>
          </a:xfrm>
          <a:prstGeom prst="rect">
            <a:avLst/>
          </a:prstGeom>
        </p:spPr>
        <p:txBody>
          <a:bodyPr wrap="none">
            <a:spAutoFit/>
          </a:bodyPr>
          <a:lstStyle/>
          <a:p>
            <a:pPr marL="685800" indent="-685800">
              <a:buFont typeface="Wingdings" panose="05000000000000000000" pitchFamily="2" charset="2"/>
              <a:buChar char="ü"/>
            </a:pPr>
            <a:r>
              <a:rPr lang="en-US" sz="4500" b="1" dirty="0" smtClean="0">
                <a:effectLst>
                  <a:outerShdw blurRad="38100" dist="38100" dir="2700000" algn="tl">
                    <a:srgbClr val="000000">
                      <a:alpha val="43137"/>
                    </a:srgbClr>
                  </a:outerShdw>
                </a:effectLst>
                <a:latin typeface="+mj-lt"/>
              </a:rPr>
              <a:t>ASSESSMENT CENTERS</a:t>
            </a:r>
            <a:endParaRPr lang="ru-RU" sz="4500" dirty="0">
              <a:effectLst>
                <a:outerShdw blurRad="38100" dist="38100" dir="2700000" algn="tl">
                  <a:srgbClr val="000000">
                    <a:alpha val="43137"/>
                  </a:srgbClr>
                </a:outerShdw>
              </a:effectLst>
              <a:latin typeface="+mj-lt"/>
            </a:endParaRPr>
          </a:p>
        </p:txBody>
      </p:sp>
      <p:sp>
        <p:nvSpPr>
          <p:cNvPr id="3" name="Прямоугольник 2"/>
          <p:cNvSpPr/>
          <p:nvPr/>
        </p:nvSpPr>
        <p:spPr>
          <a:xfrm>
            <a:off x="179512" y="1484784"/>
            <a:ext cx="8784976" cy="2123658"/>
          </a:xfrm>
          <a:prstGeom prst="rect">
            <a:avLst/>
          </a:prstGeom>
        </p:spPr>
        <p:txBody>
          <a:bodyPr wrap="square">
            <a:spAutoFit/>
          </a:bodyPr>
          <a:lstStyle/>
          <a:p>
            <a:r>
              <a:rPr lang="en-US" sz="3300" dirty="0">
                <a:latin typeface="+mj-lt"/>
              </a:rPr>
              <a:t>An Assessment Center consists of a standardized evaluation of behavior based on multiple evaluations including: job-related simulations, interviews, and/or psychological tests. </a:t>
            </a:r>
            <a:endParaRPr lang="ru-RU" sz="3300" dirty="0">
              <a:latin typeface="+mj-lt"/>
            </a:endParaRPr>
          </a:p>
        </p:txBody>
      </p:sp>
      <p:pic>
        <p:nvPicPr>
          <p:cNvPr id="11266" name="Picture 2" descr="Картинки по запросу ASSESSMENT CENT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1962" y="3861048"/>
            <a:ext cx="6020075" cy="2996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37314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51920" y="2550194"/>
            <a:ext cx="5023470" cy="1325563"/>
          </a:xfrm>
        </p:spPr>
        <p:txBody>
          <a:bodyPr>
            <a:noAutofit/>
          </a:bodyPr>
          <a:lstStyle/>
          <a:p>
            <a:pPr lvl="0" algn="ctr"/>
            <a:r>
              <a:rPr lang="en-US" sz="4500" b="1" dirty="0" smtClean="0">
                <a:latin typeface="Comic Sans MS" panose="030F0702030302020204" pitchFamily="66" charset="0"/>
              </a:rPr>
              <a:t>3</a:t>
            </a:r>
            <a:r>
              <a:rPr lang="ru-RU" sz="4500" b="1" dirty="0" smtClean="0">
                <a:latin typeface="Comic Sans MS" panose="030F0702030302020204" pitchFamily="66" charset="0"/>
              </a:rPr>
              <a:t>.</a:t>
            </a:r>
            <a:r>
              <a:rPr lang="en-US" sz="4500" b="1" dirty="0">
                <a:latin typeface="Comic Sans MS" panose="030F0702030302020204" pitchFamily="66" charset="0"/>
              </a:rPr>
              <a:t> </a:t>
            </a:r>
            <a:r>
              <a:rPr lang="en-US" sz="4500" b="1" dirty="0" smtClean="0">
                <a:latin typeface="Comic Sans MS" panose="030F0702030302020204" pitchFamily="66" charset="0"/>
              </a:rPr>
              <a:t>Employee </a:t>
            </a:r>
            <a:r>
              <a:rPr lang="en-US" sz="4500" b="1" dirty="0">
                <a:latin typeface="Comic Sans MS" panose="030F0702030302020204" pitchFamily="66" charset="0"/>
              </a:rPr>
              <a:t>placement</a:t>
            </a:r>
            <a:r>
              <a:rPr lang="ru-RU" sz="4500" dirty="0">
                <a:latin typeface="Comic Sans MS" panose="030F0702030302020204" pitchFamily="66" charset="0"/>
              </a:rPr>
              <a:t/>
            </a:r>
            <a:br>
              <a:rPr lang="ru-RU" sz="4500" dirty="0">
                <a:latin typeface="Comic Sans MS" panose="030F0702030302020204" pitchFamily="66" charset="0"/>
              </a:rPr>
            </a:br>
            <a:endParaRPr lang="ru-RU" sz="4500" dirty="0">
              <a:latin typeface="Comic Sans MS" panose="030F0702030302020204" pitchFamily="66" charset="0"/>
            </a:endParaRPr>
          </a:p>
        </p:txBody>
      </p:sp>
      <p:pic>
        <p:nvPicPr>
          <p:cNvPr id="4" name="Picture 9" descr="C:\Users\admin\Desktop\gbgfhhxv vbn\Без названия.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97009" l="3256" r="91628">
                        <a14:foregroundMark x1="40465" y1="52564" x2="40465" y2="52564"/>
                        <a14:foregroundMark x1="58140" y1="51282" x2="58140" y2="51282"/>
                        <a14:foregroundMark x1="58140" y1="51282" x2="58140" y2="51282"/>
                        <a14:foregroundMark x1="54884" y1="54274" x2="54884" y2="54274"/>
                        <a14:foregroundMark x1="54884" y1="54274" x2="54884" y2="54274"/>
                        <a14:foregroundMark x1="54884" y1="54274" x2="54884" y2="54274"/>
                        <a14:foregroundMark x1="54884" y1="54274" x2="54884" y2="54274"/>
                        <a14:foregroundMark x1="59535" y1="55128" x2="59535" y2="55128"/>
                        <a14:foregroundMark x1="40465" y1="56410" x2="40465" y2="56410"/>
                        <a14:foregroundMark x1="33488" y1="51709" x2="33488" y2="51709"/>
                        <a14:foregroundMark x1="44651" y1="50855" x2="44651" y2="50855"/>
                        <a14:foregroundMark x1="34419" y1="49573" x2="34419" y2="49573"/>
                        <a14:foregroundMark x1="32093" y1="52991" x2="32093" y2="52991"/>
                        <a14:foregroundMark x1="32093" y1="52991" x2="32093" y2="52991"/>
                        <a14:foregroundMark x1="32558" y1="50000" x2="32558" y2="50000"/>
                        <a14:foregroundMark x1="35349" y1="49145" x2="35349" y2="49145"/>
                      </a14:backgroundRemoval>
                    </a14:imgEffect>
                  </a14:imgLayer>
                </a14:imgProps>
              </a:ext>
              <a:ext uri="{28A0092B-C50C-407E-A947-70E740481C1C}">
                <a14:useLocalDpi xmlns:a14="http://schemas.microsoft.com/office/drawing/2010/main" val="0"/>
              </a:ext>
            </a:extLst>
          </a:blip>
          <a:srcRect/>
          <a:stretch>
            <a:fillRect/>
          </a:stretch>
        </p:blipFill>
        <p:spPr bwMode="auto">
          <a:xfrm>
            <a:off x="179512" y="1196752"/>
            <a:ext cx="3851920" cy="4032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08043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55575" y="260648"/>
            <a:ext cx="8640960" cy="3400931"/>
          </a:xfrm>
          <a:prstGeom prst="rect">
            <a:avLst/>
          </a:prstGeom>
        </p:spPr>
        <p:txBody>
          <a:bodyPr wrap="square">
            <a:spAutoFit/>
          </a:bodyPr>
          <a:lstStyle/>
          <a:p>
            <a:pPr algn="ctr"/>
            <a:r>
              <a:rPr lang="en-US" sz="4300" b="1" dirty="0" smtClean="0">
                <a:effectLst>
                  <a:outerShdw blurRad="38100" dist="38100" dir="2700000" algn="tl">
                    <a:srgbClr val="000000">
                      <a:alpha val="43137"/>
                    </a:srgbClr>
                  </a:outerShdw>
                </a:effectLst>
                <a:latin typeface="+mj-lt"/>
              </a:rPr>
              <a:t>PLACEMENT</a:t>
            </a:r>
            <a:r>
              <a:rPr lang="en-US" sz="4300" dirty="0" smtClean="0">
                <a:effectLst>
                  <a:outerShdw blurRad="38100" dist="38100" dir="2700000" algn="tl">
                    <a:srgbClr val="000000">
                      <a:alpha val="43137"/>
                    </a:srgbClr>
                  </a:outerShdw>
                </a:effectLst>
                <a:latin typeface="+mj-lt"/>
              </a:rPr>
              <a:t> </a:t>
            </a:r>
            <a:r>
              <a:rPr lang="en-US" sz="4300" dirty="0">
                <a:latin typeface="+mj-lt"/>
              </a:rPr>
              <a:t>it’s the distribution of available staff and units of management and other units, taking into account the requirements where they could most effectively work.</a:t>
            </a:r>
            <a:endParaRPr lang="ru-RU" sz="4300" dirty="0">
              <a:latin typeface="+mj-lt"/>
            </a:endParaRPr>
          </a:p>
        </p:txBody>
      </p:sp>
      <p:sp>
        <p:nvSpPr>
          <p:cNvPr id="3" name="AutoShape 2" descr="Картинки по запросу PLACEMEN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964423"/>
            <a:ext cx="9144000" cy="2924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59575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51520" y="332656"/>
            <a:ext cx="8712968" cy="4755148"/>
          </a:xfrm>
          <a:prstGeom prst="rect">
            <a:avLst/>
          </a:prstGeom>
        </p:spPr>
        <p:txBody>
          <a:bodyPr wrap="square">
            <a:spAutoFit/>
          </a:bodyPr>
          <a:lstStyle/>
          <a:p>
            <a:pPr algn="ctr"/>
            <a:r>
              <a:rPr lang="en-US" sz="3500" dirty="0" smtClean="0">
                <a:latin typeface="+mj-lt"/>
              </a:rPr>
              <a:t>The </a:t>
            </a:r>
            <a:r>
              <a:rPr lang="en-US" sz="3500" b="1" dirty="0">
                <a:latin typeface="+mj-lt"/>
              </a:rPr>
              <a:t>information</a:t>
            </a:r>
            <a:r>
              <a:rPr lang="en-US" sz="3500" dirty="0">
                <a:latin typeface="+mj-lt"/>
              </a:rPr>
              <a:t> given </a:t>
            </a:r>
            <a:r>
              <a:rPr lang="en-US" sz="3500" b="1" dirty="0">
                <a:latin typeface="+mj-lt"/>
              </a:rPr>
              <a:t>during the orientation </a:t>
            </a:r>
            <a:r>
              <a:rPr lang="en-US" sz="3500" b="1" dirty="0" err="1">
                <a:latin typeface="+mj-lt"/>
              </a:rPr>
              <a:t>programme</a:t>
            </a:r>
            <a:r>
              <a:rPr lang="en-US" sz="3500" b="1" dirty="0">
                <a:latin typeface="+mj-lt"/>
              </a:rPr>
              <a:t> includes</a:t>
            </a:r>
            <a:r>
              <a:rPr lang="uk-UA" sz="3500" dirty="0" smtClean="0">
                <a:latin typeface="+mj-lt"/>
              </a:rPr>
              <a:t>:</a:t>
            </a:r>
            <a:endParaRPr lang="en-US" sz="3500" dirty="0" smtClean="0">
              <a:latin typeface="+mj-lt"/>
            </a:endParaRPr>
          </a:p>
          <a:p>
            <a:pPr algn="ctr"/>
            <a:endParaRPr lang="ru-RU" sz="3500" dirty="0">
              <a:latin typeface="+mj-lt"/>
            </a:endParaRPr>
          </a:p>
          <a:p>
            <a:pPr marL="457200" lvl="0" indent="-457200">
              <a:buFont typeface="Wingdings" panose="05000000000000000000" pitchFamily="2" charset="2"/>
              <a:buChar char="Ø"/>
            </a:pPr>
            <a:r>
              <a:rPr lang="ru-RU" sz="3300" dirty="0" err="1">
                <a:latin typeface="+mj-lt"/>
              </a:rPr>
              <a:t>Employee’s</a:t>
            </a:r>
            <a:r>
              <a:rPr lang="ru-RU" sz="3300" dirty="0">
                <a:latin typeface="+mj-lt"/>
              </a:rPr>
              <a:t> </a:t>
            </a:r>
            <a:r>
              <a:rPr lang="ru-RU" sz="3300" dirty="0" err="1">
                <a:latin typeface="+mj-lt"/>
              </a:rPr>
              <a:t>layout</a:t>
            </a:r>
            <a:endParaRPr lang="ru-RU" sz="3300" dirty="0">
              <a:latin typeface="+mj-lt"/>
            </a:endParaRPr>
          </a:p>
          <a:p>
            <a:pPr marL="457200" lvl="0" indent="-457200">
              <a:buFont typeface="Wingdings" panose="05000000000000000000" pitchFamily="2" charset="2"/>
              <a:buChar char="Ø"/>
            </a:pPr>
            <a:r>
              <a:rPr lang="ru-RU" sz="3300" dirty="0" err="1">
                <a:latin typeface="+mj-lt"/>
              </a:rPr>
              <a:t>Type</a:t>
            </a:r>
            <a:r>
              <a:rPr lang="ru-RU" sz="3300" dirty="0">
                <a:latin typeface="+mj-lt"/>
              </a:rPr>
              <a:t> of </a:t>
            </a:r>
            <a:r>
              <a:rPr lang="ru-RU" sz="3300" dirty="0" err="1">
                <a:latin typeface="+mj-lt"/>
              </a:rPr>
              <a:t>organizational</a:t>
            </a:r>
            <a:r>
              <a:rPr lang="ru-RU" sz="3300" dirty="0">
                <a:latin typeface="+mj-lt"/>
              </a:rPr>
              <a:t> </a:t>
            </a:r>
            <a:r>
              <a:rPr lang="ru-RU" sz="3300" dirty="0" err="1">
                <a:latin typeface="+mj-lt"/>
              </a:rPr>
              <a:t>structure</a:t>
            </a:r>
            <a:endParaRPr lang="ru-RU" sz="3300" dirty="0">
              <a:latin typeface="+mj-lt"/>
            </a:endParaRPr>
          </a:p>
          <a:p>
            <a:pPr marL="457200" lvl="0" indent="-457200">
              <a:buFont typeface="Wingdings" panose="05000000000000000000" pitchFamily="2" charset="2"/>
              <a:buChar char="Ø"/>
            </a:pPr>
            <a:r>
              <a:rPr lang="ru-RU" sz="3300" dirty="0" err="1">
                <a:latin typeface="+mj-lt"/>
              </a:rPr>
              <a:t>Departmental</a:t>
            </a:r>
            <a:r>
              <a:rPr lang="ru-RU" sz="3300" dirty="0">
                <a:latin typeface="+mj-lt"/>
              </a:rPr>
              <a:t> </a:t>
            </a:r>
            <a:r>
              <a:rPr lang="ru-RU" sz="3300" dirty="0" err="1">
                <a:latin typeface="+mj-lt"/>
              </a:rPr>
              <a:t>goals</a:t>
            </a:r>
            <a:endParaRPr lang="ru-RU" sz="3300" dirty="0">
              <a:latin typeface="+mj-lt"/>
            </a:endParaRPr>
          </a:p>
          <a:p>
            <a:pPr marL="457200" lvl="0" indent="-457200">
              <a:buFont typeface="Wingdings" panose="05000000000000000000" pitchFamily="2" charset="2"/>
              <a:buChar char="Ø"/>
            </a:pPr>
            <a:r>
              <a:rPr lang="ru-RU" sz="3300" dirty="0" err="1" smtClean="0">
                <a:latin typeface="+mj-lt"/>
              </a:rPr>
              <a:t>General</a:t>
            </a:r>
            <a:r>
              <a:rPr lang="ru-RU" sz="3300" dirty="0" smtClean="0">
                <a:latin typeface="+mj-lt"/>
              </a:rPr>
              <a:t> </a:t>
            </a:r>
            <a:r>
              <a:rPr lang="ru-RU" sz="3300" dirty="0" err="1">
                <a:latin typeface="+mj-lt"/>
              </a:rPr>
              <a:t>rules</a:t>
            </a:r>
            <a:r>
              <a:rPr lang="ru-RU" sz="3300" dirty="0">
                <a:latin typeface="+mj-lt"/>
              </a:rPr>
              <a:t> and </a:t>
            </a:r>
            <a:r>
              <a:rPr lang="ru-RU" sz="3300" dirty="0" err="1">
                <a:latin typeface="+mj-lt"/>
              </a:rPr>
              <a:t>regulations</a:t>
            </a:r>
            <a:endParaRPr lang="ru-RU" sz="3300" dirty="0">
              <a:latin typeface="+mj-lt"/>
            </a:endParaRPr>
          </a:p>
          <a:p>
            <a:pPr marL="457200" lvl="0" indent="-457200">
              <a:buFont typeface="Wingdings" panose="05000000000000000000" pitchFamily="2" charset="2"/>
              <a:buChar char="Ø"/>
            </a:pPr>
            <a:r>
              <a:rPr lang="ru-RU" sz="3300" dirty="0" err="1">
                <a:latin typeface="+mj-lt"/>
              </a:rPr>
              <a:t>Standing</a:t>
            </a:r>
            <a:r>
              <a:rPr lang="ru-RU" sz="3300" dirty="0">
                <a:latin typeface="+mj-lt"/>
              </a:rPr>
              <a:t> </a:t>
            </a:r>
            <a:r>
              <a:rPr lang="ru-RU" sz="3300" dirty="0" err="1">
                <a:latin typeface="+mj-lt"/>
              </a:rPr>
              <a:t>Orders</a:t>
            </a:r>
            <a:endParaRPr lang="ru-RU" sz="3300" dirty="0">
              <a:latin typeface="+mj-lt"/>
            </a:endParaRPr>
          </a:p>
          <a:p>
            <a:pPr marL="457200" lvl="0" indent="-457200">
              <a:buFont typeface="Wingdings" panose="05000000000000000000" pitchFamily="2" charset="2"/>
              <a:buChar char="Ø"/>
            </a:pPr>
            <a:r>
              <a:rPr lang="ru-RU" sz="3300" dirty="0" err="1">
                <a:latin typeface="+mj-lt"/>
              </a:rPr>
              <a:t>Grievance</a:t>
            </a:r>
            <a:r>
              <a:rPr lang="ru-RU" sz="3300" dirty="0">
                <a:latin typeface="+mj-lt"/>
              </a:rPr>
              <a:t> </a:t>
            </a:r>
            <a:r>
              <a:rPr lang="ru-RU" sz="3300" dirty="0" err="1">
                <a:latin typeface="+mj-lt"/>
              </a:rPr>
              <a:t>system</a:t>
            </a:r>
            <a:r>
              <a:rPr lang="ru-RU" sz="3300" dirty="0">
                <a:latin typeface="+mj-lt"/>
              </a:rPr>
              <a:t> </a:t>
            </a:r>
            <a:r>
              <a:rPr lang="ru-RU" sz="3300" dirty="0" err="1">
                <a:latin typeface="+mj-lt"/>
              </a:rPr>
              <a:t>or</a:t>
            </a:r>
            <a:r>
              <a:rPr lang="ru-RU" sz="3300" dirty="0">
                <a:latin typeface="+mj-lt"/>
              </a:rPr>
              <a:t> </a:t>
            </a:r>
            <a:r>
              <a:rPr lang="ru-RU" sz="3300" dirty="0" err="1">
                <a:latin typeface="+mj-lt"/>
              </a:rPr>
              <a:t>procedure</a:t>
            </a:r>
            <a:endParaRPr lang="ru-RU" sz="3300" dirty="0">
              <a:latin typeface="+mj-lt"/>
            </a:endParaRPr>
          </a:p>
        </p:txBody>
      </p:sp>
    </p:spTree>
    <p:extLst>
      <p:ext uri="{BB962C8B-B14F-4D97-AF65-F5344CB8AC3E}">
        <p14:creationId xmlns:p14="http://schemas.microsoft.com/office/powerpoint/2010/main" val="29891353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691680" y="260648"/>
            <a:ext cx="6463180" cy="784830"/>
          </a:xfrm>
          <a:prstGeom prst="rect">
            <a:avLst/>
          </a:prstGeom>
        </p:spPr>
        <p:txBody>
          <a:bodyPr wrap="none">
            <a:spAutoFit/>
          </a:bodyPr>
          <a:lstStyle/>
          <a:p>
            <a:r>
              <a:rPr lang="en-US" sz="4500" b="1" dirty="0" smtClean="0">
                <a:effectLst>
                  <a:outerShdw blurRad="38100" dist="38100" dir="2700000" algn="tl">
                    <a:srgbClr val="000000">
                      <a:alpha val="43137"/>
                    </a:srgbClr>
                  </a:outerShdw>
                </a:effectLst>
                <a:latin typeface="+mj-lt"/>
              </a:rPr>
              <a:t>PRINCIPLES OF PLACEMENT</a:t>
            </a:r>
            <a:endParaRPr lang="ru-RU" sz="4500" dirty="0">
              <a:effectLst>
                <a:outerShdw blurRad="38100" dist="38100" dir="2700000" algn="tl">
                  <a:srgbClr val="000000">
                    <a:alpha val="43137"/>
                  </a:srgbClr>
                </a:outerShdw>
              </a:effectLst>
              <a:latin typeface="+mj-lt"/>
            </a:endParaRPr>
          </a:p>
        </p:txBody>
      </p:sp>
      <p:sp>
        <p:nvSpPr>
          <p:cNvPr id="3" name="Прямоугольник 2"/>
          <p:cNvSpPr/>
          <p:nvPr/>
        </p:nvSpPr>
        <p:spPr>
          <a:xfrm>
            <a:off x="395536" y="1683652"/>
            <a:ext cx="8352928" cy="1169551"/>
          </a:xfrm>
          <a:prstGeom prst="rect">
            <a:avLst/>
          </a:prstGeom>
        </p:spPr>
        <p:txBody>
          <a:bodyPr wrap="square">
            <a:spAutoFit/>
          </a:bodyPr>
          <a:lstStyle/>
          <a:p>
            <a:r>
              <a:rPr lang="en-US" sz="3500" b="1" dirty="0">
                <a:latin typeface="+mj-lt"/>
              </a:rPr>
              <a:t>1. </a:t>
            </a:r>
            <a:r>
              <a:rPr lang="en-US" sz="3500" dirty="0">
                <a:latin typeface="+mj-lt"/>
              </a:rPr>
              <a:t>Man should be placed on the job according to the requirements of the job. </a:t>
            </a:r>
            <a:endParaRPr lang="ru-RU" sz="3500" dirty="0">
              <a:latin typeface="+mj-lt"/>
            </a:endParaRPr>
          </a:p>
        </p:txBody>
      </p:sp>
      <p:sp>
        <p:nvSpPr>
          <p:cNvPr id="4" name="AutoShape 2" descr="Картинки по запросу PLACEMEN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3140968"/>
            <a:ext cx="5564963" cy="3717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70590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72029" y="1412776"/>
            <a:ext cx="8352928" cy="1169551"/>
          </a:xfrm>
          <a:prstGeom prst="rect">
            <a:avLst/>
          </a:prstGeom>
        </p:spPr>
        <p:txBody>
          <a:bodyPr wrap="square">
            <a:spAutoFit/>
          </a:bodyPr>
          <a:lstStyle/>
          <a:p>
            <a:r>
              <a:rPr lang="en-US" sz="3500" b="1" dirty="0" smtClean="0">
                <a:latin typeface="+mj-lt"/>
              </a:rPr>
              <a:t>2. </a:t>
            </a:r>
            <a:r>
              <a:rPr lang="en-US" sz="3500" dirty="0">
                <a:latin typeface="+mj-lt"/>
              </a:rPr>
              <a:t>The job should be offered to the person according to his qualification. </a:t>
            </a:r>
            <a:endParaRPr lang="ru-RU" sz="3500" dirty="0">
              <a:latin typeface="+mj-lt"/>
            </a:endParaRPr>
          </a:p>
        </p:txBody>
      </p:sp>
      <p:sp>
        <p:nvSpPr>
          <p:cNvPr id="3" name="AutoShape 2" descr="Картинки по запросу skill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62375"/>
            <a:ext cx="9143999" cy="3115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33045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39552" y="1340768"/>
            <a:ext cx="7848872" cy="3046988"/>
          </a:xfrm>
          <a:prstGeom prst="rect">
            <a:avLst/>
          </a:prstGeom>
        </p:spPr>
        <p:txBody>
          <a:bodyPr wrap="square">
            <a:spAutoFit/>
          </a:bodyPr>
          <a:lstStyle/>
          <a:p>
            <a:pPr algn="ctr"/>
            <a:r>
              <a:rPr lang="en-US" sz="4800" dirty="0">
                <a:latin typeface="+mj-lt"/>
              </a:rPr>
              <a:t>The </a:t>
            </a:r>
            <a:r>
              <a:rPr lang="en-US" sz="4800" b="1" dirty="0">
                <a:effectLst>
                  <a:outerShdw blurRad="38100" dist="38100" dir="2700000" algn="tl">
                    <a:srgbClr val="000000">
                      <a:alpha val="43137"/>
                    </a:srgbClr>
                  </a:outerShdw>
                </a:effectLst>
                <a:latin typeface="+mj-lt"/>
              </a:rPr>
              <a:t>goal of personnel selection</a:t>
            </a:r>
            <a:r>
              <a:rPr lang="en-US" sz="4800" dirty="0">
                <a:latin typeface="+mj-lt"/>
              </a:rPr>
              <a:t>, as all business processes, is to ensure an adequate return on investment. </a:t>
            </a:r>
            <a:endParaRPr lang="ru-RU" sz="4800" dirty="0">
              <a:latin typeface="+mj-lt"/>
            </a:endParaRPr>
          </a:p>
        </p:txBody>
      </p:sp>
    </p:spTree>
    <p:extLst>
      <p:ext uri="{BB962C8B-B14F-4D97-AF65-F5344CB8AC3E}">
        <p14:creationId xmlns:p14="http://schemas.microsoft.com/office/powerpoint/2010/main" val="7806995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03847" y="784736"/>
            <a:ext cx="8352928" cy="1708160"/>
          </a:xfrm>
          <a:prstGeom prst="rect">
            <a:avLst/>
          </a:prstGeom>
        </p:spPr>
        <p:txBody>
          <a:bodyPr wrap="square">
            <a:spAutoFit/>
          </a:bodyPr>
          <a:lstStyle/>
          <a:p>
            <a:r>
              <a:rPr lang="en-US" sz="3500" b="1" dirty="0" smtClean="0">
                <a:latin typeface="+mj-lt"/>
              </a:rPr>
              <a:t>3. </a:t>
            </a:r>
            <a:r>
              <a:rPr lang="en-US" sz="3500" dirty="0">
                <a:latin typeface="+mj-lt"/>
              </a:rPr>
              <a:t>The employee should be made conversant with the working conditions prevailing in the organization and all things relating to the job.</a:t>
            </a:r>
            <a:endParaRPr lang="ru-RU" sz="3500" dirty="0">
              <a:latin typeface="+mj-lt"/>
            </a:endParaRPr>
          </a:p>
        </p:txBody>
      </p:sp>
      <p:sp>
        <p:nvSpPr>
          <p:cNvPr id="3" name="AutoShape 2" descr="Картинки по запросу employe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5363" name="Picture 3"/>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6186" b="92784" l="3475" r="96911">
                        <a14:foregroundMark x1="28185" y1="19072" x2="28185" y2="19072"/>
                        <a14:foregroundMark x1="49035" y1="21649" x2="49035" y2="21649"/>
                        <a14:foregroundMark x1="69884" y1="13402" x2="69884" y2="13402"/>
                        <a14:foregroundMark x1="33977" y1="74227" x2="33977" y2="74227"/>
                        <a14:foregroundMark x1="38610" y1="69072" x2="38610" y2="69072"/>
                        <a14:foregroundMark x1="39382" y1="81959" x2="39382" y2="81959"/>
                      </a14:backgroundRemoval>
                    </a14:imgEffect>
                  </a14:imgLayer>
                </a14:imgProps>
              </a:ext>
              <a:ext uri="{28A0092B-C50C-407E-A947-70E740481C1C}">
                <a14:useLocalDpi xmlns:a14="http://schemas.microsoft.com/office/drawing/2010/main" val="0"/>
              </a:ext>
            </a:extLst>
          </a:blip>
          <a:srcRect/>
          <a:stretch>
            <a:fillRect/>
          </a:stretch>
        </p:blipFill>
        <p:spPr bwMode="auto">
          <a:xfrm>
            <a:off x="3881970" y="2204864"/>
            <a:ext cx="4774805" cy="35764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99695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98732" y="260648"/>
            <a:ext cx="8660641" cy="2785378"/>
          </a:xfrm>
          <a:prstGeom prst="rect">
            <a:avLst/>
          </a:prstGeom>
        </p:spPr>
        <p:txBody>
          <a:bodyPr wrap="square">
            <a:spAutoFit/>
          </a:bodyPr>
          <a:lstStyle/>
          <a:p>
            <a:r>
              <a:rPr lang="en-US" sz="3500" b="1" dirty="0" smtClean="0">
                <a:latin typeface="+mj-lt"/>
              </a:rPr>
              <a:t>4. </a:t>
            </a:r>
            <a:r>
              <a:rPr lang="en-US" sz="3500" dirty="0">
                <a:latin typeface="+mj-lt"/>
              </a:rPr>
              <a:t>While introducing the job to the new employees, an effort should be made to develop a sense of loyalty and cooperation in him so that he may realize his responsibility better towards the job and the organization.</a:t>
            </a:r>
            <a:endParaRPr lang="ru-RU" sz="3500" dirty="0">
              <a:latin typeface="+mj-lt"/>
            </a:endParaRPr>
          </a:p>
        </p:txBody>
      </p:sp>
      <p:sp>
        <p:nvSpPr>
          <p:cNvPr id="3" name="AutoShape 2" descr="Картинки по запросу new employe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70362"/>
            <a:ext cx="9144000" cy="3487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82138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96888" y="692696"/>
            <a:ext cx="8660641" cy="1169551"/>
          </a:xfrm>
          <a:prstGeom prst="rect">
            <a:avLst/>
          </a:prstGeom>
        </p:spPr>
        <p:txBody>
          <a:bodyPr wrap="square">
            <a:spAutoFit/>
          </a:bodyPr>
          <a:lstStyle/>
          <a:p>
            <a:r>
              <a:rPr lang="en-US" sz="3500" b="1" dirty="0" smtClean="0">
                <a:latin typeface="+mj-lt"/>
              </a:rPr>
              <a:t>5. </a:t>
            </a:r>
            <a:r>
              <a:rPr lang="en-US" sz="3500" dirty="0">
                <a:latin typeface="+mj-lt"/>
              </a:rPr>
              <a:t>The placement should be ready before the joining date of the newly selected person.</a:t>
            </a:r>
            <a:endParaRPr lang="ru-RU" sz="3500" dirty="0">
              <a:latin typeface="+mj-lt"/>
            </a:endParaRPr>
          </a:p>
        </p:txBody>
      </p:sp>
      <p:pic>
        <p:nvPicPr>
          <p:cNvPr id="17410" name="Picture 2" descr="Картинки по запросу plac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132856"/>
            <a:ext cx="5075921" cy="3263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5125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40578" y="1268760"/>
            <a:ext cx="8660641" cy="1708160"/>
          </a:xfrm>
          <a:prstGeom prst="rect">
            <a:avLst/>
          </a:prstGeom>
        </p:spPr>
        <p:txBody>
          <a:bodyPr wrap="square">
            <a:spAutoFit/>
          </a:bodyPr>
          <a:lstStyle/>
          <a:p>
            <a:r>
              <a:rPr lang="en-US" sz="3500" b="1" dirty="0" smtClean="0">
                <a:latin typeface="+mj-lt"/>
              </a:rPr>
              <a:t>6. </a:t>
            </a:r>
            <a:r>
              <a:rPr lang="en-US" sz="3500" dirty="0">
                <a:latin typeface="+mj-lt"/>
              </a:rPr>
              <a:t>The placement in the initial period may be temporary as changes are likely after the completion of training. </a:t>
            </a:r>
            <a:endParaRPr lang="ru-RU" sz="3500" dirty="0">
              <a:latin typeface="+mj-lt"/>
            </a:endParaRPr>
          </a:p>
        </p:txBody>
      </p:sp>
      <p:pic>
        <p:nvPicPr>
          <p:cNvPr id="18434" name="Picture 2" descr="Картинки по запросу plac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1" y="4272046"/>
            <a:ext cx="9146201" cy="2585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9870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899592" y="261989"/>
            <a:ext cx="7418569" cy="784830"/>
          </a:xfrm>
          <a:prstGeom prst="rect">
            <a:avLst/>
          </a:prstGeom>
        </p:spPr>
        <p:txBody>
          <a:bodyPr wrap="none">
            <a:spAutoFit/>
          </a:bodyPr>
          <a:lstStyle/>
          <a:p>
            <a:r>
              <a:rPr lang="en-US" sz="4500" b="1" dirty="0" smtClean="0">
                <a:effectLst>
                  <a:outerShdw blurRad="38100" dist="38100" dir="2700000" algn="tl">
                    <a:srgbClr val="000000">
                      <a:alpha val="43137"/>
                    </a:srgbClr>
                  </a:outerShdw>
                </a:effectLst>
                <a:latin typeface="+mj-lt"/>
              </a:rPr>
              <a:t>PROBLEMS OF THE PLACEMENT</a:t>
            </a:r>
            <a:endParaRPr lang="ru-RU" sz="4500" dirty="0">
              <a:effectLst>
                <a:outerShdw blurRad="38100" dist="38100" dir="2700000" algn="tl">
                  <a:srgbClr val="000000">
                    <a:alpha val="43137"/>
                  </a:srgbClr>
                </a:outerShdw>
              </a:effectLst>
              <a:latin typeface="+mj-lt"/>
            </a:endParaRPr>
          </a:p>
        </p:txBody>
      </p:sp>
      <p:sp>
        <p:nvSpPr>
          <p:cNvPr id="3" name="Прямоугольник 2"/>
          <p:cNvSpPr/>
          <p:nvPr/>
        </p:nvSpPr>
        <p:spPr>
          <a:xfrm>
            <a:off x="240578" y="1628800"/>
            <a:ext cx="8660641" cy="1708160"/>
          </a:xfrm>
          <a:prstGeom prst="rect">
            <a:avLst/>
          </a:prstGeom>
        </p:spPr>
        <p:txBody>
          <a:bodyPr wrap="square">
            <a:spAutoFit/>
          </a:bodyPr>
          <a:lstStyle/>
          <a:p>
            <a:r>
              <a:rPr lang="en-US" sz="3500" b="1" dirty="0" smtClean="0">
                <a:latin typeface="+mj-lt"/>
              </a:rPr>
              <a:t>1. </a:t>
            </a:r>
            <a:r>
              <a:rPr lang="en-US" sz="3500" dirty="0">
                <a:latin typeface="+mj-lt"/>
              </a:rPr>
              <a:t>Independent Jobs: In the independent jobs the non-overlapping territories are allocated to each employee e.g., in the sales. </a:t>
            </a:r>
            <a:endParaRPr lang="ru-RU" sz="3500" dirty="0">
              <a:latin typeface="+mj-lt"/>
            </a:endParaRPr>
          </a:p>
        </p:txBody>
      </p:sp>
      <p:pic>
        <p:nvPicPr>
          <p:cNvPr id="19458" name="Picture 2" descr="Картинки по запросу Independent Job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4331" y="3362832"/>
            <a:ext cx="3086421" cy="3521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3490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43160" y="764704"/>
            <a:ext cx="8660641" cy="1169551"/>
          </a:xfrm>
          <a:prstGeom prst="rect">
            <a:avLst/>
          </a:prstGeom>
        </p:spPr>
        <p:txBody>
          <a:bodyPr wrap="square">
            <a:spAutoFit/>
          </a:bodyPr>
          <a:lstStyle/>
          <a:p>
            <a:r>
              <a:rPr lang="en-US" sz="3500" b="1" dirty="0" smtClean="0">
                <a:latin typeface="+mj-lt"/>
              </a:rPr>
              <a:t>2. </a:t>
            </a:r>
            <a:r>
              <a:rPr lang="en-US" sz="3500" dirty="0">
                <a:latin typeface="+mj-lt"/>
              </a:rPr>
              <a:t>The dependent jobs may be sequential or pooled. </a:t>
            </a:r>
            <a:endParaRPr lang="ru-RU" sz="3500" dirty="0">
              <a:latin typeface="+mj-lt"/>
            </a:endParaRPr>
          </a:p>
        </p:txBody>
      </p:sp>
      <p:pic>
        <p:nvPicPr>
          <p:cNvPr id="20482" name="Picture 2" descr="Картинки по запросу Independent Job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465512"/>
            <a:ext cx="6594048" cy="4392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59377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43160" y="620688"/>
            <a:ext cx="8660641" cy="2246769"/>
          </a:xfrm>
          <a:prstGeom prst="rect">
            <a:avLst/>
          </a:prstGeom>
        </p:spPr>
        <p:txBody>
          <a:bodyPr wrap="square">
            <a:spAutoFit/>
          </a:bodyPr>
          <a:lstStyle/>
          <a:p>
            <a:r>
              <a:rPr lang="en-US" sz="3500" b="1" dirty="0" smtClean="0">
                <a:latin typeface="+mj-lt"/>
              </a:rPr>
              <a:t>3. </a:t>
            </a:r>
            <a:r>
              <a:rPr lang="en-US" sz="3500" dirty="0">
                <a:latin typeface="+mj-lt"/>
              </a:rPr>
              <a:t>In the pooled jobs, there is a high interdependence among the jobs. The final output is the result of the contribution of all the </a:t>
            </a:r>
            <a:r>
              <a:rPr lang="en-US" sz="3500" dirty="0" smtClean="0">
                <a:latin typeface="+mj-lt"/>
              </a:rPr>
              <a:t>workers. </a:t>
            </a:r>
            <a:endParaRPr lang="ru-RU" sz="3500" dirty="0">
              <a:latin typeface="+mj-lt"/>
            </a:endParaRPr>
          </a:p>
        </p:txBody>
      </p:sp>
      <p:pic>
        <p:nvPicPr>
          <p:cNvPr id="21506" name="Picture 2" descr="Картинки по запросу interdepend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2715190"/>
            <a:ext cx="3639004" cy="3006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9488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71600" y="2636912"/>
            <a:ext cx="7886700" cy="1325563"/>
          </a:xfrm>
          <a:scene3d>
            <a:camera prst="orthographicFront"/>
            <a:lightRig rig="threePt" dir="t"/>
          </a:scene3d>
          <a:sp3d>
            <a:bevelT w="152400" h="50800" prst="softRound"/>
          </a:sp3d>
        </p:spPr>
        <p:txBody>
          <a:bodyPr>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000" b="1" cap="all" dirty="0" smtClean="0">
                <a:ln w="0"/>
                <a:effectLst>
                  <a:outerShdw blurRad="38100" dist="38100" dir="2700000" algn="tl">
                    <a:srgbClr val="000000">
                      <a:alpha val="43137"/>
                    </a:srgbClr>
                  </a:outerShdw>
                  <a:reflection blurRad="12700" stA="50000" endPos="50000" dist="5000" dir="5400000" sy="-100000" rotWithShape="0"/>
                </a:effectLst>
                <a:latin typeface="Comic Sans MS" panose="030F0702030302020204" pitchFamily="66" charset="0"/>
              </a:rPr>
              <a:t>Lection is over!</a:t>
            </a:r>
            <a:br>
              <a:rPr lang="en-US" sz="5000" b="1" cap="all" dirty="0" smtClean="0">
                <a:ln w="0"/>
                <a:effectLst>
                  <a:outerShdw blurRad="38100" dist="38100" dir="2700000" algn="tl">
                    <a:srgbClr val="000000">
                      <a:alpha val="43137"/>
                    </a:srgbClr>
                  </a:outerShdw>
                  <a:reflection blurRad="12700" stA="50000" endPos="50000" dist="5000" dir="5400000" sy="-100000" rotWithShape="0"/>
                </a:effectLst>
                <a:latin typeface="Comic Sans MS" panose="030F0702030302020204" pitchFamily="66" charset="0"/>
              </a:rPr>
            </a:br>
            <a:r>
              <a:rPr lang="en-US" sz="5000" b="1" cap="all" dirty="0" smtClean="0">
                <a:ln w="0"/>
                <a:effectLst>
                  <a:outerShdw blurRad="38100" dist="38100" dir="2700000" algn="tl">
                    <a:srgbClr val="000000">
                      <a:alpha val="43137"/>
                    </a:srgbClr>
                  </a:outerShdw>
                  <a:reflection blurRad="12700" stA="50000" endPos="50000" dist="5000" dir="5400000" sy="-100000" rotWithShape="0"/>
                </a:effectLst>
                <a:latin typeface="Comic Sans MS" panose="030F0702030302020204" pitchFamily="66" charset="0"/>
              </a:rPr>
              <a:t/>
            </a:r>
            <a:br>
              <a:rPr lang="en-US" sz="5000" b="1" cap="all" dirty="0" smtClean="0">
                <a:ln w="0"/>
                <a:effectLst>
                  <a:outerShdw blurRad="38100" dist="38100" dir="2700000" algn="tl">
                    <a:srgbClr val="000000">
                      <a:alpha val="43137"/>
                    </a:srgbClr>
                  </a:outerShdw>
                  <a:reflection blurRad="12700" stA="50000" endPos="50000" dist="5000" dir="5400000" sy="-100000" rotWithShape="0"/>
                </a:effectLst>
                <a:latin typeface="Comic Sans MS" panose="030F0702030302020204" pitchFamily="66" charset="0"/>
              </a:rPr>
            </a:br>
            <a:r>
              <a:rPr lang="en-US" sz="5000" b="1" cap="all" dirty="0" smtClean="0">
                <a:ln w="0"/>
                <a:effectLst>
                  <a:outerShdw blurRad="38100" dist="38100" dir="2700000" algn="tl">
                    <a:srgbClr val="000000">
                      <a:alpha val="43137"/>
                    </a:srgbClr>
                  </a:outerShdw>
                  <a:reflection blurRad="12700" stA="50000" endPos="50000" dist="5000" dir="5400000" sy="-100000" rotWithShape="0"/>
                </a:effectLst>
                <a:latin typeface="Comic Sans MS" panose="030F0702030302020204" pitchFamily="66" charset="0"/>
              </a:rPr>
              <a:t>Thank you for your attention!</a:t>
            </a:r>
            <a:endParaRPr lang="ru-RU" sz="5000" b="1" cap="all" dirty="0">
              <a:ln w="0"/>
              <a:effectLst>
                <a:outerShdw blurRad="38100" dist="38100" dir="2700000" algn="tl">
                  <a:srgbClr val="000000">
                    <a:alpha val="43137"/>
                  </a:srgbClr>
                </a:outerShdw>
                <a:reflection blurRad="12700" stA="50000" endPos="50000" dist="5000" dir="5400000" sy="-100000" rotWithShape="0"/>
              </a:effectLst>
              <a:latin typeface="Comic Sans MS" panose="030F0702030302020204" pitchFamily="66" charset="0"/>
            </a:endParaRPr>
          </a:p>
        </p:txBody>
      </p:sp>
    </p:spTree>
    <p:extLst>
      <p:ext uri="{BB962C8B-B14F-4D97-AF65-F5344CB8AC3E}">
        <p14:creationId xmlns:p14="http://schemas.microsoft.com/office/powerpoint/2010/main" val="323301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39552" y="188640"/>
            <a:ext cx="7560840" cy="6263253"/>
          </a:xfrm>
          <a:prstGeom prst="rect">
            <a:avLst/>
          </a:prstGeom>
        </p:spPr>
        <p:txBody>
          <a:bodyPr wrap="square">
            <a:spAutoFit/>
          </a:bodyPr>
          <a:lstStyle/>
          <a:p>
            <a:pPr algn="ctr"/>
            <a:r>
              <a:rPr lang="en-US" sz="4500" b="1" dirty="0">
                <a:effectLst>
                  <a:outerShdw blurRad="38100" dist="38100" dir="2700000" algn="tl">
                    <a:srgbClr val="000000">
                      <a:alpha val="43137"/>
                    </a:srgbClr>
                  </a:outerShdw>
                </a:effectLst>
                <a:latin typeface="+mj-lt"/>
              </a:rPr>
              <a:t>The procedure of personnel selection includes </a:t>
            </a:r>
            <a:r>
              <a:rPr lang="en-US" sz="4500" b="1" dirty="0" smtClean="0">
                <a:effectLst>
                  <a:outerShdw blurRad="38100" dist="38100" dir="2700000" algn="tl">
                    <a:srgbClr val="000000">
                      <a:alpha val="43137"/>
                    </a:srgbClr>
                  </a:outerShdw>
                </a:effectLst>
                <a:latin typeface="+mj-lt"/>
              </a:rPr>
              <a:t>:</a:t>
            </a:r>
          </a:p>
          <a:p>
            <a:pPr algn="ctr"/>
            <a:endParaRPr lang="en-US" sz="4500" b="1" dirty="0" smtClean="0">
              <a:effectLst>
                <a:outerShdw blurRad="38100" dist="38100" dir="2700000" algn="tl">
                  <a:srgbClr val="000000">
                    <a:alpha val="43137"/>
                  </a:srgbClr>
                </a:outerShdw>
              </a:effectLst>
              <a:latin typeface="+mj-lt"/>
            </a:endParaRPr>
          </a:p>
          <a:p>
            <a:pPr marL="571500" lvl="0" indent="-571500">
              <a:buFont typeface="Wingdings" panose="05000000000000000000" pitchFamily="2" charset="2"/>
              <a:buChar char="ü"/>
            </a:pPr>
            <a:r>
              <a:rPr lang="ru-RU" sz="3600" dirty="0" err="1" smtClean="0">
                <a:latin typeface="+mj-lt"/>
              </a:rPr>
              <a:t>Interviews</a:t>
            </a:r>
            <a:endParaRPr lang="en-US" sz="3600" dirty="0">
              <a:latin typeface="+mj-lt"/>
            </a:endParaRPr>
          </a:p>
          <a:p>
            <a:pPr marL="571500" lvl="0" indent="-571500">
              <a:buFont typeface="Wingdings" panose="05000000000000000000" pitchFamily="2" charset="2"/>
              <a:buChar char="ü"/>
            </a:pPr>
            <a:r>
              <a:rPr lang="ru-RU" sz="3600" dirty="0" err="1" smtClean="0">
                <a:latin typeface="+mj-lt"/>
              </a:rPr>
              <a:t>Personality</a:t>
            </a:r>
            <a:r>
              <a:rPr lang="ru-RU" sz="3600" dirty="0" smtClean="0">
                <a:latin typeface="+mj-lt"/>
              </a:rPr>
              <a:t> </a:t>
            </a:r>
            <a:r>
              <a:rPr lang="ru-RU" sz="3600" dirty="0" err="1" smtClean="0">
                <a:latin typeface="+mj-lt"/>
              </a:rPr>
              <a:t>Tests</a:t>
            </a:r>
            <a:endParaRPr lang="en-US" sz="3600" dirty="0">
              <a:latin typeface="+mj-lt"/>
            </a:endParaRPr>
          </a:p>
          <a:p>
            <a:pPr marL="571500" lvl="0" indent="-571500">
              <a:buFont typeface="Wingdings" panose="05000000000000000000" pitchFamily="2" charset="2"/>
              <a:buChar char="ü"/>
            </a:pPr>
            <a:r>
              <a:rPr lang="ru-RU" sz="3600" dirty="0" err="1" smtClean="0">
                <a:latin typeface="+mj-lt"/>
              </a:rPr>
              <a:t>Biographical</a:t>
            </a:r>
            <a:r>
              <a:rPr lang="ru-RU" sz="3600" dirty="0" smtClean="0">
                <a:latin typeface="+mj-lt"/>
              </a:rPr>
              <a:t> </a:t>
            </a:r>
            <a:r>
              <a:rPr lang="ru-RU" sz="3600" dirty="0" err="1" smtClean="0">
                <a:latin typeface="+mj-lt"/>
              </a:rPr>
              <a:t>Data</a:t>
            </a:r>
            <a:endParaRPr lang="en-US" sz="3600" dirty="0">
              <a:latin typeface="+mj-lt"/>
            </a:endParaRPr>
          </a:p>
          <a:p>
            <a:pPr marL="571500" lvl="0" indent="-571500">
              <a:buFont typeface="Wingdings" panose="05000000000000000000" pitchFamily="2" charset="2"/>
              <a:buChar char="ü"/>
            </a:pPr>
            <a:r>
              <a:rPr lang="ru-RU" sz="3600" dirty="0" err="1" smtClean="0">
                <a:latin typeface="+mj-lt"/>
              </a:rPr>
              <a:t>Cognitive</a:t>
            </a:r>
            <a:r>
              <a:rPr lang="ru-RU" sz="3600" dirty="0" smtClean="0">
                <a:latin typeface="+mj-lt"/>
              </a:rPr>
              <a:t> </a:t>
            </a:r>
            <a:r>
              <a:rPr lang="ru-RU" sz="3600" dirty="0" err="1">
                <a:latin typeface="+mj-lt"/>
              </a:rPr>
              <a:t>Ability</a:t>
            </a:r>
            <a:r>
              <a:rPr lang="ru-RU" sz="3600" dirty="0">
                <a:latin typeface="+mj-lt"/>
              </a:rPr>
              <a:t> </a:t>
            </a:r>
            <a:r>
              <a:rPr lang="ru-RU" sz="3600" dirty="0" err="1" smtClean="0">
                <a:latin typeface="+mj-lt"/>
              </a:rPr>
              <a:t>Tests</a:t>
            </a:r>
            <a:endParaRPr lang="en-US" sz="3600" dirty="0">
              <a:latin typeface="+mj-lt"/>
            </a:endParaRPr>
          </a:p>
          <a:p>
            <a:pPr marL="571500" lvl="0" indent="-571500">
              <a:buFont typeface="Wingdings" panose="05000000000000000000" pitchFamily="2" charset="2"/>
              <a:buChar char="ü"/>
            </a:pPr>
            <a:r>
              <a:rPr lang="ru-RU" sz="3600" dirty="0" err="1" smtClean="0">
                <a:latin typeface="+mj-lt"/>
              </a:rPr>
              <a:t>Physical</a:t>
            </a:r>
            <a:r>
              <a:rPr lang="ru-RU" sz="3600" dirty="0" smtClean="0">
                <a:latin typeface="+mj-lt"/>
              </a:rPr>
              <a:t> </a:t>
            </a:r>
            <a:r>
              <a:rPr lang="ru-RU" sz="3600" dirty="0" err="1">
                <a:latin typeface="+mj-lt"/>
              </a:rPr>
              <a:t>Ability</a:t>
            </a:r>
            <a:r>
              <a:rPr lang="ru-RU" sz="3600" dirty="0">
                <a:latin typeface="+mj-lt"/>
              </a:rPr>
              <a:t> </a:t>
            </a:r>
            <a:r>
              <a:rPr lang="ru-RU" sz="3600" dirty="0" err="1" smtClean="0">
                <a:latin typeface="+mj-lt"/>
              </a:rPr>
              <a:t>Tests</a:t>
            </a:r>
            <a:endParaRPr lang="en-US" sz="3600" dirty="0">
              <a:latin typeface="+mj-lt"/>
            </a:endParaRPr>
          </a:p>
          <a:p>
            <a:pPr marL="571500" lvl="0" indent="-571500">
              <a:buFont typeface="Wingdings" panose="05000000000000000000" pitchFamily="2" charset="2"/>
              <a:buChar char="ü"/>
            </a:pPr>
            <a:r>
              <a:rPr lang="ru-RU" sz="3600" dirty="0" err="1" smtClean="0">
                <a:latin typeface="+mj-lt"/>
              </a:rPr>
              <a:t>Work</a:t>
            </a:r>
            <a:r>
              <a:rPr lang="ru-RU" sz="3600" dirty="0" smtClean="0">
                <a:latin typeface="+mj-lt"/>
              </a:rPr>
              <a:t> </a:t>
            </a:r>
            <a:r>
              <a:rPr lang="ru-RU" sz="3600" dirty="0" err="1">
                <a:latin typeface="+mj-lt"/>
              </a:rPr>
              <a:t>Samples</a:t>
            </a:r>
            <a:endParaRPr lang="ru-RU" sz="3600" dirty="0">
              <a:latin typeface="+mj-lt"/>
            </a:endParaRPr>
          </a:p>
          <a:p>
            <a:endParaRPr lang="ru-RU" sz="3800" dirty="0">
              <a:latin typeface="+mj-lt"/>
            </a:endParaRPr>
          </a:p>
        </p:txBody>
      </p:sp>
    </p:spTree>
    <p:extLst>
      <p:ext uri="{BB962C8B-B14F-4D97-AF65-F5344CB8AC3E}">
        <p14:creationId xmlns:p14="http://schemas.microsoft.com/office/powerpoint/2010/main" val="12163237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Картинки по запросу Personnel sele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9890"/>
            <a:ext cx="9143999" cy="6877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9594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51920" y="2492896"/>
            <a:ext cx="5023470" cy="1325563"/>
          </a:xfrm>
        </p:spPr>
        <p:txBody>
          <a:bodyPr>
            <a:noAutofit/>
          </a:bodyPr>
          <a:lstStyle/>
          <a:p>
            <a:pPr lvl="0" algn="ctr"/>
            <a:r>
              <a:rPr lang="en-US" sz="4500" b="1" dirty="0" smtClean="0">
                <a:latin typeface="Comic Sans MS" panose="030F0702030302020204" pitchFamily="66" charset="0"/>
              </a:rPr>
              <a:t>2</a:t>
            </a:r>
            <a:r>
              <a:rPr lang="ru-RU" sz="4500" b="1" dirty="0" smtClean="0">
                <a:latin typeface="Comic Sans MS" panose="030F0702030302020204" pitchFamily="66" charset="0"/>
              </a:rPr>
              <a:t>.</a:t>
            </a:r>
            <a:r>
              <a:rPr lang="en-US" sz="4500" b="1" dirty="0">
                <a:latin typeface="Comic Sans MS" panose="030F0702030302020204" pitchFamily="66" charset="0"/>
              </a:rPr>
              <a:t> </a:t>
            </a:r>
            <a:r>
              <a:rPr lang="en-US" sz="4500" b="1" dirty="0" smtClean="0">
                <a:latin typeface="Comic Sans MS" panose="030F0702030302020204" pitchFamily="66" charset="0"/>
              </a:rPr>
              <a:t>Selection </a:t>
            </a:r>
            <a:r>
              <a:rPr lang="en-US" sz="4500" b="1" dirty="0">
                <a:latin typeface="Comic Sans MS" panose="030F0702030302020204" pitchFamily="66" charset="0"/>
              </a:rPr>
              <a:t>methods</a:t>
            </a:r>
            <a:endParaRPr lang="ru-RU" sz="4500" dirty="0">
              <a:latin typeface="Comic Sans MS" panose="030F0702030302020204" pitchFamily="66" charset="0"/>
            </a:endParaRPr>
          </a:p>
        </p:txBody>
      </p:sp>
      <p:pic>
        <p:nvPicPr>
          <p:cNvPr id="4" name="Picture 9" descr="C:\Users\admin\Desktop\gbgfhhxv vbn\Без названия.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97009" l="3256" r="91628">
                        <a14:foregroundMark x1="40465" y1="52564" x2="40465" y2="52564"/>
                        <a14:foregroundMark x1="58140" y1="51282" x2="58140" y2="51282"/>
                        <a14:foregroundMark x1="58140" y1="51282" x2="58140" y2="51282"/>
                        <a14:foregroundMark x1="54884" y1="54274" x2="54884" y2="54274"/>
                        <a14:foregroundMark x1="54884" y1="54274" x2="54884" y2="54274"/>
                        <a14:foregroundMark x1="54884" y1="54274" x2="54884" y2="54274"/>
                        <a14:foregroundMark x1="54884" y1="54274" x2="54884" y2="54274"/>
                        <a14:foregroundMark x1="59535" y1="55128" x2="59535" y2="55128"/>
                        <a14:foregroundMark x1="40465" y1="56410" x2="40465" y2="56410"/>
                        <a14:foregroundMark x1="33488" y1="51709" x2="33488" y2="51709"/>
                        <a14:foregroundMark x1="44651" y1="50855" x2="44651" y2="50855"/>
                        <a14:foregroundMark x1="34419" y1="49573" x2="34419" y2="49573"/>
                        <a14:foregroundMark x1="32093" y1="52991" x2="32093" y2="52991"/>
                        <a14:foregroundMark x1="32093" y1="52991" x2="32093" y2="52991"/>
                        <a14:foregroundMark x1="32558" y1="50000" x2="32558" y2="50000"/>
                        <a14:foregroundMark x1="35349" y1="49145" x2="35349" y2="49145"/>
                      </a14:backgroundRemoval>
                    </a14:imgEffect>
                  </a14:imgLayer>
                </a14:imgProps>
              </a:ext>
              <a:ext uri="{28A0092B-C50C-407E-A947-70E740481C1C}">
                <a14:useLocalDpi xmlns:a14="http://schemas.microsoft.com/office/drawing/2010/main" val="0"/>
              </a:ext>
            </a:extLst>
          </a:blip>
          <a:srcRect/>
          <a:stretch>
            <a:fillRect/>
          </a:stretch>
        </p:blipFill>
        <p:spPr bwMode="auto">
          <a:xfrm>
            <a:off x="323528" y="1484784"/>
            <a:ext cx="3851920" cy="4032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29133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627784" y="332656"/>
            <a:ext cx="3829831" cy="784830"/>
          </a:xfrm>
          <a:prstGeom prst="rect">
            <a:avLst/>
          </a:prstGeom>
        </p:spPr>
        <p:txBody>
          <a:bodyPr wrap="none">
            <a:spAutoFit/>
          </a:bodyPr>
          <a:lstStyle/>
          <a:p>
            <a:pPr marL="685800" indent="-685800">
              <a:buFont typeface="Wingdings" panose="05000000000000000000" pitchFamily="2" charset="2"/>
              <a:buChar char="ü"/>
            </a:pPr>
            <a:r>
              <a:rPr lang="en-US" sz="4500" b="1" dirty="0" smtClean="0">
                <a:effectLst>
                  <a:outerShdw blurRad="38100" dist="38100" dir="2700000" algn="tl">
                    <a:srgbClr val="000000">
                      <a:alpha val="43137"/>
                    </a:srgbClr>
                  </a:outerShdw>
                </a:effectLst>
                <a:latin typeface="+mj-lt"/>
              </a:rPr>
              <a:t>INTERVIEWS </a:t>
            </a:r>
            <a:endParaRPr lang="ru-RU" sz="4500" dirty="0">
              <a:effectLst>
                <a:outerShdw blurRad="38100" dist="38100" dir="2700000" algn="tl">
                  <a:srgbClr val="000000">
                    <a:alpha val="43137"/>
                  </a:srgbClr>
                </a:outerShdw>
              </a:effectLst>
              <a:latin typeface="+mj-lt"/>
            </a:endParaRPr>
          </a:p>
        </p:txBody>
      </p:sp>
      <p:sp>
        <p:nvSpPr>
          <p:cNvPr id="5" name="Прямоугольник 4"/>
          <p:cNvSpPr/>
          <p:nvPr/>
        </p:nvSpPr>
        <p:spPr>
          <a:xfrm>
            <a:off x="323528" y="1772816"/>
            <a:ext cx="8697061" cy="938719"/>
          </a:xfrm>
          <a:prstGeom prst="rect">
            <a:avLst/>
          </a:prstGeom>
        </p:spPr>
        <p:txBody>
          <a:bodyPr wrap="none">
            <a:spAutoFit/>
          </a:bodyPr>
          <a:lstStyle/>
          <a:p>
            <a:r>
              <a:rPr lang="en-US" sz="3000" b="1" i="1" dirty="0">
                <a:effectLst>
                  <a:outerShdw blurRad="38100" dist="38100" dir="2700000" algn="tl">
                    <a:srgbClr val="000000">
                      <a:alpha val="43137"/>
                    </a:srgbClr>
                  </a:outerShdw>
                </a:effectLst>
                <a:latin typeface="+mj-lt"/>
              </a:rPr>
              <a:t>Unstructured </a:t>
            </a:r>
            <a:r>
              <a:rPr lang="en-US" sz="3000" b="1" i="1" dirty="0" smtClean="0">
                <a:effectLst>
                  <a:outerShdw blurRad="38100" dist="38100" dir="2700000" algn="tl">
                    <a:srgbClr val="000000">
                      <a:alpha val="43137"/>
                    </a:srgbClr>
                  </a:outerShdw>
                </a:effectLst>
                <a:latin typeface="+mj-lt"/>
              </a:rPr>
              <a:t>Interview </a:t>
            </a:r>
            <a:r>
              <a:rPr lang="en-US" sz="2500" dirty="0" smtClean="0">
                <a:latin typeface="+mj-lt"/>
              </a:rPr>
              <a:t>- involves </a:t>
            </a:r>
            <a:r>
              <a:rPr lang="en-US" sz="2500" dirty="0">
                <a:latin typeface="+mj-lt"/>
              </a:rPr>
              <a:t>a procedure where different </a:t>
            </a:r>
            <a:endParaRPr lang="en-US" sz="2500" dirty="0" smtClean="0">
              <a:latin typeface="+mj-lt"/>
            </a:endParaRPr>
          </a:p>
          <a:p>
            <a:r>
              <a:rPr lang="en-US" sz="2500" dirty="0" smtClean="0">
                <a:latin typeface="+mj-lt"/>
              </a:rPr>
              <a:t>questions </a:t>
            </a:r>
            <a:r>
              <a:rPr lang="en-US" sz="2500" dirty="0">
                <a:latin typeface="+mj-lt"/>
              </a:rPr>
              <a:t>may be asked of different </a:t>
            </a:r>
            <a:r>
              <a:rPr lang="en-US" sz="2500" dirty="0" smtClean="0">
                <a:latin typeface="+mj-lt"/>
              </a:rPr>
              <a:t>applicants</a:t>
            </a:r>
            <a:endParaRPr lang="ru-RU" sz="2500" dirty="0">
              <a:latin typeface="+mj-lt"/>
            </a:endParaRPr>
          </a:p>
        </p:txBody>
      </p:sp>
      <p:pic>
        <p:nvPicPr>
          <p:cNvPr id="1026" name="Picture 2" descr="Картинки по запросу Unstructured Inter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2852936"/>
            <a:ext cx="3217540" cy="2595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6141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68215" y="836712"/>
            <a:ext cx="8543173" cy="1708160"/>
          </a:xfrm>
          <a:prstGeom prst="rect">
            <a:avLst/>
          </a:prstGeom>
        </p:spPr>
        <p:txBody>
          <a:bodyPr wrap="none">
            <a:spAutoFit/>
          </a:bodyPr>
          <a:lstStyle/>
          <a:p>
            <a:r>
              <a:rPr lang="en-US" sz="3000" b="1" i="1" dirty="0">
                <a:effectLst>
                  <a:outerShdw blurRad="38100" dist="38100" dir="2700000" algn="tl">
                    <a:srgbClr val="000000">
                      <a:alpha val="43137"/>
                    </a:srgbClr>
                  </a:outerShdw>
                </a:effectLst>
                <a:latin typeface="+mj-lt"/>
              </a:rPr>
              <a:t>Situational Interview</a:t>
            </a:r>
            <a:r>
              <a:rPr lang="en-US" sz="2500" dirty="0">
                <a:latin typeface="+mj-lt"/>
              </a:rPr>
              <a:t>- </a:t>
            </a:r>
            <a:r>
              <a:rPr lang="en-US" sz="2500" dirty="0" smtClean="0">
                <a:latin typeface="+mj-lt"/>
              </a:rPr>
              <a:t>candidates </a:t>
            </a:r>
            <a:r>
              <a:rPr lang="en-US" sz="2500" dirty="0">
                <a:latin typeface="+mj-lt"/>
              </a:rPr>
              <a:t>are interviewed about what </a:t>
            </a:r>
            <a:endParaRPr lang="en-US" sz="2500" dirty="0" smtClean="0">
              <a:latin typeface="+mj-lt"/>
            </a:endParaRPr>
          </a:p>
          <a:p>
            <a:r>
              <a:rPr lang="en-US" sz="2500" dirty="0" smtClean="0">
                <a:latin typeface="+mj-lt"/>
              </a:rPr>
              <a:t>actions </a:t>
            </a:r>
            <a:r>
              <a:rPr lang="en-US" sz="2500" dirty="0">
                <a:latin typeface="+mj-lt"/>
              </a:rPr>
              <a:t>they would take in various job-related situations. </a:t>
            </a:r>
            <a:endParaRPr lang="en-US" sz="2500" dirty="0" smtClean="0">
              <a:latin typeface="+mj-lt"/>
            </a:endParaRPr>
          </a:p>
          <a:p>
            <a:r>
              <a:rPr lang="en-US" sz="2500" dirty="0" smtClean="0">
                <a:latin typeface="+mj-lt"/>
              </a:rPr>
              <a:t>The </a:t>
            </a:r>
            <a:r>
              <a:rPr lang="en-US" sz="2500" dirty="0">
                <a:latin typeface="+mj-lt"/>
              </a:rPr>
              <a:t>job-related situations are usually identified using the critical </a:t>
            </a:r>
            <a:endParaRPr lang="en-US" sz="2500" dirty="0" smtClean="0">
              <a:latin typeface="+mj-lt"/>
            </a:endParaRPr>
          </a:p>
          <a:p>
            <a:r>
              <a:rPr lang="en-US" sz="2500" dirty="0" smtClean="0">
                <a:latin typeface="+mj-lt"/>
              </a:rPr>
              <a:t>incidents </a:t>
            </a:r>
            <a:r>
              <a:rPr lang="en-US" sz="2500" dirty="0">
                <a:latin typeface="+mj-lt"/>
              </a:rPr>
              <a:t>job analysis technique. </a:t>
            </a:r>
            <a:endParaRPr lang="ru-RU" sz="2500" dirty="0">
              <a:latin typeface="+mj-lt"/>
            </a:endParaRPr>
          </a:p>
        </p:txBody>
      </p:sp>
      <p:pic>
        <p:nvPicPr>
          <p:cNvPr id="2050" name="Picture 2" descr="Картинки по запросу Situational Inter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522" y="3086472"/>
            <a:ext cx="5683560" cy="3789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0890542"/>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powerpointbase.com-778</Template>
  <TotalTime>2072</TotalTime>
  <Words>1608</Words>
  <Application>Microsoft Office PowerPoint</Application>
  <PresentationFormat>Экран (4:3)</PresentationFormat>
  <Paragraphs>141</Paragraphs>
  <Slides>47</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47</vt:i4>
      </vt:variant>
    </vt:vector>
  </HeadingPairs>
  <TitlesOfParts>
    <vt:vector size="55" baseType="lpstr">
      <vt:lpstr>Arial</vt:lpstr>
      <vt:lpstr>Britannic Bold</vt:lpstr>
      <vt:lpstr>Calibri</vt:lpstr>
      <vt:lpstr>Calibri Light</vt:lpstr>
      <vt:lpstr>Comic Sans MS</vt:lpstr>
      <vt:lpstr>Times New Roman</vt:lpstr>
      <vt:lpstr>Wingdings</vt:lpstr>
      <vt:lpstr>Тема Office</vt:lpstr>
      <vt:lpstr> TOPIC 4:  SELECTION AND PLACEMENT</vt:lpstr>
      <vt:lpstr>1. Personnel selection</vt:lpstr>
      <vt:lpstr>Презентация PowerPoint</vt:lpstr>
      <vt:lpstr>Презентация PowerPoint</vt:lpstr>
      <vt:lpstr>Презентация PowerPoint</vt:lpstr>
      <vt:lpstr>Презентация PowerPoint</vt:lpstr>
      <vt:lpstr>2. Selection methods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3. Employee placement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Lection is over!  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RESOURCE MANAGEMENT: DEFINITIONS AND MAIN FUNCTIONS</dc:title>
  <dc:creator>admin</dc:creator>
  <cp:lastModifiedBy>Пользователь</cp:lastModifiedBy>
  <cp:revision>122</cp:revision>
  <dcterms:created xsi:type="dcterms:W3CDTF">2017-07-06T13:33:54Z</dcterms:created>
  <dcterms:modified xsi:type="dcterms:W3CDTF">2019-01-22T14:19:25Z</dcterms:modified>
</cp:coreProperties>
</file>