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Wingdings 3" panose="05040102010807070707" pitchFamily="18" charset="2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A3606-28D4-489E-B719-AC9DB651ADA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917A53C-865C-4324-BB00-8FCEE3DF1111}">
      <dgm:prSet/>
      <dgm:spPr/>
      <dgm:t>
        <a:bodyPr/>
        <a:lstStyle/>
        <a:p>
          <a:r>
            <a:rPr lang="en-US" b="0" i="0"/>
            <a:t>Конктретний блокчейн (Bitcoin, Ethereum)</a:t>
          </a:r>
          <a:endParaRPr lang="en-US"/>
        </a:p>
      </dgm:t>
    </dgm:pt>
    <dgm:pt modelId="{A77E32B4-BBE4-42B4-85A6-F0696077C062}" type="parTrans" cxnId="{2087BC3A-B244-4B74-8174-4FB51ECDFC20}">
      <dgm:prSet/>
      <dgm:spPr/>
      <dgm:t>
        <a:bodyPr/>
        <a:lstStyle/>
        <a:p>
          <a:endParaRPr lang="en-US"/>
        </a:p>
      </dgm:t>
    </dgm:pt>
    <dgm:pt modelId="{E3F234E3-D2E6-4777-9D5B-9A7E147681BE}" type="sibTrans" cxnId="{2087BC3A-B244-4B74-8174-4FB51ECDFC20}">
      <dgm:prSet/>
      <dgm:spPr/>
      <dgm:t>
        <a:bodyPr/>
        <a:lstStyle/>
        <a:p>
          <a:endParaRPr lang="en-US"/>
        </a:p>
      </dgm:t>
    </dgm:pt>
    <dgm:pt modelId="{6DE7D625-86E4-4C98-9EFC-759699609295}">
      <dgm:prSet/>
      <dgm:spPr/>
      <dgm:t>
        <a:bodyPr/>
        <a:lstStyle/>
        <a:p>
          <a:r>
            <a:rPr lang="en-US" b="0" i="0"/>
            <a:t>Блокчейн як технологія</a:t>
          </a:r>
          <a:endParaRPr lang="en-US"/>
        </a:p>
      </dgm:t>
    </dgm:pt>
    <dgm:pt modelId="{8A8EC452-8FA2-4EBA-AF56-6579CF515171}" type="parTrans" cxnId="{6B4E7B9B-164C-4780-9995-8DCF62730692}">
      <dgm:prSet/>
      <dgm:spPr/>
      <dgm:t>
        <a:bodyPr/>
        <a:lstStyle/>
        <a:p>
          <a:endParaRPr lang="en-US"/>
        </a:p>
      </dgm:t>
    </dgm:pt>
    <dgm:pt modelId="{2DFA773A-748B-4869-A6C4-9C4BFC7EB647}" type="sibTrans" cxnId="{6B4E7B9B-164C-4780-9995-8DCF62730692}">
      <dgm:prSet/>
      <dgm:spPr/>
      <dgm:t>
        <a:bodyPr/>
        <a:lstStyle/>
        <a:p>
          <a:endParaRPr lang="en-US"/>
        </a:p>
      </dgm:t>
    </dgm:pt>
    <dgm:pt modelId="{E6913EF0-82E6-417A-A9C6-4B3CDFADD4FF}">
      <dgm:prSet/>
      <dgm:spPr/>
      <dgm:t>
        <a:bodyPr/>
        <a:lstStyle/>
        <a:p>
          <a:r>
            <a:rPr lang="en-US" b="0" i="0"/>
            <a:t>Реалізація технології в конкретному випадку</a:t>
          </a:r>
          <a:endParaRPr lang="en-US"/>
        </a:p>
      </dgm:t>
    </dgm:pt>
    <dgm:pt modelId="{8801044E-5122-4DFE-9C9F-A161A9A8762E}" type="parTrans" cxnId="{2696AB76-F4F6-4F87-A506-08A9B3CFC567}">
      <dgm:prSet/>
      <dgm:spPr/>
      <dgm:t>
        <a:bodyPr/>
        <a:lstStyle/>
        <a:p>
          <a:endParaRPr lang="en-US"/>
        </a:p>
      </dgm:t>
    </dgm:pt>
    <dgm:pt modelId="{FB42C82B-44FC-450A-97B2-2E4E3F646C77}" type="sibTrans" cxnId="{2696AB76-F4F6-4F87-A506-08A9B3CFC567}">
      <dgm:prSet/>
      <dgm:spPr/>
      <dgm:t>
        <a:bodyPr/>
        <a:lstStyle/>
        <a:p>
          <a:endParaRPr lang="en-US"/>
        </a:p>
      </dgm:t>
    </dgm:pt>
    <dgm:pt modelId="{90B4B281-A71B-43A5-B565-4789BFA7713A}" type="pres">
      <dgm:prSet presAssocID="{4AAA3606-28D4-489E-B719-AC9DB651ADA3}" presName="Name0" presStyleCnt="0">
        <dgm:presLayoutVars>
          <dgm:chMax/>
          <dgm:chPref/>
          <dgm:dir/>
          <dgm:animLvl val="lvl"/>
        </dgm:presLayoutVars>
      </dgm:prSet>
      <dgm:spPr/>
    </dgm:pt>
    <dgm:pt modelId="{2D10406C-FD8D-45B0-892D-882DD5CBCA62}" type="pres">
      <dgm:prSet presAssocID="{2917A53C-865C-4324-BB00-8FCEE3DF1111}" presName="composite" presStyleCnt="0"/>
      <dgm:spPr/>
    </dgm:pt>
    <dgm:pt modelId="{E1EC2B22-4925-4965-80FA-EEE78D3134CE}" type="pres">
      <dgm:prSet presAssocID="{2917A53C-865C-4324-BB00-8FCEE3DF1111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046C397-3C92-4998-B20B-F0D134CB0A21}" type="pres">
      <dgm:prSet presAssocID="{2917A53C-865C-4324-BB00-8FCEE3DF1111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02BC6E9-BE05-46CC-884A-2EC320FD7FD5}" type="pres">
      <dgm:prSet presAssocID="{2917A53C-865C-4324-BB00-8FCEE3DF1111}" presName="BalanceSpacing" presStyleCnt="0"/>
      <dgm:spPr/>
    </dgm:pt>
    <dgm:pt modelId="{6DB3E833-6A5C-4D83-BB97-1E8A5505A926}" type="pres">
      <dgm:prSet presAssocID="{2917A53C-865C-4324-BB00-8FCEE3DF1111}" presName="BalanceSpacing1" presStyleCnt="0"/>
      <dgm:spPr/>
    </dgm:pt>
    <dgm:pt modelId="{1DABDEED-2A11-491C-9C51-6FAC0FF7AD17}" type="pres">
      <dgm:prSet presAssocID="{E3F234E3-D2E6-4777-9D5B-9A7E147681BE}" presName="Accent1Text" presStyleLbl="node1" presStyleIdx="1" presStyleCnt="6"/>
      <dgm:spPr/>
    </dgm:pt>
    <dgm:pt modelId="{BD85E0CC-99B4-498F-9665-728BF566F089}" type="pres">
      <dgm:prSet presAssocID="{E3F234E3-D2E6-4777-9D5B-9A7E147681BE}" presName="spaceBetweenRectangles" presStyleCnt="0"/>
      <dgm:spPr/>
    </dgm:pt>
    <dgm:pt modelId="{84C97395-13E9-4A82-8789-98A857E944B1}" type="pres">
      <dgm:prSet presAssocID="{6DE7D625-86E4-4C98-9EFC-759699609295}" presName="composite" presStyleCnt="0"/>
      <dgm:spPr/>
    </dgm:pt>
    <dgm:pt modelId="{7851E6CC-6416-43E6-AD51-8D7FE76CFEF9}" type="pres">
      <dgm:prSet presAssocID="{6DE7D625-86E4-4C98-9EFC-75969960929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E5A7FC49-DD66-4475-833B-E550E29C2C44}" type="pres">
      <dgm:prSet presAssocID="{6DE7D625-86E4-4C98-9EFC-75969960929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AF00A86-E96A-4D5A-BD5B-03868AE6C0AD}" type="pres">
      <dgm:prSet presAssocID="{6DE7D625-86E4-4C98-9EFC-759699609295}" presName="BalanceSpacing" presStyleCnt="0"/>
      <dgm:spPr/>
    </dgm:pt>
    <dgm:pt modelId="{CD3759AB-7463-436A-9B81-8F1EC5467180}" type="pres">
      <dgm:prSet presAssocID="{6DE7D625-86E4-4C98-9EFC-759699609295}" presName="BalanceSpacing1" presStyleCnt="0"/>
      <dgm:spPr/>
    </dgm:pt>
    <dgm:pt modelId="{A24AB47B-F2F1-46DA-8716-A37C8137DF00}" type="pres">
      <dgm:prSet presAssocID="{2DFA773A-748B-4869-A6C4-9C4BFC7EB647}" presName="Accent1Text" presStyleLbl="node1" presStyleIdx="3" presStyleCnt="6"/>
      <dgm:spPr/>
    </dgm:pt>
    <dgm:pt modelId="{744F7D83-A966-4A58-98B6-4701715AC2EB}" type="pres">
      <dgm:prSet presAssocID="{2DFA773A-748B-4869-A6C4-9C4BFC7EB647}" presName="spaceBetweenRectangles" presStyleCnt="0"/>
      <dgm:spPr/>
    </dgm:pt>
    <dgm:pt modelId="{E56F8036-0AC9-4F77-9879-63B2BC0A3972}" type="pres">
      <dgm:prSet presAssocID="{E6913EF0-82E6-417A-A9C6-4B3CDFADD4FF}" presName="composite" presStyleCnt="0"/>
      <dgm:spPr/>
    </dgm:pt>
    <dgm:pt modelId="{6802FB01-6C14-4C82-90AE-42642CBDC713}" type="pres">
      <dgm:prSet presAssocID="{E6913EF0-82E6-417A-A9C6-4B3CDFADD4F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910BD689-8B0B-4D26-A983-9EABFA4E7263}" type="pres">
      <dgm:prSet presAssocID="{E6913EF0-82E6-417A-A9C6-4B3CDFADD4F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8F7CB3A1-E520-40F9-B1A3-3F86CDCEC48A}" type="pres">
      <dgm:prSet presAssocID="{E6913EF0-82E6-417A-A9C6-4B3CDFADD4FF}" presName="BalanceSpacing" presStyleCnt="0"/>
      <dgm:spPr/>
    </dgm:pt>
    <dgm:pt modelId="{65863875-F5D2-4219-8707-ECB7AF28438C}" type="pres">
      <dgm:prSet presAssocID="{E6913EF0-82E6-417A-A9C6-4B3CDFADD4FF}" presName="BalanceSpacing1" presStyleCnt="0"/>
      <dgm:spPr/>
    </dgm:pt>
    <dgm:pt modelId="{E5AA1956-7404-46DB-B764-400E4A36865C}" type="pres">
      <dgm:prSet presAssocID="{FB42C82B-44FC-450A-97B2-2E4E3F646C77}" presName="Accent1Text" presStyleLbl="node1" presStyleIdx="5" presStyleCnt="6"/>
      <dgm:spPr/>
    </dgm:pt>
  </dgm:ptLst>
  <dgm:cxnLst>
    <dgm:cxn modelId="{2087BC3A-B244-4B74-8174-4FB51ECDFC20}" srcId="{4AAA3606-28D4-489E-B719-AC9DB651ADA3}" destId="{2917A53C-865C-4324-BB00-8FCEE3DF1111}" srcOrd="0" destOrd="0" parTransId="{A77E32B4-BBE4-42B4-85A6-F0696077C062}" sibTransId="{E3F234E3-D2E6-4777-9D5B-9A7E147681BE}"/>
    <dgm:cxn modelId="{FF0D2E49-18D9-4A6E-BED6-EC4E967B65B1}" type="presOf" srcId="{E3F234E3-D2E6-4777-9D5B-9A7E147681BE}" destId="{1DABDEED-2A11-491C-9C51-6FAC0FF7AD17}" srcOrd="0" destOrd="0" presId="urn:microsoft.com/office/officeart/2008/layout/AlternatingHexagons"/>
    <dgm:cxn modelId="{2696AB76-F4F6-4F87-A506-08A9B3CFC567}" srcId="{4AAA3606-28D4-489E-B719-AC9DB651ADA3}" destId="{E6913EF0-82E6-417A-A9C6-4B3CDFADD4FF}" srcOrd="2" destOrd="0" parTransId="{8801044E-5122-4DFE-9C9F-A161A9A8762E}" sibTransId="{FB42C82B-44FC-450A-97B2-2E4E3F646C77}"/>
    <dgm:cxn modelId="{DB4C145A-BE10-42BA-8CE1-70E1B57F3286}" type="presOf" srcId="{E6913EF0-82E6-417A-A9C6-4B3CDFADD4FF}" destId="{6802FB01-6C14-4C82-90AE-42642CBDC713}" srcOrd="0" destOrd="0" presId="urn:microsoft.com/office/officeart/2008/layout/AlternatingHexagons"/>
    <dgm:cxn modelId="{3311DE92-A822-4CC8-99BD-92DEF1787082}" type="presOf" srcId="{FB42C82B-44FC-450A-97B2-2E4E3F646C77}" destId="{E5AA1956-7404-46DB-B764-400E4A36865C}" srcOrd="0" destOrd="0" presId="urn:microsoft.com/office/officeart/2008/layout/AlternatingHexagons"/>
    <dgm:cxn modelId="{6B4E7B9B-164C-4780-9995-8DCF62730692}" srcId="{4AAA3606-28D4-489E-B719-AC9DB651ADA3}" destId="{6DE7D625-86E4-4C98-9EFC-759699609295}" srcOrd="1" destOrd="0" parTransId="{8A8EC452-8FA2-4EBA-AF56-6579CF515171}" sibTransId="{2DFA773A-748B-4869-A6C4-9C4BFC7EB647}"/>
    <dgm:cxn modelId="{A9AB2FB8-5922-4854-A6DF-34504CB14B2C}" type="presOf" srcId="{2DFA773A-748B-4869-A6C4-9C4BFC7EB647}" destId="{A24AB47B-F2F1-46DA-8716-A37C8137DF00}" srcOrd="0" destOrd="0" presId="urn:microsoft.com/office/officeart/2008/layout/AlternatingHexagons"/>
    <dgm:cxn modelId="{2F4EB0BC-F364-456A-A6FB-3929F1A2C61F}" type="presOf" srcId="{2917A53C-865C-4324-BB00-8FCEE3DF1111}" destId="{E1EC2B22-4925-4965-80FA-EEE78D3134CE}" srcOrd="0" destOrd="0" presId="urn:microsoft.com/office/officeart/2008/layout/AlternatingHexagons"/>
    <dgm:cxn modelId="{293FCFC9-5816-4F48-824D-61C8BF8508E2}" type="presOf" srcId="{4AAA3606-28D4-489E-B719-AC9DB651ADA3}" destId="{90B4B281-A71B-43A5-B565-4789BFA7713A}" srcOrd="0" destOrd="0" presId="urn:microsoft.com/office/officeart/2008/layout/AlternatingHexagons"/>
    <dgm:cxn modelId="{BC6D2DCF-32FC-4DC5-A93F-8435BF770AF0}" type="presOf" srcId="{6DE7D625-86E4-4C98-9EFC-759699609295}" destId="{7851E6CC-6416-43E6-AD51-8D7FE76CFEF9}" srcOrd="0" destOrd="0" presId="urn:microsoft.com/office/officeart/2008/layout/AlternatingHexagons"/>
    <dgm:cxn modelId="{541FECCE-EDDB-4B18-815D-0F91E812EA90}" type="presParOf" srcId="{90B4B281-A71B-43A5-B565-4789BFA7713A}" destId="{2D10406C-FD8D-45B0-892D-882DD5CBCA62}" srcOrd="0" destOrd="0" presId="urn:microsoft.com/office/officeart/2008/layout/AlternatingHexagons"/>
    <dgm:cxn modelId="{67560D09-1417-4AE2-9CE3-3FECE7F1C1C0}" type="presParOf" srcId="{2D10406C-FD8D-45B0-892D-882DD5CBCA62}" destId="{E1EC2B22-4925-4965-80FA-EEE78D3134CE}" srcOrd="0" destOrd="0" presId="urn:microsoft.com/office/officeart/2008/layout/AlternatingHexagons"/>
    <dgm:cxn modelId="{7CB65049-6AEB-412E-953C-9CA1D22DB8D4}" type="presParOf" srcId="{2D10406C-FD8D-45B0-892D-882DD5CBCA62}" destId="{C046C397-3C92-4998-B20B-F0D134CB0A21}" srcOrd="1" destOrd="0" presId="urn:microsoft.com/office/officeart/2008/layout/AlternatingHexagons"/>
    <dgm:cxn modelId="{BCD0A73A-E5B5-4DDC-8205-FA1D17816A79}" type="presParOf" srcId="{2D10406C-FD8D-45B0-892D-882DD5CBCA62}" destId="{F02BC6E9-BE05-46CC-884A-2EC320FD7FD5}" srcOrd="2" destOrd="0" presId="urn:microsoft.com/office/officeart/2008/layout/AlternatingHexagons"/>
    <dgm:cxn modelId="{4D2B0326-D728-46FC-A657-BFED2B4E0BA7}" type="presParOf" srcId="{2D10406C-FD8D-45B0-892D-882DD5CBCA62}" destId="{6DB3E833-6A5C-4D83-BB97-1E8A5505A926}" srcOrd="3" destOrd="0" presId="urn:microsoft.com/office/officeart/2008/layout/AlternatingHexagons"/>
    <dgm:cxn modelId="{B7A4E800-B112-4BA2-9BAF-65426010C827}" type="presParOf" srcId="{2D10406C-FD8D-45B0-892D-882DD5CBCA62}" destId="{1DABDEED-2A11-491C-9C51-6FAC0FF7AD17}" srcOrd="4" destOrd="0" presId="urn:microsoft.com/office/officeart/2008/layout/AlternatingHexagons"/>
    <dgm:cxn modelId="{1E4B784A-2502-4C96-9195-911309472ED2}" type="presParOf" srcId="{90B4B281-A71B-43A5-B565-4789BFA7713A}" destId="{BD85E0CC-99B4-498F-9665-728BF566F089}" srcOrd="1" destOrd="0" presId="urn:microsoft.com/office/officeart/2008/layout/AlternatingHexagons"/>
    <dgm:cxn modelId="{B60155A6-9C3D-46E9-9BBC-47FF3284BD57}" type="presParOf" srcId="{90B4B281-A71B-43A5-B565-4789BFA7713A}" destId="{84C97395-13E9-4A82-8789-98A857E944B1}" srcOrd="2" destOrd="0" presId="urn:microsoft.com/office/officeart/2008/layout/AlternatingHexagons"/>
    <dgm:cxn modelId="{4D9774F9-6442-47D1-A650-5209FFF4F208}" type="presParOf" srcId="{84C97395-13E9-4A82-8789-98A857E944B1}" destId="{7851E6CC-6416-43E6-AD51-8D7FE76CFEF9}" srcOrd="0" destOrd="0" presId="urn:microsoft.com/office/officeart/2008/layout/AlternatingHexagons"/>
    <dgm:cxn modelId="{3A1813A9-7D61-4ADA-B140-F7A37FF4B44A}" type="presParOf" srcId="{84C97395-13E9-4A82-8789-98A857E944B1}" destId="{E5A7FC49-DD66-4475-833B-E550E29C2C44}" srcOrd="1" destOrd="0" presId="urn:microsoft.com/office/officeart/2008/layout/AlternatingHexagons"/>
    <dgm:cxn modelId="{15B543BF-CA3F-4B28-89D9-C72783A6FCC5}" type="presParOf" srcId="{84C97395-13E9-4A82-8789-98A857E944B1}" destId="{4AF00A86-E96A-4D5A-BD5B-03868AE6C0AD}" srcOrd="2" destOrd="0" presId="urn:microsoft.com/office/officeart/2008/layout/AlternatingHexagons"/>
    <dgm:cxn modelId="{C640691E-0114-471E-A397-6ADF4079CDEF}" type="presParOf" srcId="{84C97395-13E9-4A82-8789-98A857E944B1}" destId="{CD3759AB-7463-436A-9B81-8F1EC5467180}" srcOrd="3" destOrd="0" presId="urn:microsoft.com/office/officeart/2008/layout/AlternatingHexagons"/>
    <dgm:cxn modelId="{233CC940-3262-49CE-8965-5559449F866E}" type="presParOf" srcId="{84C97395-13E9-4A82-8789-98A857E944B1}" destId="{A24AB47B-F2F1-46DA-8716-A37C8137DF00}" srcOrd="4" destOrd="0" presId="urn:microsoft.com/office/officeart/2008/layout/AlternatingHexagons"/>
    <dgm:cxn modelId="{C8A593BF-6CF3-4004-BBEC-808018360BF7}" type="presParOf" srcId="{90B4B281-A71B-43A5-B565-4789BFA7713A}" destId="{744F7D83-A966-4A58-98B6-4701715AC2EB}" srcOrd="3" destOrd="0" presId="urn:microsoft.com/office/officeart/2008/layout/AlternatingHexagons"/>
    <dgm:cxn modelId="{2514A619-AD13-4B15-92BD-A97970459901}" type="presParOf" srcId="{90B4B281-A71B-43A5-B565-4789BFA7713A}" destId="{E56F8036-0AC9-4F77-9879-63B2BC0A3972}" srcOrd="4" destOrd="0" presId="urn:microsoft.com/office/officeart/2008/layout/AlternatingHexagons"/>
    <dgm:cxn modelId="{BB03F9EC-E5D3-4CD8-9D1B-FB9B0BBA7B06}" type="presParOf" srcId="{E56F8036-0AC9-4F77-9879-63B2BC0A3972}" destId="{6802FB01-6C14-4C82-90AE-42642CBDC713}" srcOrd="0" destOrd="0" presId="urn:microsoft.com/office/officeart/2008/layout/AlternatingHexagons"/>
    <dgm:cxn modelId="{839E9CD7-6FA3-4A96-9E6F-85058FC94177}" type="presParOf" srcId="{E56F8036-0AC9-4F77-9879-63B2BC0A3972}" destId="{910BD689-8B0B-4D26-A983-9EABFA4E7263}" srcOrd="1" destOrd="0" presId="urn:microsoft.com/office/officeart/2008/layout/AlternatingHexagons"/>
    <dgm:cxn modelId="{528EED21-3DC7-4B3D-8EA7-6553071DE112}" type="presParOf" srcId="{E56F8036-0AC9-4F77-9879-63B2BC0A3972}" destId="{8F7CB3A1-E520-40F9-B1A3-3F86CDCEC48A}" srcOrd="2" destOrd="0" presId="urn:microsoft.com/office/officeart/2008/layout/AlternatingHexagons"/>
    <dgm:cxn modelId="{91C2A7CB-4222-4D1B-97CC-A64C9454C518}" type="presParOf" srcId="{E56F8036-0AC9-4F77-9879-63B2BC0A3972}" destId="{65863875-F5D2-4219-8707-ECB7AF28438C}" srcOrd="3" destOrd="0" presId="urn:microsoft.com/office/officeart/2008/layout/AlternatingHexagons"/>
    <dgm:cxn modelId="{7B489E59-915C-4B8C-8EB8-994E7654E6D8}" type="presParOf" srcId="{E56F8036-0AC9-4F77-9879-63B2BC0A3972}" destId="{E5AA1956-7404-46DB-B764-400E4A36865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C2B22-4925-4965-80FA-EEE78D3134CE}">
      <dsp:nvSpPr>
        <dsp:cNvPr id="0" name=""/>
        <dsp:cNvSpPr/>
      </dsp:nvSpPr>
      <dsp:spPr>
        <a:xfrm rot="5400000">
          <a:off x="1781120" y="288329"/>
          <a:ext cx="1169788" cy="1017716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/>
            <a:t>Конктретний блокчейн (Bitcoin, Ethereum)</a:t>
          </a:r>
          <a:endParaRPr lang="en-US" sz="700" kern="1200"/>
        </a:p>
      </dsp:txBody>
      <dsp:txXfrm rot="-5400000">
        <a:off x="2015750" y="394585"/>
        <a:ext cx="700528" cy="805204"/>
      </dsp:txXfrm>
    </dsp:sp>
    <dsp:sp modelId="{C046C397-3C92-4998-B20B-F0D134CB0A21}">
      <dsp:nvSpPr>
        <dsp:cNvPr id="0" name=""/>
        <dsp:cNvSpPr/>
      </dsp:nvSpPr>
      <dsp:spPr>
        <a:xfrm>
          <a:off x="2905755" y="446251"/>
          <a:ext cx="1305484" cy="701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BDEED-2A11-491C-9C51-6FAC0FF7AD17}">
      <dsp:nvSpPr>
        <dsp:cNvPr id="0" name=""/>
        <dsp:cNvSpPr/>
      </dsp:nvSpPr>
      <dsp:spPr>
        <a:xfrm rot="5400000">
          <a:off x="681986" y="288329"/>
          <a:ext cx="1169788" cy="1017716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916616" y="394585"/>
        <a:ext cx="700528" cy="805204"/>
      </dsp:txXfrm>
    </dsp:sp>
    <dsp:sp modelId="{7851E6CC-6416-43E6-AD51-8D7FE76CFEF9}">
      <dsp:nvSpPr>
        <dsp:cNvPr id="0" name=""/>
        <dsp:cNvSpPr/>
      </dsp:nvSpPr>
      <dsp:spPr>
        <a:xfrm rot="5400000">
          <a:off x="1229448" y="1281246"/>
          <a:ext cx="1169788" cy="1017716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/>
            <a:t>Блокчейн як технологія</a:t>
          </a:r>
          <a:endParaRPr lang="en-US" sz="700" kern="1200"/>
        </a:p>
      </dsp:txBody>
      <dsp:txXfrm rot="-5400000">
        <a:off x="1464078" y="1387502"/>
        <a:ext cx="700528" cy="805204"/>
      </dsp:txXfrm>
    </dsp:sp>
    <dsp:sp modelId="{E5A7FC49-DD66-4475-833B-E550E29C2C44}">
      <dsp:nvSpPr>
        <dsp:cNvPr id="0" name=""/>
        <dsp:cNvSpPr/>
      </dsp:nvSpPr>
      <dsp:spPr>
        <a:xfrm>
          <a:off x="0" y="1439167"/>
          <a:ext cx="1263372" cy="701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AB47B-F2F1-46DA-8716-A37C8137DF00}">
      <dsp:nvSpPr>
        <dsp:cNvPr id="0" name=""/>
        <dsp:cNvSpPr/>
      </dsp:nvSpPr>
      <dsp:spPr>
        <a:xfrm rot="5400000">
          <a:off x="2328581" y="1281246"/>
          <a:ext cx="1169788" cy="1017716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563211" y="1387502"/>
        <a:ext cx="700528" cy="805204"/>
      </dsp:txXfrm>
    </dsp:sp>
    <dsp:sp modelId="{6802FB01-6C14-4C82-90AE-42642CBDC713}">
      <dsp:nvSpPr>
        <dsp:cNvPr id="0" name=""/>
        <dsp:cNvSpPr/>
      </dsp:nvSpPr>
      <dsp:spPr>
        <a:xfrm rot="5400000">
          <a:off x="1781120" y="2274163"/>
          <a:ext cx="1169788" cy="1017716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/>
            <a:t>Реалізація технології в конкретному випадку</a:t>
          </a:r>
          <a:endParaRPr lang="en-US" sz="700" kern="1200"/>
        </a:p>
      </dsp:txBody>
      <dsp:txXfrm rot="-5400000">
        <a:off x="2015750" y="2380419"/>
        <a:ext cx="700528" cy="805204"/>
      </dsp:txXfrm>
    </dsp:sp>
    <dsp:sp modelId="{910BD689-8B0B-4D26-A983-9EABFA4E7263}">
      <dsp:nvSpPr>
        <dsp:cNvPr id="0" name=""/>
        <dsp:cNvSpPr/>
      </dsp:nvSpPr>
      <dsp:spPr>
        <a:xfrm>
          <a:off x="2905755" y="2432084"/>
          <a:ext cx="1305484" cy="701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A1956-7404-46DB-B764-400E4A36865C}">
      <dsp:nvSpPr>
        <dsp:cNvPr id="0" name=""/>
        <dsp:cNvSpPr/>
      </dsp:nvSpPr>
      <dsp:spPr>
        <a:xfrm rot="5400000">
          <a:off x="681986" y="2274163"/>
          <a:ext cx="1169788" cy="1017716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916616" y="2380419"/>
        <a:ext cx="700528" cy="805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794fc77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794fc77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794fc77d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794fc77d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794fc77d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794fc77d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794fc77d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794fc77d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94fc77d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794fc77d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794fc77d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794fc77d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794fc77d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794fc77d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794fc77d6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794fc77d6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794fc77d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794fc77d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794fc77d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794fc77d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794fc77d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794fc77d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794fc77d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794fc77d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ce3d5909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ce3d5909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794fc77d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794fc77d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794fc77d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794fc77d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794fc77d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794fc77d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794fc77d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794fc77d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794fc77d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794fc77d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794fc77d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794fc77d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794fc77d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794fc77d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07648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31429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34116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44629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15342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46529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59651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62672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768825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420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16580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55426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91633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63767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59293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40938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68890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87154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7121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0AAA8455-7A11-F74C-A9C4-B4E1D38613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0495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866216" y="1085850"/>
            <a:ext cx="6619243" cy="249718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latin typeface="Courier New"/>
                <a:ea typeface="Courier New"/>
                <a:cs typeface="Courier New"/>
                <a:sym typeface="Courier New"/>
              </a:rPr>
              <a:t>Принципи роботи блокчейн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30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133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Permissioned / Permissionless</a:t>
            </a:r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937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Permissionless — будь-хто може стати валідатором і створювати нові блоки</a:t>
            </a:r>
          </a:p>
          <a:p>
            <a:pPr marL="457200" lvl="0" indent="-3937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Permissioned — тільки спеціально призначені сторони можуть верифікувати транзакції та формувати блоки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3" name="Oval 12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13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139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Консенсус proof-of-work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810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Кількість валідаторів (майнерів) невідома</a:t>
            </a:r>
          </a:p>
          <a:p>
            <a:pPr marL="457200" lvl="0" indent="-3810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Валідатори анонімні і не мають репутації</a:t>
            </a:r>
          </a:p>
          <a:p>
            <a:pPr marL="457200" lvl="0" indent="-3810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Голос підкріплюється доказом роботи</a:t>
            </a:r>
          </a:p>
          <a:p>
            <a:pPr marL="457200" lvl="0" indent="-3810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Консенсус досягнуто, якщо сторони, які контролюють більшість потужності у згоді</a:t>
            </a:r>
          </a:p>
          <a:p>
            <a:pPr marL="457200" lvl="0" indent="-3810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Приклади: Bitcoin, Monero, Litecoin</a:t>
            </a:r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9" name="Oval 128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145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Консенсус proof-of-stake</a:t>
            </a:r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810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Автор блока визначається алгоритмом</a:t>
            </a:r>
          </a:p>
          <a:p>
            <a:pPr marL="457200" lvl="0" indent="-3810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Шанс проголосувати пропорційний балансу</a:t>
            </a:r>
          </a:p>
          <a:p>
            <a:pPr marL="457200" lvl="0" indent="-3810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Валідатор втрачає свої монети, якщо завіряє неправильні або конфліктуючі блоки</a:t>
            </a:r>
          </a:p>
          <a:p>
            <a:pPr marL="457200" lvl="0" indent="-3810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Консенсус досягається, якщо власники більшості монет узгодили стан бази даних</a:t>
            </a:r>
          </a:p>
          <a:p>
            <a:pPr marL="457200" lvl="0" indent="-3810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Приклади: Peercoin, NXT, Cardano</a:t>
            </a:r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13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5" name="Oval 13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Picture 148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151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Консенсус BFT</a:t>
            </a:r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6957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The Byzantine fault tolerance</a:t>
            </a:r>
          </a:p>
          <a:p>
            <a:pPr marL="457200" lvl="0" indent="-36957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Кількість валідаторів заздалегідь відома</a:t>
            </a:r>
          </a:p>
          <a:p>
            <a:pPr marL="457200" lvl="0" indent="-36957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Валідатори ідентифіковані та знають один одного</a:t>
            </a:r>
          </a:p>
          <a:p>
            <a:pPr marL="457200" lvl="0" indent="-36957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Додавання або видалення валідатора вимагає згоди інших</a:t>
            </a:r>
          </a:p>
          <a:p>
            <a:pPr marL="457200" lvl="0" indent="-36957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Приклад: Hyperledger, Quorum</a:t>
            </a:r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6143943" y="994410"/>
            <a:ext cx="2514282" cy="22998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  <a:sym typeface="Courier New"/>
              </a:rPr>
              <a:t>Класифікація механізмів консенсусу</a:t>
            </a:r>
          </a:p>
        </p:txBody>
      </p:sp>
      <p:sp>
        <p:nvSpPr>
          <p:cNvPr id="15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3" name="Freeform: Shape 152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2" name="Google Shape;132;p2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482890" y="1048980"/>
            <a:ext cx="4702997" cy="3045189"/>
          </a:xfrm>
          <a:prstGeom prst="rect">
            <a:avLst/>
          </a:prstGeom>
          <a:noFill/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47" name="Oval 146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Picture 160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163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2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Випадки використання блокчейну</a:t>
            </a:r>
          </a:p>
        </p:txBody>
      </p:sp>
      <p:sp>
        <p:nvSpPr>
          <p:cNvPr id="138" name="Google Shape;138;p27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4064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Взаєморозрахунки між банками</a:t>
            </a:r>
          </a:p>
          <a:p>
            <a:pPr marL="457200" lvl="0" indent="-4064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Публічні реєстри</a:t>
            </a:r>
          </a:p>
          <a:p>
            <a:pPr marL="457200" lvl="0" indent="-4064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Аукціони та біржі</a:t>
            </a:r>
          </a:p>
          <a:p>
            <a:pPr marL="457200" lvl="0" indent="-4064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DNS/PKI</a:t>
            </a:r>
          </a:p>
          <a:p>
            <a:pPr marL="457200" lvl="0" indent="-4064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Голосування</a:t>
            </a:r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52" name="Oval 15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859FEF9A-9073-4D0C-AE3F-4B05B7C78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 5">
            <a:extLst>
              <a:ext uri="{FF2B5EF4-FFF2-40B4-BE49-F238E27FC236}">
                <a16:creationId xmlns:a16="http://schemas.microsoft.com/office/drawing/2014/main" id="{9A868E46-760C-4803-96E3-94D7FF55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632DB3C-29C8-435B-832E-2A000331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70765" y="1371600"/>
            <a:ext cx="0" cy="2400300"/>
          </a:xfrm>
          <a:prstGeom prst="line">
            <a:avLst/>
          </a:prstGeom>
          <a:ln w="19050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xfrm>
            <a:off x="3489530" y="1000125"/>
            <a:ext cx="4680435" cy="31432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Складності проєктів, що використовують технологію блокчейн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53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58" name="Oval 157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71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174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Складності блокчейн проєктів</a:t>
            </a:r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810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Приватність - як зберігати всі транзакції у загальній базі даних, але не розкривати чутливу комерційну інформацію?</a:t>
            </a:r>
          </a:p>
          <a:p>
            <a:pPr marL="457200" lvl="0" indent="-3810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Продуктивність — як долати обробку великого потоку транзакцій, якщо існує необхідність синхронізації валідаторів?</a:t>
            </a:r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15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64" name="Oval 16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177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180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Складності блокчейн проектів </a:t>
            </a:r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5814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Управління — як приймати рішення щодо оновлення протоколу у децентралізованому середовищі?</a:t>
            </a:r>
          </a:p>
          <a:p>
            <a:pPr marL="457200" lvl="0" indent="-35814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Зберігання – як зберігати лише необхідний мінімум даних, щоб заощадити місце у блокчейні?</a:t>
            </a:r>
          </a:p>
          <a:p>
            <a:pPr marL="457200" lvl="0" indent="-35814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Відповідальність — як визначити винного у разі конфлікту чи помилки?</a:t>
            </a:r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165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70" name="Oval 169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76" name="Rectangle 175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0" name="Rectangle 17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18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ct val="30555"/>
            </a:pPr>
            <a:r>
              <a:rPr lang="en-US" sz="3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Складності публічних блокчейнів</a:t>
            </a:r>
          </a:p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endParaRPr lang="en-US" sz="3300" b="0" i="0" kern="1200" dirty="0">
              <a:solidFill>
                <a:schemeClr val="tx2"/>
              </a:solidFill>
              <a:latin typeface="+mj-lt"/>
              <a:ea typeface="+mj-ea"/>
              <a:cs typeface="+mj-cs"/>
              <a:sym typeface="Courier New"/>
            </a:endParaRPr>
          </a:p>
        </p:txBody>
      </p:sp>
      <p:sp>
        <p:nvSpPr>
          <p:cNvPr id="161" name="Google Shape;161;p31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6957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Децентралізація — як запобігти ситуації, коли маленька група валідаторів контролює більшість потужності, що голосує?</a:t>
            </a:r>
          </a:p>
          <a:p>
            <a:pPr marL="457200" lvl="0" indent="-36957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Саморегуляція — як досягти соціального консенсусу в анонімній групі, яка має поганих гравців?</a:t>
            </a:r>
          </a:p>
          <a:p>
            <a:pPr marL="457200" lvl="0" indent="-36957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Маніпуляції ринком - що робити з інсайдерською торгівлею, фейковими новинами?</a:t>
            </a:r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86696" y="797562"/>
            <a:ext cx="2629122" cy="350654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2900">
                <a:solidFill>
                  <a:srgbClr val="F2F2F2"/>
                </a:solidFill>
                <a:sym typeface="Courier New"/>
              </a:rPr>
              <a:t>Що може означати слово “блокчейн”?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363474"/>
            <a:ext cx="4938073" cy="4304390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2" name="Google Shape;60;p14">
            <a:extLst>
              <a:ext uri="{FF2B5EF4-FFF2-40B4-BE49-F238E27FC236}">
                <a16:creationId xmlns:a16="http://schemas.microsoft.com/office/drawing/2014/main" id="{089CF432-BC26-B4C8-61C7-D597EB559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80288"/>
              </p:ext>
            </p:extLst>
          </p:nvPr>
        </p:nvGraphicFramePr>
        <p:xfrm>
          <a:off x="4206478" y="723900"/>
          <a:ext cx="4211240" cy="3580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17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75" name="Oval 17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81" name="Rectangle 18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67515" y="1448239"/>
            <a:ext cx="0" cy="24003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3490721" y="950218"/>
            <a:ext cx="5106271" cy="33963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990"/>
            </a:pPr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Дякую за увагу.</a:t>
            </a:r>
          </a:p>
          <a:p>
            <a:pPr marL="0" lvl="0" indent="0" defTabSz="457200">
              <a:spcBef>
                <a:spcPct val="0"/>
              </a:spcBef>
              <a:spcAft>
                <a:spcPts val="1200"/>
              </a:spcAft>
              <a:buClr>
                <a:schemeClr val="dk1"/>
              </a:buClr>
              <a:buSzPts val="990"/>
            </a:pPr>
            <a:endParaRPr lang="en-US" sz="7200" b="0" i="0" kern="1200" dirty="0">
              <a:solidFill>
                <a:schemeClr val="tx2"/>
              </a:solidFill>
              <a:latin typeface="+mj-lt"/>
              <a:ea typeface="+mj-ea"/>
              <a:cs typeface="+mj-cs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43184" cy="51435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89857" y="1234440"/>
            <a:ext cx="2642159" cy="3353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300" b="0" i="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Courier New"/>
              </a:rPr>
              <a:t>Широке визначення блокчейна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903081" y="1234440"/>
            <a:ext cx="4439628" cy="335311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Блокчейн – це технологія зберігання, погодження та синхронізації даних між учасниками, які не довіряють один одному.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43184" cy="51435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89857" y="1234440"/>
            <a:ext cx="2642159" cy="3353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300" b="0" i="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Courier New"/>
              </a:rPr>
              <a:t>Блокчейн на технічному рівні</a:t>
            </a: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903081" y="1234440"/>
            <a:ext cx="4439628" cy="335311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5814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Може використовувати будь-яку базу даних</a:t>
            </a:r>
          </a:p>
          <a:p>
            <a:pPr marL="457200" lvl="0" indent="-35814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Блоки формуються із транзакцій</a:t>
            </a:r>
          </a:p>
          <a:p>
            <a:pPr marL="457200" lvl="0" indent="-35814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Транзакція - це цифрова заява про передачу прав власності, засвідчену електронним підписом</a:t>
            </a:r>
          </a:p>
          <a:p>
            <a:pPr marL="457200" lvl="0" indent="-35814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Акаунти асоційовані з публічним ключем</a:t>
            </a:r>
          </a:p>
          <a:p>
            <a:pPr marL="457200" lvl="0" indent="-35814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Для зв'язку блоків потрібна стійка криптографічно геш-функція</a:t>
            </a:r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ym typeface="Courier New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9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143943" y="994410"/>
            <a:ext cx="2514282" cy="22998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  <a:sym typeface="Courier New"/>
              </a:rPr>
              <a:t>Структура блокчейна</a:t>
            </a:r>
          </a:p>
        </p:txBody>
      </p:sp>
      <p:sp>
        <p:nvSpPr>
          <p:cNvPr id="8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Freeform: Shape 9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10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8" name="Google Shape;78;p1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482890" y="819709"/>
            <a:ext cx="4702997" cy="3503732"/>
          </a:xfrm>
          <a:prstGeom prst="rect">
            <a:avLst/>
          </a:prstGeom>
          <a:noFill/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93" name="Oval 9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43184" cy="51435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489857" y="1234440"/>
            <a:ext cx="2642159" cy="3353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2600" b="0" i="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Courier New"/>
              </a:rPr>
              <a:t>Коли варто застосовувати</a:t>
            </a:r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903081" y="1234440"/>
            <a:ext cx="4439628" cy="335311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4671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Необхідно здійснювати зберігання та облік</a:t>
            </a:r>
          </a:p>
          <a:p>
            <a:pPr marL="457200" lvl="0" indent="-34671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Необхідно передавати активи між користувачами</a:t>
            </a:r>
          </a:p>
          <a:p>
            <a:pPr marL="457200" lvl="0" indent="-34671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У процес управління обліковою системою залучено кілька незалежних сторін, які один одному не довіряють.</a:t>
            </a:r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ym typeface="Courier New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115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Міфи про блокчейн</a:t>
            </a:r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81317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Блокчейн може верифікувати будь-які дані</a:t>
            </a:r>
          </a:p>
          <a:p>
            <a:pPr marL="457200" lvl="0" indent="-381317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Блокчейн підтримує миттєві транзакції</a:t>
            </a:r>
          </a:p>
          <a:p>
            <a:pPr marL="457200" lvl="0" indent="-381317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Дані в блокчейні не можуть бути змінені</a:t>
            </a:r>
          </a:p>
          <a:p>
            <a:pPr marL="457200" lvl="0" indent="-381317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Блокчейн зашифрований</a:t>
            </a:r>
          </a:p>
          <a:p>
            <a:pPr marL="457200" lvl="0" indent="-381317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Блокчейн може замінити промислові сервери</a:t>
            </a:r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05" name="Oval 10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121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Критерії відмінності блокчейнів</a:t>
            </a:r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4191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Публічний / Приватний </a:t>
            </a:r>
          </a:p>
          <a:p>
            <a:pPr marL="457200" lvl="0" indent="-4191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Permissioned / Permissionless</a:t>
            </a:r>
          </a:p>
          <a:p>
            <a:pPr marL="457200" lvl="0" indent="-4191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Механізм досягнення консенсусу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12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Публічний / Приватний блокчейн</a:t>
            </a:r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937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Публічний — будь-хто може мати доступ до транзакцій та проводити аудит</a:t>
            </a:r>
          </a:p>
          <a:p>
            <a:pPr marL="457200" lvl="0" indent="-3937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Приватний — лише заздалегідь визначені сторони мають такі права</a:t>
            </a:r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ym typeface="Courier New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460</Words>
  <Application>Microsoft Office PowerPoint</Application>
  <PresentationFormat>Экран (16:9)</PresentationFormat>
  <Paragraphs>72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Courier New</vt:lpstr>
      <vt:lpstr>Wingdings 3</vt:lpstr>
      <vt:lpstr>Ион</vt:lpstr>
      <vt:lpstr>Принципи роботи блокчейн</vt:lpstr>
      <vt:lpstr>Що може означати слово “блокчейн”?</vt:lpstr>
      <vt:lpstr>Широке визначення блокчейна</vt:lpstr>
      <vt:lpstr>Блокчейн на технічному рівні</vt:lpstr>
      <vt:lpstr>Структура блокчейна</vt:lpstr>
      <vt:lpstr>Коли варто застосовувати</vt:lpstr>
      <vt:lpstr>Міфи про блокчейн</vt:lpstr>
      <vt:lpstr>Критерії відмінності блокчейнів</vt:lpstr>
      <vt:lpstr>Публічний / Приватний блокчейн</vt:lpstr>
      <vt:lpstr>Permissioned / Permissionless</vt:lpstr>
      <vt:lpstr>Консенсус proof-of-work</vt:lpstr>
      <vt:lpstr>Консенсус proof-of-stake</vt:lpstr>
      <vt:lpstr>Консенсус BFT</vt:lpstr>
      <vt:lpstr>Класифікація механізмів консенсусу</vt:lpstr>
      <vt:lpstr>Випадки використання блокчейну</vt:lpstr>
      <vt:lpstr>Складності проєктів, що використовують технологію блокчейн</vt:lpstr>
      <vt:lpstr>Складності блокчейн проєктів</vt:lpstr>
      <vt:lpstr>Складності блокчейн проектів </vt:lpstr>
      <vt:lpstr>Складності публічних блокчейнів </vt:lpstr>
      <vt:lpstr>Дякую за увагу.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Принципи роботи блокчейн</dc:title>
  <dc:creator>User</dc:creator>
  <cp:lastModifiedBy>Natalia Dolgova</cp:lastModifiedBy>
  <cp:revision>3</cp:revision>
  <dcterms:modified xsi:type="dcterms:W3CDTF">2023-02-11T14:58:50Z</dcterms:modified>
</cp:coreProperties>
</file>