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266" r:id="rId41"/>
    <p:sldId id="267" r:id="rId42"/>
    <p:sldId id="268" r:id="rId43"/>
    <p:sldId id="269" r:id="rId44"/>
    <p:sldId id="270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b31fdc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fb31fdc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8067454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8067454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067454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8067454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0674547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0674547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0674547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0674547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0674547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0674547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80674547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80674547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0674547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80674547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0674547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80674547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0674547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806745477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611a0a2a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611a0a2a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80674547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80674547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80674547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80674547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0674547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0674547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eb1c389f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eb1c389f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eb1c389f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eb1c389f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a4191dff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a4191dff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4191dff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4191dff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a4191dff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a4191dff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a4191dff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a4191dff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a4191df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a4191df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fb31fd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fb31fd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a4191dff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a4191dff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a4191dff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a4191dff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a4191dff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a4191dff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a4191dff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a4191dff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4778336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4778336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4191dff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4191dff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a4191dff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a4191dff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a4191dff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a4191dff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a4191dff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a4191dff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a4191dff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a4191dff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b31fdc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fb31fdc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b31fdc0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fb31fdc0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b31fdc0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fb31fdc0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fb31fdc0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fb31fdc0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b31fdc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fb31fdc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fb31fdc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fb31fdc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fb31fdc0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fb31fdc0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fb31fdc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fb31fdc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b31fdc0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fb31fdc0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b31fdc0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b31fdc0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b31fdc0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b31fdc0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4000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0741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9342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1792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56643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00176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04405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6023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42245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1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4912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69577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79293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65659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8829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65545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2336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33790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75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70175"/>
            <a:ext cx="8520600" cy="31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Адреси в </a:t>
            </a:r>
            <a:r>
              <a:rPr lang="en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Bitcoin_</a:t>
            </a:r>
            <a:endParaRPr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Triple-entry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accounting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l="26925" t="17775" r="29164" b="21537"/>
          <a:stretch/>
        </p:blipFill>
        <p:spPr>
          <a:xfrm>
            <a:off x="2476900" y="1401800"/>
            <a:ext cx="3918302" cy="30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Рівняння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кривої_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76" y="2048729"/>
            <a:ext cx="6133048" cy="9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Що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таке «група»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04325" y="1246350"/>
            <a:ext cx="8270100" cy="3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60000"/>
              </a:lnSpc>
              <a:spcBef>
                <a:spcPts val="170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Courier New"/>
              <a:buAutoNum type="arabicPeriod"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Якщо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належить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500" b="1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та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належить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тоді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a+b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належить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Courier New"/>
              <a:buAutoNum type="arabicPeriod"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Асоціативність: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(a+b)+c = a+(b+c)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Courier New"/>
              <a:buAutoNum type="arabicPeriod"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Існує елемент 0 з виконанням: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a+0=0+a=a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Courier New"/>
              <a:buAutoNum type="arabicPeriod"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Для кожного елемента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існує зворотній елемент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для яких виконується умова: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a+b=0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Courier New"/>
              <a:buAutoNum type="arabicPeriod"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Комутативність (абелева група): </a:t>
            </a:r>
            <a:r>
              <a:rPr lang="en" sz="15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a+b=b+a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Група для еліптичних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кривих_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04325" y="1645550"/>
            <a:ext cx="79551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300"/>
              <a:buFont typeface="Courier New"/>
              <a:buAutoNum type="arabicPeriod"/>
            </a:pPr>
            <a:r>
              <a:rPr lang="en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Елемент групи є точкою на кривій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300"/>
              <a:buFont typeface="Courier New"/>
              <a:buAutoNum type="arabicPeriod"/>
            </a:pPr>
            <a:r>
              <a:rPr lang="en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Елемент 0 - нескінченно віддалена точка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300"/>
              <a:buFont typeface="Courier New"/>
              <a:buAutoNum type="arabicPeriod"/>
            </a:pPr>
            <a:r>
              <a:rPr lang="en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Зворотня точка (елемент) - це точка, яка є симетричною відносно осі </a:t>
            </a:r>
            <a:r>
              <a:rPr lang="en" sz="2300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2300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300"/>
              <a:buFont typeface="Courier New"/>
              <a:buAutoNum type="arabicPeriod"/>
            </a:pPr>
            <a:r>
              <a:rPr lang="en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Сума трьох ненульових точок, що лежать на одній прямій, дорівнюватиме 0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311700" y="29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Особливості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роботи еліптичних кривих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t="1718" b="1709"/>
          <a:stretch/>
        </p:blipFill>
        <p:spPr>
          <a:xfrm>
            <a:off x="1680200" y="1017725"/>
            <a:ext cx="1665175" cy="34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11700" y="4375650"/>
            <a:ext cx="8520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Еліптична крива в Bitcoin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Ділянка кривої</a:t>
            </a:r>
            <a:endParaRPr sz="1500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l="4379" t="1381" b="6503"/>
          <a:stretch/>
        </p:blipFill>
        <p:spPr>
          <a:xfrm>
            <a:off x="5590875" y="1017725"/>
            <a:ext cx="2371611" cy="33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11700" y="4375650"/>
            <a:ext cx="85206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Сума точок ЕК		   	   Подвоєння точок ЕК</a:t>
            </a:r>
            <a:endParaRPr sz="2000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l="1640" r="10624"/>
          <a:stretch/>
        </p:blipFill>
        <p:spPr>
          <a:xfrm>
            <a:off x="1130850" y="169425"/>
            <a:ext cx="2432049" cy="40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l="3552" r="10845"/>
          <a:stretch/>
        </p:blipFill>
        <p:spPr>
          <a:xfrm>
            <a:off x="5373374" y="169425"/>
            <a:ext cx="2375380" cy="40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006675" y="719450"/>
            <a:ext cx="2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178425" y="3500600"/>
            <a:ext cx="156900" cy="118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Алгебраїчне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додавання_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5" y="2901275"/>
            <a:ext cx="8839204" cy="1756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089" y="1094452"/>
            <a:ext cx="4468577" cy="15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Алгебраїчне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подвоєння_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81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Скалярне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множення_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38" y="1697125"/>
            <a:ext cx="8664125" cy="19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Дискретне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логарифмування групи точок ЕК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775375" y="2011350"/>
            <a:ext cx="77460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Пошуком дискретного логарифму є знаходження такого </a:t>
            </a:r>
            <a:r>
              <a:rPr lang="en" sz="29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де 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Q = nP</a:t>
            </a:r>
            <a:endParaRPr sz="3100" b="1" i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Створення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Біткоїн адреси_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600"/>
              <a:buFont typeface="Courier New"/>
              <a:buChar char="❏"/>
            </a:pPr>
            <a:r>
              <a:rPr lang="en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Генерація ключової пари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600"/>
              <a:buFont typeface="Courier New"/>
              <a:buChar char="❏"/>
            </a:pPr>
            <a:r>
              <a:rPr lang="en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Гешування відкритого ключа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600"/>
              <a:buFont typeface="Courier New"/>
              <a:buChar char="❏"/>
            </a:pPr>
            <a:r>
              <a:rPr lang="en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Кодування геш-значення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Порядок </a:t>
            </a:r>
            <a:r>
              <a:rPr lang="en" sz="31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групи_</a:t>
            </a:r>
            <a:endParaRPr sz="31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852600" y="2084475"/>
            <a:ext cx="7438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Кількість точок у групі називається порядком групи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Криптографія 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на ЕК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452100" y="1399900"/>
            <a:ext cx="8520600" cy="31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60000"/>
              </a:lnSpc>
              <a:spcBef>
                <a:spcPts val="170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ourier New"/>
              <a:buAutoNum type="arabicPeriod"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Особистий ключ </a:t>
            </a:r>
            <a:r>
              <a:rPr lang="en" sz="21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sk</a:t>
            </a: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 велике натуральне число від 1 до значення порядку підгрупи (базова точка) -1.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ourier New"/>
              <a:buAutoNum type="arabicPeriod"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Відкритий ключ </a:t>
            </a:r>
            <a:r>
              <a:rPr lang="en" sz="21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це результат скалярного множення базової точки на </a:t>
            </a:r>
            <a:r>
              <a:rPr lang="en" sz="2100" b="1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sk</a:t>
            </a: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ECDH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5" y="3682000"/>
            <a:ext cx="8839204" cy="457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2725300" y="4650975"/>
            <a:ext cx="63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http://www-cs-students.stanford.edu/~tjw/jsbn/ecdh.html</a:t>
            </a:r>
            <a:endParaRPr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29525" y="1267075"/>
            <a:ext cx="3887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Alice:</a:t>
            </a:r>
            <a:endParaRPr sz="2000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Generate 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000" baseline="-250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Compute 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=d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20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Send 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to Bob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Receive 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from Bob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Compute 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S=d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20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945200" y="1267075"/>
            <a:ext cx="3887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Bob:</a:t>
            </a:r>
            <a:endParaRPr sz="2000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Generate 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2000" baseline="-250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Compute 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=d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20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Send 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to Alice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Receive 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Alice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Compute 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S=d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000" baseline="-25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0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ECDSA. </a:t>
            </a: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Signing</a:t>
            </a:r>
            <a:endParaRPr sz="2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25" y="1341925"/>
            <a:ext cx="8841351" cy="2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ECDSA</a:t>
            </a:r>
            <a:r>
              <a:rPr lang="en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 Verification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5" y="1348113"/>
            <a:ext cx="8839202" cy="244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Ключові дані</a:t>
            </a: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в Bitcoin</a:t>
            </a:r>
            <a:endParaRPr sz="3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21975" y="1257650"/>
            <a:ext cx="88371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791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98"/>
              <a:buFont typeface="Courier New"/>
              <a:buChar char="❏"/>
            </a:pPr>
            <a:r>
              <a:rPr lang="en" sz="209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Особистий ключ — випадкове число (256 bit)</a:t>
            </a:r>
            <a:endParaRPr sz="2097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791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98"/>
              <a:buFont typeface="Courier New"/>
              <a:buChar char="❏"/>
            </a:pPr>
            <a:r>
              <a:rPr lang="en" sz="209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Відкритий ключ — точка на кривій (512 bit)</a:t>
            </a:r>
            <a:endParaRPr sz="2097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791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98"/>
              <a:buFont typeface="Courier New"/>
              <a:buChar char="❏"/>
            </a:pPr>
            <a:r>
              <a:rPr lang="en" sz="209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Адреса — геш-значення відкритого ключа (160 bit)</a:t>
            </a:r>
            <a:endParaRPr sz="2097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097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Формати особистих </a:t>
            </a: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ключів_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Hex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Hex-compressed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WIF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WIF-compressed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WIF-encrypted (BIP-38)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Hex_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762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Запис числа у шістнадцятковій системі числення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762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Використовується для отримання відкритих ключів</a:t>
            </a:r>
            <a:b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44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28080fc815d5c926fed1201b2c6a8537da91e797e2cb5845bfd911ae32d084c5</a:t>
            </a:r>
            <a:endParaRPr sz="1944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Hex-compressed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Запис числа у шістнадцятковій системі числення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Використовується для створення стиснутих відкритих ключів.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Має префікс 01, який дозволяє відрізнити його від стисненого особистого ключа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3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9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" sz="2059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28080fc815d5c926fed1201b2c6a8537da91e797e2cb5845bfd911ae32d084c5</a:t>
            </a:r>
            <a:endParaRPr sz="2059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WIF </a:t>
            </a: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— Wallet Import Format</a:t>
            </a:r>
            <a:endParaRPr sz="3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510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505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Використовується для зручного перенесення особистого ключа</a:t>
            </a:r>
            <a:endParaRPr sz="3505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10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505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Для кодування використовується Base58Check</a:t>
            </a:r>
            <a:endParaRPr sz="3505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10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505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Версійний байт - 0x80</a:t>
            </a:r>
            <a:endParaRPr sz="3505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10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3505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Префікс - 5</a:t>
            </a:r>
            <a:endParaRPr sz="3505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88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988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HpHagT65TZzG1PH3CSu63k8DbpvD8s5ip4nEB3kEsreAnchuDf</a:t>
            </a:r>
            <a:endParaRPr sz="2988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775" y="252975"/>
            <a:ext cx="52424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WIF</a:t>
            </a: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-compressed</a:t>
            </a:r>
            <a:endParaRPr sz="3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179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40"/>
              <a:buFont typeface="Courier New"/>
              <a:buChar char="❏"/>
            </a:pPr>
            <a:r>
              <a:rPr lang="en" sz="2244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Використовується для зручного перенесення "стисненого" особистого ключа</a:t>
            </a:r>
            <a:endParaRPr sz="2244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179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40"/>
              <a:buFont typeface="Courier New"/>
              <a:buChar char="❏"/>
            </a:pPr>
            <a:r>
              <a:rPr lang="en" sz="2244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Для кодування використовується Base58Check</a:t>
            </a:r>
            <a:endParaRPr sz="2244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179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40"/>
              <a:buFont typeface="Courier New"/>
              <a:buChar char="❏"/>
            </a:pPr>
            <a:r>
              <a:rPr lang="en" sz="2244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Версійний байт - 0x80</a:t>
            </a:r>
            <a:endParaRPr sz="2244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179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40"/>
              <a:buFont typeface="Courier New"/>
              <a:buChar char="❏"/>
            </a:pPr>
            <a:r>
              <a:rPr lang="en" sz="2244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Префікс - K або L</a:t>
            </a:r>
            <a:endParaRPr sz="2244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94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94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zTP6DC1xZmuLymM3UauuSdht7vnftyaw2HbxRMemPc8429DKAyf  </a:t>
            </a:r>
            <a:r>
              <a:rPr lang="en" sz="194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94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1gr7fXoTsnJGqixvGJVp9TUh5Yey1KbEVPa6sEWU98xiJ3ThtKy</a:t>
            </a:r>
            <a:endParaRPr sz="194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Зашифрований особистий ключ </a:t>
            </a:r>
            <a:r>
              <a:rPr lang="en" sz="294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(BIP38)</a:t>
            </a:r>
            <a:endParaRPr sz="294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797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Використовується для захисту особистого ключа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797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Для кодування використовується Base58Check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797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Версійний байт - 0x0142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797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Префікс - 6P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1"/>
          <p:cNvGraphicFramePr/>
          <p:nvPr/>
        </p:nvGraphicFramePr>
        <p:xfrm>
          <a:off x="311700" y="2326175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Особистий ключ (WIF)</a:t>
                      </a:r>
                      <a:endParaRPr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5J3mBbAH58CpQ3Y5RNJpUKPE62SQ5tfcvU2JpbnkeyhfsYB1Jcn</a:t>
                      </a:r>
                      <a:endParaRPr sz="15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Парольна фраза</a:t>
                      </a:r>
                      <a:endParaRPr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MyTestPassphrase</a:t>
                      </a:r>
                      <a:endParaRPr sz="15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Зашифрований ключ (BIP-38)</a:t>
                      </a:r>
                      <a:endParaRPr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6P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RTHL6mWa48xSopbU1cKrVjpKbBZxcLRRCdctLJ3z5yxE87MobKoXdTsJ</a:t>
                      </a:r>
                      <a:endParaRPr sz="15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</a:t>
            </a: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зашифрованого особистого ключа</a:t>
            </a:r>
            <a:endParaRPr sz="3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Приклад відкритого </a:t>
            </a: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ключа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K = (x, y)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де,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F028892BAD7ED57D2FB57BF33081D5CFCF6F9ED3D3D7F159C2E2FFF579DC341A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07CF33DA18BD734C600B96A72BBC4749D5141C90EC8AC328AE52DDFE2E505BDB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K = F028892BAD7ED57D2FB57BF33081D5CFCF6F9ED3D3D7F159C2E2FFF579DC341A</a:t>
            </a:r>
            <a:b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07CF33DA18BD734C600B96A72BBC4749D5141C90EC8AC328AE52DDFE2E505BDB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Рівняння </a:t>
            </a: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еліптичної кривої</a:t>
            </a:r>
            <a:endParaRPr sz="3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1577698"/>
            <a:ext cx="85206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3100" baseline="30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3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x</a:t>
            </a:r>
            <a:r>
              <a:rPr lang="en" sz="3100" baseline="30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3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ax + b</a:t>
            </a:r>
            <a:endParaRPr sz="3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3100" baseline="30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3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x</a:t>
            </a:r>
            <a:r>
              <a:rPr lang="en" sz="3100" baseline="30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3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  <a:endParaRPr sz="3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650" y="0"/>
            <a:ext cx="62026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/>
        </p:nvSpPr>
        <p:spPr>
          <a:xfrm>
            <a:off x="5337050" y="845375"/>
            <a:ext cx="111900" cy="1221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5062000" y="458375"/>
            <a:ext cx="346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625"/>
            <a:ext cx="8839201" cy="37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313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Стиснення відкритого </a:t>
            </a: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ключа_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Формати </a:t>
            </a: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відкритих ключів_</a:t>
            </a:r>
            <a:endParaRPr sz="3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Hex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Hex-compressed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Hex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04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F028892BAD7ED57D2FB57BF33081D5CFCF6F9ED3D3D7F159C2E2FFF579DC341A07CF33DA18BD734C600B96A72BBC4749D5141C90EC8AC328AE52DDFE2E505BDB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Hex-compressed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Courier New"/>
              <a:buChar char="❏"/>
            </a:pP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02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F028892BAD7ED57D2FB57BF33081D5CFCF6F9ED3D3D7F159C2E2FFF579DC341A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Courier New"/>
              <a:buChar char="❏"/>
            </a:pP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03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F028892BAD7ED57D2FB57BF33081D5CFCF6F9ED3D3D7F159C2E2FFF579DC341A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Новий формат адрес -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Bech32_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Font typeface="Courier New"/>
              <a:buChar char="❏"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Bech32 адреси вважаються нативними адресами SegWit.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Font typeface="Courier New"/>
              <a:buChar char="❏"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Більшість своєї історії Біткоїн використовував для адрес кодування Base58 з додаванням контрольної суми, яка є усіченим результатом подвійного гешування за допомогою геш-функції SHA-256.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Font typeface="Courier New"/>
              <a:buChar char="❏"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Вони були частиною оригінального ПЗ і область їх дії була розширена BIP13 для P2SH.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Font typeface="Courier New"/>
              <a:buChar char="❏"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Але як набір символів, і алгоритм контрольної суми мають обмеження.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88" y="152400"/>
            <a:ext cx="85728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49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71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75" y="152400"/>
            <a:ext cx="6730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Обмеження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Base58 check encoding_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Font typeface="Courier New"/>
              <a:buChar char="❏"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адреса в Base58 займає більше пам'яті в QR-кодах, оскільки не може використовувати режим буквено-цифрового подання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Font typeface="Courier New"/>
              <a:buChar char="❏"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base58 є дуже незручним для надійного запису на папір, введення з мобільної клавіатури або читання вголос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Font typeface="Courier New"/>
              <a:buChar char="❏"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подвійне гешування контрольної суми є повільним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Font typeface="Courier New"/>
              <a:buChar char="❏"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декодування base58 є складним та порівняно повільним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l="10233" t="18632" r="11470" b="30831"/>
          <a:stretch/>
        </p:blipFill>
        <p:spPr>
          <a:xfrm>
            <a:off x="551300" y="1111963"/>
            <a:ext cx="8041402" cy="2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Контрольна сума Bech32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адреси 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Font typeface="Courier New"/>
              <a:buChar char="❏"/>
            </a:pP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Останні шість символів адреси є контрольною сумою. Контрольна сума побудована на основі БЧХ-коду, який гарантує виявлення будь-якої помилки, що стосується не більше 4 символів, а шанс того, що контрольна сума зійдеться, коли допущено більше 4 помилок, один із 109.</a:t>
            </a: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Font typeface="Courier New"/>
              <a:buChar char="❏"/>
            </a:pP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Однією з переваг використання БЧХ-кодів є те, що вони можуть використовуватися для виправлення помилок. Якщо в адресі було допущено до 4 помилок, вони будуть виправлені автоматично.</a:t>
            </a: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Font typeface="Courier New"/>
              <a:buChar char="❏"/>
            </a:pP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 якщо допущено більше помилок, вони будуть виявлені з високою ймовірністю, але вже без можливості їх автоматичного виправлення.</a:t>
            </a: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Цифровий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підпис_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2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Криптографія в</a:t>
            </a:r>
            <a:r>
              <a:rPr lang="en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Біткоїні_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700"/>
              <a:buFont typeface="Courier New"/>
              <a:buChar char="❏"/>
            </a:pPr>
            <a:r>
              <a:rPr lang="en" sz="2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SHA-2 (256 bit)</a:t>
            </a:r>
            <a:endParaRPr sz="2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700"/>
              <a:buFont typeface="Courier New"/>
              <a:buChar char="❏"/>
            </a:pPr>
            <a:r>
              <a:rPr lang="en" sz="2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RIPEMD (160 bit)</a:t>
            </a:r>
            <a:endParaRPr sz="2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700"/>
              <a:buFont typeface="Courier New"/>
              <a:buChar char="❏"/>
            </a:pPr>
            <a:r>
              <a:rPr lang="en" sz="2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ECDSA</a:t>
            </a:r>
            <a:endParaRPr sz="2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779</Words>
  <Application>Microsoft Office PowerPoint</Application>
  <PresentationFormat>Экран (16:9)</PresentationFormat>
  <Paragraphs>145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Century Gothic</vt:lpstr>
      <vt:lpstr>Courier New</vt:lpstr>
      <vt:lpstr>Helvetica Neue Light</vt:lpstr>
      <vt:lpstr>Wingdings 3</vt:lpstr>
      <vt:lpstr>Ион</vt:lpstr>
      <vt:lpstr>Адреси в Bitcoin_ </vt:lpstr>
      <vt:lpstr>Створення Біткоїн адреси_</vt:lpstr>
      <vt:lpstr>Презентация PowerPoint</vt:lpstr>
      <vt:lpstr>Новий формат адрес - Bech32_</vt:lpstr>
      <vt:lpstr>Обмеження Base58 check encoding_ </vt:lpstr>
      <vt:lpstr>Презентация PowerPoint</vt:lpstr>
      <vt:lpstr>Контрольна сума Bech32 адреси </vt:lpstr>
      <vt:lpstr>Цифровий підпис_</vt:lpstr>
      <vt:lpstr>Криптографія в Біткоїні_</vt:lpstr>
      <vt:lpstr>Triple-entry accounting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Ключові дані в Bitcoin </vt:lpstr>
      <vt:lpstr>Формати особистих ключів_</vt:lpstr>
      <vt:lpstr>Hex_</vt:lpstr>
      <vt:lpstr>Hex-compressed</vt:lpstr>
      <vt:lpstr>WIF — Wallet Import Format</vt:lpstr>
      <vt:lpstr>WIF-compressed</vt:lpstr>
      <vt:lpstr>Зашифрований особистий ключ (BIP38)</vt:lpstr>
      <vt:lpstr>Приклад зашифрованого особистого ключа</vt:lpstr>
      <vt:lpstr>Приклад відкритого ключа</vt:lpstr>
      <vt:lpstr>Рівняння еліптичної кривої</vt:lpstr>
      <vt:lpstr>Презентация PowerPoint</vt:lpstr>
      <vt:lpstr>Стиснення відкритого ключа_</vt:lpstr>
      <vt:lpstr>Формати відкритих ключів_</vt:lpstr>
      <vt:lpstr>Hex</vt:lpstr>
      <vt:lpstr>Hex-compressed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Адреси в Bitcoin_</dc:title>
  <dc:creator>User</dc:creator>
  <cp:lastModifiedBy>Natalia Dolgova</cp:lastModifiedBy>
  <cp:revision>2</cp:revision>
  <dcterms:modified xsi:type="dcterms:W3CDTF">2023-04-12T03:29:08Z</dcterms:modified>
</cp:coreProperties>
</file>