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  <p:sldMasterId id="2147483708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5559FF-6265-44D1-9311-FBEB112D822F}">
  <a:tblStyle styleId="{815559FF-6265-44D1-9311-FBEB112D82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9769ec49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9769ec49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69769ec49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69769ec49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9769ec49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9769ec49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9769ec49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9769ec49_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9769ec49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9769ec49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9769ec49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9769ec49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69769ec49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69769ec49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69769ec49_2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69769ec49_2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69769ec49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69769ec49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9769ec49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9769ec49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9769ec49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9769ec49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9769ec49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9769ec49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9769ec49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9769ec49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9769ec49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9769ec49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9769ec49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9769ec49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9769ec49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69769ec49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9769ec49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9769ec49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9769ec49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9769ec49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9769ec49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9769ec49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6371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2370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95238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1199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27548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25722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87979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6725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64711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5571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81510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732473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166011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199692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08543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500491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298274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742323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09222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14576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92723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859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5195876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281450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726155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0502899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27465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2577442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0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4974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65989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75465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51641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35767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15297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050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8219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lt1"/>
                </a:solidFill>
                <a:latin typeface="+mn-lt"/>
                <a:ea typeface="Courier New"/>
                <a:cs typeface="Courier New"/>
                <a:sym typeface="Courier New"/>
              </a:rPr>
              <a:t>Rules of blockchain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Courier New"/>
                <a:cs typeface="Courier New"/>
                <a:sym typeface="Courier New"/>
              </a:rPr>
              <a:t>Bitcoin</a:t>
            </a:r>
            <a:endParaRPr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Connecting a </a:t>
            </a: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Приєднання до ланцюжка прийнятого та перевіреного блоку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На цьому етапі може бути виявлена спроба подвійної витрати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Перевірка всіх входів щодо coins database — current set of UTXO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5"/>
          <p:cNvPicPr preferRelativeResize="0"/>
          <p:nvPr/>
        </p:nvPicPr>
        <p:blipFill rotWithShape="1">
          <a:blip r:embed="rId3">
            <a:alphaModFix/>
          </a:blip>
          <a:srcRect l="1503" t="9700" r="9512" b="23995"/>
          <a:stretch/>
        </p:blipFill>
        <p:spPr>
          <a:xfrm>
            <a:off x="1526637" y="967588"/>
            <a:ext cx="6090726" cy="320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Disconnecting </a:t>
            </a:r>
            <a:r>
              <a:rPr lang="en" sz="3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block (reorganize)</a:t>
            </a:r>
            <a:endParaRPr sz="32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Перебудова останньої історії на альтернативну гілку ланцюжка блоків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Повернення UTXO в coins database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Повернення транзакцій в mempool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Courier New"/>
              <a:buChar char="❏"/>
            </a:pPr>
            <a:r>
              <a:rPr lang="en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Connecting an alternative block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Checkpoints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311700" y="10927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Font typeface="Courier New"/>
              <a:buChar char="❏"/>
            </a:pPr>
            <a:r>
              <a:rPr lang="en" sz="2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Відповідність висоти блоку "правильному" геш-значенню</a:t>
            </a:r>
            <a:endParaRPr sz="27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Font typeface="Courier New"/>
              <a:buChar char="❏"/>
            </a:pPr>
            <a:r>
              <a:rPr lang="en" sz="2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Захист від спаму неправильними ланцюжками</a:t>
            </a:r>
            <a:endParaRPr sz="27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Font typeface="Courier New"/>
              <a:buChar char="❏"/>
            </a:pPr>
            <a:r>
              <a:rPr lang="en" sz="2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Захист від ізоляції конкретного вузла від правильної версії бази даних</a:t>
            </a:r>
            <a:endParaRPr sz="27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8"/>
          <p:cNvPicPr preferRelativeResize="0"/>
          <p:nvPr/>
        </p:nvPicPr>
        <p:blipFill rotWithShape="1">
          <a:blip r:embed="rId3">
            <a:alphaModFix/>
          </a:blip>
          <a:srcRect l="744" t="23804" b="14732"/>
          <a:stretch/>
        </p:blipFill>
        <p:spPr>
          <a:xfrm>
            <a:off x="249787" y="875925"/>
            <a:ext cx="8644426" cy="33916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nLockTime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9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Courier New"/>
              <a:buChar char="❏"/>
            </a:pPr>
            <a:r>
              <a:rPr lang="en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4-х байтове поле у заголовку транзакції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Courier New"/>
              <a:buChar char="❏"/>
            </a:pPr>
            <a:r>
              <a:rPr lang="en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Задає час або висоту блоку, до якого валідатори не мають права включити транзакцію до блоку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937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600"/>
              <a:buFont typeface="Courier New"/>
              <a:buChar char="❏"/>
            </a:pPr>
            <a:r>
              <a:rPr lang="en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Використовується для механізму відкладених транзакцій</a:t>
            </a:r>
            <a:endParaRPr sz="2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0"/>
          <p:cNvPicPr preferRelativeResize="0"/>
          <p:nvPr/>
        </p:nvPicPr>
        <p:blipFill rotWithShape="1">
          <a:blip r:embed="rId3">
            <a:alphaModFix/>
          </a:blip>
          <a:srcRect t="7869" b="28666"/>
          <a:stretch/>
        </p:blipFill>
        <p:spPr>
          <a:xfrm>
            <a:off x="76200" y="763887"/>
            <a:ext cx="8991598" cy="361572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Запис довільних </a:t>
            </a: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даних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41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Блокчейн Біткоїна гарантує цілісність та доступність даних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Такі властивості мають велику цінність для деяких додатків.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l="2536" t="3193" r="20599" b="1777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OP_RETURN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43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У Bitcoin Script була додана спеціальна операція, що дозволяє вставити у вихід транзакції до 80 байт довільних даних.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330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Визначення</a:t>
            </a:r>
            <a:endParaRPr sz="36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1212020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Courier New"/>
              <a:buChar char="❏"/>
            </a:pPr>
            <a:r>
              <a:rPr lang="en" sz="2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Genesis Block</a:t>
            </a:r>
            <a:r>
              <a:rPr lang="en" sz="25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— нульовий блок у ланцюжку</a:t>
            </a:r>
            <a:endParaRPr sz="25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Courier New"/>
              <a:buChar char="❏"/>
            </a:pPr>
            <a:r>
              <a:rPr lang="en" sz="2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BlockHeader</a:t>
            </a:r>
            <a:r>
              <a:rPr lang="en" sz="25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— заголовок блоку</a:t>
            </a:r>
            <a:endParaRPr sz="25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Courier New"/>
              <a:buChar char="❏"/>
            </a:pPr>
            <a:r>
              <a:rPr lang="en" sz="2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Nonce </a:t>
            </a:r>
            <a:r>
              <a:rPr lang="en" sz="25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— вирішення задачі PoW</a:t>
            </a:r>
            <a:endParaRPr sz="25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Courier New"/>
              <a:buChar char="❏"/>
            </a:pPr>
            <a:r>
              <a:rPr lang="en" sz="2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Difficulty </a:t>
            </a:r>
            <a:r>
              <a:rPr lang="en" sz="25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— складність видобутку монет</a:t>
            </a:r>
            <a:endParaRPr sz="25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500"/>
              <a:buFont typeface="Courier New"/>
              <a:buChar char="❏"/>
            </a:pPr>
            <a:r>
              <a:rPr lang="en" sz="2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CoinBase </a:t>
            </a:r>
            <a:r>
              <a:rPr lang="en" sz="25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— нульова транзакція у блоці</a:t>
            </a:r>
            <a:endParaRPr sz="25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Використання блокчейну</a:t>
            </a:r>
            <a:r>
              <a:rPr lang="en" sz="34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Біткоїна</a:t>
            </a:r>
            <a:endParaRPr sz="3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44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Colored Coins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Factom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Omni Layer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Counterparty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Blockchain_</a:t>
            </a:r>
            <a:endParaRPr sz="36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База даних транзакцій, загальна всім вузлів мережі що у системі з урахуванням протоколу Биткоїн. Кожен наступний блок підтверджує цілісність попереднього, що гарантує, що він був створений на основі усієї попередньої історії.</a:t>
            </a:r>
            <a:endParaRPr sz="27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l="3864" t="22994" b="34690"/>
          <a:stretch/>
        </p:blipFill>
        <p:spPr>
          <a:xfrm>
            <a:off x="390513" y="1364800"/>
            <a:ext cx="8362975" cy="2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9"/>
          <p:cNvGraphicFramePr/>
          <p:nvPr/>
        </p:nvGraphicFramePr>
        <p:xfrm>
          <a:off x="145125" y="878550"/>
          <a:ext cx="8853725" cy="3647360"/>
        </p:xfrm>
        <a:graphic>
          <a:graphicData uri="http://schemas.openxmlformats.org/drawingml/2006/table">
            <a:tbl>
              <a:tblPr>
                <a:noFill/>
                <a:tableStyleId>{815559FF-6265-44D1-9311-FBEB112D822F}</a:tableStyleId>
              </a:tblPr>
              <a:tblGrid>
                <a:gridCol w="27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Поле</a:t>
                      </a:r>
                      <a:endParaRPr sz="1800" b="1">
                        <a:solidFill>
                          <a:srgbClr val="FF99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Значення</a:t>
                      </a:r>
                      <a:endParaRPr sz="1800" b="1">
                        <a:solidFill>
                          <a:srgbClr val="FF99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Розмір</a:t>
                      </a:r>
                      <a:endParaRPr sz="1800" b="1">
                        <a:solidFill>
                          <a:srgbClr val="FF99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Magic no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0xD9B4BEF9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Bytes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Blocksize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 of bytes following up to end of block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Bytes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Blockheader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consists of 6 items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 Bytes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Transaction counter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positive integer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1 - 9 Bytes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Тransactions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(non empty) list of transactions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N/A</a:t>
                      </a:r>
                      <a:endParaRPr sz="18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30"/>
          <p:cNvGraphicFramePr/>
          <p:nvPr/>
        </p:nvGraphicFramePr>
        <p:xfrm>
          <a:off x="315738" y="144700"/>
          <a:ext cx="8512525" cy="4690325"/>
        </p:xfrm>
        <a:graphic>
          <a:graphicData uri="http://schemas.openxmlformats.org/drawingml/2006/table">
            <a:tbl>
              <a:tblPr>
                <a:noFill/>
                <a:tableStyleId>{815559FF-6265-44D1-9311-FBEB112D822F}</a:tableStyleId>
              </a:tblPr>
              <a:tblGrid>
                <a:gridCol w="18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Поле</a:t>
                      </a:r>
                      <a:endParaRPr sz="1200" b="1">
                        <a:solidFill>
                          <a:srgbClr val="FF99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Значення</a:t>
                      </a:r>
                      <a:endParaRPr sz="1200" b="1">
                        <a:solidFill>
                          <a:srgbClr val="FF99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Оновлення значення</a:t>
                      </a:r>
                      <a:endParaRPr sz="1200" b="1">
                        <a:solidFill>
                          <a:srgbClr val="FF99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Розмір</a:t>
                      </a:r>
                      <a:endParaRPr sz="1200" b="1">
                        <a:solidFill>
                          <a:srgbClr val="FF99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Version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Block version number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You upgrade the software and it specifies a new version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Bytes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hashPrevBlock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256-bit hash of the previous blockheader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new block comes in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 Bytes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hashMerkleRoot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256-bit hash of txes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transaction is accepted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 Bytes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 timestamp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 few seconds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Bytes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Bits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 target in compact format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difficulty is adjusted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Bytes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Nonce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32-bit number (starts at 0)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hash is tried (increments)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 Bytes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A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47975"/>
            <a:ext cx="5234050" cy="331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450" y="913525"/>
            <a:ext cx="5234031" cy="331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Часові </a:t>
            </a: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мітки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32"/>
          <p:cNvSpPr txBox="1">
            <a:spLocks noGrp="1"/>
          </p:cNvSpPr>
          <p:nvPr>
            <p:ph type="body" idx="1"/>
          </p:nvPr>
        </p:nvSpPr>
        <p:spPr>
          <a:xfrm>
            <a:off x="311700" y="141574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Кожен заголовок блоку містить Unix timestamp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Час нового блоку має бути більшим, ніж медіанне значення часу попередніх 11 блоків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Courier New"/>
              <a:buChar char="❏"/>
            </a:pPr>
            <a:r>
              <a:rPr lang="en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Час нового блоку має бути меншим, ніж медіанне значення часу всіх підключених вузлів + 2 години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Mempool</a:t>
            </a:r>
            <a:endParaRPr sz="36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1"/>
          </p:nvPr>
        </p:nvSpPr>
        <p:spPr>
          <a:xfrm>
            <a:off x="311699" y="907083"/>
            <a:ext cx="8747059" cy="3424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Зберігання списку правильних, але не підтверджених транзакцій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Формування черги транзакцій для додавання до нового блоку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000"/>
              <a:buFont typeface="Courier New"/>
              <a:buChar char="❏"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Середнє завантаження за рік: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30 000 txes / 40 МB</a:t>
            </a:r>
            <a:endParaRPr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428</Words>
  <Application>Microsoft Office PowerPoint</Application>
  <PresentationFormat>Экран (16:9)</PresentationFormat>
  <Paragraphs>91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Ион</vt:lpstr>
      <vt:lpstr>1_Ион</vt:lpstr>
      <vt:lpstr>Rules of blockchain in Bitcoin</vt:lpstr>
      <vt:lpstr>Визначення</vt:lpstr>
      <vt:lpstr>Blockchain_</vt:lpstr>
      <vt:lpstr>Презентация PowerPoint</vt:lpstr>
      <vt:lpstr>Презентация PowerPoint</vt:lpstr>
      <vt:lpstr>Презентация PowerPoint</vt:lpstr>
      <vt:lpstr>Презентация PowerPoint</vt:lpstr>
      <vt:lpstr>Часові мітки</vt:lpstr>
      <vt:lpstr>Mempool</vt:lpstr>
      <vt:lpstr>Connecting a block</vt:lpstr>
      <vt:lpstr>Презентация PowerPoint</vt:lpstr>
      <vt:lpstr>Disconnecting a block (reorganize)</vt:lpstr>
      <vt:lpstr>Checkpoints</vt:lpstr>
      <vt:lpstr>Презентация PowerPoint</vt:lpstr>
      <vt:lpstr>nLockTime</vt:lpstr>
      <vt:lpstr>Презентация PowerPoint</vt:lpstr>
      <vt:lpstr>Запис довільних даних</vt:lpstr>
      <vt:lpstr>Презентация PowerPoint</vt:lpstr>
      <vt:lpstr>OP_RETURN</vt:lpstr>
      <vt:lpstr>Використання блокчейну Біткоїна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працює блокчейн в Біткоїн_</dc:title>
  <dc:creator>User</dc:creator>
  <cp:lastModifiedBy>Natalia Dolgova</cp:lastModifiedBy>
  <cp:revision>2</cp:revision>
  <dcterms:modified xsi:type="dcterms:W3CDTF">2023-03-27T05:08:46Z</dcterms:modified>
</cp:coreProperties>
</file>