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3"/>
      <p:bold r:id="rId24"/>
      <p:italic r:id="rId25"/>
      <p:boldItalic r:id="rId26"/>
    </p:embeddedFont>
    <p:embeddedFont>
      <p:font typeface="Wingdings 3" panose="05040102010807070707" pitchFamily="18" charset="2"/>
      <p:regular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AA3606-28D4-489E-B719-AC9DB651ADA3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917A53C-865C-4324-BB00-8FCEE3DF1111}">
      <dgm:prSet/>
      <dgm:spPr/>
      <dgm:t>
        <a:bodyPr/>
        <a:lstStyle/>
        <a:p>
          <a:r>
            <a:rPr lang="en-US" b="0" i="0"/>
            <a:t>Конктретний блокчейн (Bitcoin, Ethereum)</a:t>
          </a:r>
          <a:endParaRPr lang="en-US"/>
        </a:p>
      </dgm:t>
    </dgm:pt>
    <dgm:pt modelId="{A77E32B4-BBE4-42B4-85A6-F0696077C062}" type="parTrans" cxnId="{2087BC3A-B244-4B74-8174-4FB51ECDFC20}">
      <dgm:prSet/>
      <dgm:spPr/>
      <dgm:t>
        <a:bodyPr/>
        <a:lstStyle/>
        <a:p>
          <a:endParaRPr lang="en-US"/>
        </a:p>
      </dgm:t>
    </dgm:pt>
    <dgm:pt modelId="{E3F234E3-D2E6-4777-9D5B-9A7E147681BE}" type="sibTrans" cxnId="{2087BC3A-B244-4B74-8174-4FB51ECDFC20}">
      <dgm:prSet/>
      <dgm:spPr/>
      <dgm:t>
        <a:bodyPr/>
        <a:lstStyle/>
        <a:p>
          <a:endParaRPr lang="en-US"/>
        </a:p>
      </dgm:t>
    </dgm:pt>
    <dgm:pt modelId="{6DE7D625-86E4-4C98-9EFC-759699609295}">
      <dgm:prSet/>
      <dgm:spPr/>
      <dgm:t>
        <a:bodyPr/>
        <a:lstStyle/>
        <a:p>
          <a:r>
            <a:rPr lang="en-US" b="0" i="0"/>
            <a:t>Блокчейн як технологія</a:t>
          </a:r>
          <a:endParaRPr lang="en-US"/>
        </a:p>
      </dgm:t>
    </dgm:pt>
    <dgm:pt modelId="{8A8EC452-8FA2-4EBA-AF56-6579CF515171}" type="parTrans" cxnId="{6B4E7B9B-164C-4780-9995-8DCF62730692}">
      <dgm:prSet/>
      <dgm:spPr/>
      <dgm:t>
        <a:bodyPr/>
        <a:lstStyle/>
        <a:p>
          <a:endParaRPr lang="en-US"/>
        </a:p>
      </dgm:t>
    </dgm:pt>
    <dgm:pt modelId="{2DFA773A-748B-4869-A6C4-9C4BFC7EB647}" type="sibTrans" cxnId="{6B4E7B9B-164C-4780-9995-8DCF62730692}">
      <dgm:prSet/>
      <dgm:spPr/>
      <dgm:t>
        <a:bodyPr/>
        <a:lstStyle/>
        <a:p>
          <a:endParaRPr lang="en-US"/>
        </a:p>
      </dgm:t>
    </dgm:pt>
    <dgm:pt modelId="{E6913EF0-82E6-417A-A9C6-4B3CDFADD4FF}">
      <dgm:prSet/>
      <dgm:spPr/>
      <dgm:t>
        <a:bodyPr/>
        <a:lstStyle/>
        <a:p>
          <a:r>
            <a:rPr lang="en-US" b="0" i="0"/>
            <a:t>Реалізація технології в конкретному випадку</a:t>
          </a:r>
          <a:endParaRPr lang="en-US"/>
        </a:p>
      </dgm:t>
    </dgm:pt>
    <dgm:pt modelId="{8801044E-5122-4DFE-9C9F-A161A9A8762E}" type="parTrans" cxnId="{2696AB76-F4F6-4F87-A506-08A9B3CFC567}">
      <dgm:prSet/>
      <dgm:spPr/>
      <dgm:t>
        <a:bodyPr/>
        <a:lstStyle/>
        <a:p>
          <a:endParaRPr lang="en-US"/>
        </a:p>
      </dgm:t>
    </dgm:pt>
    <dgm:pt modelId="{FB42C82B-44FC-450A-97B2-2E4E3F646C77}" type="sibTrans" cxnId="{2696AB76-F4F6-4F87-A506-08A9B3CFC567}">
      <dgm:prSet/>
      <dgm:spPr/>
      <dgm:t>
        <a:bodyPr/>
        <a:lstStyle/>
        <a:p>
          <a:endParaRPr lang="en-US"/>
        </a:p>
      </dgm:t>
    </dgm:pt>
    <dgm:pt modelId="{A666046E-C7C6-4F38-8127-4112BD19828C}" type="pres">
      <dgm:prSet presAssocID="{4AAA3606-28D4-489E-B719-AC9DB651ADA3}" presName="diagram" presStyleCnt="0">
        <dgm:presLayoutVars>
          <dgm:dir/>
          <dgm:resizeHandles val="exact"/>
        </dgm:presLayoutVars>
      </dgm:prSet>
      <dgm:spPr/>
    </dgm:pt>
    <dgm:pt modelId="{CCD37874-6D73-42F3-BCC8-DB4EFE4E0635}" type="pres">
      <dgm:prSet presAssocID="{2917A53C-865C-4324-BB00-8FCEE3DF1111}" presName="node" presStyleLbl="node1" presStyleIdx="0" presStyleCnt="3">
        <dgm:presLayoutVars>
          <dgm:bulletEnabled val="1"/>
        </dgm:presLayoutVars>
      </dgm:prSet>
      <dgm:spPr/>
    </dgm:pt>
    <dgm:pt modelId="{04940763-C3E6-4178-93DB-24753DB316DF}" type="pres">
      <dgm:prSet presAssocID="{E3F234E3-D2E6-4777-9D5B-9A7E147681BE}" presName="sibTrans" presStyleCnt="0"/>
      <dgm:spPr/>
    </dgm:pt>
    <dgm:pt modelId="{1BEE63C7-EA1D-4244-9413-50B7CAED1BF0}" type="pres">
      <dgm:prSet presAssocID="{6DE7D625-86E4-4C98-9EFC-759699609295}" presName="node" presStyleLbl="node1" presStyleIdx="1" presStyleCnt="3">
        <dgm:presLayoutVars>
          <dgm:bulletEnabled val="1"/>
        </dgm:presLayoutVars>
      </dgm:prSet>
      <dgm:spPr/>
    </dgm:pt>
    <dgm:pt modelId="{A6C2A145-5366-4D43-8A14-5270D3214D9C}" type="pres">
      <dgm:prSet presAssocID="{2DFA773A-748B-4869-A6C4-9C4BFC7EB647}" presName="sibTrans" presStyleCnt="0"/>
      <dgm:spPr/>
    </dgm:pt>
    <dgm:pt modelId="{B2ED2B28-2CE5-4299-99FD-6898273CFBDB}" type="pres">
      <dgm:prSet presAssocID="{E6913EF0-82E6-417A-A9C6-4B3CDFADD4FF}" presName="node" presStyleLbl="node1" presStyleIdx="2" presStyleCnt="3">
        <dgm:presLayoutVars>
          <dgm:bulletEnabled val="1"/>
        </dgm:presLayoutVars>
      </dgm:prSet>
      <dgm:spPr/>
    </dgm:pt>
  </dgm:ptLst>
  <dgm:cxnLst>
    <dgm:cxn modelId="{1B9FD61C-BAA2-48FD-8F81-F32E2143EECB}" type="presOf" srcId="{6DE7D625-86E4-4C98-9EFC-759699609295}" destId="{1BEE63C7-EA1D-4244-9413-50B7CAED1BF0}" srcOrd="0" destOrd="0" presId="urn:microsoft.com/office/officeart/2005/8/layout/default"/>
    <dgm:cxn modelId="{2087BC3A-B244-4B74-8174-4FB51ECDFC20}" srcId="{4AAA3606-28D4-489E-B719-AC9DB651ADA3}" destId="{2917A53C-865C-4324-BB00-8FCEE3DF1111}" srcOrd="0" destOrd="0" parTransId="{A77E32B4-BBE4-42B4-85A6-F0696077C062}" sibTransId="{E3F234E3-D2E6-4777-9D5B-9A7E147681BE}"/>
    <dgm:cxn modelId="{D088514B-7495-47E8-B947-1B8F463045AC}" type="presOf" srcId="{4AAA3606-28D4-489E-B719-AC9DB651ADA3}" destId="{A666046E-C7C6-4F38-8127-4112BD19828C}" srcOrd="0" destOrd="0" presId="urn:microsoft.com/office/officeart/2005/8/layout/default"/>
    <dgm:cxn modelId="{22167173-55BA-48A5-AA93-5ECE314D0A15}" type="presOf" srcId="{2917A53C-865C-4324-BB00-8FCEE3DF1111}" destId="{CCD37874-6D73-42F3-BCC8-DB4EFE4E0635}" srcOrd="0" destOrd="0" presId="urn:microsoft.com/office/officeart/2005/8/layout/default"/>
    <dgm:cxn modelId="{2696AB76-F4F6-4F87-A506-08A9B3CFC567}" srcId="{4AAA3606-28D4-489E-B719-AC9DB651ADA3}" destId="{E6913EF0-82E6-417A-A9C6-4B3CDFADD4FF}" srcOrd="2" destOrd="0" parTransId="{8801044E-5122-4DFE-9C9F-A161A9A8762E}" sibTransId="{FB42C82B-44FC-450A-97B2-2E4E3F646C77}"/>
    <dgm:cxn modelId="{6B4E7B9B-164C-4780-9995-8DCF62730692}" srcId="{4AAA3606-28D4-489E-B719-AC9DB651ADA3}" destId="{6DE7D625-86E4-4C98-9EFC-759699609295}" srcOrd="1" destOrd="0" parTransId="{8A8EC452-8FA2-4EBA-AF56-6579CF515171}" sibTransId="{2DFA773A-748B-4869-A6C4-9C4BFC7EB647}"/>
    <dgm:cxn modelId="{A305C8F3-48B4-48A6-BBD3-9A3F5CC8B1FF}" type="presOf" srcId="{E6913EF0-82E6-417A-A9C6-4B3CDFADD4FF}" destId="{B2ED2B28-2CE5-4299-99FD-6898273CFBDB}" srcOrd="0" destOrd="0" presId="urn:microsoft.com/office/officeart/2005/8/layout/default"/>
    <dgm:cxn modelId="{9A6B7F7F-259B-4795-BC88-37C36D1290F8}" type="presParOf" srcId="{A666046E-C7C6-4F38-8127-4112BD19828C}" destId="{CCD37874-6D73-42F3-BCC8-DB4EFE4E0635}" srcOrd="0" destOrd="0" presId="urn:microsoft.com/office/officeart/2005/8/layout/default"/>
    <dgm:cxn modelId="{23C1978D-6047-4A14-A9A4-8824331EEAD2}" type="presParOf" srcId="{A666046E-C7C6-4F38-8127-4112BD19828C}" destId="{04940763-C3E6-4178-93DB-24753DB316DF}" srcOrd="1" destOrd="0" presId="urn:microsoft.com/office/officeart/2005/8/layout/default"/>
    <dgm:cxn modelId="{BADDAFC0-9BA4-4BA5-A9A5-2C7812953F07}" type="presParOf" srcId="{A666046E-C7C6-4F38-8127-4112BD19828C}" destId="{1BEE63C7-EA1D-4244-9413-50B7CAED1BF0}" srcOrd="2" destOrd="0" presId="urn:microsoft.com/office/officeart/2005/8/layout/default"/>
    <dgm:cxn modelId="{E0DE8C5F-5029-4633-A7FE-58B715DE034D}" type="presParOf" srcId="{A666046E-C7C6-4F38-8127-4112BD19828C}" destId="{A6C2A145-5366-4D43-8A14-5270D3214D9C}" srcOrd="3" destOrd="0" presId="urn:microsoft.com/office/officeart/2005/8/layout/default"/>
    <dgm:cxn modelId="{4775D12B-EFC3-49AD-8B34-A7DAF84BBF3E}" type="presParOf" srcId="{A666046E-C7C6-4F38-8127-4112BD19828C}" destId="{B2ED2B28-2CE5-4299-99FD-6898273CFBD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D37874-6D73-42F3-BCC8-DB4EFE4E0635}">
      <dsp:nvSpPr>
        <dsp:cNvPr id="0" name=""/>
        <dsp:cNvSpPr/>
      </dsp:nvSpPr>
      <dsp:spPr>
        <a:xfrm>
          <a:off x="514" y="486943"/>
          <a:ext cx="2004862" cy="12029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Конктретний блокчейн (Bitcoin, Ethereum)</a:t>
          </a:r>
          <a:endParaRPr lang="en-US" sz="1800" kern="1200"/>
        </a:p>
      </dsp:txBody>
      <dsp:txXfrm>
        <a:off x="514" y="486943"/>
        <a:ext cx="2004862" cy="1202917"/>
      </dsp:txXfrm>
    </dsp:sp>
    <dsp:sp modelId="{1BEE63C7-EA1D-4244-9413-50B7CAED1BF0}">
      <dsp:nvSpPr>
        <dsp:cNvPr id="0" name=""/>
        <dsp:cNvSpPr/>
      </dsp:nvSpPr>
      <dsp:spPr>
        <a:xfrm>
          <a:off x="2205863" y="486943"/>
          <a:ext cx="2004862" cy="120291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Блокчейн як технологія</a:t>
          </a:r>
          <a:endParaRPr lang="en-US" sz="1800" kern="1200"/>
        </a:p>
      </dsp:txBody>
      <dsp:txXfrm>
        <a:off x="2205863" y="486943"/>
        <a:ext cx="2004862" cy="1202917"/>
      </dsp:txXfrm>
    </dsp:sp>
    <dsp:sp modelId="{B2ED2B28-2CE5-4299-99FD-6898273CFBDB}">
      <dsp:nvSpPr>
        <dsp:cNvPr id="0" name=""/>
        <dsp:cNvSpPr/>
      </dsp:nvSpPr>
      <dsp:spPr>
        <a:xfrm>
          <a:off x="1103188" y="1890347"/>
          <a:ext cx="2004862" cy="12029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Реалізація технології в конкретному випадку</a:t>
          </a:r>
          <a:endParaRPr lang="en-US" sz="1800" kern="1200"/>
        </a:p>
      </dsp:txBody>
      <dsp:txXfrm>
        <a:off x="1103188" y="1890347"/>
        <a:ext cx="2004862" cy="1202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794fc77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794fc77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794fc77d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794fc77d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794fc77d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794fc77d6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794fc77d6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794fc77d6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794fc77d6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794fc77d6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794fc77d6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794fc77d6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794fc77d6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794fc77d6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794fc77d6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794fc77d6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794fc77d6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794fc77d6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794fc77d6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794fc77d6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794fc77d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794fc77d6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794fc77d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f794fc77d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ce3d5909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ce3d5909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794fc77d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794fc77d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794fc77d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794fc77d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794fc77d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794fc77d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794fc77d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794fc77d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794fc77d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794fc77d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794fc77d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794fc77d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794fc77d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794fc77d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07648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31429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3341169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446297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153421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465290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596517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62672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2768825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420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165809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0554265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916338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637675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592935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7409385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688903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87154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71215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2.pn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microsoft.com/office/2007/relationships/diagramDrawing" Target="../diagrams/drawing1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0AAA8455-7A11-F74C-A9C4-B4E1D38613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0495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866216" y="1085850"/>
            <a:ext cx="6619243" cy="2497185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>
                <a:latin typeface="Courier New"/>
                <a:ea typeface="Courier New"/>
                <a:cs typeface="Courier New"/>
                <a:sym typeface="Courier New"/>
              </a:rPr>
              <a:t>Принципи роботи блокчейн</a:t>
            </a:r>
            <a:endParaRPr lang="ru-RU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12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17" name="Oval 116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1714" cy="51435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1" y="1371600"/>
            <a:ext cx="0" cy="24003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130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671060"/>
            <a:ext cx="745301" cy="571500"/>
          </a:xfrm>
          <a:prstGeom prst="rect">
            <a:avLst/>
          </a:prstGeom>
        </p:spPr>
      </p:pic>
      <p:sp>
        <p:nvSpPr>
          <p:cNvPr id="133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191" y="0"/>
            <a:ext cx="9144000" cy="5142309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04646" y="603504"/>
            <a:ext cx="2641019" cy="393649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457200">
              <a:spcBef>
                <a:spcPct val="0"/>
              </a:spcBef>
              <a:spcAft>
                <a:spcPts val="0"/>
              </a:spcAft>
            </a:pPr>
            <a:r>
              <a:rPr lang="en-US" sz="2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Courier New"/>
              </a:rPr>
              <a:t>Permissioned / Permissionless</a:t>
            </a:r>
            <a:br>
              <a:rPr lang="ru-RU" sz="2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Courier New"/>
              </a:rPr>
            </a:br>
            <a:br>
              <a:rPr lang="ru-RU" sz="2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Courier New"/>
              </a:rPr>
            </a:br>
            <a:r>
              <a:rPr lang="ru-RU" sz="2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Courier New"/>
              </a:rPr>
              <a:t>Дозволено / Без </a:t>
            </a:r>
            <a:r>
              <a:rPr lang="ru-RU" sz="2900" b="0" i="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  <a:sym typeface="Courier New"/>
              </a:rPr>
              <a:t>дозволу</a:t>
            </a:r>
            <a:endParaRPr lang="en-US" sz="2900" b="0" i="0" kern="1200" dirty="0">
              <a:solidFill>
                <a:schemeClr val="tx2"/>
              </a:solidFill>
              <a:latin typeface="+mj-lt"/>
              <a:ea typeface="+mj-ea"/>
              <a:cs typeface="+mj-cs"/>
              <a:sym typeface="Courier New"/>
            </a:endParaRPr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3731895" y="603503"/>
            <a:ext cx="4799948" cy="393649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937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Permissionless — будь-хто може стати валідатором і створювати нові блоки</a:t>
            </a:r>
          </a:p>
          <a:p>
            <a:pPr marL="457200" lvl="0" indent="-3937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Permissioned — тільки спеціально призначені сторони можуть верифікувати транзакції та формувати блоки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118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23" name="Oval 122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3" name="Rectangle 132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1714" cy="51435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1" y="1371600"/>
            <a:ext cx="0" cy="24003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Picture 136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671060"/>
            <a:ext cx="745301" cy="571500"/>
          </a:xfrm>
          <a:prstGeom prst="rect">
            <a:avLst/>
          </a:prstGeom>
        </p:spPr>
      </p:pic>
      <p:sp>
        <p:nvSpPr>
          <p:cNvPr id="139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191" y="0"/>
            <a:ext cx="9144000" cy="5142309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604646" y="603504"/>
            <a:ext cx="2641019" cy="393649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457200">
              <a:spcBef>
                <a:spcPct val="0"/>
              </a:spcBef>
              <a:spcAft>
                <a:spcPts val="0"/>
              </a:spcAft>
            </a:pPr>
            <a:r>
              <a:rPr lang="en-US" sz="33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Courier New"/>
              </a:rPr>
              <a:t>Консенсус proof-of-work</a:t>
            </a:r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3731895" y="603503"/>
            <a:ext cx="4799948" cy="393649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810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Кількість валідаторів (майнерів) невідома</a:t>
            </a:r>
          </a:p>
          <a:p>
            <a:pPr marL="457200" lvl="0" indent="-3810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Валідатори анонімні і не мають репутації</a:t>
            </a:r>
          </a:p>
          <a:p>
            <a:pPr marL="457200" lvl="0" indent="-3810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Голос підкріплюється доказом роботи</a:t>
            </a:r>
          </a:p>
          <a:p>
            <a:pPr marL="457200" lvl="0" indent="-3810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Консенсус досягнуто, якщо сторони, які контролюють більшість потужності у згоді</a:t>
            </a:r>
          </a:p>
          <a:p>
            <a:pPr marL="457200" lvl="0" indent="-3810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Приклади: Bitcoin, Monero, Litecoin</a:t>
            </a:r>
          </a:p>
          <a:p>
            <a:pPr marL="45720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24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29" name="Oval 128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35" name="Rectangle 134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1714" cy="51435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1" y="1371600"/>
            <a:ext cx="0" cy="24003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Picture 142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671060"/>
            <a:ext cx="745301" cy="571500"/>
          </a:xfrm>
          <a:prstGeom prst="rect">
            <a:avLst/>
          </a:prstGeom>
        </p:spPr>
      </p:pic>
      <p:sp>
        <p:nvSpPr>
          <p:cNvPr id="145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191" y="0"/>
            <a:ext cx="9144000" cy="5142309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604646" y="603504"/>
            <a:ext cx="2641019" cy="393649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457200">
              <a:spcBef>
                <a:spcPct val="0"/>
              </a:spcBef>
              <a:spcAft>
                <a:spcPts val="0"/>
              </a:spcAft>
            </a:pPr>
            <a:r>
              <a:rPr lang="en-US" sz="33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Courier New"/>
              </a:rPr>
              <a:t>Консенсус proof-of-stake</a:t>
            </a:r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3731895" y="603503"/>
            <a:ext cx="4799948" cy="393649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810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Автор блока визначається алгоритмом</a:t>
            </a:r>
          </a:p>
          <a:p>
            <a:pPr marL="457200" lvl="0" indent="-3810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Шанс проголосувати пропорційний балансу</a:t>
            </a:r>
          </a:p>
          <a:p>
            <a:pPr marL="457200" lvl="0" indent="-3810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Валідатор втрачає свої монети, якщо завіряє неправильні або конфліктуючі блоки</a:t>
            </a:r>
          </a:p>
          <a:p>
            <a:pPr marL="457200" lvl="0" indent="-3810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Консенсус досягається, якщо власники більшості монет узгодили стан бази даних</a:t>
            </a:r>
          </a:p>
          <a:p>
            <a:pPr marL="457200" lvl="0" indent="-3810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Приклади: Peercoin, NXT, Cardano</a:t>
            </a:r>
          </a:p>
          <a:p>
            <a:pPr marL="45720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13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35" name="Oval 13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1714" cy="51435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1" y="1371600"/>
            <a:ext cx="0" cy="24003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9" name="Picture 148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671060"/>
            <a:ext cx="745301" cy="571500"/>
          </a:xfrm>
          <a:prstGeom prst="rect">
            <a:avLst/>
          </a:prstGeom>
        </p:spPr>
      </p:pic>
      <p:sp>
        <p:nvSpPr>
          <p:cNvPr id="151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191" y="0"/>
            <a:ext cx="9144000" cy="5142309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604646" y="603504"/>
            <a:ext cx="2641019" cy="393649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457200">
              <a:spcBef>
                <a:spcPct val="0"/>
              </a:spcBef>
              <a:spcAft>
                <a:spcPts val="0"/>
              </a:spcAft>
            </a:pPr>
            <a:r>
              <a:rPr lang="en-US" sz="33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Courier New"/>
              </a:rPr>
              <a:t>Консенсус BFT</a:t>
            </a:r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>
            <a:off x="3731895" y="603503"/>
            <a:ext cx="4799948" cy="393649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6957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The Byzantine fault tolerance</a:t>
            </a:r>
          </a:p>
          <a:p>
            <a:pPr marL="457200" lvl="0" indent="-36957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Кількість валідаторів заздалегідь відома</a:t>
            </a:r>
          </a:p>
          <a:p>
            <a:pPr marL="457200" lvl="0" indent="-36957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Валідатори ідентифіковані та знають один одного</a:t>
            </a:r>
          </a:p>
          <a:p>
            <a:pPr marL="457200" lvl="0" indent="-36957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Додавання або видалення валідатора вимагає згоди інших</a:t>
            </a:r>
          </a:p>
          <a:p>
            <a:pPr marL="457200" lvl="0" indent="-36957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Приклад: Hyperledger, Quorum</a:t>
            </a:r>
          </a:p>
          <a:p>
            <a:pPr marL="45720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136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41" name="Oval 140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6143943" y="994410"/>
            <a:ext cx="2514282" cy="229988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600" b="0" i="0" kern="1200">
                <a:solidFill>
                  <a:srgbClr val="EBEBEB"/>
                </a:solidFill>
                <a:latin typeface="+mj-lt"/>
                <a:ea typeface="+mj-ea"/>
                <a:cs typeface="+mj-cs"/>
                <a:sym typeface="Courier New"/>
              </a:rPr>
              <a:t>Класифікація механізмів консенсусу</a:t>
            </a:r>
          </a:p>
        </p:txBody>
      </p:sp>
      <p:sp>
        <p:nvSpPr>
          <p:cNvPr id="151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597760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3" name="Freeform: Shape 152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857465" cy="51435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2" name="Google Shape;132;p26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482890" y="1048980"/>
            <a:ext cx="4702997" cy="3045189"/>
          </a:xfrm>
          <a:prstGeom prst="rect">
            <a:avLst/>
          </a:prstGeom>
          <a:noFill/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 142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47" name="Oval 146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7" name="Rectangle 156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1714" cy="51435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1" y="1371600"/>
            <a:ext cx="0" cy="24003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" name="Picture 160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671060"/>
            <a:ext cx="745301" cy="571500"/>
          </a:xfrm>
          <a:prstGeom prst="rect">
            <a:avLst/>
          </a:prstGeom>
        </p:spPr>
      </p:pic>
      <p:sp>
        <p:nvSpPr>
          <p:cNvPr id="163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191" y="0"/>
            <a:ext cx="9144000" cy="5142309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37" name="Google Shape;137;p27"/>
          <p:cNvSpPr txBox="1">
            <a:spLocks noGrp="1"/>
          </p:cNvSpPr>
          <p:nvPr>
            <p:ph type="title"/>
          </p:nvPr>
        </p:nvSpPr>
        <p:spPr>
          <a:xfrm>
            <a:off x="604646" y="603504"/>
            <a:ext cx="2641019" cy="393649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457200">
              <a:spcBef>
                <a:spcPct val="0"/>
              </a:spcBef>
              <a:spcAft>
                <a:spcPts val="0"/>
              </a:spcAft>
            </a:pPr>
            <a:r>
              <a:rPr lang="en-US" sz="26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Courier New"/>
              </a:rPr>
              <a:t>Випадки використання блокчейну</a:t>
            </a:r>
          </a:p>
        </p:txBody>
      </p:sp>
      <p:sp>
        <p:nvSpPr>
          <p:cNvPr id="138" name="Google Shape;138;p27"/>
          <p:cNvSpPr txBox="1">
            <a:spLocks noGrp="1"/>
          </p:cNvSpPr>
          <p:nvPr>
            <p:ph type="body" idx="1"/>
          </p:nvPr>
        </p:nvSpPr>
        <p:spPr>
          <a:xfrm>
            <a:off x="3731895" y="603503"/>
            <a:ext cx="4799948" cy="393649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4064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Взаєморозрахунки між банками</a:t>
            </a:r>
          </a:p>
          <a:p>
            <a:pPr marL="457200" lvl="0" indent="-4064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Публічні реєстри</a:t>
            </a:r>
          </a:p>
          <a:p>
            <a:pPr marL="457200" lvl="0" indent="-4064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Аукціони та біржі</a:t>
            </a:r>
          </a:p>
          <a:p>
            <a:pPr marL="457200" lvl="0" indent="-4064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DNS/PKI</a:t>
            </a:r>
          </a:p>
          <a:p>
            <a:pPr marL="457200" lvl="0" indent="-4064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Голосування</a:t>
            </a:r>
          </a:p>
          <a:p>
            <a:pPr marL="45720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14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52" name="Oval 15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58" name="Rectangle 15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859FEF9A-9073-4D0C-AE3F-4B05B7C78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Freeform 5">
            <a:extLst>
              <a:ext uri="{FF2B5EF4-FFF2-40B4-BE49-F238E27FC236}">
                <a16:creationId xmlns:a16="http://schemas.microsoft.com/office/drawing/2014/main" id="{9A868E46-760C-4803-96E3-94D7FF55D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191" y="0"/>
            <a:ext cx="9144000" cy="5142309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C632DB3C-29C8-435B-832E-2A0003319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70765" y="1371600"/>
            <a:ext cx="0" cy="2400300"/>
          </a:xfrm>
          <a:prstGeom prst="line">
            <a:avLst/>
          </a:prstGeom>
          <a:ln w="19050" cap="sq"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Google Shape;143;p28"/>
          <p:cNvSpPr txBox="1">
            <a:spLocks noGrp="1"/>
          </p:cNvSpPr>
          <p:nvPr>
            <p:ph type="title"/>
          </p:nvPr>
        </p:nvSpPr>
        <p:spPr>
          <a:xfrm>
            <a:off x="3489530" y="1000125"/>
            <a:ext cx="4680435" cy="31432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Courier New"/>
              </a:rPr>
              <a:t>Складності проєктів, що використовують технологію блокчейн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icture 153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58" name="Oval 157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8" name="Rectangle 167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1714" cy="51435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1" y="1371600"/>
            <a:ext cx="0" cy="24003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Picture 171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671060"/>
            <a:ext cx="745301" cy="571500"/>
          </a:xfrm>
          <a:prstGeom prst="rect">
            <a:avLst/>
          </a:prstGeom>
        </p:spPr>
      </p:pic>
      <p:sp>
        <p:nvSpPr>
          <p:cNvPr id="174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191" y="0"/>
            <a:ext cx="9144000" cy="5142309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8" name="Google Shape;148;p29"/>
          <p:cNvSpPr txBox="1">
            <a:spLocks noGrp="1"/>
          </p:cNvSpPr>
          <p:nvPr>
            <p:ph type="title"/>
          </p:nvPr>
        </p:nvSpPr>
        <p:spPr>
          <a:xfrm>
            <a:off x="604646" y="603504"/>
            <a:ext cx="2641019" cy="393649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457200">
              <a:spcBef>
                <a:spcPct val="0"/>
              </a:spcBef>
              <a:spcAft>
                <a:spcPts val="0"/>
              </a:spcAft>
            </a:pPr>
            <a:r>
              <a:rPr lang="en-US" sz="33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Courier New"/>
              </a:rPr>
              <a:t>Складності блокчейн проєктів</a:t>
            </a:r>
          </a:p>
        </p:txBody>
      </p:sp>
      <p:sp>
        <p:nvSpPr>
          <p:cNvPr id="149" name="Google Shape;149;p29"/>
          <p:cNvSpPr txBox="1">
            <a:spLocks noGrp="1"/>
          </p:cNvSpPr>
          <p:nvPr>
            <p:ph type="body" idx="1"/>
          </p:nvPr>
        </p:nvSpPr>
        <p:spPr>
          <a:xfrm>
            <a:off x="3731895" y="603503"/>
            <a:ext cx="4799948" cy="393649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810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Приватність - як зберігати всі транзакції у загальній базі даних, але не розкривати чутливу комерційну інформацію?</a:t>
            </a:r>
          </a:p>
          <a:p>
            <a:pPr marL="457200" lvl="0" indent="-3810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Продуктивність — як долати обробку великого потоку транзакцій, якщо існує необхідність синхронізації валідаторів?</a:t>
            </a:r>
          </a:p>
          <a:p>
            <a:pPr marL="45720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159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64" name="Oval 163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6" name="Picture 165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70" name="Rectangle 169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4" name="Rectangle 173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1714" cy="51435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1" y="1371600"/>
            <a:ext cx="0" cy="24003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8" name="Picture 177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671060"/>
            <a:ext cx="745301" cy="571500"/>
          </a:xfrm>
          <a:prstGeom prst="rect">
            <a:avLst/>
          </a:prstGeom>
        </p:spPr>
      </p:pic>
      <p:sp>
        <p:nvSpPr>
          <p:cNvPr id="180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191" y="0"/>
            <a:ext cx="9144000" cy="5142309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54" name="Google Shape;154;p30"/>
          <p:cNvSpPr txBox="1">
            <a:spLocks noGrp="1"/>
          </p:cNvSpPr>
          <p:nvPr>
            <p:ph type="title"/>
          </p:nvPr>
        </p:nvSpPr>
        <p:spPr>
          <a:xfrm>
            <a:off x="604646" y="603504"/>
            <a:ext cx="2641019" cy="393649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457200">
              <a:spcBef>
                <a:spcPct val="0"/>
              </a:spcBef>
              <a:spcAft>
                <a:spcPts val="0"/>
              </a:spcAft>
            </a:pPr>
            <a:r>
              <a:rPr lang="en-US" sz="33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Courier New"/>
              </a:rPr>
              <a:t>Складності блокчейн проектів </a:t>
            </a:r>
          </a:p>
        </p:txBody>
      </p:sp>
      <p:sp>
        <p:nvSpPr>
          <p:cNvPr id="155" name="Google Shape;155;p30"/>
          <p:cNvSpPr txBox="1">
            <a:spLocks noGrp="1"/>
          </p:cNvSpPr>
          <p:nvPr>
            <p:ph type="body" idx="1"/>
          </p:nvPr>
        </p:nvSpPr>
        <p:spPr>
          <a:xfrm>
            <a:off x="3731895" y="603503"/>
            <a:ext cx="4799948" cy="393649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5814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Управління — як приймати рішення щодо оновлення протоколу у децентралізованому середовищі?</a:t>
            </a:r>
          </a:p>
          <a:p>
            <a:pPr marL="457200" lvl="0" indent="-35814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Зберігання – як зберігати лише необхідний мінімум даних, щоб заощадити місце у блокчейні?</a:t>
            </a:r>
          </a:p>
          <a:p>
            <a:pPr marL="457200" lvl="0" indent="-35814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Відповідальність — як визначити винного у разі конфлікту чи помилки?</a:t>
            </a:r>
          </a:p>
          <a:p>
            <a:pPr marL="45720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icture 165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70" name="Oval 169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76" name="Rectangle 175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0" name="Rectangle 17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1714" cy="51435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1" y="1371600"/>
            <a:ext cx="0" cy="24003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" name="Picture 18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671060"/>
            <a:ext cx="745301" cy="571500"/>
          </a:xfrm>
          <a:prstGeom prst="rect">
            <a:avLst/>
          </a:prstGeom>
        </p:spPr>
      </p:pic>
      <p:sp>
        <p:nvSpPr>
          <p:cNvPr id="18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191" y="0"/>
            <a:ext cx="9144000" cy="5142309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60" name="Google Shape;160;p31"/>
          <p:cNvSpPr txBox="1">
            <a:spLocks noGrp="1"/>
          </p:cNvSpPr>
          <p:nvPr>
            <p:ph type="title"/>
          </p:nvPr>
        </p:nvSpPr>
        <p:spPr>
          <a:xfrm>
            <a:off x="604646" y="603504"/>
            <a:ext cx="2641019" cy="393649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45720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ct val="30555"/>
            </a:pPr>
            <a:r>
              <a:rPr lang="en-US" sz="33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Courier New"/>
              </a:rPr>
              <a:t>Складності публічних блокчейнів</a:t>
            </a:r>
          </a:p>
          <a:p>
            <a:pPr marL="0" lvl="0" indent="0" algn="ctr" defTabSz="457200">
              <a:spcBef>
                <a:spcPct val="0"/>
              </a:spcBef>
              <a:spcAft>
                <a:spcPts val="0"/>
              </a:spcAft>
            </a:pPr>
            <a:endParaRPr lang="en-US" sz="3300" b="0" i="0" kern="1200" dirty="0">
              <a:solidFill>
                <a:schemeClr val="tx2"/>
              </a:solidFill>
              <a:latin typeface="+mj-lt"/>
              <a:ea typeface="+mj-ea"/>
              <a:cs typeface="+mj-cs"/>
              <a:sym typeface="Courier New"/>
            </a:endParaRPr>
          </a:p>
        </p:txBody>
      </p:sp>
      <p:sp>
        <p:nvSpPr>
          <p:cNvPr id="161" name="Google Shape;161;p31"/>
          <p:cNvSpPr txBox="1">
            <a:spLocks noGrp="1"/>
          </p:cNvSpPr>
          <p:nvPr>
            <p:ph type="body" idx="1"/>
          </p:nvPr>
        </p:nvSpPr>
        <p:spPr>
          <a:xfrm>
            <a:off x="3731895" y="603503"/>
            <a:ext cx="4799948" cy="393649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6957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Децентралізація — як запобігти ситуації, коли маленька група валідаторів контролює більшість потужності, що голосує?</a:t>
            </a:r>
          </a:p>
          <a:p>
            <a:pPr marL="457200" lvl="0" indent="-36957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Саморегуляція — як досягти соціального консенсусу в анонімній групі, яка має поганих гравців?</a:t>
            </a:r>
          </a:p>
          <a:p>
            <a:pPr marL="457200" lvl="0" indent="-36957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Маніпуляції ринком - що робити з інсайдерською торгівлею, фейковими новинами?</a:t>
            </a:r>
          </a:p>
          <a:p>
            <a:pPr marL="45720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93" name="Oval 92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86696" y="797562"/>
            <a:ext cx="2629122" cy="350654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SzPts val="990"/>
            </a:pPr>
            <a:r>
              <a:rPr lang="en-US" sz="2900">
                <a:solidFill>
                  <a:srgbClr val="F2F2F2"/>
                </a:solidFill>
                <a:sym typeface="Courier New"/>
              </a:rPr>
              <a:t>Що може означати слово “блокчейн”?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5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2766" y="363474"/>
            <a:ext cx="4938073" cy="4304390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2" name="Google Shape;60;p14">
            <a:extLst>
              <a:ext uri="{FF2B5EF4-FFF2-40B4-BE49-F238E27FC236}">
                <a16:creationId xmlns:a16="http://schemas.microsoft.com/office/drawing/2014/main" id="{089CF432-BC26-B4C8-61C7-D597EB5592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0395448"/>
              </p:ext>
            </p:extLst>
          </p:nvPr>
        </p:nvGraphicFramePr>
        <p:xfrm>
          <a:off x="4206478" y="723900"/>
          <a:ext cx="4211240" cy="3580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icture 17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75" name="Oval 17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7" name="Picture 17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81" name="Rectangle 18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3" name="Rectangle 182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67515" y="1448239"/>
            <a:ext cx="0" cy="24003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Google Shape;166;p32"/>
          <p:cNvSpPr txBox="1">
            <a:spLocks noGrp="1"/>
          </p:cNvSpPr>
          <p:nvPr>
            <p:ph type="title"/>
          </p:nvPr>
        </p:nvSpPr>
        <p:spPr>
          <a:xfrm>
            <a:off x="3490721" y="950218"/>
            <a:ext cx="5106271" cy="339634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990"/>
            </a:pPr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Courier New"/>
              </a:rPr>
              <a:t>Дякую за увагу.</a:t>
            </a:r>
          </a:p>
          <a:p>
            <a:pPr marL="0" lvl="0" indent="0" defTabSz="457200">
              <a:spcBef>
                <a:spcPct val="0"/>
              </a:spcBef>
              <a:spcAft>
                <a:spcPts val="1200"/>
              </a:spcAft>
              <a:buClr>
                <a:schemeClr val="dk1"/>
              </a:buClr>
              <a:buSzPts val="990"/>
            </a:pPr>
            <a:endParaRPr lang="en-US" sz="7200" b="0" i="0" kern="1200" dirty="0">
              <a:solidFill>
                <a:schemeClr val="tx2"/>
              </a:solidFill>
              <a:latin typeface="+mj-lt"/>
              <a:ea typeface="+mj-ea"/>
              <a:cs typeface="+mj-cs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3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98" name="Oval 97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0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095172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12" name="Freeform: Shape 111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321550"/>
            <a:ext cx="9144313" cy="3821950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827484" y="339538"/>
            <a:ext cx="6710641" cy="105039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300" b="0" i="0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Courier New"/>
              </a:rPr>
              <a:t>Широке визначення блокчейна</a:t>
            </a: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827484" y="2072640"/>
            <a:ext cx="6709905" cy="261365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Блокчейн – це технологія зберігання, погодження та синхронізації даних між учасниками, які не довіряють один одному.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81" name="Oval 8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83477" y="0"/>
            <a:ext cx="419604" cy="2782231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43184" cy="51435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489857" y="1234440"/>
            <a:ext cx="2642159" cy="335311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 sz="3300" b="0" i="0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Courier New"/>
              </a:rPr>
              <a:t>Блокчейн на технічному рівні</a:t>
            </a:r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903081" y="1234440"/>
            <a:ext cx="4439628" cy="335311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35814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Може використовувати будь-яку базу даних</a:t>
            </a:r>
          </a:p>
          <a:p>
            <a:pPr marL="457200" lvl="0" indent="-35814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Блоки формуються із транзакцій</a:t>
            </a:r>
          </a:p>
          <a:p>
            <a:pPr marL="457200" lvl="0" indent="-35814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Транзакція - це цифрова заява про передачу прав власності, засвідчену електронним підписом</a:t>
            </a:r>
          </a:p>
          <a:p>
            <a:pPr marL="457200" lvl="0" indent="-35814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Акаунти асоційовані з публічним ключем</a:t>
            </a:r>
          </a:p>
          <a:p>
            <a:pPr marL="457200" lvl="0" indent="-35814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Для зв'язку блоків потрібна стійка криптографічно геш-функція</a:t>
            </a:r>
          </a:p>
          <a:p>
            <a:pPr marL="45720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>
              <a:sym typeface="Courier New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87" name="Oval 8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94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6143943" y="994410"/>
            <a:ext cx="2514282" cy="229988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200" b="0" i="0" kern="1200">
                <a:solidFill>
                  <a:srgbClr val="EBEBEB"/>
                </a:solidFill>
                <a:latin typeface="+mj-lt"/>
                <a:ea typeface="+mj-ea"/>
                <a:cs typeface="+mj-cs"/>
                <a:sym typeface="Courier New"/>
              </a:rPr>
              <a:t>Структура блокчейна</a:t>
            </a:r>
          </a:p>
        </p:txBody>
      </p:sp>
      <p:sp>
        <p:nvSpPr>
          <p:cNvPr id="81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597760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2" name="Freeform: Shape 98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857465" cy="51435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Rectangle 100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8" name="Google Shape;78;p17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482890" y="819709"/>
            <a:ext cx="4702997" cy="3503732"/>
          </a:xfrm>
          <a:prstGeom prst="rect">
            <a:avLst/>
          </a:prstGeom>
          <a:noFill/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93" name="Oval 92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83477" y="0"/>
            <a:ext cx="419604" cy="2782231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43184" cy="51435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489857" y="1234440"/>
            <a:ext cx="2642159" cy="335311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 sz="2600" b="0" i="0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Courier New"/>
              </a:rPr>
              <a:t>Коли варто застосовувати</a:t>
            </a:r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903081" y="1234440"/>
            <a:ext cx="4439628" cy="335311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34671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Необхідно здійснювати зберігання та облік</a:t>
            </a:r>
          </a:p>
          <a:p>
            <a:pPr marL="457200" lvl="0" indent="-34671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Необхідно передавати активи між користувачами</a:t>
            </a:r>
          </a:p>
          <a:p>
            <a:pPr marL="457200" lvl="0" indent="-34671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У процес управління обліковою системою залучено кілька незалежних сторін, які один одному не довіряють.</a:t>
            </a:r>
          </a:p>
          <a:p>
            <a:pPr marL="45720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>
              <a:sym typeface="Courier New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4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99" name="Oval 98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1714" cy="51435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1" y="1371600"/>
            <a:ext cx="0" cy="24003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671060"/>
            <a:ext cx="745301" cy="571500"/>
          </a:xfrm>
          <a:prstGeom prst="rect">
            <a:avLst/>
          </a:prstGeom>
        </p:spPr>
      </p:pic>
      <p:sp>
        <p:nvSpPr>
          <p:cNvPr id="115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191" y="0"/>
            <a:ext cx="9144000" cy="5142309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604646" y="603504"/>
            <a:ext cx="2641019" cy="393649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457200">
              <a:spcBef>
                <a:spcPct val="0"/>
              </a:spcBef>
              <a:spcAft>
                <a:spcPts val="0"/>
              </a:spcAft>
            </a:pPr>
            <a:r>
              <a:rPr lang="en-US" sz="3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Courier New"/>
              </a:rPr>
              <a:t>Міфи про блокчейн</a:t>
            </a:r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731895" y="603503"/>
            <a:ext cx="4799948" cy="393649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81317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Блокчейн може верифікувати будь-які дані</a:t>
            </a:r>
          </a:p>
          <a:p>
            <a:pPr marL="457200" lvl="0" indent="-381317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Блокчейн підтримує миттєві транзакції</a:t>
            </a:r>
          </a:p>
          <a:p>
            <a:pPr marL="457200" lvl="0" indent="-381317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Дані в блокчейні не можуть бути змінені</a:t>
            </a:r>
          </a:p>
          <a:p>
            <a:pPr marL="457200" lvl="0" indent="-381317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Блокчейн зашифрований</a:t>
            </a:r>
          </a:p>
          <a:p>
            <a:pPr marL="457200" lvl="0" indent="-381317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Блокчейн може замінити промислові сервери</a:t>
            </a:r>
          </a:p>
          <a:p>
            <a:pPr marL="45720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05" name="Oval 10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1714" cy="51435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1" y="1371600"/>
            <a:ext cx="0" cy="24003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118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671060"/>
            <a:ext cx="745301" cy="571500"/>
          </a:xfrm>
          <a:prstGeom prst="rect">
            <a:avLst/>
          </a:prstGeom>
        </p:spPr>
      </p:pic>
      <p:sp>
        <p:nvSpPr>
          <p:cNvPr id="121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191" y="0"/>
            <a:ext cx="9144000" cy="5142309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604646" y="603504"/>
            <a:ext cx="2641019" cy="393649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457200">
              <a:spcBef>
                <a:spcPct val="0"/>
              </a:spcBef>
              <a:spcAft>
                <a:spcPts val="0"/>
              </a:spcAft>
            </a:pPr>
            <a:r>
              <a:rPr lang="en-US" sz="33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Courier New"/>
              </a:rPr>
              <a:t>Критерії відмінності блокчейнів</a:t>
            </a:r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xfrm>
            <a:off x="3731895" y="603503"/>
            <a:ext cx="4799948" cy="393649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4191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Публічний / Приватний </a:t>
            </a:r>
          </a:p>
          <a:p>
            <a:pPr marL="457200" lvl="0" indent="-4191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Permissioned / Permissionless</a:t>
            </a:r>
          </a:p>
          <a:p>
            <a:pPr marL="457200" lvl="0" indent="-4191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Механізм досягнення консенсусу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11" name="Oval 1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1714" cy="51435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1" y="1371600"/>
            <a:ext cx="0" cy="24003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124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671060"/>
            <a:ext cx="745301" cy="571500"/>
          </a:xfrm>
          <a:prstGeom prst="rect">
            <a:avLst/>
          </a:prstGeom>
        </p:spPr>
      </p:pic>
      <p:sp>
        <p:nvSpPr>
          <p:cNvPr id="127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191" y="0"/>
            <a:ext cx="9144000" cy="5142309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604646" y="603504"/>
            <a:ext cx="2641019" cy="393649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457200">
              <a:spcBef>
                <a:spcPct val="0"/>
              </a:spcBef>
              <a:spcAft>
                <a:spcPts val="0"/>
              </a:spcAft>
            </a:pPr>
            <a:r>
              <a:rPr lang="en-US" sz="36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Courier New"/>
              </a:rPr>
              <a:t>Публічний / Приватний блокчейн</a:t>
            </a:r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3731895" y="603503"/>
            <a:ext cx="4799948" cy="393649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937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Публічний — будь-хто може мати доступ до транзакцій та проводити аудит</a:t>
            </a:r>
          </a:p>
          <a:p>
            <a:pPr marL="457200" lvl="0" indent="-3937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ym typeface="Courier New"/>
              </a:rPr>
              <a:t>Приватний — лише заздалегідь визначені сторони мають такі права</a:t>
            </a:r>
          </a:p>
          <a:p>
            <a:pPr marL="45720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>
              <a:sym typeface="Courier New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99</TotalTime>
  <Words>466</Words>
  <Application>Microsoft Office PowerPoint</Application>
  <PresentationFormat>On-screen Show (16:9)</PresentationFormat>
  <Paragraphs>72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Century Gothic</vt:lpstr>
      <vt:lpstr>Courier New</vt:lpstr>
      <vt:lpstr>Wingdings 3</vt:lpstr>
      <vt:lpstr>Arial</vt:lpstr>
      <vt:lpstr>Ион</vt:lpstr>
      <vt:lpstr>Принципи роботи блокчейн</vt:lpstr>
      <vt:lpstr>Що може означати слово “блокчейн”?</vt:lpstr>
      <vt:lpstr>Широке визначення блокчейна</vt:lpstr>
      <vt:lpstr>Блокчейн на технічному рівні</vt:lpstr>
      <vt:lpstr>Структура блокчейна</vt:lpstr>
      <vt:lpstr>Коли варто застосовувати</vt:lpstr>
      <vt:lpstr>Міфи про блокчейн</vt:lpstr>
      <vt:lpstr>Критерії відмінності блокчейнів</vt:lpstr>
      <vt:lpstr>Публічний / Приватний блокчейн</vt:lpstr>
      <vt:lpstr>Permissioned / Permissionless  Дозволено / Без дозволу</vt:lpstr>
      <vt:lpstr>Консенсус proof-of-work</vt:lpstr>
      <vt:lpstr>Консенсус proof-of-stake</vt:lpstr>
      <vt:lpstr>Консенсус BFT</vt:lpstr>
      <vt:lpstr>Класифікація механізмів консенсусу</vt:lpstr>
      <vt:lpstr>Випадки використання блокчейну</vt:lpstr>
      <vt:lpstr>Складності проєктів, що використовують технологію блокчейн</vt:lpstr>
      <vt:lpstr>Складності блокчейн проєктів</vt:lpstr>
      <vt:lpstr>Складності блокчейн проектів </vt:lpstr>
      <vt:lpstr>Складності публічних блокчейнів </vt:lpstr>
      <vt:lpstr>Дякую за увагу.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Принципи роботи блокчейн</dc:title>
  <dc:creator>User</dc:creator>
  <cp:lastModifiedBy>Natalia Dolgova</cp:lastModifiedBy>
  <cp:revision>4</cp:revision>
  <dcterms:modified xsi:type="dcterms:W3CDTF">2024-09-08T08:39:56Z</dcterms:modified>
</cp:coreProperties>
</file>