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6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97" r:id="rId2"/>
    <p:sldId id="390" r:id="rId3"/>
    <p:sldId id="400" r:id="rId4"/>
    <p:sldId id="401" r:id="rId5"/>
    <p:sldId id="402" r:id="rId6"/>
    <p:sldId id="403" r:id="rId7"/>
    <p:sldId id="405" r:id="rId8"/>
    <p:sldId id="404" r:id="rId9"/>
    <p:sldId id="406" r:id="rId10"/>
    <p:sldId id="407" r:id="rId11"/>
    <p:sldId id="408" r:id="rId12"/>
    <p:sldId id="409" r:id="rId13"/>
    <p:sldId id="410" r:id="rId14"/>
    <p:sldId id="415" r:id="rId15"/>
    <p:sldId id="416" r:id="rId16"/>
    <p:sldId id="417" r:id="rId17"/>
    <p:sldId id="418" r:id="rId18"/>
    <p:sldId id="411" r:id="rId19"/>
    <p:sldId id="419" r:id="rId20"/>
    <p:sldId id="412" r:id="rId21"/>
    <p:sldId id="420" r:id="rId22"/>
    <p:sldId id="421" r:id="rId23"/>
  </p:sldIdLst>
  <p:sldSz cx="9144000" cy="6858000" type="screen4x3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3" autoAdjust="0"/>
    <p:restoredTop sz="95280" autoAdjust="0"/>
  </p:normalViewPr>
  <p:slideViewPr>
    <p:cSldViewPr>
      <p:cViewPr varScale="1">
        <p:scale>
          <a:sx n="73" d="100"/>
          <a:sy n="73" d="100"/>
        </p:scale>
        <p:origin x="12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C663A-E3DE-4C08-976C-8E01C01A8D03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0713C-672F-46D3-B2DE-33DB1C545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670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98102-EBB5-4429-A9D5-BB6128AAB264}" type="datetimeFigureOut">
              <a:rPr lang="ru-RU" smtClean="0"/>
              <a:pPr/>
              <a:t>11.10.2020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69E76-0F59-4A9B-894C-50E5407D1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8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69E76-0F59-4A9B-894C-50E5407D17E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3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82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2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15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77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73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13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5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61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6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88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34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10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2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6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4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8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4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4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4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40FD-8ADB-4C5A-A226-0C58DB8984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8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AD73-58D8-445D-A61A-DFCB790D3AFC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42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A11E-D535-4901-A0E7-AF0362618301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3D7-B5A9-4398-8F9F-DF3F286F8D85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8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E13-BEEF-46CB-9A3D-D08C29ACCD2C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1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936-C67F-4DEB-A7B9-2E38558CE45C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6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25DE-0165-4E67-805A-D682D5C06855}" type="datetime1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4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52D-CDD6-421A-B578-308D5DD67E6C}" type="datetime1">
              <a:rPr lang="ru-RU" smtClean="0"/>
              <a:t>11.10.2020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0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64F8-DB6D-4BF5-8466-9F43A8ACA4BE}" type="datetime1">
              <a:rPr lang="ru-RU" smtClean="0"/>
              <a:t>11.10.2020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1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26B2-4A12-4D03-81B3-33ED6CE104B5}" type="datetime1">
              <a:rPr lang="ru-RU" smtClean="0"/>
              <a:t>11.10.2020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7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D8B-E2C3-4DD8-B2EB-189D6B0D70A3}" type="datetime1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8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260-20FE-4B44-9188-266535E82891}" type="datetime1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доцент кафедры ИС Евсеев С.П.,,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1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6A72-4B48-4C09-AD4C-8046F8348560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доцент кафедры ИС Евсеев С.П.,,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5C65-3DAD-4850-8746-D75EE786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2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348880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ЛЕКЦІЯ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Поняття інформаційної безпеки держави та складових національних інтересів України в інформаційній сфері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91691" y="188913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ХАРКІВСЬКИЙ НАЦІОНАЛЬНИЙ ЕКОНОМІЧНИЙ УНІВЕРСИТЕТ </a:t>
            </a:r>
          </a:p>
          <a:p>
            <a:pPr algn="ctr" eaLnBrk="1" hangingPunct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ІМЕНІ СЕМЕНА КУЗНЕЦЯ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4032" y="6052963"/>
            <a:ext cx="428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., доцент кафедри кібербезпеки та інформаційних технологій</a:t>
            </a:r>
            <a:br>
              <a:rPr lang="uk-UA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Король Ольга Григорівна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9" y="29792"/>
            <a:ext cx="739623" cy="7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СУБ’ЄКТИ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0404" y="516742"/>
            <a:ext cx="8478688" cy="237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ts val="2775"/>
            </a:pPr>
            <a:r>
              <a:rPr lang="uk-UA" sz="2000" dirty="0">
                <a:solidFill>
                  <a:srgbClr val="0C0C0C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Суб'єкти безпеки — носії властивостей, станів та дій, які забезпечують захист об'єктів безпеки.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ts val="2775"/>
            </a:pPr>
            <a:r>
              <a:rPr lang="uk-UA" sz="2000" dirty="0">
                <a:solidFill>
                  <a:srgbClr val="0C0C0C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Основним суб'єктом НБ є держава, яка виконує функції в цій сфері через органи законодавчої, виконав­чої та судової влади. Держава, згідно з Конституцією (ст. З, 27, 28, 29), забезпечує безпеку кожної людини і гро­мадянина, їх життя, здоров'я, честь, гідність, особисту недоторканність на всій території України.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50404" y="3091806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ПРИНЦИПИ ЗАБЕЗПЕЧЕННЯ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50404" y="3534013"/>
            <a:ext cx="8478688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пріоритет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прав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людини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lvl="0" indent="-285750">
              <a:spcAft>
                <a:spcPts val="60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верховенство права;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lvl="0" indent="-285750">
              <a:spcAft>
                <a:spcPts val="60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пріоритет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договірних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мирних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вирішенні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конфліктів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marR="12700" lvl="0" indent="-285750">
              <a:spcAft>
                <a:spcPts val="60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адекватність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заходів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захисту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реальним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потенційним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загрозам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marR="12700" lvl="0" indent="-285750">
              <a:spcAft>
                <a:spcPts val="60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демократичний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цивільний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контроль за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воєнною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сферою, 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структурами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marR="12700" lvl="0" indent="-285750">
              <a:spcAft>
                <a:spcPts val="60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додержання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балансу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особи,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вза­ємна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відповідальність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lvl="0" indent="-285750">
              <a:spcAft>
                <a:spcPts val="60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чітке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розмежування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повноважень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1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НАЦІОНАЛЬНІ ІНТЕРЕСИ УКРАЇНИ ТА ЇХ ПРІОРИТЕТНІСТЬ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279;p28"/>
          <p:cNvSpPr txBox="1">
            <a:spLocks/>
          </p:cNvSpPr>
          <p:nvPr/>
        </p:nvSpPr>
        <p:spPr>
          <a:xfrm>
            <a:off x="539552" y="764704"/>
            <a:ext cx="8280920" cy="57606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створення громадянського суспільства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, підвищення ефективності діяльності органів державної влади та місцевого самоврядування, розвиток демократичних інсти­тутів для забезпечення прав і свобод людини;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досягнення національної злагоди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, політичної і соці­альної стабільності, гарантування прав української нації та національних меншин України;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забезпечення державного суверенітету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, територіаль­ної цілісності й недоторканності кордонів;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створення самодостатньої соціальне орієнтованої ринкової економіки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забезпечення екологічно та технологічно безпечних умов життєдіяльності 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суспільства;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збереження й підвищення науково-технічного потен­ціалу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зміцнення генофонду Українського народу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, його фізичного і морального здоров'я та інтелектуального по­тенціалу;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розвиток української нації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, історичної свідомості та національної гідності українців;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розвиток етнічної, культурної, мовної та релігійної самобутності громадян 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усіх національностей, що скла­дають Український народ;</a:t>
            </a:r>
          </a:p>
          <a:p>
            <a:pPr marL="285750" indent="-285750">
              <a:lnSpc>
                <a:spcPct val="105000"/>
              </a:lnSpc>
              <a:spcBef>
                <a:spcPts val="0"/>
              </a:spcBef>
              <a:buSzPts val="1625"/>
              <a:buFont typeface="Wingdings" panose="05000000000000000000" pitchFamily="2" charset="2"/>
              <a:buChar char="§"/>
            </a:pPr>
            <a:r>
              <a:rPr lang="uk-UA" sz="1800" b="1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налагодження рівноправних і взаємовигідних від­носин з усіма державами</a:t>
            </a:r>
            <a:r>
              <a:rPr lang="uk-UA" sz="1800" dirty="0" smtClean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, інтегрування в європейську та світову спільноту.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ts val="1125"/>
              <a:buFont typeface="Noto Sans Symbols"/>
              <a:buNone/>
            </a:pPr>
            <a:endParaRPr lang="uk-UA" sz="1125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008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ЗАГРОЗИ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oogle Shape;285;p29"/>
          <p:cNvGrpSpPr/>
          <p:nvPr/>
        </p:nvGrpSpPr>
        <p:grpSpPr>
          <a:xfrm>
            <a:off x="2123728" y="1340768"/>
            <a:ext cx="6660132" cy="4044780"/>
            <a:chOff x="0" y="34105"/>
            <a:chExt cx="9072390" cy="4044780"/>
          </a:xfrm>
        </p:grpSpPr>
        <p:sp>
          <p:nvSpPr>
            <p:cNvPr id="5" name="Google Shape;286;p29"/>
            <p:cNvSpPr/>
            <p:nvPr/>
          </p:nvSpPr>
          <p:spPr>
            <a:xfrm>
              <a:off x="0" y="34105"/>
              <a:ext cx="9072390" cy="1641509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287;p29"/>
            <p:cNvSpPr txBox="1"/>
            <p:nvPr/>
          </p:nvSpPr>
          <p:spPr>
            <a:xfrm>
              <a:off x="160263" y="114236"/>
              <a:ext cx="8667733" cy="143203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uk-UA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Загрози національній безпеці України </a:t>
              </a:r>
              <a:r>
                <a:rPr lang="uk-UA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— це сукупність умов і факторів, що створюють небезпеку життєво важ­ливим інтересам особи, суспільства й держави (завдають шкоди, знищують, змінюють тощо).</a:t>
              </a:r>
              <a:endParaRPr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7" name="Google Shape;288;p29"/>
            <p:cNvSpPr/>
            <p:nvPr/>
          </p:nvSpPr>
          <p:spPr>
            <a:xfrm>
              <a:off x="0" y="1675615"/>
              <a:ext cx="9072390" cy="38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290;p29"/>
            <p:cNvSpPr/>
            <p:nvPr/>
          </p:nvSpPr>
          <p:spPr>
            <a:xfrm>
              <a:off x="0" y="2056495"/>
              <a:ext cx="9072390" cy="1641509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291;p29"/>
            <p:cNvSpPr txBox="1"/>
            <p:nvPr/>
          </p:nvSpPr>
          <p:spPr>
            <a:xfrm>
              <a:off x="80132" y="2136627"/>
              <a:ext cx="8912126" cy="1481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uk-UA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Реальні </a:t>
              </a:r>
              <a:r>
                <a:rPr lang="uk-UA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і </a:t>
              </a:r>
              <a:r>
                <a:rPr lang="uk-UA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потенційні</a:t>
              </a:r>
              <a:r>
                <a:rPr lang="uk-UA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загрози об'єктам НБ України з боку внутрішніх та зовнішніх джерел небезпеки визнача­ють зміст діяльності щодо гарантування як </a:t>
              </a:r>
              <a:r>
                <a:rPr lang="uk-UA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внутрішньої</a:t>
              </a:r>
              <a:r>
                <a:rPr lang="uk-UA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, так і </a:t>
              </a:r>
              <a:r>
                <a:rPr lang="uk-UA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зовнішньої </a:t>
              </a:r>
              <a:r>
                <a:rPr lang="uk-UA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безпеки.</a:t>
              </a:r>
              <a:endParaRPr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11" name="Google Shape;292;p29"/>
            <p:cNvSpPr/>
            <p:nvPr/>
          </p:nvSpPr>
          <p:spPr>
            <a:xfrm>
              <a:off x="0" y="3698005"/>
              <a:ext cx="9072390" cy="38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Google Shape;294;p29"/>
          <p:cNvSpPr/>
          <p:nvPr/>
        </p:nvSpPr>
        <p:spPr>
          <a:xfrm>
            <a:off x="1235094" y="2035896"/>
            <a:ext cx="792088" cy="227364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158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926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КЛАСИФІКАЦІЯ ЗАГРОЗ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oogle Shape;300;p30"/>
          <p:cNvGrpSpPr/>
          <p:nvPr/>
        </p:nvGrpSpPr>
        <p:grpSpPr>
          <a:xfrm>
            <a:off x="107505" y="1124744"/>
            <a:ext cx="8784976" cy="4382281"/>
            <a:chOff x="0" y="4622"/>
            <a:chExt cx="9959725" cy="4382281"/>
          </a:xfrm>
        </p:grpSpPr>
        <p:sp>
          <p:nvSpPr>
            <p:cNvPr id="16" name="Google Shape;301;p30"/>
            <p:cNvSpPr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302;p30"/>
            <p:cNvSpPr txBox="1"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772975" tIns="583175" rIns="772975" bIns="12090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rgbClr val="0C0C0C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посягання на конституційний лад і державний суве­ренітет України;</a:t>
              </a:r>
              <a:endParaRPr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rgbClr val="0C0C0C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втручання у внутрішні справи України з боку інших держав;</a:t>
              </a:r>
              <a:endParaRPr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rgbClr val="0C0C0C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наявність сепаратистських тенденцій в окремих ре­гіонах та у певних політичних сил в Україні;</a:t>
              </a:r>
              <a:endParaRPr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100000"/>
                </a:lnSpc>
                <a:spcBef>
                  <a:spcPts val="255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масові порушення прав громадян в Україні та за її межами;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100000"/>
                </a:lnSpc>
                <a:spcBef>
                  <a:spcPts val="255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загострення міжетнічних і міжконфесійних відно­син;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100000"/>
                </a:lnSpc>
                <a:spcBef>
                  <a:spcPts val="255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порушення принципу поділу влади;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невиконання чи неналежне виконання законних рі­шень органів державної влади та місцевого самовряду­вання;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відсутність ефективних механізмів забезпечення законності, правопорядку, боротьби із злочинністю, особливо її організованими формами та тероризмом.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18" name="Google Shape;303;p30"/>
            <p:cNvSpPr/>
            <p:nvPr/>
          </p:nvSpPr>
          <p:spPr>
            <a:xfrm>
              <a:off x="497986" y="4622"/>
              <a:ext cx="6971807" cy="8265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304;p30"/>
            <p:cNvSpPr txBox="1"/>
            <p:nvPr/>
          </p:nvSpPr>
          <p:spPr>
            <a:xfrm>
              <a:off x="538335" y="44971"/>
              <a:ext cx="6891109" cy="745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500" tIns="0" rIns="2635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uk-UA" sz="200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У політичній сфері</a:t>
              </a:r>
              <a:endParaRPr sz="20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899593" y="5657671"/>
            <a:ext cx="799288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41300" algn="just"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Політична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[political security]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здатність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інститутів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самостійно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вирішувати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питання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державного устрою,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незалежно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проводити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внутрішню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зовнішню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політику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інтересах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особисто­сті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1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КЛАСИФІКАЦІЯ ЗАГРОЗ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oogle Shape;311;p31"/>
          <p:cNvGrpSpPr/>
          <p:nvPr/>
        </p:nvGrpSpPr>
        <p:grpSpPr>
          <a:xfrm>
            <a:off x="467545" y="1412776"/>
            <a:ext cx="8352928" cy="4320480"/>
            <a:chOff x="0" y="17538"/>
            <a:chExt cx="9959725" cy="4332386"/>
          </a:xfrm>
        </p:grpSpPr>
        <p:sp>
          <p:nvSpPr>
            <p:cNvPr id="5" name="Google Shape;312;p31"/>
            <p:cNvSpPr/>
            <p:nvPr/>
          </p:nvSpPr>
          <p:spPr>
            <a:xfrm>
              <a:off x="0" y="443924"/>
              <a:ext cx="9959725" cy="3906000"/>
            </a:xfrm>
            <a:prstGeom prst="rect">
              <a:avLst/>
            </a:prstGeom>
            <a:solidFill>
              <a:srgbClr val="9ABED3">
                <a:alpha val="49803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313;p31"/>
            <p:cNvSpPr txBox="1"/>
            <p:nvPr/>
          </p:nvSpPr>
          <p:spPr>
            <a:xfrm>
              <a:off x="0" y="443924"/>
              <a:ext cx="9959725" cy="3906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772975" tIns="645650" rIns="772975" bIns="120900" anchor="ctr" anchorCtr="0">
              <a:noAutofit/>
            </a:bodyPr>
            <a:lstStyle/>
            <a:p>
              <a:pPr marL="321750" marR="0" lvl="1" indent="-285750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endParaRPr lang="en-US"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21750" marR="0" lvl="1" indent="-285750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endParaRPr lang="uk-UA"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21750" marR="0" lvl="1" indent="-285750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неефективність системи державного регулювання економічних відносин;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21750" marR="0" lvl="1" indent="-285750" rtl="0">
                <a:lnSpc>
                  <a:spcPct val="100000"/>
                </a:lnSpc>
                <a:spcBef>
                  <a:spcPts val="255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наявність структурних диспропорцій, монополізму виробників, перешкод становленню ринкових відносин; 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21750" marR="0" lvl="1" indent="-285750" rtl="0">
                <a:lnSpc>
                  <a:spcPct val="100000"/>
                </a:lnSpc>
                <a:spcBef>
                  <a:spcPts val="255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невирішеність проблеми ресурсної, фінансової та технологічної залежності національної економіки від інших країн; 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21750" marR="0" lvl="1" indent="-285750" rtl="0">
                <a:lnSpc>
                  <a:spcPct val="100000"/>
                </a:lnSpc>
                <a:spcBef>
                  <a:spcPts val="255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економічна ізоляція України від світової економічної системи;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21750" marR="0" lvl="1" indent="-285750" rtl="0">
                <a:lnSpc>
                  <a:spcPct val="100000"/>
                </a:lnSpc>
                <a:spcBef>
                  <a:spcPts val="255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неконтрольований відплив за межі України інтелек­туальних, матеріальних і фінансових ресурсів; 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21750" marR="0" lvl="1" indent="-285750" rtl="0">
                <a:lnSpc>
                  <a:spcPct val="100000"/>
                </a:lnSpc>
                <a:spcBef>
                  <a:spcPts val="255"/>
                </a:spcBef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криміналізація суспільства, діяльність тіньових структур.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Noto Sans Symbols"/>
                <a:buNone/>
              </a:pPr>
              <a:endParaRPr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Noto Sans Symbols"/>
                <a:buNone/>
              </a:pPr>
              <a:endParaRPr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7" name="Google Shape;314;p31"/>
            <p:cNvSpPr/>
            <p:nvPr/>
          </p:nvSpPr>
          <p:spPr>
            <a:xfrm>
              <a:off x="497986" y="17538"/>
              <a:ext cx="6917636" cy="9080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315;p31"/>
            <p:cNvSpPr txBox="1"/>
            <p:nvPr/>
          </p:nvSpPr>
          <p:spPr>
            <a:xfrm>
              <a:off x="542311" y="61863"/>
              <a:ext cx="6828986" cy="819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500" tIns="0" rIns="2635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uk-UA" sz="2000" b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В економічній сфері</a:t>
              </a:r>
              <a:endParaRPr sz="2000" b="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267761" y="5949280"/>
            <a:ext cx="655272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Економічна безпека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[economy security]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положення, при якому еко­номіці держави не загрожує небезпека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02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КЛАСИФІКАЦІЯ ЗАГРОЗ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oogle Shape;321;p32"/>
          <p:cNvGrpSpPr/>
          <p:nvPr/>
        </p:nvGrpSpPr>
        <p:grpSpPr>
          <a:xfrm>
            <a:off x="1115616" y="764704"/>
            <a:ext cx="7131569" cy="4221545"/>
            <a:chOff x="0" y="17717"/>
            <a:chExt cx="9959725" cy="4356090"/>
          </a:xfrm>
        </p:grpSpPr>
        <p:sp>
          <p:nvSpPr>
            <p:cNvPr id="5" name="Google Shape;322;p32"/>
            <p:cNvSpPr/>
            <p:nvPr/>
          </p:nvSpPr>
          <p:spPr>
            <a:xfrm>
              <a:off x="0" y="445757"/>
              <a:ext cx="9959725" cy="3928050"/>
            </a:xfrm>
            <a:prstGeom prst="rect">
              <a:avLst/>
            </a:prstGeom>
            <a:solidFill>
              <a:srgbClr val="FCB2BE">
                <a:alpha val="49803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323;p32"/>
            <p:cNvSpPr txBox="1"/>
            <p:nvPr/>
          </p:nvSpPr>
          <p:spPr>
            <a:xfrm>
              <a:off x="0" y="445757"/>
              <a:ext cx="9959725" cy="392805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772975" tIns="604000" rIns="772975" bIns="12090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endParaRPr lang="uk-UA"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endParaRPr lang="uk-UA"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низький рівень життя та соціальної захищеності значних верств населення; </a:t>
              </a: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наявність великої кількості громадян працездатного віку, не зайнятих суспільне ко­рисною діяльністю;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суспільно-політичне протистояння окремих соціаль­них верст населення та регіонів України; 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100000"/>
                </a:lnSpc>
                <a:spcBef>
                  <a:spcPts val="25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падіння рівня здоров'я населення, незадовільний стан системи його охорони;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100000"/>
                </a:lnSpc>
                <a:spcBef>
                  <a:spcPts val="25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тенденції моральної та духовної деградації в сус­пільстві;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неконтрольовані міграційні процеси в країні.</a:t>
              </a:r>
              <a:endParaRPr b="0" i="0" u="none" strike="noStrike" cap="none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0" marR="0" lvl="1" indent="1079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Noto Sans Symbols"/>
                <a:buNone/>
              </a:pPr>
              <a:endParaRPr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0" marR="0" lvl="1" indent="1079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Noto Sans Symbols"/>
                <a:buNone/>
              </a:pPr>
              <a:endParaRPr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7" name="Google Shape;324;p32"/>
            <p:cNvSpPr/>
            <p:nvPr/>
          </p:nvSpPr>
          <p:spPr>
            <a:xfrm>
              <a:off x="497986" y="17717"/>
              <a:ext cx="6971807" cy="8560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325;p32"/>
            <p:cNvSpPr txBox="1"/>
            <p:nvPr/>
          </p:nvSpPr>
          <p:spPr>
            <a:xfrm>
              <a:off x="539776" y="59507"/>
              <a:ext cx="6888227" cy="7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500" tIns="0" rIns="2635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entury Gothic"/>
                <a:buNone/>
              </a:pPr>
              <a:r>
                <a:rPr lang="uk-UA" sz="2000" b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У соціальній сфері</a:t>
              </a:r>
              <a:endParaRPr sz="2000" b="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115616" y="5085362"/>
            <a:ext cx="759642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Соціальна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базується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психічному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психологічному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населення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Залежить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зокрема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економічної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політичної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чинників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безро­бітних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багатодітних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родин,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кримінальних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угруповань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правоохоронних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ор­ганів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т.ін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Відчутно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змінюється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воєн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епідемій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цін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виборів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КЛАСИФІКАЦІЯ ЗАГРОЗ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oogle Shape;331;p33"/>
          <p:cNvGrpSpPr/>
          <p:nvPr/>
        </p:nvGrpSpPr>
        <p:grpSpPr>
          <a:xfrm>
            <a:off x="467544" y="1052736"/>
            <a:ext cx="8136904" cy="4810703"/>
            <a:chOff x="0" y="4622"/>
            <a:chExt cx="9959725" cy="4382281"/>
          </a:xfrm>
        </p:grpSpPr>
        <p:sp>
          <p:nvSpPr>
            <p:cNvPr id="5" name="Google Shape;332;p33"/>
            <p:cNvSpPr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333;p33"/>
            <p:cNvSpPr txBox="1"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772975" tIns="583175" rIns="772975" bIns="120900" anchor="ctr" anchorCtr="0">
              <a:noAutofit/>
            </a:bodyPr>
            <a:lstStyle/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endParaRPr lang="uk-UA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посягання на державний суверенітет України та її територіальну цілісність;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нарощування поблизу кордонів України угруповань військ та озброєнь, які порушують співвідношення сил, що склалося;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воєнно-політична нестабільність та конфлікти в су­сідніх країнах; </a:t>
              </a: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можливість застосування ядерної зброї та інших видів зброї масового знищення проти України;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зниження рівня боєздатності воєнної організації дер­жави;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політизація силових структур держави;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створення та функціонування незаконних збройних формувань.</a:t>
              </a:r>
              <a:endParaRPr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0" marR="0" lvl="1" indent="1079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endParaRPr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7" name="Google Shape;334;p33"/>
            <p:cNvSpPr/>
            <p:nvPr/>
          </p:nvSpPr>
          <p:spPr>
            <a:xfrm>
              <a:off x="497986" y="4622"/>
              <a:ext cx="6971807" cy="8265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335;p33"/>
            <p:cNvSpPr txBox="1"/>
            <p:nvPr/>
          </p:nvSpPr>
          <p:spPr>
            <a:xfrm>
              <a:off x="538335" y="44971"/>
              <a:ext cx="6891109" cy="745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500" tIns="0" rIns="2635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uk-UA" sz="2000" i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У воєнній сфері</a:t>
              </a:r>
              <a:endParaRPr sz="2000" b="0" i="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835696" y="5920918"/>
            <a:ext cx="676875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>
              <a:spcAft>
                <a:spcPts val="0"/>
              </a:spcAft>
            </a:pP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Воєнна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[military security]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положення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характеризує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мож­ливість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засобами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збройного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насильства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КЛАСИФІКАЦІЯ ЗАГРОЗ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oogle Shape;341;p34"/>
          <p:cNvGrpSpPr/>
          <p:nvPr/>
        </p:nvGrpSpPr>
        <p:grpSpPr>
          <a:xfrm>
            <a:off x="353288" y="764704"/>
            <a:ext cx="8640960" cy="3528392"/>
            <a:chOff x="0" y="17717"/>
            <a:chExt cx="9959725" cy="4356090"/>
          </a:xfrm>
        </p:grpSpPr>
        <p:sp>
          <p:nvSpPr>
            <p:cNvPr id="10" name="Google Shape;342;p34"/>
            <p:cNvSpPr/>
            <p:nvPr/>
          </p:nvSpPr>
          <p:spPr>
            <a:xfrm>
              <a:off x="0" y="445757"/>
              <a:ext cx="9959725" cy="3928050"/>
            </a:xfrm>
            <a:prstGeom prst="rect">
              <a:avLst/>
            </a:prstGeom>
            <a:solidFill>
              <a:srgbClr val="34E49D">
                <a:alpha val="49803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343;p34"/>
            <p:cNvSpPr txBox="1"/>
            <p:nvPr/>
          </p:nvSpPr>
          <p:spPr>
            <a:xfrm>
              <a:off x="0" y="445757"/>
              <a:ext cx="9959725" cy="392805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772975" tIns="604000" rIns="772975" bIns="149350" anchor="ctr" anchorCtr="0">
              <a:noAutofit/>
            </a:bodyPr>
            <a:lstStyle/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1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значне антропогенне порушення та техногенна пере­вантаженість території України</a:t>
              </a:r>
              <a:r>
                <a:rPr lang="ru-RU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;</a:t>
              </a:r>
              <a:endParaRPr lang="en-US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1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негативні екологічні наслідки Чорнобильської катастрофи;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1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неефективне використання природних ресурсів</a:t>
              </a:r>
              <a:r>
                <a:rPr lang="ru-RU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;</a:t>
              </a:r>
              <a:endParaRPr lang="en-US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1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ши­рокомасштабне застосування екологічно шкідливих та недосконалих технологій;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1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неконтрольоване ввезення в Україну екологічно небезпечних технологій, речовин і матеріалів;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100"/>
                <a:buFont typeface="Wingdings" panose="05000000000000000000" pitchFamily="2" charset="2"/>
                <a:buChar char="§"/>
              </a:pPr>
              <a:r>
                <a:rPr lang="uk-UA" b="0" i="0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негативні екологічні наслідки оборонної та війсь­кової діяльності.</a:t>
              </a:r>
              <a:endParaRPr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12" name="Google Shape;344;p34"/>
            <p:cNvSpPr/>
            <p:nvPr/>
          </p:nvSpPr>
          <p:spPr>
            <a:xfrm>
              <a:off x="497986" y="17717"/>
              <a:ext cx="6971807" cy="8560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345;p34"/>
            <p:cNvSpPr txBox="1"/>
            <p:nvPr/>
          </p:nvSpPr>
          <p:spPr>
            <a:xfrm>
              <a:off x="539776" y="59507"/>
              <a:ext cx="6888227" cy="7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500" tIns="0" rIns="2635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entury Gothic"/>
                <a:buNone/>
              </a:pPr>
              <a:r>
                <a:rPr lang="uk-UA" sz="2000" b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В екологічній сфері</a:t>
              </a:r>
              <a:endParaRPr sz="2000" b="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731584" y="4365104"/>
            <a:ext cx="826266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Екологічна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стан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“природа-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техніка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збалансовану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взаємодію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природних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технічних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соціаль­них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природно-культурного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середовища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санітарно-гігієнічним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естетичним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матеріальним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потребам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мешканців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регі­онів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Землі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збереженні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природно-ресурсного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екологічного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потенціалу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природних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здатності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біосфери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цілому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саморегулювання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Важ­ливою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складовою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екологічної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 є стан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захищеності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особистості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сус­пільства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загроз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створюються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стихійними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лихами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техно­генними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катастрофами.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3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1;p35"/>
          <p:cNvGrpSpPr/>
          <p:nvPr/>
        </p:nvGrpSpPr>
        <p:grpSpPr>
          <a:xfrm>
            <a:off x="899592" y="980728"/>
            <a:ext cx="7776864" cy="3960440"/>
            <a:chOff x="0" y="4622"/>
            <a:chExt cx="9959725" cy="4382281"/>
          </a:xfrm>
        </p:grpSpPr>
        <p:sp>
          <p:nvSpPr>
            <p:cNvPr id="5" name="Google Shape;352;p35"/>
            <p:cNvSpPr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solidFill>
              <a:srgbClr val="9561D5">
                <a:alpha val="49803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353;p35"/>
            <p:cNvSpPr txBox="1"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772975" tIns="583175" rIns="772975" bIns="120900" anchor="ctr" anchorCtr="0">
              <a:noAutofit/>
            </a:bodyPr>
            <a:lstStyle/>
            <a:p>
              <a:pPr marL="285750" lvl="1" indent="-285750">
                <a:lnSpc>
                  <a:spcPct val="90000"/>
                </a:lnSpc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невизначеність державної науково-технологічної по­літики;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>
                <a:lnSpc>
                  <a:spcPct val="90000"/>
                </a:lnSpc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відплив інтелектуального та наукового потенціалу за межі України;</a:t>
              </a:r>
              <a:endParaRPr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  <a:p>
              <a:pPr marL="285750" lvl="1" indent="-285750">
                <a:lnSpc>
                  <a:spcPct val="90000"/>
                </a:lnSpc>
                <a:spcBef>
                  <a:spcPts val="255"/>
                </a:spcBef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науково-технологічне відставання України від розви­нутих країн;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>
                <a:lnSpc>
                  <a:spcPct val="90000"/>
                </a:lnSpc>
                <a:spcBef>
                  <a:spcPts val="255"/>
                </a:spcBef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зниження рівня підготовки висококваліфікованих наукових та інженерно-технічних кадрів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endParaRPr lang="en-US" b="0" i="0" u="none" strike="noStrike" cap="none" dirty="0">
                <a:solidFill>
                  <a:srgbClr val="0C0C0C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7" name="Google Shape;354;p35"/>
            <p:cNvSpPr/>
            <p:nvPr/>
          </p:nvSpPr>
          <p:spPr>
            <a:xfrm>
              <a:off x="497986" y="4622"/>
              <a:ext cx="6971807" cy="8265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355;p35"/>
            <p:cNvSpPr txBox="1"/>
            <p:nvPr/>
          </p:nvSpPr>
          <p:spPr>
            <a:xfrm>
              <a:off x="538335" y="44971"/>
              <a:ext cx="6891109" cy="745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500" tIns="0" rIns="2635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uk-UA" i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У </a:t>
              </a:r>
              <a:r>
                <a:rPr lang="uk-UA" sz="2000" i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науково-технологічній</a:t>
              </a:r>
              <a:r>
                <a:rPr lang="uk-UA" i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</a:t>
              </a:r>
              <a:r>
                <a:rPr lang="uk-UA" sz="2000" i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сфері</a:t>
              </a:r>
              <a:endParaRPr b="0" i="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КЛАСИФІКАЦІЯ ЗАГРОЗ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720" y="5278201"/>
            <a:ext cx="653447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Науково-технологічна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характеризується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станом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фундамента­льних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пошукових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наукових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досліджень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забезпечують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ста­більний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науково-технічного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технологічного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соціально-еконо­мічного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потенціалу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світовому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рівні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2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КЛАСИФІКАЦІЯ ЗАГРОЗ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oogle Shape;361;p36"/>
          <p:cNvGrpSpPr/>
          <p:nvPr/>
        </p:nvGrpSpPr>
        <p:grpSpPr>
          <a:xfrm>
            <a:off x="179512" y="1340768"/>
            <a:ext cx="8568952" cy="3960440"/>
            <a:chOff x="0" y="4622"/>
            <a:chExt cx="9959725" cy="4382281"/>
          </a:xfrm>
        </p:grpSpPr>
        <p:sp>
          <p:nvSpPr>
            <p:cNvPr id="11" name="Google Shape;362;p36"/>
            <p:cNvSpPr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363;p36"/>
            <p:cNvSpPr txBox="1"/>
            <p:nvPr/>
          </p:nvSpPr>
          <p:spPr>
            <a:xfrm>
              <a:off x="0" y="417903"/>
              <a:ext cx="9959725" cy="3969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772975" tIns="583175" rIns="772975" bIns="120900" anchor="ctr" anchorCtr="0">
              <a:no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невиваженість державної політики та відсутність необхідної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інфраструктури в інформаційній сфері;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1" indent="-342900">
                <a:lnSpc>
                  <a:spcPct val="90000"/>
                </a:lnSpc>
                <a:spcBef>
                  <a:spcPts val="255"/>
                </a:spcBef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повільність входження України у світовий інформа­ційний простір; </a:t>
              </a:r>
            </a:p>
            <a:p>
              <a:pPr marL="342900" lvl="1" indent="-342900">
                <a:lnSpc>
                  <a:spcPct val="90000"/>
                </a:lnSpc>
                <a:spcBef>
                  <a:spcPts val="255"/>
                </a:spcBef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брак у міжнародного співтовариства об'єктивного уявлення про Україну;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1" indent="-342900">
                <a:lnSpc>
                  <a:spcPct val="90000"/>
                </a:lnSpc>
                <a:spcBef>
                  <a:spcPts val="255"/>
                </a:spcBef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інформаційна експансія з боку інших держав;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1" indent="-342900">
                <a:lnSpc>
                  <a:spcPct val="90000"/>
                </a:lnSpc>
                <a:spcBef>
                  <a:spcPts val="255"/>
                </a:spcBef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витік інформації, яка становить державну та іншу захищену законом таємницю, а також конфіденційної ін­формації, що є власністю держави;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1" indent="-342900">
                <a:lnSpc>
                  <a:spcPct val="90000"/>
                </a:lnSpc>
                <a:spcBef>
                  <a:spcPts val="255"/>
                </a:spcBef>
                <a:buClr>
                  <a:srgbClr val="0C0C0C"/>
                </a:buClr>
                <a:buSzPts val="1700"/>
                <a:buFont typeface="Wingdings" panose="05000000000000000000" pitchFamily="2" charset="2"/>
                <a:buChar char="§"/>
              </a:pPr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запровадження цензури.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364;p36"/>
            <p:cNvSpPr/>
            <p:nvPr/>
          </p:nvSpPr>
          <p:spPr>
            <a:xfrm>
              <a:off x="497986" y="4622"/>
              <a:ext cx="6971807" cy="8265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365;p36"/>
            <p:cNvSpPr txBox="1"/>
            <p:nvPr/>
          </p:nvSpPr>
          <p:spPr>
            <a:xfrm>
              <a:off x="538335" y="44971"/>
              <a:ext cx="6891109" cy="745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500" tIns="0" rIns="2635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uk-UA" sz="2000" i="0" dirty="0">
                  <a:solidFill>
                    <a:schemeClr val="lt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В інформаційній сфері</a:t>
              </a:r>
              <a:endParaRPr sz="2000" b="0" i="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54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3508" y="0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НАКОПИЧЕННЯ РЕЙТИНГОВИХ БАЛІВ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29657"/>
              </p:ext>
            </p:extLst>
          </p:nvPr>
        </p:nvGraphicFramePr>
        <p:xfrm>
          <a:off x="251520" y="620688"/>
          <a:ext cx="8280919" cy="62030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9828">
                  <a:extLst>
                    <a:ext uri="{9D8B030D-6E8A-4147-A177-3AD203B41FA5}">
                      <a16:colId xmlns:a16="http://schemas.microsoft.com/office/drawing/2014/main" val="412744011"/>
                    </a:ext>
                  </a:extLst>
                </a:gridCol>
                <a:gridCol w="1521751">
                  <a:extLst>
                    <a:ext uri="{9D8B030D-6E8A-4147-A177-3AD203B41FA5}">
                      <a16:colId xmlns:a16="http://schemas.microsoft.com/office/drawing/2014/main" val="3621526923"/>
                    </a:ext>
                  </a:extLst>
                </a:gridCol>
                <a:gridCol w="1521751">
                  <a:extLst>
                    <a:ext uri="{9D8B030D-6E8A-4147-A177-3AD203B41FA5}">
                      <a16:colId xmlns:a16="http://schemas.microsoft.com/office/drawing/2014/main" val="826419141"/>
                    </a:ext>
                  </a:extLst>
                </a:gridCol>
                <a:gridCol w="1243672">
                  <a:extLst>
                    <a:ext uri="{9D8B030D-6E8A-4147-A177-3AD203B41FA5}">
                      <a16:colId xmlns:a16="http://schemas.microsoft.com/office/drawing/2014/main" val="766177684"/>
                    </a:ext>
                  </a:extLst>
                </a:gridCol>
                <a:gridCol w="1243672">
                  <a:extLst>
                    <a:ext uri="{9D8B030D-6E8A-4147-A177-3AD203B41FA5}">
                      <a16:colId xmlns:a16="http://schemas.microsoft.com/office/drawing/2014/main" val="3883264029"/>
                    </a:ext>
                  </a:extLst>
                </a:gridCol>
                <a:gridCol w="847029">
                  <a:extLst>
                    <a:ext uri="{9D8B030D-6E8A-4147-A177-3AD203B41FA5}">
                      <a16:colId xmlns:a16="http://schemas.microsoft.com/office/drawing/2014/main" val="2643310832"/>
                    </a:ext>
                  </a:extLst>
                </a:gridCol>
                <a:gridCol w="573216">
                  <a:extLst>
                    <a:ext uri="{9D8B030D-6E8A-4147-A177-3AD203B41FA5}">
                      <a16:colId xmlns:a16="http://schemas.microsoft.com/office/drawing/2014/main" val="2739183607"/>
                    </a:ext>
                  </a:extLst>
                </a:gridCol>
              </a:tblGrid>
              <a:tr h="936104"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99060" algn="l"/>
                        </a:tabLs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Теми змістового модуля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Лекційні заняття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Захист </a:t>
                      </a:r>
                      <a:r>
                        <a:rPr lang="uk-UA" sz="16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лабораторних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71755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робіт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Поточні КР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Усього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vert="vert270" anchor="ctr"/>
                </a:tc>
                <a:extLst>
                  <a:ext uri="{0D108BD9-81ED-4DB2-BD59-A6C34878D82A}">
                    <a16:rowId xmlns:a16="http://schemas.microsoft.com/office/drawing/2014/main" val="1625156754"/>
                  </a:ext>
                </a:extLst>
              </a:tr>
              <a:tr h="226562">
                <a:tc rowSpan="8">
                  <a:txBody>
                    <a:bodyPr/>
                    <a:lstStyle/>
                    <a:p>
                      <a:pPr marL="71755" marR="71755"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Змістовий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vert="vert27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тиждень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3015426129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1974363141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2767869169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тиждень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522886403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4216711631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4052802228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2861776725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1676228328"/>
                  </a:ext>
                </a:extLst>
              </a:tr>
              <a:tr h="226562">
                <a:tc rowSpan="8">
                  <a:txBody>
                    <a:bodyPr/>
                    <a:lstStyle/>
                    <a:p>
                      <a:pPr marL="71755" marR="71755"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Змістовий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vert="vert27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1117432241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2954357747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943320281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13358517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10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3733678222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10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1072612411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2832226799"/>
                  </a:ext>
                </a:extLst>
              </a:tr>
              <a:tr h="226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4076115604"/>
                  </a:ext>
                </a:extLst>
              </a:tr>
              <a:tr h="2265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 тиждень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1374838464"/>
                  </a:ext>
                </a:extLst>
              </a:tr>
              <a:tr h="226562">
                <a:tc gridSpan="3">
                  <a:txBody>
                    <a:bodyPr/>
                    <a:lstStyle/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Усього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600" spc="-6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3" marR="30343" marT="0" marB="0" anchor="ctr"/>
                </a:tc>
                <a:extLst>
                  <a:ext uri="{0D108BD9-81ED-4DB2-BD59-A6C34878D82A}">
                    <a16:rowId xmlns:a16="http://schemas.microsoft.com/office/drawing/2014/main" val="266222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597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ЗАБЕЗПЕЧЕННЯ НАЦІОНАЛЬНОЇ БЕЗПЕКИ В УКРАЇНІ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764704"/>
            <a:ext cx="610242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41300" algn="just">
              <a:spcAft>
                <a:spcPts val="505"/>
              </a:spcAft>
            </a:pPr>
            <a:r>
              <a:rPr lang="uk-UA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забезпечення національної безпеки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це організована державою сукупність суб'єктів: державних органів, громадських ор­ганізацій, посадових осіб та окремих громадян, об'єднаних цілями та завданнями щодо захисту національних інтересів, що здійснюють узгоджену діяльність у межах законодавства держави.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3284984"/>
            <a:ext cx="754258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76200" indent="254000">
              <a:spcAft>
                <a:spcPts val="0"/>
              </a:spcAft>
            </a:pPr>
            <a:r>
              <a:rPr lang="uk-UA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Основними функціями системи забезпечення національної безпеки в усіх сферах її діяльності є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6200" lvl="0" indent="-28575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й підтримка в готовності сил та засобів забезпечення на­ціональної безпеки;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управління діяльністю системи забезпечення національної безпеки;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lvl="0" indent="-28575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  <a:tabLst>
                <a:tab pos="4241165" algn="r"/>
              </a:tabLs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здійснення планової та оперативної діяльності щодо забезпечення національної безпеки;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участь у міжнародних системах безпеки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2843808" y="2577971"/>
            <a:ext cx="56166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7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ЗАБЕЗПЕЧЕННЯ НАЦІОНАЛЬНОЇ БЕЗПЕКИ В УКРАЇНІ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516742"/>
            <a:ext cx="792088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76200" indent="254000"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Й ПІДТРИМКА В ГОТОВНОСТІ СИЛ ТА ЗАСОБІВ ЗАБЕЗПЕЧЕННЯ НАЦІО­НАЛЬНОЇ БЕЗПЕКИ ВКЛЮЧАЄ:</a:t>
            </a:r>
            <a:endPara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засад для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функціонуван­ня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організаційної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входять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складу,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розпо­діл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39700" lvl="0" indent="-342900" algn="just"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комплексне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життєдіяльності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складових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частин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струк­турних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кадрове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фінансове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матеріальне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техні­чне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інформаційне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підготовку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сил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згідно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призна­ченням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4221088"/>
            <a:ext cx="871296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76200" indent="254000"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УПРАВЛІННЯ ДІЯЛЬНІСТЮ СИСТЕМИ ЗАБЕЗПЕЧЕННЯ НАЦІОНАЛЬНОЇ БЕЗПЕКИ ВКЛЮЧАЄ:</a:t>
            </a:r>
            <a:endPara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вироблення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стратегії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планування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конкретних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заходів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щодо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забез­печення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організацію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безпосереднє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керівництво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системою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| ми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оцінку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результативності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витрат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заходів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щодо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за­безпечення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їхніх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наслідків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8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ЗАБЕЗПЕЧЕННЯ НАЦІОНАЛЬНОЇ БЕЗПЕКИ В УКРАЇНІ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836712"/>
            <a:ext cx="80740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76200" indent="254000"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ЗДІЙСНЕННЯ ПЛАНОВОЇ ТА ОПЕРАТИВНОЇ ДІЯЛЬНОСТІ ЩОДО ЗАБЕЗПЕЧЕННЯ НА­ЦІОНАЛЬНОЇ БЕЗПЕКИ ВКЛЮЧАЄ:</a:t>
            </a:r>
            <a:endParaRPr lang="ru-RU" b="1" dirty="0" smtClean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lvl="0" indent="-285750" algn="just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їхніх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пріоритетів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marR="12700" lvl="0" indent="-28575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прогнозування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виявлення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оцінку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можливих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загроз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дестабілізую­чих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чинників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конфліктів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причин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виникнення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наслідків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прояву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загроз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marR="12700" lvl="0" indent="-28575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запобігання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усунення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впливу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загроз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дестабілізуючих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чинників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lvl="0" indent="-285750" algn="just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локалізацію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деескалацію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розв'язання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конфліктів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285750" marR="12700" lvl="0" indent="-28575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ліквідацію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наслідків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конфліктів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впливу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дестабілізуючих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чинни­ків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742005"/>
            <a:ext cx="81724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4500" indent="-177800" algn="just"/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УЧАСТЬ У МІЖНАРОДНИХ СИСТЕМАХ БЕЗПЕКИ ВКЛЮЧАЄ:</a:t>
            </a:r>
            <a:endPara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входження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утворення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 безпеки;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39700" lvl="0" indent="-342900" algn="just"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утворення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участь 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двосторонніх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багатосторонніх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керів­них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виконавчих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забезпечуючих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політичних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економіч­них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воєнних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39700" lvl="0" indent="-342900" algn="just"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розробку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нормативно-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правової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регулювала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відносини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державами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взаємодію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2700" lvl="0" indent="-342900">
              <a:buClr>
                <a:srgbClr val="000000"/>
              </a:buClr>
              <a:buSzPts val="900"/>
              <a:buFont typeface="Arial" panose="020B0604020202020204" pitchFamily="34" charset="0"/>
              <a:buChar char="■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спільне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планових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заходів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рамках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між­народних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 безпеки.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8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ОСНОВНІ ПОНЯТТЯ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692696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uk-UA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Безпека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— стан, при якому кому-небудь, чому-небудь не загрожує небезпека будь-якого виду, існує захист від небезпеки.</a:t>
            </a:r>
            <a:endParaRPr lang="uk-UA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1621010"/>
            <a:ext cx="567037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b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Національна безпека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[national security] </a:t>
            </a:r>
            <a:r>
              <a:rPr lang="uk-UA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це категорія політичної нау­ки (політології), яка характеризує стан соціальних інститутів, що забезпечує їхню ефективну діяльність для підтримки оптимальних умов існування осо­бистості та суспільства. Вона відображає зв'язок безпеки з нацією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3573016"/>
            <a:ext cx="700191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Нація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[nation]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лат.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народ,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плем'я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стійка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історична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спільність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людей,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визначається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соціальними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зв'язками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певної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формації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характеризується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специфічними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етнічними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рисами,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зумовленими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особливо­стями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економічного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культурного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спільністю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території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по­буту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традицій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звичаїв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відображенням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факторів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суспільній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свідомості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суспільній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психології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00776" y="5301208"/>
            <a:ext cx="718254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цьому плані національна безпека характеризує стан нації як цілісної системи, що включає суспільні відносини і суспільну свідомість, інститути суспільства, їхню діяльність, які сприяють або шкодять реалізації націона­льних життєво важливих інтересів у конкретній обстановці, що склалася іс­торично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8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ОСНОВНІ ПОНЯТТЯ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92696"/>
            <a:ext cx="583264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Життєво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важливі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інтереси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сукупність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потреб,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задоволення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надійно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існування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прогресивного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особис­тості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71800" y="1772816"/>
            <a:ext cx="62281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Особистість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[personality]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суб'єкт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відносин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свідомої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діяльності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До життєво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важливих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інтересів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особистості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відносяться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насам­перед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права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свободи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людини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громадянина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тому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інформаційні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068960"/>
            <a:ext cx="828092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54000" algn="just">
              <a:spcAft>
                <a:spcPts val="0"/>
              </a:spcAft>
            </a:pP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Суспільство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[society]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сукупність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форм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сумісної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діяльності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лю­дей,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утворилися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історичного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Життєво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важливі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інте­реси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зв'язані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розвитком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вільного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гуманного,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ви­сокоосвіченого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гармонійного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заснованого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принципах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демо­кратії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бережливого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відношення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традицій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надбання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всіляко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охороняє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осередок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сі­м'ю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823286"/>
            <a:ext cx="703852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[State, country, nation]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сукупність офіційних органів влади в тій чи іншій країні, основний заклад і спосіб політико-правової організації життя суспільства на чолі з одноосібним або колективним правителем,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пінами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виконавчої та інших видів влади і вертикальною системою управ­ління, за допомогою якої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здійснюється.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0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ОСНОВНІ ОЗНАКИ ДЕРЖАВИ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531606"/>
            <a:ext cx="72008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особливої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органів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закладів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механізм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здійс­нюють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владні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внутрішні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зовнішні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342900" marR="190500" lvl="0" indent="-34290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право,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закріплює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певну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систему норм,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санкціонованих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держа­вою;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L="342900" marR="12700" lvl="0" indent="-342900">
              <a:spcAft>
                <a:spcPts val="0"/>
              </a:spcAft>
              <a:buClr>
                <a:srgbClr val="000000"/>
              </a:buClr>
              <a:buSzPts val="900"/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певна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територія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населенням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 яку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розповсюджується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юрисдикція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708920"/>
            <a:ext cx="62464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Устрій держави оформлюється і закріплюється в конституції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від­повідних нормах права.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4589748" y="2470598"/>
            <a:ext cx="3150604" cy="16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34664" y="3590079"/>
            <a:ext cx="65527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12700" indent="241300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Життєво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важливі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базуються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принципах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сильної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територіальної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цілісності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незалежності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суверенітету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4716016" y="3395247"/>
            <a:ext cx="3150604" cy="16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ОСНОВНІ КАТЕГОРІЇ ТЕОРІЇ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61356" y="908720"/>
            <a:ext cx="7056784" cy="512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інтереси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безпеки;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суб'єкти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складові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загрози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національній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безпеці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  <a:tabLst>
                <a:tab pos="406400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безпеки;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національної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безпеки;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Ø"/>
            </a:pPr>
            <a: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</a:t>
            </a:r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методи та засоби забезпечення національної безпеки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7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663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ПРІОРИТЕТНИМИ НАЦІОНАЛЬНИМИ ІНТЕРЕСАМИ ДЕРЖАВИ 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7564" y="547638"/>
            <a:ext cx="7848872" cy="5770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громадянського суспільства, підвищення ефективності органів державної влади та місцевого самоврядування, розвиток де­мократичних інститутів для забезпечення прав і свобод людини;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досягнення національної злагоди, політичної й соціальної стабіль­ності, гарантування прав титульної (заголовної) нації та національ­них меншин;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забезпечення державного суверенітету, територіальної цілісності та недоторканості кордонів;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створення самодостатньої соціально орієнтованої ринкової економі­ки;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забезпечення екологічно та технологічно безпечних умов життєдія­льності суспільства;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збереження та підвищення науково-технологічного потенціалу;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зміцнення генофонду народу, його фізичного й морального здоров'я та інтелектуального потенціалу;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розвиток нації, історичної свідомості та національної гідності;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розвиток етнічної, культурної, мовної та релігійної самобутності громадян усіх національностей, що складають народ держави;</a:t>
            </a:r>
          </a:p>
          <a:p>
            <a:pPr marL="2984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налагодження рівноправних та взаємовигідних відносин з усіма державами, інтегрування у світову спільноту.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1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ОСНОВНІ ПОНЯТТЯ НАЦІОНАЛЬНОЇ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oogle Shape;203;p22"/>
          <p:cNvGrpSpPr/>
          <p:nvPr/>
        </p:nvGrpSpPr>
        <p:grpSpPr>
          <a:xfrm>
            <a:off x="539552" y="910742"/>
            <a:ext cx="7653137" cy="2955832"/>
            <a:chOff x="2826" y="72571"/>
            <a:chExt cx="7653137" cy="2955832"/>
          </a:xfrm>
        </p:grpSpPr>
        <p:sp>
          <p:nvSpPr>
            <p:cNvPr id="5" name="Google Shape;204;p22"/>
            <p:cNvSpPr/>
            <p:nvPr/>
          </p:nvSpPr>
          <p:spPr>
            <a:xfrm>
              <a:off x="3745" y="72571"/>
              <a:ext cx="7652218" cy="141364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;p22"/>
            <p:cNvSpPr txBox="1"/>
            <p:nvPr/>
          </p:nvSpPr>
          <p:spPr>
            <a:xfrm>
              <a:off x="45149" y="113975"/>
              <a:ext cx="7569410" cy="1330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entury Gothic"/>
                <a:buNone/>
              </a:pPr>
              <a:r>
                <a:rPr lang="uk-UA" sz="32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Об'єкти безпеки — це національні інтереси</a:t>
              </a:r>
              <a:endParaRPr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" name="Google Shape;206;p22"/>
            <p:cNvSpPr/>
            <p:nvPr/>
          </p:nvSpPr>
          <p:spPr>
            <a:xfrm>
              <a:off x="2826" y="1614292"/>
              <a:ext cx="3671889" cy="141364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;p22"/>
            <p:cNvSpPr txBox="1"/>
            <p:nvPr/>
          </p:nvSpPr>
          <p:spPr>
            <a:xfrm>
              <a:off x="44230" y="1655696"/>
              <a:ext cx="3589081" cy="1330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entury Gothic"/>
                <a:buNone/>
              </a:pPr>
              <a:r>
                <a:rPr lang="uk-UA" sz="32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на­ціональні цінності</a:t>
              </a:r>
              <a:endPara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208;p22"/>
            <p:cNvSpPr/>
            <p:nvPr/>
          </p:nvSpPr>
          <p:spPr>
            <a:xfrm>
              <a:off x="3983155" y="1614754"/>
              <a:ext cx="3671889" cy="141364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;p22"/>
            <p:cNvSpPr txBox="1"/>
            <p:nvPr/>
          </p:nvSpPr>
          <p:spPr>
            <a:xfrm>
              <a:off x="4024559" y="1656158"/>
              <a:ext cx="3589081" cy="1330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uk-UA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структурні елементи системи НБ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" name="Google Shape;210;p22"/>
          <p:cNvGrpSpPr/>
          <p:nvPr/>
        </p:nvGrpSpPr>
        <p:grpSpPr>
          <a:xfrm>
            <a:off x="2730500" y="4067371"/>
            <a:ext cx="3718496" cy="1734462"/>
            <a:chOff x="0" y="0"/>
            <a:chExt cx="3718496" cy="1734462"/>
          </a:xfrm>
        </p:grpSpPr>
        <p:sp>
          <p:nvSpPr>
            <p:cNvPr id="12" name="Google Shape;211;p22"/>
            <p:cNvSpPr/>
            <p:nvPr/>
          </p:nvSpPr>
          <p:spPr>
            <a:xfrm>
              <a:off x="0" y="0"/>
              <a:ext cx="3718496" cy="173446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;p22"/>
            <p:cNvSpPr txBox="1"/>
            <p:nvPr/>
          </p:nvSpPr>
          <p:spPr>
            <a:xfrm>
              <a:off x="50801" y="50801"/>
              <a:ext cx="3616894" cy="1632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uk-UA" sz="2500" b="0" i="0" u="none" strike="noStrike" cap="none" dirty="0" smtClean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їх </a:t>
              </a:r>
              <a:r>
                <a:rPr lang="uk-UA" sz="25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властивості та відносини, які захищаються від загроз</a:t>
              </a:r>
              <a:endParaRPr sz="2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3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417" y="98315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spc="-1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РІВНІ ОС­НОВНИХ ОБ'ЄКТІВ БЕЗПЕКИ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606" y="3378015"/>
            <a:ext cx="804664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Безпека людини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формується комплексом правових і </a:t>
            </a:r>
            <a:endParaRPr lang="uk-UA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lvl="0">
              <a:buClr>
                <a:schemeClr val="accent1"/>
              </a:buClr>
              <a:buSzPts val="2000"/>
            </a:pPr>
            <a:r>
              <a:rPr lang="uk-UA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моральних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норм, суспільних інститутів та організацій, які </a:t>
            </a:r>
            <a:endParaRPr lang="uk-UA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lvl="0">
              <a:buClr>
                <a:schemeClr val="accent1"/>
              </a:buClr>
              <a:buSzPts val="2000"/>
            </a:pPr>
            <a:r>
              <a:rPr lang="uk-UA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дають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змогу їй (людині) реалізовувати права і сво­боди, розвивати свої здібності й потреби, відчуваючи сприяння 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держави.</a:t>
            </a:r>
          </a:p>
          <a:p>
            <a:pPr marL="342900" lvl="0" indent="-342900"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Безпека </a:t>
            </a:r>
            <a:r>
              <a:rPr lang="uk-UA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суспільства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передбачає наявність суспільних інститутів, норм, розвинутих форм суспільної свідомості, що дає змогу в повному обсязі реалізувати права, сво­боди й обов'язки всім групам населення та протистояти діям, які ведуть до розколу суспільства (в тому числі зі сторони держави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).</a:t>
            </a:r>
          </a:p>
          <a:p>
            <a:pPr marL="342900" lvl="0" indent="-342900"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Безпека </a:t>
            </a:r>
            <a:r>
              <a:rPr lang="uk-UA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держави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досягається наявністю ефективного механізму управління та координації діяльності політич­них сил і суспільних груп, а також активних інститутів їх захисту.</a:t>
            </a:r>
          </a:p>
        </p:txBody>
      </p:sp>
      <p:grpSp>
        <p:nvGrpSpPr>
          <p:cNvPr id="4" name="Google Shape;218;p23"/>
          <p:cNvGrpSpPr/>
          <p:nvPr/>
        </p:nvGrpSpPr>
        <p:grpSpPr>
          <a:xfrm>
            <a:off x="11406" y="625154"/>
            <a:ext cx="9132620" cy="3307902"/>
            <a:chOff x="-1" y="856763"/>
            <a:chExt cx="11806092" cy="2581436"/>
          </a:xfrm>
        </p:grpSpPr>
        <p:sp>
          <p:nvSpPr>
            <p:cNvPr id="5" name="Google Shape;219;p23"/>
            <p:cNvSpPr/>
            <p:nvPr/>
          </p:nvSpPr>
          <p:spPr>
            <a:xfrm>
              <a:off x="0" y="856763"/>
              <a:ext cx="3454684" cy="11232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Google Shape;220;p23"/>
            <p:cNvSpPr txBox="1"/>
            <p:nvPr/>
          </p:nvSpPr>
          <p:spPr>
            <a:xfrm>
              <a:off x="-1" y="856763"/>
              <a:ext cx="3427776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800" tIns="177800" rIns="17780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uk-UA" sz="24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громадянина</a:t>
              </a:r>
              <a:endParaRPr sz="2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" name="Google Shape;221;p23"/>
            <p:cNvSpPr/>
            <p:nvPr/>
          </p:nvSpPr>
          <p:spPr>
            <a:xfrm>
              <a:off x="661387" y="1769181"/>
              <a:ext cx="2404728" cy="9049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222;p23"/>
            <p:cNvSpPr txBox="1"/>
            <p:nvPr/>
          </p:nvSpPr>
          <p:spPr>
            <a:xfrm>
              <a:off x="654461" y="1808101"/>
              <a:ext cx="2308374" cy="1548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92000" rIns="192000" bIns="192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lang="uk-UA" sz="20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його права й свободи</a:t>
              </a:r>
              <a:endParaRPr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Google Shape;224;p23"/>
            <p:cNvSpPr txBox="1"/>
            <p:nvPr/>
          </p:nvSpPr>
          <p:spPr>
            <a:xfrm>
              <a:off x="3048064" y="1107067"/>
              <a:ext cx="592841" cy="39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225;p23"/>
            <p:cNvSpPr/>
            <p:nvPr/>
          </p:nvSpPr>
          <p:spPr>
            <a:xfrm>
              <a:off x="4169225" y="1006512"/>
              <a:ext cx="3031281" cy="11232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226;p23"/>
            <p:cNvSpPr txBox="1"/>
            <p:nvPr/>
          </p:nvSpPr>
          <p:spPr>
            <a:xfrm>
              <a:off x="4169225" y="1006512"/>
              <a:ext cx="3031281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800" tIns="177800" rIns="17780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uk-UA" sz="24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суспільства</a:t>
              </a:r>
              <a:endParaRPr sz="2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227;p23"/>
            <p:cNvSpPr/>
            <p:nvPr/>
          </p:nvSpPr>
          <p:spPr>
            <a:xfrm>
              <a:off x="4866139" y="1928122"/>
              <a:ext cx="2892185" cy="112972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228;p23"/>
            <p:cNvSpPr txBox="1"/>
            <p:nvPr/>
          </p:nvSpPr>
          <p:spPr>
            <a:xfrm>
              <a:off x="4934042" y="1996025"/>
              <a:ext cx="2788705" cy="1061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92000" rIns="192000" bIns="192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lang="uk-UA" sz="20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його духовні і матеріаль­ні цінності</a:t>
              </a:r>
              <a:endParaRPr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229;p23"/>
            <p:cNvSpPr/>
            <p:nvPr/>
          </p:nvSpPr>
          <p:spPr>
            <a:xfrm>
              <a:off x="7200506" y="1142182"/>
              <a:ext cx="757594" cy="66591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230;p23"/>
            <p:cNvSpPr txBox="1"/>
            <p:nvPr/>
          </p:nvSpPr>
          <p:spPr>
            <a:xfrm>
              <a:off x="7200506" y="1275366"/>
              <a:ext cx="557818" cy="39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231;p23"/>
            <p:cNvSpPr/>
            <p:nvPr/>
          </p:nvSpPr>
          <p:spPr>
            <a:xfrm>
              <a:off x="7969438" y="1025345"/>
              <a:ext cx="2674684" cy="11232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232;p23"/>
            <p:cNvSpPr txBox="1"/>
            <p:nvPr/>
          </p:nvSpPr>
          <p:spPr>
            <a:xfrm>
              <a:off x="8271858" y="1193024"/>
              <a:ext cx="2674684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800" tIns="177800" rIns="17780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uk-UA" sz="25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держави</a:t>
              </a:r>
              <a:endParaRPr sz="2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233;p23"/>
            <p:cNvSpPr/>
            <p:nvPr/>
          </p:nvSpPr>
          <p:spPr>
            <a:xfrm>
              <a:off x="8660412" y="1775487"/>
              <a:ext cx="3040414" cy="166271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34;p23"/>
            <p:cNvSpPr txBox="1"/>
            <p:nvPr/>
          </p:nvSpPr>
          <p:spPr>
            <a:xfrm>
              <a:off x="8765683" y="1717790"/>
              <a:ext cx="3040408" cy="1680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575" tIns="163575" rIns="163575" bIns="1635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Char char="•"/>
              </a:pPr>
              <a:r>
                <a:rPr lang="uk-UA" sz="20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її суверенітет, конституційний лад, територіальну цілісність та недоторканість кордонів</a:t>
              </a:r>
              <a:endParaRPr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223;p23"/>
            <p:cNvSpPr/>
            <p:nvPr/>
          </p:nvSpPr>
          <p:spPr>
            <a:xfrm>
              <a:off x="3427776" y="1088705"/>
              <a:ext cx="792617" cy="66591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168DBA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980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6998</TotalTime>
  <Words>2361</Words>
  <Application>Microsoft Office PowerPoint</Application>
  <PresentationFormat>Экран (4:3)</PresentationFormat>
  <Paragraphs>326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Noto Sans Symbols</vt:lpstr>
      <vt:lpstr>Sylfaen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Abs</dc:creator>
  <cp:lastModifiedBy>Пользователь Windows</cp:lastModifiedBy>
  <cp:revision>586</cp:revision>
  <cp:lastPrinted>2017-03-08T22:30:08Z</cp:lastPrinted>
  <dcterms:created xsi:type="dcterms:W3CDTF">2011-06-06T18:58:26Z</dcterms:created>
  <dcterms:modified xsi:type="dcterms:W3CDTF">2020-10-11T12:15:32Z</dcterms:modified>
</cp:coreProperties>
</file>