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6">
  <p:sldMasterIdLst>
    <p:sldMasterId id="2147483672" r:id="rId1"/>
  </p:sldMasterIdLst>
  <p:notesMasterIdLst>
    <p:notesMasterId r:id="rId35"/>
  </p:notesMasterIdLst>
  <p:handoutMasterIdLst>
    <p:handoutMasterId r:id="rId36"/>
  </p:handoutMasterIdLst>
  <p:sldIdLst>
    <p:sldId id="297" r:id="rId2"/>
    <p:sldId id="399" r:id="rId3"/>
    <p:sldId id="400" r:id="rId4"/>
    <p:sldId id="401" r:id="rId5"/>
    <p:sldId id="402"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Lst>
  <p:sldSz cx="9144000" cy="6858000" type="screen4x3"/>
  <p:notesSz cx="6735763" cy="98663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Средний стиль 4 - акцент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83" autoAdjust="0"/>
    <p:restoredTop sz="95280" autoAdjust="0"/>
  </p:normalViewPr>
  <p:slideViewPr>
    <p:cSldViewPr>
      <p:cViewPr varScale="1">
        <p:scale>
          <a:sx n="73" d="100"/>
          <a:sy n="73" d="100"/>
        </p:scale>
        <p:origin x="1212"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53DC663A-E3DE-4C08-976C-8E01C01A8D03}" type="datetimeFigureOut">
              <a:rPr lang="ru-RU" smtClean="0"/>
              <a:t>11.10.2020</a:t>
            </a:fld>
            <a:endParaRPr lang="ru-RU"/>
          </a:p>
        </p:txBody>
      </p:sp>
      <p:sp>
        <p:nvSpPr>
          <p:cNvPr id="4" name="Нижний колонтитул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63C0713C-672F-46D3-B2DE-33DB1C545DCC}" type="slidenum">
              <a:rPr lang="ru-RU" smtClean="0"/>
              <a:t>‹#›</a:t>
            </a:fld>
            <a:endParaRPr lang="ru-RU"/>
          </a:p>
        </p:txBody>
      </p:sp>
    </p:spTree>
    <p:extLst>
      <p:ext uri="{BB962C8B-B14F-4D97-AF65-F5344CB8AC3E}">
        <p14:creationId xmlns:p14="http://schemas.microsoft.com/office/powerpoint/2010/main" val="3359670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03698102-EBB5-4429-A9D5-BB6128AAB264}" type="datetimeFigureOut">
              <a:rPr lang="ru-RU" smtClean="0"/>
              <a:pPr/>
              <a:t>11.10.2020</a:t>
            </a:fld>
            <a:endParaRPr lang="ru-RU"/>
          </a:p>
        </p:txBody>
      </p:sp>
      <p:sp>
        <p:nvSpPr>
          <p:cNvPr id="4" name="Образ слайда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C469E76-0F59-4A9B-894C-50E5407D17E0}" type="slidenum">
              <a:rPr lang="ru-RU" smtClean="0"/>
              <a:pPr/>
              <a:t>‹#›</a:t>
            </a:fld>
            <a:endParaRPr lang="ru-RU"/>
          </a:p>
        </p:txBody>
      </p:sp>
    </p:spTree>
    <p:extLst>
      <p:ext uri="{BB962C8B-B14F-4D97-AF65-F5344CB8AC3E}">
        <p14:creationId xmlns:p14="http://schemas.microsoft.com/office/powerpoint/2010/main" val="227178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0C469E76-0F59-4A9B-894C-50E5407D17E0}" type="slidenum">
              <a:rPr lang="ru-RU" smtClean="0"/>
              <a:pPr/>
              <a:t>1</a:t>
            </a:fld>
            <a:endParaRPr lang="ru-RU"/>
          </a:p>
        </p:txBody>
      </p:sp>
    </p:spTree>
    <p:extLst>
      <p:ext uri="{BB962C8B-B14F-4D97-AF65-F5344CB8AC3E}">
        <p14:creationId xmlns:p14="http://schemas.microsoft.com/office/powerpoint/2010/main" val="123936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10</a:t>
            </a:fld>
            <a:endParaRPr lang="ru-RU">
              <a:solidFill>
                <a:prstClr val="black"/>
              </a:solidFill>
            </a:endParaRPr>
          </a:p>
        </p:txBody>
      </p:sp>
    </p:spTree>
    <p:extLst>
      <p:ext uri="{BB962C8B-B14F-4D97-AF65-F5344CB8AC3E}">
        <p14:creationId xmlns:p14="http://schemas.microsoft.com/office/powerpoint/2010/main" val="1978164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11</a:t>
            </a:fld>
            <a:endParaRPr lang="ru-RU">
              <a:solidFill>
                <a:prstClr val="black"/>
              </a:solidFill>
            </a:endParaRPr>
          </a:p>
        </p:txBody>
      </p:sp>
    </p:spTree>
    <p:extLst>
      <p:ext uri="{BB962C8B-B14F-4D97-AF65-F5344CB8AC3E}">
        <p14:creationId xmlns:p14="http://schemas.microsoft.com/office/powerpoint/2010/main" val="112979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12</a:t>
            </a:fld>
            <a:endParaRPr lang="ru-RU">
              <a:solidFill>
                <a:prstClr val="black"/>
              </a:solidFill>
            </a:endParaRPr>
          </a:p>
        </p:txBody>
      </p:sp>
    </p:spTree>
    <p:extLst>
      <p:ext uri="{BB962C8B-B14F-4D97-AF65-F5344CB8AC3E}">
        <p14:creationId xmlns:p14="http://schemas.microsoft.com/office/powerpoint/2010/main" val="243379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13</a:t>
            </a:fld>
            <a:endParaRPr lang="ru-RU">
              <a:solidFill>
                <a:prstClr val="black"/>
              </a:solidFill>
            </a:endParaRPr>
          </a:p>
        </p:txBody>
      </p:sp>
    </p:spTree>
    <p:extLst>
      <p:ext uri="{BB962C8B-B14F-4D97-AF65-F5344CB8AC3E}">
        <p14:creationId xmlns:p14="http://schemas.microsoft.com/office/powerpoint/2010/main" val="1114063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14</a:t>
            </a:fld>
            <a:endParaRPr lang="ru-RU">
              <a:solidFill>
                <a:prstClr val="black"/>
              </a:solidFill>
            </a:endParaRPr>
          </a:p>
        </p:txBody>
      </p:sp>
    </p:spTree>
    <p:extLst>
      <p:ext uri="{BB962C8B-B14F-4D97-AF65-F5344CB8AC3E}">
        <p14:creationId xmlns:p14="http://schemas.microsoft.com/office/powerpoint/2010/main" val="3254766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15</a:t>
            </a:fld>
            <a:endParaRPr lang="ru-RU">
              <a:solidFill>
                <a:prstClr val="black"/>
              </a:solidFill>
            </a:endParaRPr>
          </a:p>
        </p:txBody>
      </p:sp>
    </p:spTree>
    <p:extLst>
      <p:ext uri="{BB962C8B-B14F-4D97-AF65-F5344CB8AC3E}">
        <p14:creationId xmlns:p14="http://schemas.microsoft.com/office/powerpoint/2010/main" val="2418982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16</a:t>
            </a:fld>
            <a:endParaRPr lang="ru-RU">
              <a:solidFill>
                <a:prstClr val="black"/>
              </a:solidFill>
            </a:endParaRPr>
          </a:p>
        </p:txBody>
      </p:sp>
    </p:spTree>
    <p:extLst>
      <p:ext uri="{BB962C8B-B14F-4D97-AF65-F5344CB8AC3E}">
        <p14:creationId xmlns:p14="http://schemas.microsoft.com/office/powerpoint/2010/main" val="268133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17</a:t>
            </a:fld>
            <a:endParaRPr lang="ru-RU">
              <a:solidFill>
                <a:prstClr val="black"/>
              </a:solidFill>
            </a:endParaRPr>
          </a:p>
        </p:txBody>
      </p:sp>
    </p:spTree>
    <p:extLst>
      <p:ext uri="{BB962C8B-B14F-4D97-AF65-F5344CB8AC3E}">
        <p14:creationId xmlns:p14="http://schemas.microsoft.com/office/powerpoint/2010/main" val="1157758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18</a:t>
            </a:fld>
            <a:endParaRPr lang="ru-RU">
              <a:solidFill>
                <a:prstClr val="black"/>
              </a:solidFill>
            </a:endParaRPr>
          </a:p>
        </p:txBody>
      </p:sp>
    </p:spTree>
    <p:extLst>
      <p:ext uri="{BB962C8B-B14F-4D97-AF65-F5344CB8AC3E}">
        <p14:creationId xmlns:p14="http://schemas.microsoft.com/office/powerpoint/2010/main" val="2640544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19</a:t>
            </a:fld>
            <a:endParaRPr lang="ru-RU">
              <a:solidFill>
                <a:prstClr val="black"/>
              </a:solidFill>
            </a:endParaRPr>
          </a:p>
        </p:txBody>
      </p:sp>
    </p:spTree>
    <p:extLst>
      <p:ext uri="{BB962C8B-B14F-4D97-AF65-F5344CB8AC3E}">
        <p14:creationId xmlns:p14="http://schemas.microsoft.com/office/powerpoint/2010/main" val="3404184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a:t>
            </a:fld>
            <a:endParaRPr lang="ru-RU">
              <a:solidFill>
                <a:prstClr val="black"/>
              </a:solidFill>
            </a:endParaRPr>
          </a:p>
        </p:txBody>
      </p:sp>
    </p:spTree>
    <p:extLst>
      <p:ext uri="{BB962C8B-B14F-4D97-AF65-F5344CB8AC3E}">
        <p14:creationId xmlns:p14="http://schemas.microsoft.com/office/powerpoint/2010/main" val="1339575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20</a:t>
            </a:fld>
            <a:endParaRPr lang="ru-RU">
              <a:solidFill>
                <a:prstClr val="black"/>
              </a:solidFill>
            </a:endParaRPr>
          </a:p>
        </p:txBody>
      </p:sp>
    </p:spTree>
    <p:extLst>
      <p:ext uri="{BB962C8B-B14F-4D97-AF65-F5344CB8AC3E}">
        <p14:creationId xmlns:p14="http://schemas.microsoft.com/office/powerpoint/2010/main" val="2296521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21</a:t>
            </a:fld>
            <a:endParaRPr lang="ru-RU">
              <a:solidFill>
                <a:prstClr val="black"/>
              </a:solidFill>
            </a:endParaRPr>
          </a:p>
        </p:txBody>
      </p:sp>
    </p:spTree>
    <p:extLst>
      <p:ext uri="{BB962C8B-B14F-4D97-AF65-F5344CB8AC3E}">
        <p14:creationId xmlns:p14="http://schemas.microsoft.com/office/powerpoint/2010/main" val="1092165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22</a:t>
            </a:fld>
            <a:endParaRPr lang="ru-RU">
              <a:solidFill>
                <a:prstClr val="black"/>
              </a:solidFill>
            </a:endParaRPr>
          </a:p>
        </p:txBody>
      </p:sp>
    </p:spTree>
    <p:extLst>
      <p:ext uri="{BB962C8B-B14F-4D97-AF65-F5344CB8AC3E}">
        <p14:creationId xmlns:p14="http://schemas.microsoft.com/office/powerpoint/2010/main" val="161708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23</a:t>
            </a:fld>
            <a:endParaRPr lang="ru-RU">
              <a:solidFill>
                <a:prstClr val="black"/>
              </a:solidFill>
            </a:endParaRPr>
          </a:p>
        </p:txBody>
      </p:sp>
    </p:spTree>
    <p:extLst>
      <p:ext uri="{BB962C8B-B14F-4D97-AF65-F5344CB8AC3E}">
        <p14:creationId xmlns:p14="http://schemas.microsoft.com/office/powerpoint/2010/main" val="1061978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24</a:t>
            </a:fld>
            <a:endParaRPr lang="ru-RU">
              <a:solidFill>
                <a:prstClr val="black"/>
              </a:solidFill>
            </a:endParaRPr>
          </a:p>
        </p:txBody>
      </p:sp>
    </p:spTree>
    <p:extLst>
      <p:ext uri="{BB962C8B-B14F-4D97-AF65-F5344CB8AC3E}">
        <p14:creationId xmlns:p14="http://schemas.microsoft.com/office/powerpoint/2010/main" val="2829236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25</a:t>
            </a:fld>
            <a:endParaRPr lang="ru-RU">
              <a:solidFill>
                <a:prstClr val="black"/>
              </a:solidFill>
            </a:endParaRPr>
          </a:p>
        </p:txBody>
      </p:sp>
    </p:spTree>
    <p:extLst>
      <p:ext uri="{BB962C8B-B14F-4D97-AF65-F5344CB8AC3E}">
        <p14:creationId xmlns:p14="http://schemas.microsoft.com/office/powerpoint/2010/main" val="2795390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26</a:t>
            </a:fld>
            <a:endParaRPr lang="ru-RU">
              <a:solidFill>
                <a:prstClr val="black"/>
              </a:solidFill>
            </a:endParaRPr>
          </a:p>
        </p:txBody>
      </p:sp>
    </p:spTree>
    <p:extLst>
      <p:ext uri="{BB962C8B-B14F-4D97-AF65-F5344CB8AC3E}">
        <p14:creationId xmlns:p14="http://schemas.microsoft.com/office/powerpoint/2010/main" val="2873923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27</a:t>
            </a:fld>
            <a:endParaRPr lang="ru-RU">
              <a:solidFill>
                <a:prstClr val="black"/>
              </a:solidFill>
            </a:endParaRPr>
          </a:p>
        </p:txBody>
      </p:sp>
    </p:spTree>
    <p:extLst>
      <p:ext uri="{BB962C8B-B14F-4D97-AF65-F5344CB8AC3E}">
        <p14:creationId xmlns:p14="http://schemas.microsoft.com/office/powerpoint/2010/main" val="29431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28</a:t>
            </a:fld>
            <a:endParaRPr lang="ru-RU">
              <a:solidFill>
                <a:prstClr val="black"/>
              </a:solidFill>
            </a:endParaRPr>
          </a:p>
        </p:txBody>
      </p:sp>
    </p:spTree>
    <p:extLst>
      <p:ext uri="{BB962C8B-B14F-4D97-AF65-F5344CB8AC3E}">
        <p14:creationId xmlns:p14="http://schemas.microsoft.com/office/powerpoint/2010/main" val="2561627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29</a:t>
            </a:fld>
            <a:endParaRPr lang="ru-RU">
              <a:solidFill>
                <a:prstClr val="black"/>
              </a:solidFill>
            </a:endParaRPr>
          </a:p>
        </p:txBody>
      </p:sp>
    </p:spTree>
    <p:extLst>
      <p:ext uri="{BB962C8B-B14F-4D97-AF65-F5344CB8AC3E}">
        <p14:creationId xmlns:p14="http://schemas.microsoft.com/office/powerpoint/2010/main" val="37186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3</a:t>
            </a:fld>
            <a:endParaRPr lang="ru-RU">
              <a:solidFill>
                <a:prstClr val="black"/>
              </a:solidFill>
            </a:endParaRPr>
          </a:p>
        </p:txBody>
      </p:sp>
    </p:spTree>
    <p:extLst>
      <p:ext uri="{BB962C8B-B14F-4D97-AF65-F5344CB8AC3E}">
        <p14:creationId xmlns:p14="http://schemas.microsoft.com/office/powerpoint/2010/main" val="3754762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30</a:t>
            </a:fld>
            <a:endParaRPr lang="ru-RU">
              <a:solidFill>
                <a:prstClr val="black"/>
              </a:solidFill>
            </a:endParaRPr>
          </a:p>
        </p:txBody>
      </p:sp>
    </p:spTree>
    <p:extLst>
      <p:ext uri="{BB962C8B-B14F-4D97-AF65-F5344CB8AC3E}">
        <p14:creationId xmlns:p14="http://schemas.microsoft.com/office/powerpoint/2010/main" val="1462127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31</a:t>
            </a:fld>
            <a:endParaRPr lang="ru-RU">
              <a:solidFill>
                <a:prstClr val="black"/>
              </a:solidFill>
            </a:endParaRPr>
          </a:p>
        </p:txBody>
      </p:sp>
    </p:spTree>
    <p:extLst>
      <p:ext uri="{BB962C8B-B14F-4D97-AF65-F5344CB8AC3E}">
        <p14:creationId xmlns:p14="http://schemas.microsoft.com/office/powerpoint/2010/main" val="1630024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32</a:t>
            </a:fld>
            <a:endParaRPr lang="ru-RU">
              <a:solidFill>
                <a:prstClr val="black"/>
              </a:solidFill>
            </a:endParaRPr>
          </a:p>
        </p:txBody>
      </p:sp>
    </p:spTree>
    <p:extLst>
      <p:ext uri="{BB962C8B-B14F-4D97-AF65-F5344CB8AC3E}">
        <p14:creationId xmlns:p14="http://schemas.microsoft.com/office/powerpoint/2010/main" val="1132624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33</a:t>
            </a:fld>
            <a:endParaRPr lang="ru-RU">
              <a:solidFill>
                <a:prstClr val="black"/>
              </a:solidFill>
            </a:endParaRPr>
          </a:p>
        </p:txBody>
      </p:sp>
    </p:spTree>
    <p:extLst>
      <p:ext uri="{BB962C8B-B14F-4D97-AF65-F5344CB8AC3E}">
        <p14:creationId xmlns:p14="http://schemas.microsoft.com/office/powerpoint/2010/main" val="633800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4</a:t>
            </a:fld>
            <a:endParaRPr lang="ru-RU">
              <a:solidFill>
                <a:prstClr val="black"/>
              </a:solidFill>
            </a:endParaRPr>
          </a:p>
        </p:txBody>
      </p:sp>
    </p:spTree>
    <p:extLst>
      <p:ext uri="{BB962C8B-B14F-4D97-AF65-F5344CB8AC3E}">
        <p14:creationId xmlns:p14="http://schemas.microsoft.com/office/powerpoint/2010/main" val="4208549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5</a:t>
            </a:fld>
            <a:endParaRPr lang="ru-RU">
              <a:solidFill>
                <a:prstClr val="black"/>
              </a:solidFill>
            </a:endParaRPr>
          </a:p>
        </p:txBody>
      </p:sp>
    </p:spTree>
    <p:extLst>
      <p:ext uri="{BB962C8B-B14F-4D97-AF65-F5344CB8AC3E}">
        <p14:creationId xmlns:p14="http://schemas.microsoft.com/office/powerpoint/2010/main" val="203899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6</a:t>
            </a:fld>
            <a:endParaRPr lang="ru-RU">
              <a:solidFill>
                <a:prstClr val="black"/>
              </a:solidFill>
            </a:endParaRPr>
          </a:p>
        </p:txBody>
      </p:sp>
    </p:spTree>
    <p:extLst>
      <p:ext uri="{BB962C8B-B14F-4D97-AF65-F5344CB8AC3E}">
        <p14:creationId xmlns:p14="http://schemas.microsoft.com/office/powerpoint/2010/main" val="474245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7</a:t>
            </a:fld>
            <a:endParaRPr lang="ru-RU">
              <a:solidFill>
                <a:prstClr val="black"/>
              </a:solidFill>
            </a:endParaRPr>
          </a:p>
        </p:txBody>
      </p:sp>
    </p:spTree>
    <p:extLst>
      <p:ext uri="{BB962C8B-B14F-4D97-AF65-F5344CB8AC3E}">
        <p14:creationId xmlns:p14="http://schemas.microsoft.com/office/powerpoint/2010/main" val="1379766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8</a:t>
            </a:fld>
            <a:endParaRPr lang="ru-RU">
              <a:solidFill>
                <a:prstClr val="black"/>
              </a:solidFill>
            </a:endParaRPr>
          </a:p>
        </p:txBody>
      </p:sp>
    </p:spTree>
    <p:extLst>
      <p:ext uri="{BB962C8B-B14F-4D97-AF65-F5344CB8AC3E}">
        <p14:creationId xmlns:p14="http://schemas.microsoft.com/office/powerpoint/2010/main" val="60978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9FB40FD-8ADB-4C5A-A226-0C58DB898484}" type="slidenum">
              <a:rPr lang="ru-RU" smtClean="0">
                <a:solidFill>
                  <a:prstClr val="black"/>
                </a:solidFill>
              </a:rPr>
              <a:pPr/>
              <a:t>9</a:t>
            </a:fld>
            <a:endParaRPr lang="ru-RU">
              <a:solidFill>
                <a:prstClr val="black"/>
              </a:solidFill>
            </a:endParaRPr>
          </a:p>
        </p:txBody>
      </p:sp>
    </p:spTree>
    <p:extLst>
      <p:ext uri="{BB962C8B-B14F-4D97-AF65-F5344CB8AC3E}">
        <p14:creationId xmlns:p14="http://schemas.microsoft.com/office/powerpoint/2010/main" val="4290001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A93AD73-58D8-445D-A61A-DFCB790D3AFC}" type="datetime1">
              <a:rPr lang="ru-RU" smtClean="0"/>
              <a:t>11.10.2020</a:t>
            </a:fld>
            <a:endParaRPr lang="ru-RU"/>
          </a:p>
        </p:txBody>
      </p:sp>
      <p:sp>
        <p:nvSpPr>
          <p:cNvPr id="5" name="Нижний колонтитул 4"/>
          <p:cNvSpPr>
            <a:spLocks noGrp="1"/>
          </p:cNvSpPr>
          <p:nvPr>
            <p:ph type="ftr" sz="quarter" idx="11"/>
          </p:nvPr>
        </p:nvSpPr>
        <p:spPr/>
        <p:txBody>
          <a:bodyPr/>
          <a:lstStyle/>
          <a:p>
            <a:r>
              <a:rPr lang="ru-RU"/>
              <a:t>доцент кафедры ИС Евсеев С.П.,,</a:t>
            </a:r>
          </a:p>
        </p:txBody>
      </p:sp>
      <p:sp>
        <p:nvSpPr>
          <p:cNvPr id="6" name="Номер слайда 5"/>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2941423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B9EA11E-D535-4901-A0E7-AF0362618301}" type="datetime1">
              <a:rPr lang="ru-RU" smtClean="0"/>
              <a:t>11.10.2020</a:t>
            </a:fld>
            <a:endParaRPr lang="ru-RU"/>
          </a:p>
        </p:txBody>
      </p:sp>
      <p:sp>
        <p:nvSpPr>
          <p:cNvPr id="5" name="Нижний колонтитул 4"/>
          <p:cNvSpPr>
            <a:spLocks noGrp="1"/>
          </p:cNvSpPr>
          <p:nvPr>
            <p:ph type="ftr" sz="quarter" idx="11"/>
          </p:nvPr>
        </p:nvSpPr>
        <p:spPr/>
        <p:txBody>
          <a:bodyPr/>
          <a:lstStyle/>
          <a:p>
            <a:r>
              <a:rPr lang="ru-RU"/>
              <a:t>доцент кафедры ИС Евсеев С.П.,,</a:t>
            </a:r>
          </a:p>
        </p:txBody>
      </p:sp>
      <p:sp>
        <p:nvSpPr>
          <p:cNvPr id="6" name="Номер слайда 5"/>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336895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5CF33D7-B5A9-4398-8F9F-DF3F286F8D85}" type="datetime1">
              <a:rPr lang="ru-RU" smtClean="0"/>
              <a:t>11.10.2020</a:t>
            </a:fld>
            <a:endParaRPr lang="ru-RU"/>
          </a:p>
        </p:txBody>
      </p:sp>
      <p:sp>
        <p:nvSpPr>
          <p:cNvPr id="5" name="Нижний колонтитул 4"/>
          <p:cNvSpPr>
            <a:spLocks noGrp="1"/>
          </p:cNvSpPr>
          <p:nvPr>
            <p:ph type="ftr" sz="quarter" idx="11"/>
          </p:nvPr>
        </p:nvSpPr>
        <p:spPr/>
        <p:txBody>
          <a:bodyPr/>
          <a:lstStyle/>
          <a:p>
            <a:r>
              <a:rPr lang="ru-RU"/>
              <a:t>доцент кафедры ИС Евсеев С.П.,,</a:t>
            </a:r>
          </a:p>
        </p:txBody>
      </p:sp>
      <p:sp>
        <p:nvSpPr>
          <p:cNvPr id="6" name="Номер слайда 5"/>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165168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55CCE13-BEEF-46CB-9A3D-D08C29ACCD2C}" type="datetime1">
              <a:rPr lang="ru-RU" smtClean="0"/>
              <a:t>11.10.2020</a:t>
            </a:fld>
            <a:endParaRPr lang="ru-RU"/>
          </a:p>
        </p:txBody>
      </p:sp>
      <p:sp>
        <p:nvSpPr>
          <p:cNvPr id="5" name="Нижний колонтитул 4"/>
          <p:cNvSpPr>
            <a:spLocks noGrp="1"/>
          </p:cNvSpPr>
          <p:nvPr>
            <p:ph type="ftr" sz="quarter" idx="11"/>
          </p:nvPr>
        </p:nvSpPr>
        <p:spPr/>
        <p:txBody>
          <a:bodyPr/>
          <a:lstStyle/>
          <a:p>
            <a:r>
              <a:rPr lang="ru-RU"/>
              <a:t>доцент кафедры ИС Евсеев С.П.,,</a:t>
            </a:r>
          </a:p>
        </p:txBody>
      </p:sp>
      <p:sp>
        <p:nvSpPr>
          <p:cNvPr id="6" name="Номер слайда 5"/>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132451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9C480936-C67F-4DEB-A7B9-2E38558CE45C}" type="datetime1">
              <a:rPr lang="ru-RU" smtClean="0"/>
              <a:t>11.10.2020</a:t>
            </a:fld>
            <a:endParaRPr lang="ru-RU"/>
          </a:p>
        </p:txBody>
      </p:sp>
      <p:sp>
        <p:nvSpPr>
          <p:cNvPr id="5" name="Нижний колонтитул 4"/>
          <p:cNvSpPr>
            <a:spLocks noGrp="1"/>
          </p:cNvSpPr>
          <p:nvPr>
            <p:ph type="ftr" sz="quarter" idx="11"/>
          </p:nvPr>
        </p:nvSpPr>
        <p:spPr/>
        <p:txBody>
          <a:bodyPr/>
          <a:lstStyle/>
          <a:p>
            <a:r>
              <a:rPr lang="ru-RU"/>
              <a:t>доцент кафедры ИС Евсеев С.П.,,</a:t>
            </a:r>
          </a:p>
        </p:txBody>
      </p:sp>
      <p:sp>
        <p:nvSpPr>
          <p:cNvPr id="6" name="Номер слайда 5"/>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274166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06A25DE-0165-4E67-805A-D682D5C06855}" type="datetime1">
              <a:rPr lang="ru-RU" smtClean="0"/>
              <a:t>11.10.2020</a:t>
            </a:fld>
            <a:endParaRPr lang="ru-RU"/>
          </a:p>
        </p:txBody>
      </p:sp>
      <p:sp>
        <p:nvSpPr>
          <p:cNvPr id="6" name="Нижний колонтитул 5"/>
          <p:cNvSpPr>
            <a:spLocks noGrp="1"/>
          </p:cNvSpPr>
          <p:nvPr>
            <p:ph type="ftr" sz="quarter" idx="11"/>
          </p:nvPr>
        </p:nvSpPr>
        <p:spPr/>
        <p:txBody>
          <a:bodyPr/>
          <a:lstStyle/>
          <a:p>
            <a:r>
              <a:rPr lang="ru-RU"/>
              <a:t>доцент кафедры ИС Евсеев С.П.,,</a:t>
            </a:r>
          </a:p>
        </p:txBody>
      </p:sp>
      <p:sp>
        <p:nvSpPr>
          <p:cNvPr id="7" name="Номер слайда 6"/>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92145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482B552D-CDD6-421A-B578-308D5DD67E6C}" type="datetime1">
              <a:rPr lang="ru-RU" smtClean="0"/>
              <a:t>11.10.2020</a:t>
            </a:fld>
            <a:endParaRPr lang="ru-RU"/>
          </a:p>
        </p:txBody>
      </p:sp>
      <p:sp>
        <p:nvSpPr>
          <p:cNvPr id="8" name="Нижний колонтитул 7"/>
          <p:cNvSpPr>
            <a:spLocks noGrp="1"/>
          </p:cNvSpPr>
          <p:nvPr>
            <p:ph type="ftr" sz="quarter" idx="11"/>
          </p:nvPr>
        </p:nvSpPr>
        <p:spPr/>
        <p:txBody>
          <a:bodyPr/>
          <a:lstStyle/>
          <a:p>
            <a:r>
              <a:rPr lang="ru-RU"/>
              <a:t>доцент кафедры ИС Евсеев С.П.,,</a:t>
            </a:r>
          </a:p>
        </p:txBody>
      </p:sp>
      <p:sp>
        <p:nvSpPr>
          <p:cNvPr id="9" name="Номер слайда 8"/>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40320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58C264F8-DB6D-4BF5-8466-9F43A8ACA4BE}" type="datetime1">
              <a:rPr lang="ru-RU" smtClean="0"/>
              <a:t>11.10.2020</a:t>
            </a:fld>
            <a:endParaRPr lang="ru-RU"/>
          </a:p>
        </p:txBody>
      </p:sp>
      <p:sp>
        <p:nvSpPr>
          <p:cNvPr id="4" name="Нижний колонтитул 3"/>
          <p:cNvSpPr>
            <a:spLocks noGrp="1"/>
          </p:cNvSpPr>
          <p:nvPr>
            <p:ph type="ftr" sz="quarter" idx="11"/>
          </p:nvPr>
        </p:nvSpPr>
        <p:spPr/>
        <p:txBody>
          <a:bodyPr/>
          <a:lstStyle/>
          <a:p>
            <a:r>
              <a:rPr lang="ru-RU"/>
              <a:t>доцент кафедры ИС Евсеев С.П.,,</a:t>
            </a:r>
          </a:p>
        </p:txBody>
      </p:sp>
      <p:sp>
        <p:nvSpPr>
          <p:cNvPr id="5" name="Номер слайда 4"/>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134731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A4B26B2-4A12-4D03-81B3-33ED6CE104B5}" type="datetime1">
              <a:rPr lang="ru-RU" smtClean="0"/>
              <a:t>11.10.2020</a:t>
            </a:fld>
            <a:endParaRPr lang="ru-RU"/>
          </a:p>
        </p:txBody>
      </p:sp>
      <p:sp>
        <p:nvSpPr>
          <p:cNvPr id="3" name="Нижний колонтитул 2"/>
          <p:cNvSpPr>
            <a:spLocks noGrp="1"/>
          </p:cNvSpPr>
          <p:nvPr>
            <p:ph type="ftr" sz="quarter" idx="11"/>
          </p:nvPr>
        </p:nvSpPr>
        <p:spPr/>
        <p:txBody>
          <a:bodyPr/>
          <a:lstStyle/>
          <a:p>
            <a:r>
              <a:rPr lang="ru-RU"/>
              <a:t>доцент кафедры ИС Евсеев С.П.,,</a:t>
            </a:r>
          </a:p>
        </p:txBody>
      </p:sp>
      <p:sp>
        <p:nvSpPr>
          <p:cNvPr id="4" name="Номер слайда 3"/>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291577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CE81AD8B-E2C3-4DD8-B2EB-189D6B0D70A3}" type="datetime1">
              <a:rPr lang="ru-RU" smtClean="0"/>
              <a:t>11.10.2020</a:t>
            </a:fld>
            <a:endParaRPr lang="ru-RU"/>
          </a:p>
        </p:txBody>
      </p:sp>
      <p:sp>
        <p:nvSpPr>
          <p:cNvPr id="6" name="Нижний колонтитул 5"/>
          <p:cNvSpPr>
            <a:spLocks noGrp="1"/>
          </p:cNvSpPr>
          <p:nvPr>
            <p:ph type="ftr" sz="quarter" idx="11"/>
          </p:nvPr>
        </p:nvSpPr>
        <p:spPr/>
        <p:txBody>
          <a:bodyPr/>
          <a:lstStyle/>
          <a:p>
            <a:r>
              <a:rPr lang="ru-RU"/>
              <a:t>доцент кафедры ИС Евсеев С.П.,,</a:t>
            </a:r>
          </a:p>
        </p:txBody>
      </p:sp>
      <p:sp>
        <p:nvSpPr>
          <p:cNvPr id="7" name="Номер слайда 6"/>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13268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4AAEC260-20FE-4B44-9188-266535E82891}" type="datetime1">
              <a:rPr lang="ru-RU" smtClean="0"/>
              <a:t>11.10.2020</a:t>
            </a:fld>
            <a:endParaRPr lang="ru-RU"/>
          </a:p>
        </p:txBody>
      </p:sp>
      <p:sp>
        <p:nvSpPr>
          <p:cNvPr id="6" name="Нижний колонтитул 5"/>
          <p:cNvSpPr>
            <a:spLocks noGrp="1"/>
          </p:cNvSpPr>
          <p:nvPr>
            <p:ph type="ftr" sz="quarter" idx="11"/>
          </p:nvPr>
        </p:nvSpPr>
        <p:spPr/>
        <p:txBody>
          <a:bodyPr/>
          <a:lstStyle/>
          <a:p>
            <a:r>
              <a:rPr lang="ru-RU"/>
              <a:t>доцент кафедры ИС Евсеев С.П.,,</a:t>
            </a:r>
          </a:p>
        </p:txBody>
      </p:sp>
      <p:sp>
        <p:nvSpPr>
          <p:cNvPr id="7" name="Номер слайда 6"/>
          <p:cNvSpPr>
            <a:spLocks noGrp="1"/>
          </p:cNvSpPr>
          <p:nvPr>
            <p:ph type="sldNum" sz="quarter" idx="12"/>
          </p:nvPr>
        </p:nvSpPr>
        <p:spPr/>
        <p:txBody>
          <a:bodyPr/>
          <a:lstStyle/>
          <a:p>
            <a:fld id="{089A5C65-3DAD-4850-8746-D75EE786E89B}" type="slidenum">
              <a:rPr lang="ru-RU" smtClean="0"/>
              <a:pPr/>
              <a:t>‹#›</a:t>
            </a:fld>
            <a:endParaRPr lang="ru-RU"/>
          </a:p>
        </p:txBody>
      </p:sp>
    </p:spTree>
    <p:extLst>
      <p:ext uri="{BB962C8B-B14F-4D97-AF65-F5344CB8AC3E}">
        <p14:creationId xmlns:p14="http://schemas.microsoft.com/office/powerpoint/2010/main" val="183701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A6A72-4B48-4C09-AD4C-8046F8348560}" type="datetime1">
              <a:rPr lang="ru-RU" smtClean="0"/>
              <a:t>11.10.2020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доцент кафедры ИС Евсеев С.П.,,</a:t>
            </a: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A5C65-3DAD-4850-8746-D75EE786E89B}" type="slidenum">
              <a:rPr lang="ru-RU" smtClean="0"/>
              <a:pPr/>
              <a:t>‹#›</a:t>
            </a:fld>
            <a:endParaRPr lang="ru-RU"/>
          </a:p>
        </p:txBody>
      </p:sp>
    </p:spTree>
    <p:extLst>
      <p:ext uri="{BB962C8B-B14F-4D97-AF65-F5344CB8AC3E}">
        <p14:creationId xmlns:p14="http://schemas.microsoft.com/office/powerpoint/2010/main" val="15394290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2348880"/>
            <a:ext cx="8424936" cy="1384995"/>
          </a:xfrm>
          <a:prstGeom prst="rect">
            <a:avLst/>
          </a:prstGeom>
          <a:noFill/>
        </p:spPr>
        <p:txBody>
          <a:bodyPr wrap="square" rtlCol="0">
            <a:spAutoFit/>
          </a:bodyPr>
          <a:lstStyle/>
          <a:p>
            <a:pPr algn="ctr"/>
            <a:r>
              <a:rPr lang="ru-RU" sz="2800" b="1" dirty="0">
                <a:latin typeface="Times New Roman" pitchFamily="18" charset="0"/>
                <a:cs typeface="Times New Roman" pitchFamily="18" charset="0"/>
              </a:rPr>
              <a:t>ЛЕКЦІЯ </a:t>
            </a:r>
            <a:r>
              <a:rPr lang="uk-UA" sz="2800" b="1" dirty="0" smtClean="0">
                <a:latin typeface="Times New Roman" pitchFamily="18" charset="0"/>
                <a:cs typeface="Times New Roman" pitchFamily="18" charset="0"/>
              </a:rPr>
              <a:t>2</a:t>
            </a:r>
            <a:endParaRPr lang="ru-RU" sz="2800" b="1" dirty="0">
              <a:latin typeface="Times New Roman" pitchFamily="18" charset="0"/>
              <a:cs typeface="Times New Roman" pitchFamily="18" charset="0"/>
            </a:endParaRPr>
          </a:p>
          <a:p>
            <a:pPr algn="ctr"/>
            <a:endParaRPr lang="ru-RU" sz="2800" b="1" dirty="0">
              <a:latin typeface="Times New Roman" pitchFamily="18" charset="0"/>
              <a:cs typeface="Times New Roman" pitchFamily="18" charset="0"/>
            </a:endParaRPr>
          </a:p>
          <a:p>
            <a:pPr algn="ctr"/>
            <a:r>
              <a:rPr lang="uk-UA" sz="2800" dirty="0">
                <a:latin typeface="Times New Roman" pitchFamily="18" charset="0"/>
                <a:cs typeface="Times New Roman" pitchFamily="18" charset="0"/>
              </a:rPr>
              <a:t>Основні положення інформаційної безпеки</a:t>
            </a:r>
          </a:p>
        </p:txBody>
      </p:sp>
      <p:sp>
        <p:nvSpPr>
          <p:cNvPr id="8" name="TextBox 8"/>
          <p:cNvSpPr txBox="1">
            <a:spLocks noChangeArrowheads="1"/>
          </p:cNvSpPr>
          <p:nvPr/>
        </p:nvSpPr>
        <p:spPr bwMode="auto">
          <a:xfrm>
            <a:off x="591691" y="188913"/>
            <a:ext cx="7858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600" dirty="0">
                <a:latin typeface="Times New Roman" pitchFamily="18" charset="0"/>
                <a:cs typeface="Times New Roman" pitchFamily="18" charset="0"/>
              </a:rPr>
              <a:t>ХАРКІВСЬКИЙ НАЦІОНАЛЬНИЙ ЕКОНОМІЧНИЙ УНІВЕРСИТЕТ </a:t>
            </a:r>
          </a:p>
          <a:p>
            <a:pPr algn="ctr" eaLnBrk="1" hangingPunct="1"/>
            <a:r>
              <a:rPr lang="ru-RU" sz="1600" dirty="0">
                <a:latin typeface="Times New Roman" pitchFamily="18" charset="0"/>
                <a:cs typeface="Times New Roman" pitchFamily="18" charset="0"/>
              </a:rPr>
              <a:t>ІМЕНІ СЕМЕНА КУЗНЕЦЯ</a:t>
            </a:r>
          </a:p>
        </p:txBody>
      </p:sp>
      <p:pic>
        <p:nvPicPr>
          <p:cNvPr id="9" name="Рисунок 8"/>
          <p:cNvPicPr>
            <a:picLocks noChangeAspect="1"/>
          </p:cNvPicPr>
          <p:nvPr/>
        </p:nvPicPr>
        <p:blipFill>
          <a:blip r:embed="rId3"/>
          <a:stretch>
            <a:fillRect/>
          </a:stretch>
        </p:blipFill>
        <p:spPr>
          <a:xfrm>
            <a:off x="221879" y="29792"/>
            <a:ext cx="739623" cy="746282"/>
          </a:xfrm>
          <a:prstGeom prst="rect">
            <a:avLst/>
          </a:prstGeom>
        </p:spPr>
      </p:pic>
      <p:sp>
        <p:nvSpPr>
          <p:cNvPr id="6" name="TextBox 5"/>
          <p:cNvSpPr txBox="1"/>
          <p:nvPr/>
        </p:nvSpPr>
        <p:spPr>
          <a:xfrm>
            <a:off x="4774032" y="6052963"/>
            <a:ext cx="4283968" cy="923330"/>
          </a:xfrm>
          <a:prstGeom prst="rect">
            <a:avLst/>
          </a:prstGeom>
          <a:noFill/>
        </p:spPr>
        <p:txBody>
          <a:bodyPr wrap="square" rtlCol="0">
            <a:spAutoFit/>
          </a:bodyPr>
          <a:lstStyle/>
          <a:p>
            <a:r>
              <a:rPr lang="uk-UA" dirty="0" err="1" smtClean="0">
                <a:latin typeface="Times New Roman" pitchFamily="18" charset="0"/>
                <a:cs typeface="Times New Roman" pitchFamily="18" charset="0"/>
              </a:rPr>
              <a:t>К.т.н</a:t>
            </a:r>
            <a:r>
              <a:rPr lang="uk-UA" dirty="0" smtClean="0">
                <a:latin typeface="Times New Roman" pitchFamily="18" charset="0"/>
                <a:cs typeface="Times New Roman" pitchFamily="18" charset="0"/>
              </a:rPr>
              <a:t>., доцент кафедри кібербезпеки та інформаційних технологій</a:t>
            </a:r>
            <a:br>
              <a:rPr lang="uk-UA" dirty="0" smtClean="0">
                <a:latin typeface="Times New Roman" pitchFamily="18" charset="0"/>
                <a:cs typeface="Times New Roman" pitchFamily="18" charset="0"/>
              </a:rPr>
            </a:br>
            <a:r>
              <a:rPr lang="uk-UA" dirty="0" smtClean="0">
                <a:latin typeface="Times New Roman" pitchFamily="18" charset="0"/>
                <a:cs typeface="Times New Roman" pitchFamily="18" charset="0"/>
              </a:rPr>
              <a:t>Король Ольга Григорівна</a:t>
            </a:r>
            <a:endParaRPr lang="uk-UA" sz="2800" dirty="0">
              <a:latin typeface="Times New Roman" pitchFamily="18" charset="0"/>
              <a:cs typeface="Times New Roman" pitchFamily="18" charset="0"/>
            </a:endParaRPr>
          </a:p>
        </p:txBody>
      </p:sp>
    </p:spTree>
    <p:extLst>
      <p:ext uri="{BB962C8B-B14F-4D97-AF65-F5344CB8AC3E}">
        <p14:creationId xmlns:p14="http://schemas.microsoft.com/office/powerpoint/2010/main" val="11468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61728" y="0"/>
            <a:ext cx="8820472" cy="369332"/>
          </a:xfrm>
          <a:prstGeom prst="rect">
            <a:avLst/>
          </a:prstGeom>
        </p:spPr>
        <p:txBody>
          <a:bodyPr wrap="square">
            <a:spAutoFit/>
          </a:bodyPr>
          <a:lstStyle/>
          <a:p>
            <a:pPr algn="ctr"/>
            <a:r>
              <a:rPr lang="uk-UA" spc="-10" dirty="0" smtClean="0">
                <a:latin typeface="Times New Roman" panose="02020603050405020304" pitchFamily="18" charset="0"/>
                <a:ea typeface="Times New Roman" panose="02020603050405020304" pitchFamily="18" charset="0"/>
              </a:rPr>
              <a:t>СУБ’ЄКТИ ІНФОРМАЦІЙНОЇ БЕЗПЕКИ ДЕРЖАВИ</a:t>
            </a:r>
            <a:endParaRPr lang="ru-RU" dirty="0"/>
          </a:p>
        </p:txBody>
      </p:sp>
      <p:sp>
        <p:nvSpPr>
          <p:cNvPr id="2" name="Прямоугольник 1"/>
          <p:cNvSpPr/>
          <p:nvPr/>
        </p:nvSpPr>
        <p:spPr>
          <a:xfrm>
            <a:off x="179512" y="369332"/>
            <a:ext cx="8723328" cy="64079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lgn="just">
              <a:lnSpc>
                <a:spcPct val="120000"/>
              </a:lnSpc>
              <a:spcAft>
                <a:spcPts val="0"/>
              </a:spcAft>
              <a:buFont typeface="Arial" panose="020B0604020202020204" pitchFamily="34" charset="0"/>
              <a:buChar char="–"/>
            </a:pPr>
            <a:r>
              <a:rPr lang="uk-UA" dirty="0">
                <a:solidFill>
                  <a:srgbClr val="000000"/>
                </a:solidFill>
                <a:latin typeface="Times New Roman" panose="02020603050405020304" pitchFamily="18" charset="0"/>
                <a:ea typeface="Times New Roman" panose="02020603050405020304" pitchFamily="18" charset="0"/>
              </a:rPr>
              <a:t>Міністерство освіти та науки України. У складі Міністерства освіти та науки України діє </a:t>
            </a:r>
            <a:r>
              <a:rPr lang="uk-UA" dirty="0">
                <a:latin typeface="Times New Roman" panose="02020603050405020304" pitchFamily="18" charset="0"/>
                <a:ea typeface="Times New Roman" panose="02020603050405020304" pitchFamily="18" charset="0"/>
              </a:rPr>
              <a:t>Державний департамент інтелектуальної власності;</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Державний комітет інформаційної політики, телебачення та радіомовлення;</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Державний департамент з питань зв'язку та інформатизації Міністерства транспорту та зв'язку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smtClean="0">
                <a:latin typeface="Times New Roman" panose="02020603050405020304" pitchFamily="18" charset="0"/>
                <a:ea typeface="Times New Roman" panose="02020603050405020304" pitchFamily="18" charset="0"/>
              </a:rPr>
              <a:t>Державний </a:t>
            </a:r>
            <a:r>
              <a:rPr lang="uk-UA" dirty="0">
                <a:latin typeface="Times New Roman" panose="02020603050405020304" pitchFamily="18" charset="0"/>
                <a:ea typeface="Times New Roman" panose="02020603050405020304" pitchFamily="18" charset="0"/>
              </a:rPr>
              <a:t>комітет архівів;</a:t>
            </a:r>
            <a:endParaRPr lang="ru-RU" sz="1200" dirty="0">
              <a:latin typeface="Times New Roman" panose="02020603050405020304" pitchFamily="18" charset="0"/>
              <a:ea typeface="Times New Roman" panose="02020603050405020304" pitchFamily="18" charset="0"/>
            </a:endParaRPr>
          </a:p>
          <a:p>
            <a:pPr indent="542925" algn="just">
              <a:lnSpc>
                <a:spcPct val="120000"/>
              </a:lnSpc>
              <a:spcAft>
                <a:spcPts val="0"/>
              </a:spcAft>
              <a:tabLst>
                <a:tab pos="678815" algn="l"/>
              </a:tabLst>
            </a:pPr>
            <a:r>
              <a:rPr lang="uk-UA" dirty="0">
                <a:solidFill>
                  <a:srgbClr val="000000"/>
                </a:solidFill>
                <a:latin typeface="Times New Roman" panose="02020603050405020304" pitchFamily="18" charset="0"/>
                <a:ea typeface="Times New Roman" panose="02020603050405020304" pitchFamily="18" charset="0"/>
              </a:rPr>
              <a:t>Державний комітет статистики України; </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Служба безпеки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 Державна служба спеціального зв’язку та захисту інформації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 Міністерство внутрішніх справ України. </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Національна Рада України з питань телебачення та радіомовлення;</a:t>
            </a:r>
            <a:endParaRPr lang="ru-RU" sz="1200" dirty="0">
              <a:latin typeface="Times New Roman" panose="02020603050405020304" pitchFamily="18" charset="0"/>
              <a:ea typeface="Times New Roman" panose="02020603050405020304" pitchFamily="18" charset="0"/>
            </a:endParaRPr>
          </a:p>
          <a:p>
            <a:pPr indent="542925" algn="just">
              <a:lnSpc>
                <a:spcPct val="120000"/>
              </a:lnSpc>
              <a:spcAft>
                <a:spcPts val="0"/>
              </a:spcAft>
            </a:pPr>
            <a:r>
              <a:rPr lang="uk-UA" dirty="0">
                <a:solidFill>
                  <a:srgbClr val="000000"/>
                </a:solidFill>
                <a:latin typeface="Times New Roman" panose="02020603050405020304" pitchFamily="18" charset="0"/>
                <a:ea typeface="Times New Roman" panose="02020603050405020304" pitchFamily="18" charset="0"/>
              </a:rPr>
              <a:t>Конституційний Суд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solidFill>
                  <a:srgbClr val="000000"/>
                </a:solidFill>
                <a:latin typeface="Times New Roman" panose="02020603050405020304" pitchFamily="18" charset="0"/>
                <a:ea typeface="Times New Roman" panose="02020603050405020304" pitchFamily="18" charset="0"/>
              </a:rPr>
              <a:t>Суди загальної юрисдикції;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solidFill>
                  <a:srgbClr val="000000"/>
                </a:solidFill>
                <a:latin typeface="Times New Roman" panose="02020603050405020304" pitchFamily="18" charset="0"/>
                <a:ea typeface="Times New Roman" panose="02020603050405020304" pitchFamily="18" charset="0"/>
              </a:rPr>
              <a:t>Генеральна прокуратура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solidFill>
                  <a:srgbClr val="000000"/>
                </a:solidFill>
                <a:latin typeface="Times New Roman" panose="02020603050405020304" pitchFamily="18" charset="0"/>
                <a:ea typeface="Times New Roman" panose="02020603050405020304" pitchFamily="18" charset="0"/>
              </a:rPr>
              <a:t>Органи місцевого самоврядування;</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solidFill>
                  <a:srgbClr val="000000"/>
                </a:solidFill>
                <a:latin typeface="Times New Roman" panose="02020603050405020304" pitchFamily="18" charset="0"/>
                <a:ea typeface="Times New Roman" panose="02020603050405020304" pitchFamily="18" charset="0"/>
              </a:rPr>
              <a:t>Інші державні органи та організації;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Засоби масової </a:t>
            </a:r>
            <a:r>
              <a:rPr lang="uk-UA" dirty="0" smtClean="0">
                <a:latin typeface="Times New Roman" panose="02020603050405020304" pitchFamily="18" charset="0"/>
                <a:ea typeface="Times New Roman" panose="02020603050405020304" pitchFamily="18" charset="0"/>
              </a:rPr>
              <a:t>інформації: - </a:t>
            </a:r>
            <a:r>
              <a:rPr lang="uk-UA" dirty="0">
                <a:latin typeface="Times New Roman" panose="02020603050405020304" pitchFamily="18" charset="0"/>
                <a:ea typeface="Times New Roman" panose="02020603050405020304" pitchFamily="18" charset="0"/>
              </a:rPr>
              <a:t>Політичні партії та рухи</a:t>
            </a:r>
            <a:r>
              <a:rPr lang="uk-UA" dirty="0" smtClean="0">
                <a:latin typeface="Times New Roman" panose="02020603050405020304" pitchFamily="18" charset="0"/>
                <a:ea typeface="Times New Roman" panose="02020603050405020304" pitchFamily="18" charset="0"/>
              </a:rPr>
              <a:t>; - </a:t>
            </a:r>
            <a:r>
              <a:rPr lang="uk-UA" dirty="0">
                <a:latin typeface="Times New Roman" panose="02020603050405020304" pitchFamily="18" charset="0"/>
                <a:ea typeface="Times New Roman" panose="02020603050405020304" pitchFamily="18" charset="0"/>
              </a:rPr>
              <a:t>Громадські організації та професійні спілки</a:t>
            </a:r>
            <a:r>
              <a:rPr lang="uk-UA" dirty="0" smtClean="0">
                <a:latin typeface="Times New Roman" panose="02020603050405020304" pitchFamily="18" charset="0"/>
                <a:ea typeface="Times New Roman" panose="02020603050405020304" pitchFamily="18" charset="0"/>
              </a:rPr>
              <a:t>; - </a:t>
            </a:r>
            <a:r>
              <a:rPr lang="uk-UA" dirty="0">
                <a:latin typeface="Times New Roman" panose="02020603050405020304" pitchFamily="18" charset="0"/>
                <a:ea typeface="Times New Roman" panose="02020603050405020304" pitchFamily="18" charset="0"/>
              </a:rPr>
              <a:t>Неурядові дослідницькі організації</a:t>
            </a:r>
            <a:r>
              <a:rPr lang="uk-UA" dirty="0" smtClean="0">
                <a:latin typeface="Times New Roman" panose="02020603050405020304" pitchFamily="18" charset="0"/>
                <a:ea typeface="Times New Roman" panose="02020603050405020304" pitchFamily="18" charset="0"/>
              </a:rPr>
              <a:t>; - </a:t>
            </a:r>
            <a:r>
              <a:rPr lang="uk-UA" dirty="0">
                <a:latin typeface="Times New Roman" panose="02020603050405020304" pitchFamily="18" charset="0"/>
                <a:ea typeface="Times New Roman" panose="02020603050405020304" pitchFamily="18" charset="0"/>
              </a:rPr>
              <a:t>Організації та установи, що здійснюють діяльність в інформаційній сфері.</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052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88640"/>
            <a:ext cx="8820472" cy="400110"/>
          </a:xfrm>
          <a:prstGeom prst="rect">
            <a:avLst/>
          </a:prstGeom>
        </p:spPr>
        <p:txBody>
          <a:bodyPr wrap="square">
            <a:spAutoFit/>
          </a:bodyPr>
          <a:lstStyle/>
          <a:p>
            <a:pPr algn="ctr"/>
            <a:r>
              <a:rPr lang="uk-UA" sz="2000" spc="-10" smtClean="0">
                <a:solidFill>
                  <a:srgbClr val="002060"/>
                </a:solidFill>
                <a:latin typeface="Times New Roman" panose="02020603050405020304" pitchFamily="18" charset="0"/>
                <a:ea typeface="Times New Roman" panose="02020603050405020304" pitchFamily="18" charset="0"/>
              </a:rPr>
              <a:t>ОСНОВИ ІНФОРМАЦІЙНОЇ БЕЗПЕКИ ДЕРЖАВИ</a:t>
            </a:r>
            <a:endParaRPr lang="ru-RU" sz="2000" dirty="0">
              <a:solidFill>
                <a:srgbClr val="002060"/>
              </a:solidFill>
            </a:endParaRPr>
          </a:p>
        </p:txBody>
      </p:sp>
      <p:sp>
        <p:nvSpPr>
          <p:cNvPr id="2" name="Прямоугольник 1"/>
          <p:cNvSpPr/>
          <p:nvPr/>
        </p:nvSpPr>
        <p:spPr>
          <a:xfrm>
            <a:off x="1187624" y="692696"/>
            <a:ext cx="7686600" cy="27515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542925" algn="just">
              <a:lnSpc>
                <a:spcPct val="120000"/>
              </a:lnSpc>
              <a:spcAft>
                <a:spcPts val="0"/>
              </a:spcAft>
            </a:pPr>
            <a:r>
              <a:rPr lang="uk-UA" dirty="0">
                <a:solidFill>
                  <a:srgbClr val="000000"/>
                </a:solidFill>
                <a:latin typeface="Times New Roman" panose="02020603050405020304" pitchFamily="18" charset="0"/>
                <a:ea typeface="Times New Roman" panose="02020603050405020304" pitchFamily="18" charset="0"/>
              </a:rPr>
              <a:t>Інформаційна безпека є </a:t>
            </a:r>
            <a:r>
              <a:rPr lang="uk-UA" dirty="0" smtClean="0">
                <a:solidFill>
                  <a:srgbClr val="000000"/>
                </a:solidFill>
                <a:latin typeface="Times New Roman" panose="02020603050405020304" pitchFamily="18" charset="0"/>
                <a:ea typeface="Times New Roman" panose="02020603050405020304" pitchFamily="18" charset="0"/>
              </a:rPr>
              <a:t>невід’ємним </a:t>
            </a:r>
            <a:r>
              <a:rPr lang="uk-UA" dirty="0">
                <a:solidFill>
                  <a:srgbClr val="000000"/>
                </a:solidFill>
                <a:latin typeface="Times New Roman" panose="02020603050405020304" pitchFamily="18" charset="0"/>
                <a:ea typeface="Times New Roman" panose="02020603050405020304" pitchFamily="18" charset="0"/>
              </a:rPr>
              <a:t>напрямком розбудови інформаційного суспільства, розвиток якого повинен йти не тільки через нарощування технологічних можливостей здійснення інформаційного обміну, але й через глибоке усвідомлення усіма суб’єктами інформаційних відносин - власниками інформації та її користувачами, виробниками інформаційних технологій і засобів, постачальниками послуг, державою - необхідності здійснення всіх заходів щодо захисту інформаційних ресурсів та забезпечення інформаційної безпеки держави. </a:t>
            </a:r>
            <a:endParaRPr lang="ru-RU" sz="12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251520" y="3747783"/>
            <a:ext cx="7614592" cy="30839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457200" algn="just">
              <a:lnSpc>
                <a:spcPct val="120000"/>
              </a:lnSpc>
              <a:spcAft>
                <a:spcPts val="0"/>
              </a:spcAft>
            </a:pPr>
            <a:r>
              <a:rPr lang="uk-UA" dirty="0">
                <a:solidFill>
                  <a:srgbClr val="000000"/>
                </a:solidFill>
                <a:latin typeface="Times New Roman" panose="02020603050405020304" pitchFamily="18" charset="0"/>
                <a:ea typeface="Times New Roman" panose="02020603050405020304" pitchFamily="18" charset="0"/>
              </a:rPr>
              <a:t>В Україні захист інформації розглядається як система правових, організаційних, технічних та інших заходів, спрямованих на забезпечення збереження не тільки інформації з обмеженим доступом, а й відкритої інформації, необхідність захисту якої визначається законом. Ці заходи поширюються також на інформаційні ресурси, системи та технології, на засоби їх забезпечення. Вони призначені для підтримки інформації у такому стані, за якого вона зберігає свою фізичну та логічну цілісність, доступність (неможливість блокування) і використовується відповідно до встановленого регламенту.</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715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88640"/>
            <a:ext cx="8820472" cy="707886"/>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ЗАГРОЗИ ІНФОРМАЦІЙНІЙ БЕЗПЕЦІ УКРАЇНИ У КОНТЕКСТІ ДІЯЛЬНОСТІ ДЕРЖСПЕЦЗВ'ЯЗКУ</a:t>
            </a:r>
            <a:endParaRPr lang="ru-RU" sz="2000" dirty="0">
              <a:solidFill>
                <a:srgbClr val="002060"/>
              </a:solidFill>
            </a:endParaRPr>
          </a:p>
        </p:txBody>
      </p:sp>
      <p:sp>
        <p:nvSpPr>
          <p:cNvPr id="2" name="Прямоугольник 1"/>
          <p:cNvSpPr/>
          <p:nvPr/>
        </p:nvSpPr>
        <p:spPr>
          <a:xfrm>
            <a:off x="611560" y="980728"/>
            <a:ext cx="8334672" cy="34932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542925" algn="just">
              <a:lnSpc>
                <a:spcPct val="120000"/>
              </a:lnSpc>
              <a:spcAft>
                <a:spcPts val="0"/>
              </a:spcAft>
            </a:pPr>
            <a:r>
              <a:rPr lang="uk-UA" dirty="0">
                <a:solidFill>
                  <a:srgbClr val="000000"/>
                </a:solidFill>
                <a:latin typeface="Times New Roman" panose="02020603050405020304" pitchFamily="18" charset="0"/>
                <a:ea typeface="Times New Roman" panose="02020603050405020304" pitchFamily="18" charset="0"/>
              </a:rPr>
              <a:t>До</a:t>
            </a:r>
            <a:r>
              <a:rPr lang="uk-UA" b="1" dirty="0">
                <a:solidFill>
                  <a:srgbClr val="000000"/>
                </a:solidFill>
                <a:latin typeface="Times New Roman" panose="02020603050405020304" pitchFamily="18" charset="0"/>
                <a:ea typeface="Times New Roman" panose="02020603050405020304" pitchFamily="18" charset="0"/>
              </a:rPr>
              <a:t> загроз національній безпеці</a:t>
            </a:r>
            <a:r>
              <a:rPr lang="uk-UA" dirty="0">
                <a:solidFill>
                  <a:srgbClr val="000000"/>
                </a:solidFill>
                <a:latin typeface="Times New Roman" panose="02020603050405020304" pitchFamily="18" charset="0"/>
                <a:ea typeface="Times New Roman" panose="02020603050405020304" pitchFamily="18" charset="0"/>
              </a:rPr>
              <a:t> в інформаційній сфері, серед інших, віднесено:</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uk-UA" dirty="0">
                <a:solidFill>
                  <a:srgbClr val="000000"/>
                </a:solidFill>
                <a:latin typeface="Times New Roman" panose="02020603050405020304" pitchFamily="18" charset="0"/>
                <a:ea typeface="Times New Roman" panose="02020603050405020304" pitchFamily="18" charset="0"/>
              </a:rPr>
              <a:t>прояви обмеження свободи слова та доступу громадян до інформації;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uk-UA" dirty="0">
                <a:solidFill>
                  <a:srgbClr val="000000"/>
                </a:solidFill>
                <a:latin typeface="Times New Roman" panose="02020603050405020304" pitchFamily="18" charset="0"/>
                <a:ea typeface="Times New Roman" panose="02020603050405020304" pitchFamily="18" charset="0"/>
              </a:rPr>
              <a:t>комп'ютерна злочинність та комп'ютерний тероризм; </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uk-UA" dirty="0">
                <a:solidFill>
                  <a:srgbClr val="000000"/>
                </a:solidFill>
                <a:latin typeface="Times New Roman" panose="02020603050405020304" pitchFamily="18" charset="0"/>
                <a:ea typeface="Times New Roman" panose="02020603050405020304" pitchFamily="18" charset="0"/>
              </a:rPr>
              <a:t>розголошення інформації, яка становить державну та іншу, передбачену законом, таємницю, а також конфіденційної інформації, що є власністю держави або спрямована на забезпечення потреб та національних інтересів суспільства і держави;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Bef>
                <a:spcPts val="600"/>
              </a:spcBef>
              <a:spcAft>
                <a:spcPts val="0"/>
              </a:spcAft>
              <a:buFont typeface="Wingdings" panose="05000000000000000000" pitchFamily="2" charset="2"/>
              <a:buChar char=""/>
            </a:pPr>
            <a:r>
              <a:rPr lang="uk-UA" dirty="0">
                <a:solidFill>
                  <a:srgbClr val="000000"/>
                </a:solidFill>
                <a:latin typeface="Times New Roman" panose="02020603050405020304" pitchFamily="18" charset="0"/>
                <a:ea typeface="Times New Roman" panose="02020603050405020304" pitchFamily="18" charset="0"/>
              </a:rPr>
              <a:t>намагання маніпулювати суспільною свідомістю, зокрема, шляхом поширення недостовірної, неповної або упередженої інформації.</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155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5190"/>
            <a:ext cx="8820472" cy="707886"/>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ЗАГРОЗИ ІНФОРМАЦІЙНІЙ БЕЗПЕЦІ УКРАЇНИ У КОНТЕКСТІ ДІЯЛЬНОСТІ ДЕРЖСПЕЦЗВ'ЯЗКУ</a:t>
            </a:r>
            <a:endParaRPr lang="ru-RU" sz="2000" dirty="0">
              <a:solidFill>
                <a:srgbClr val="002060"/>
              </a:solidFill>
            </a:endParaRPr>
          </a:p>
        </p:txBody>
      </p:sp>
      <p:sp>
        <p:nvSpPr>
          <p:cNvPr id="2" name="Прямоугольник 1"/>
          <p:cNvSpPr/>
          <p:nvPr/>
        </p:nvSpPr>
        <p:spPr>
          <a:xfrm>
            <a:off x="107504" y="620688"/>
            <a:ext cx="8712968" cy="60755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10795" indent="450215" algn="just">
              <a:lnSpc>
                <a:spcPct val="120000"/>
              </a:lnSpc>
              <a:spcAft>
                <a:spcPts val="0"/>
              </a:spcAft>
            </a:pPr>
            <a:r>
              <a:rPr lang="uk-UA" b="1" dirty="0">
                <a:latin typeface="Times New Roman" panose="02020603050405020304" pitchFamily="18" charset="0"/>
                <a:ea typeface="Times New Roman" panose="02020603050405020304" pitchFamily="18" charset="0"/>
              </a:rPr>
              <a:t>До зовнішніх факторів,</a:t>
            </a:r>
            <a:r>
              <a:rPr lang="uk-UA" dirty="0">
                <a:latin typeface="Times New Roman" panose="02020603050405020304" pitchFamily="18" charset="0"/>
                <a:ea typeface="Times New Roman" panose="02020603050405020304" pitchFamily="18" charset="0"/>
              </a:rPr>
              <a:t> які формують пріоритети і стратегічні цілі політики національної безпеки з урахування ролі та важливості інформаційної складової необхідно віднести: </a:t>
            </a:r>
            <a:endParaRPr lang="ru-RU"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Wingdings" panose="05000000000000000000" pitchFamily="2" charset="2"/>
              <a:buChar char=""/>
            </a:pPr>
            <a:r>
              <a:rPr lang="uk-UA" dirty="0">
                <a:latin typeface="Times New Roman" panose="02020603050405020304" pitchFamily="18" charset="0"/>
                <a:ea typeface="Times New Roman" panose="02020603050405020304" pitchFamily="18" charset="0"/>
              </a:rPr>
              <a:t>посилення загроз національній безпеці, серед яких - прагнення ряду країн та транснаціональних об’єднань до домінування у світовому інформаційному просторі, що призводить до обмеження інтересів України,</a:t>
            </a:r>
            <a:endParaRPr lang="ru-RU"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Wingdings" panose="05000000000000000000" pitchFamily="2" charset="2"/>
              <a:buChar char=""/>
            </a:pPr>
            <a:r>
              <a:rPr lang="uk-UA" dirty="0">
                <a:latin typeface="Times New Roman" panose="02020603050405020304" pitchFamily="18" charset="0"/>
                <a:ea typeface="Times New Roman" panose="02020603050405020304" pitchFamily="18" charset="0"/>
              </a:rPr>
              <a:t>витиснення України із зовнішнього та внутрішнього інформаційних ринків;</a:t>
            </a:r>
            <a:endParaRPr lang="ru-RU"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Wingdings" panose="05000000000000000000" pitchFamily="2" charset="2"/>
              <a:buChar char=""/>
            </a:pPr>
            <a:r>
              <a:rPr lang="uk-UA" dirty="0">
                <a:latin typeface="Times New Roman" panose="02020603050405020304" pitchFamily="18" charset="0"/>
                <a:ea typeface="Times New Roman" panose="02020603050405020304" pitchFamily="18" charset="0"/>
              </a:rPr>
              <a:t>формування негативного іміджу України в світі шляхом поширення інформації, яка не відповідає дійсності;</a:t>
            </a:r>
            <a:endParaRPr lang="ru-RU"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Wingdings" panose="05000000000000000000" pitchFamily="2" charset="2"/>
              <a:buChar char=""/>
            </a:pPr>
            <a:r>
              <a:rPr lang="uk-UA" dirty="0">
                <a:latin typeface="Times New Roman" panose="02020603050405020304" pitchFamily="18" charset="0"/>
                <a:ea typeface="Times New Roman" panose="02020603050405020304" pitchFamily="18" charset="0"/>
              </a:rPr>
              <a:t>діяльність міжнародних терористичних організацій, а також окремих осіб і груп, схильних до деструктивної інформаційної діяльності;</a:t>
            </a:r>
            <a:endParaRPr lang="ru-RU"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Wingdings" panose="05000000000000000000" pitchFamily="2" charset="2"/>
              <a:buChar char=""/>
            </a:pPr>
            <a:r>
              <a:rPr lang="uk-UA" dirty="0">
                <a:latin typeface="Times New Roman" panose="02020603050405020304" pitchFamily="18" charset="0"/>
                <a:ea typeface="Times New Roman" panose="02020603050405020304" pitchFamily="18" charset="0"/>
              </a:rPr>
              <a:t>діяльність іноземних політичних, економічних, військових, розвідувальних й інформаційних структур, яка має спрямування проти інтересів України в інформаційній сфері.</a:t>
            </a:r>
            <a:endParaRPr lang="ru-RU"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Wingdings" panose="05000000000000000000" pitchFamily="2" charset="2"/>
              <a:buChar char=""/>
            </a:pPr>
            <a:r>
              <a:rPr lang="uk-UA" dirty="0">
                <a:latin typeface="Times New Roman" panose="02020603050405020304" pitchFamily="18" charset="0"/>
                <a:ea typeface="Times New Roman" panose="02020603050405020304" pitchFamily="18" charset="0"/>
              </a:rPr>
              <a:t>Крім того, суттєвим зовнішнім фактором, що характеризує середовище формування пріоритетів національно безпеки є глобалізація інформаційного обміну та невідповідність інформаційної інфраструктури України та рівня її  розвитку та захищеності вимогам сучасності.</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911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5190"/>
            <a:ext cx="8820472" cy="707886"/>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ЗАГРОЗИ ІНФОРМАЦІЙНІЙ БЕЗПЕЦІ УКРАЇНИ У КОНТЕКСТІ ДІЯЛЬНОСТІ ДЕРЖСПЕЦЗВ'ЯЗКУ</a:t>
            </a:r>
            <a:endParaRPr lang="ru-RU" sz="2000" dirty="0">
              <a:solidFill>
                <a:srgbClr val="002060"/>
              </a:solidFill>
            </a:endParaRPr>
          </a:p>
        </p:txBody>
      </p:sp>
      <p:sp>
        <p:nvSpPr>
          <p:cNvPr id="3" name="Прямоугольник 2"/>
          <p:cNvSpPr/>
          <p:nvPr/>
        </p:nvSpPr>
        <p:spPr>
          <a:xfrm>
            <a:off x="413284" y="836712"/>
            <a:ext cx="8496944" cy="47459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10795" indent="542925" algn="just">
              <a:lnSpc>
                <a:spcPct val="120000"/>
              </a:lnSpc>
              <a:spcAft>
                <a:spcPts val="0"/>
              </a:spcAft>
            </a:pPr>
            <a:r>
              <a:rPr lang="uk-UA" b="1" dirty="0">
                <a:latin typeface="Times New Roman" panose="02020603050405020304" pitchFamily="18" charset="0"/>
                <a:ea typeface="Times New Roman" panose="02020603050405020304" pitchFamily="18" charset="0"/>
              </a:rPr>
              <a:t>Серед внутрішніх факторів</a:t>
            </a:r>
            <a:r>
              <a:rPr lang="uk-UA" dirty="0">
                <a:latin typeface="Times New Roman" panose="02020603050405020304" pitchFamily="18" charset="0"/>
                <a:ea typeface="Times New Roman" panose="02020603050405020304" pitchFamily="18" charset="0"/>
              </a:rPr>
              <a:t>, які стають внутрішніми загрозами національній безпеці держави з позиції формування стратегічних напрямків діяльності щодо забезпечення її інформаційної безпеки, є:</a:t>
            </a:r>
            <a:endParaRPr lang="ru-RU"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tabLst>
                <a:tab pos="-1143000" algn="l"/>
                <a:tab pos="685800" algn="l"/>
              </a:tabLst>
            </a:pPr>
            <a:r>
              <a:rPr lang="uk-UA" dirty="0">
                <a:latin typeface="Times New Roman" panose="02020603050405020304" pitchFamily="18" charset="0"/>
                <a:ea typeface="Times New Roman" panose="02020603050405020304" pitchFamily="18" charset="0"/>
              </a:rPr>
              <a:t>помітне відставання України від провідних держав світу в галузі створення і впровадження сучасних інформаційних технологій, у сфері розвитку індустрії інформаційних послуг та, як наслідок, вимушене широке використання закордонних програмно-технічних засобів обміну інформацією та її захисту при розбудові національної інформаційної інфраструктури</a:t>
            </a:r>
            <a:r>
              <a:rPr lang="uk-UA" dirty="0" smtClean="0">
                <a:latin typeface="Times New Roman" panose="02020603050405020304" pitchFamily="18" charset="0"/>
                <a:ea typeface="Times New Roman" panose="02020603050405020304" pitchFamily="18" charset="0"/>
              </a:rPr>
              <a:t>.</a:t>
            </a:r>
          </a:p>
          <a:p>
            <a:pPr marL="342900" lvl="0" indent="-342900" algn="just">
              <a:lnSpc>
                <a:spcPct val="120000"/>
              </a:lnSpc>
              <a:spcAft>
                <a:spcPts val="0"/>
              </a:spcAft>
              <a:buFont typeface="Symbol" panose="05050102010706020507" pitchFamily="18" charset="2"/>
              <a:buChar char=""/>
              <a:tabLst>
                <a:tab pos="-1143000" algn="l"/>
                <a:tab pos="685800" algn="l"/>
              </a:tabLst>
            </a:pPr>
            <a:r>
              <a:rPr lang="ru-RU" dirty="0" err="1" smtClean="0">
                <a:latin typeface="Times New Roman" panose="02020603050405020304" pitchFamily="18" charset="0"/>
                <a:ea typeface="Times New Roman" panose="02020603050405020304" pitchFamily="18" charset="0"/>
              </a:rPr>
              <a:t>недостатній</a:t>
            </a:r>
            <a:r>
              <a:rPr lang="ru-RU" dirty="0" smtClean="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рівень</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захищеності</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державних</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інформаційних</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ресурсів</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розповсюдження</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комп’ютерних</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вірусів</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програмних</a:t>
            </a:r>
            <a:r>
              <a:rPr lang="ru-RU" dirty="0">
                <a:latin typeface="Times New Roman" panose="02020603050405020304" pitchFamily="18" charset="0"/>
                <a:ea typeface="Times New Roman" panose="02020603050405020304" pitchFamily="18" charset="0"/>
              </a:rPr>
              <a:t> та </a:t>
            </a:r>
            <a:r>
              <a:rPr lang="ru-RU" dirty="0" err="1">
                <a:latin typeface="Times New Roman" panose="02020603050405020304" pitchFamily="18" charset="0"/>
                <a:ea typeface="Times New Roman" panose="02020603050405020304" pitchFamily="18" charset="0"/>
              </a:rPr>
              <a:t>апаратних</a:t>
            </a:r>
            <a:r>
              <a:rPr lang="ru-RU" dirty="0">
                <a:latin typeface="Times New Roman" panose="02020603050405020304" pitchFamily="18" charset="0"/>
                <a:ea typeface="Times New Roman" panose="02020603050405020304" pitchFamily="18" charset="0"/>
              </a:rPr>
              <a:t> закладок </a:t>
            </a:r>
            <a:r>
              <a:rPr lang="ru-RU" dirty="0" err="1">
                <a:latin typeface="Times New Roman" panose="02020603050405020304" pitchFamily="18" charset="0"/>
                <a:ea typeface="Times New Roman" panose="02020603050405020304" pitchFamily="18" charset="0"/>
              </a:rPr>
              <a:t>спричиняють</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появу</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реальної</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можливості</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втрати</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стратегічного</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важливої</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інформації</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порушення</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її</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цілісності</a:t>
            </a:r>
            <a:r>
              <a:rPr lang="ru-RU" dirty="0">
                <a:latin typeface="Times New Roman" panose="02020603050405020304" pitchFamily="18" charset="0"/>
                <a:ea typeface="Times New Roman" panose="02020603050405020304" pitchFamily="18" charset="0"/>
              </a:rPr>
              <a:t> та </a:t>
            </a:r>
            <a:r>
              <a:rPr lang="ru-RU" dirty="0" err="1">
                <a:latin typeface="Times New Roman" panose="02020603050405020304" pitchFamily="18" charset="0"/>
                <a:ea typeface="Times New Roman" panose="02020603050405020304" pitchFamily="18" charset="0"/>
              </a:rPr>
              <a:t>блокування</a:t>
            </a:r>
            <a:r>
              <a:rPr lang="ru-RU" dirty="0">
                <a:latin typeface="Times New Roman" panose="02020603050405020304" pitchFamily="18" charset="0"/>
                <a:ea typeface="Times New Roman" panose="02020603050405020304" pitchFamily="18" charset="0"/>
              </a:rPr>
              <a:t> доступу до </a:t>
            </a:r>
            <a:r>
              <a:rPr lang="ru-RU" dirty="0" err="1">
                <a:latin typeface="Times New Roman" panose="02020603050405020304" pitchFamily="18" charset="0"/>
                <a:ea typeface="Times New Roman" panose="02020603050405020304" pitchFamily="18" charset="0"/>
              </a:rPr>
              <a:t>неї</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Крім</a:t>
            </a:r>
            <a:r>
              <a:rPr lang="ru-RU" dirty="0">
                <a:latin typeface="Times New Roman" panose="02020603050405020304" pitchFamily="18" charset="0"/>
                <a:ea typeface="Times New Roman" panose="02020603050405020304" pitchFamily="18" charset="0"/>
              </a:rPr>
              <a:t> того, </a:t>
            </a:r>
            <a:r>
              <a:rPr lang="ru-RU" dirty="0" err="1">
                <a:latin typeface="Times New Roman" panose="02020603050405020304" pitchFamily="18" charset="0"/>
                <a:ea typeface="Times New Roman" panose="02020603050405020304" pitchFamily="18" charset="0"/>
              </a:rPr>
              <a:t>це</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може</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призвести</a:t>
            </a:r>
            <a:r>
              <a:rPr lang="ru-RU" dirty="0">
                <a:latin typeface="Times New Roman" panose="02020603050405020304" pitchFamily="18" charset="0"/>
                <a:ea typeface="Times New Roman" panose="02020603050405020304" pitchFamily="18" charset="0"/>
              </a:rPr>
              <a:t> до </a:t>
            </a:r>
            <a:r>
              <a:rPr lang="ru-RU" dirty="0" err="1">
                <a:latin typeface="Times New Roman" panose="02020603050405020304" pitchFamily="18" charset="0"/>
                <a:ea typeface="Times New Roman" panose="02020603050405020304" pitchFamily="18" charset="0"/>
              </a:rPr>
              <a:t>порушення</a:t>
            </a:r>
            <a:r>
              <a:rPr lang="ru-RU" dirty="0">
                <a:latin typeface="Times New Roman" panose="02020603050405020304" pitchFamily="18" charset="0"/>
                <a:ea typeface="Times New Roman" panose="02020603050405020304" pitchFamily="18" charset="0"/>
              </a:rPr>
              <a:t> нормального </a:t>
            </a:r>
            <a:r>
              <a:rPr lang="ru-RU" dirty="0" err="1">
                <a:latin typeface="Times New Roman" panose="02020603050405020304" pitchFamily="18" charset="0"/>
                <a:ea typeface="Times New Roman" panose="02020603050405020304" pitchFamily="18" charset="0"/>
              </a:rPr>
              <a:t>функціонування</a:t>
            </a:r>
            <a:r>
              <a:rPr lang="ru-RU" dirty="0">
                <a:latin typeface="Times New Roman" panose="02020603050405020304" pitchFamily="18" charset="0"/>
                <a:ea typeface="Times New Roman" panose="02020603050405020304" pitchFamily="18" charset="0"/>
              </a:rPr>
              <a:t> систем </a:t>
            </a:r>
            <a:r>
              <a:rPr lang="ru-RU" dirty="0" err="1">
                <a:latin typeface="Times New Roman" panose="02020603050405020304" pitchFamily="18" charset="0"/>
                <a:ea typeface="Times New Roman" panose="02020603050405020304" pitchFamily="18" charset="0"/>
              </a:rPr>
              <a:t>управління</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об’єктів</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критичної</a:t>
            </a:r>
            <a:r>
              <a:rPr lang="ru-RU" dirty="0">
                <a:latin typeface="Times New Roman" panose="02020603050405020304" pitchFamily="18" charset="0"/>
                <a:ea typeface="Times New Roman" panose="02020603050405020304" pitchFamily="18" charset="0"/>
              </a:rPr>
              <a:t> </a:t>
            </a:r>
            <a:r>
              <a:rPr lang="ru-RU" dirty="0" err="1">
                <a:latin typeface="Times New Roman" panose="02020603050405020304" pitchFamily="18" charset="0"/>
                <a:ea typeface="Times New Roman" panose="02020603050405020304" pitchFamily="18" charset="0"/>
              </a:rPr>
              <a:t>інфраструктури</a:t>
            </a:r>
            <a:r>
              <a:rPr lang="ru-RU" dirty="0">
                <a:latin typeface="Times New Roman" panose="02020603050405020304" pitchFamily="18" charset="0"/>
                <a:ea typeface="Times New Roman" panose="02020603050405020304" pitchFamily="18" charset="0"/>
              </a:rPr>
              <a:t>. </a:t>
            </a:r>
            <a:endParaRPr lang="ru-RU"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425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5190"/>
            <a:ext cx="8820472" cy="707886"/>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ЗАГРОЗИ ІНФОРМАЦІЙНІЙ БЕЗПЕЦІ УКРАЇНИ У КОНТЕКСТІ ДІЯЛЬНОСТІ ДЕРЖСПЕЦЗВ'ЯЗКУ</a:t>
            </a:r>
            <a:endParaRPr lang="ru-RU" sz="2000" dirty="0">
              <a:solidFill>
                <a:srgbClr val="002060"/>
              </a:solidFill>
            </a:endParaRPr>
          </a:p>
        </p:txBody>
      </p:sp>
      <p:sp>
        <p:nvSpPr>
          <p:cNvPr id="2" name="Прямоугольник 1"/>
          <p:cNvSpPr/>
          <p:nvPr/>
        </p:nvSpPr>
        <p:spPr>
          <a:xfrm>
            <a:off x="1259632" y="836712"/>
            <a:ext cx="7632848" cy="40811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lnSpc>
                <a:spcPct val="120000"/>
              </a:lnSpc>
              <a:spcAft>
                <a:spcPts val="0"/>
              </a:spcAft>
              <a:buFont typeface="Symbol" panose="05050102010706020507" pitchFamily="18" charset="2"/>
              <a:buChar char=""/>
              <a:tabLst>
                <a:tab pos="-1143000" algn="l"/>
                <a:tab pos="685800" algn="l"/>
              </a:tabLst>
            </a:pPr>
            <a:r>
              <a:rPr lang="uk-UA">
                <a:latin typeface="Times New Roman" panose="02020603050405020304" pitchFamily="18" charset="0"/>
                <a:ea typeface="Times New Roman" panose="02020603050405020304" pitchFamily="18" charset="0"/>
              </a:rPr>
              <a:t>недостатня узгодженість діяльності державних органів України щодо формування і реалізації єдиної державної політики забезпечення інформаційної безпеки, порушення встановлених режимів функціонування інформаційно-телекомунікаційних систем органів державної влади та місцевого самоврядування, інформаційно-телекомунікаційних систем, які забезпечують потреби оборони та безпеки держави, кредитно-банківської та інших сфер економіки держави, систем управління життєзабезпеченням;</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tabLst>
                <a:tab pos="-1143000" algn="l"/>
                <a:tab pos="685800" algn="l"/>
              </a:tabLst>
            </a:pPr>
            <a:r>
              <a:rPr lang="uk-UA" dirty="0">
                <a:latin typeface="Times New Roman" panose="02020603050405020304" pitchFamily="18" charset="0"/>
                <a:ea typeface="Times New Roman" panose="02020603050405020304" pitchFamily="18" charset="0"/>
              </a:rPr>
              <a:t>об’єктивна неспроможність промисловості України задовольнити попит на сучасне комп’ютерне обладнання та обладнання зв’язку сприяє широкому застосуванню закордонних засобів обчислювальної і комунікаційної техніки.</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1968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519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КОНЦЕПЦІЯ ІНФОРМАЦІЙНОЇ БЕЗПЕКИ УКРАЇНИ</a:t>
            </a:r>
            <a:endParaRPr lang="ru-RU" sz="2000" dirty="0">
              <a:solidFill>
                <a:srgbClr val="002060"/>
              </a:solidFill>
            </a:endParaRPr>
          </a:p>
        </p:txBody>
      </p:sp>
      <p:sp>
        <p:nvSpPr>
          <p:cNvPr id="3" name="Прямоугольник 2"/>
          <p:cNvSpPr/>
          <p:nvPr/>
        </p:nvSpPr>
        <p:spPr>
          <a:xfrm>
            <a:off x="413284" y="620688"/>
            <a:ext cx="8496944"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539750" algn="just"/>
            <a:r>
              <a:rPr lang="uk-UA" b="1" i="1" dirty="0" smtClean="0">
                <a:latin typeface="Times New Roman" panose="02020603050405020304" pitchFamily="18" charset="0"/>
                <a:cs typeface="Times New Roman" panose="02020603050405020304" pitchFamily="18" charset="0"/>
              </a:rPr>
              <a:t>Концепція інформаційної безпеки України </a:t>
            </a:r>
            <a:r>
              <a:rPr lang="uk-UA" dirty="0" smtClean="0">
                <a:latin typeface="Times New Roman" panose="02020603050405020304" pitchFamily="18" charset="0"/>
                <a:cs typeface="Times New Roman" panose="02020603050405020304" pitchFamily="18" charset="0"/>
              </a:rPr>
              <a:t>спрямована на створення передумов для розвитку такого потенціалу інформаційної сфери України, за якого  забезпечується її випереджальний розвиток, а зовнішні негативні впливи не створюють реальних небезпек національній інформаційній безпеці держави. Ключове завдання системи інформаційної безпеки – забезпечити сталість такого розвитку, не допускаючи негативних впливів з боку сторонніх суб’єктів.</a:t>
            </a:r>
          </a:p>
          <a:p>
            <a:pPr indent="539750" algn="just"/>
            <a:r>
              <a:rPr lang="uk-UA" b="1" i="1" dirty="0" smtClean="0">
                <a:latin typeface="Times New Roman" panose="02020603050405020304" pitchFamily="18" charset="0"/>
                <a:cs typeface="Times New Roman" panose="02020603050405020304" pitchFamily="18" charset="0"/>
              </a:rPr>
              <a:t>Реалізація на практиці такого підходу</a:t>
            </a:r>
            <a:r>
              <a:rPr lang="uk-UA" dirty="0" smtClean="0">
                <a:latin typeface="Times New Roman" panose="02020603050405020304" pitchFamily="18" charset="0"/>
                <a:cs typeface="Times New Roman" panose="02020603050405020304" pitchFamily="18" charset="0"/>
              </a:rPr>
              <a:t> до інформаційної безпеки держави може здійснюватись виключно за участі всіх внутрішніх суб’єктів інформаційних відносин та за умов ефективної взаємодії держави з громадянським суспільством, приватним сектором та окремими громадянами в інтересах ефективного розвитку інформаційної сфери і спільного захисту такого розвитку від зовнішніх загроз</a:t>
            </a:r>
            <a:endParaRPr lang="uk-UA"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180528" y="3933056"/>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ВИЗНАЧЕННЯ ТЕРМІНІВ</a:t>
            </a:r>
            <a:endParaRPr lang="ru-RU" sz="2000" dirty="0">
              <a:solidFill>
                <a:srgbClr val="002060"/>
              </a:solidFill>
            </a:endParaRPr>
          </a:p>
        </p:txBody>
      </p:sp>
      <p:sp>
        <p:nvSpPr>
          <p:cNvPr id="9" name="Прямоугольник 8"/>
          <p:cNvSpPr/>
          <p:nvPr/>
        </p:nvSpPr>
        <p:spPr>
          <a:xfrm>
            <a:off x="413284" y="4332014"/>
            <a:ext cx="8496944" cy="102297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2540" indent="443230" algn="just">
              <a:lnSpc>
                <a:spcPct val="112000"/>
              </a:lnSpc>
              <a:spcAft>
                <a:spcPts val="50"/>
              </a:spcAft>
            </a:pPr>
            <a:r>
              <a:rPr lang="uk-UA" b="1" dirty="0">
                <a:solidFill>
                  <a:srgbClr val="000000"/>
                </a:solidFill>
                <a:latin typeface="Times New Roman" panose="02020603050405020304" pitchFamily="18" charset="0"/>
                <a:ea typeface="Times New Roman" panose="02020603050405020304" pitchFamily="18" charset="0"/>
              </a:rPr>
              <a:t>державна інформаційна політика</a:t>
            </a:r>
            <a:r>
              <a:rPr lang="uk-UA" i="1" dirty="0">
                <a:solidFill>
                  <a:srgbClr val="000000"/>
                </a:solidFill>
                <a:latin typeface="Times New Roman" panose="02020603050405020304" pitchFamily="18" charset="0"/>
                <a:ea typeface="Times New Roman" panose="02020603050405020304" pitchFamily="18" charset="0"/>
              </a:rPr>
              <a:t> – </a:t>
            </a:r>
            <a:r>
              <a:rPr lang="uk-UA" dirty="0">
                <a:solidFill>
                  <a:srgbClr val="000000"/>
                </a:solidFill>
                <a:latin typeface="Times New Roman" panose="02020603050405020304" pitchFamily="18" charset="0"/>
                <a:ea typeface="Times New Roman" panose="02020603050405020304" pitchFamily="18" charset="0"/>
              </a:rPr>
              <a:t>це діяльність держави, спрямована на формування та регулювання середовища, в якому задовольняються інформаційно-комунікативні потреби громадян України, суспільства і держави;</a:t>
            </a:r>
            <a:r>
              <a:rPr lang="uk-UA" i="1" dirty="0">
                <a:solidFill>
                  <a:srgbClr val="000000"/>
                </a:solidFill>
                <a:latin typeface="Times New Roman" panose="02020603050405020304" pitchFamily="18" charset="0"/>
                <a:ea typeface="Times New Roman" panose="02020603050405020304" pitchFamily="18" charset="0"/>
              </a:rPr>
              <a:t> </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431532" y="5589240"/>
            <a:ext cx="849694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сталий розвиток національного інформаційного простору</a:t>
            </a:r>
            <a:r>
              <a:rPr lang="uk-UA" dirty="0">
                <a:solidFill>
                  <a:srgbClr val="000000"/>
                </a:solidFill>
                <a:latin typeface="Times New Roman" panose="02020603050405020304" pitchFamily="18" charset="0"/>
                <a:ea typeface="Times New Roman" panose="02020603050405020304" pitchFamily="18" charset="0"/>
              </a:rPr>
              <a:t> </a:t>
            </a:r>
            <a:r>
              <a:rPr lang="uk-UA" i="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такий стан національного інформаційного простору, за якого забезпечується достатній рівень основних потреб та життєво важливих інтересів громадянина, суспільства і держави в інформаційній сфері</a:t>
            </a:r>
            <a:endParaRPr lang="ru-RU" dirty="0"/>
          </a:p>
        </p:txBody>
      </p:sp>
    </p:spTree>
    <p:extLst>
      <p:ext uri="{BB962C8B-B14F-4D97-AF65-F5344CB8AC3E}">
        <p14:creationId xmlns:p14="http://schemas.microsoft.com/office/powerpoint/2010/main" val="137078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ВИЗНАЧЕННЯ ТЕРМІНІВ</a:t>
            </a:r>
            <a:endParaRPr lang="ru-RU" sz="2000" dirty="0">
              <a:solidFill>
                <a:srgbClr val="002060"/>
              </a:solidFill>
            </a:endParaRPr>
          </a:p>
        </p:txBody>
      </p:sp>
      <p:sp>
        <p:nvSpPr>
          <p:cNvPr id="2" name="Прямоугольник 1"/>
          <p:cNvSpPr/>
          <p:nvPr/>
        </p:nvSpPr>
        <p:spPr>
          <a:xfrm>
            <a:off x="1547664" y="418390"/>
            <a:ext cx="6966520"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smtClean="0">
                <a:latin typeface="Times New Roman" panose="02020603050405020304" pitchFamily="18" charset="0"/>
                <a:cs typeface="Times New Roman" panose="02020603050405020304" pitchFamily="18" charset="0"/>
              </a:rPr>
              <a:t>інформаційна безпека </a:t>
            </a:r>
            <a:r>
              <a:rPr lang="uk-UA" dirty="0" smtClean="0">
                <a:latin typeface="Times New Roman" panose="02020603050405020304" pitchFamily="18" charset="0"/>
                <a:cs typeface="Times New Roman" panose="02020603050405020304" pitchFamily="18" charset="0"/>
              </a:rPr>
              <a:t>– стан захищеності життєво важливих інтересів людини і громадянина, суспільства і держави, при якому запобігається завдання шкоди через неповноту, несвоєчасність і недостовірність поширюваної інформації, порушення цілісності та доступності інформації, несанкціонований обіг інформації з  обмеженим доступом, а також через негативний інформаційно-психологічний вплив та умисне спричинення негативних наслідків застосування інформаційних технологій;</a:t>
            </a:r>
            <a:endParaRPr lang="uk-UA"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192040" y="2852936"/>
            <a:ext cx="622818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загрози інформаційній безпеці</a:t>
            </a:r>
            <a:r>
              <a:rPr lang="uk-UA" dirty="0">
                <a:solidFill>
                  <a:srgbClr val="000000"/>
                </a:solidFill>
                <a:latin typeface="Times New Roman" panose="02020603050405020304" pitchFamily="18" charset="0"/>
                <a:ea typeface="Times New Roman" panose="02020603050405020304" pitchFamily="18" charset="0"/>
              </a:rPr>
              <a:t> – наявні та потенційно можливі явища і чинники, які створюють небезпеку життєво важливим інтересам людини і громадянина, суспільства і держави в інформаційній сфері;</a:t>
            </a:r>
            <a:r>
              <a:rPr lang="uk-UA" i="1" dirty="0">
                <a:solidFill>
                  <a:srgbClr val="000000"/>
                </a:solidFill>
                <a:latin typeface="Times New Roman" panose="02020603050405020304" pitchFamily="18" charset="0"/>
                <a:ea typeface="Times New Roman" panose="02020603050405020304" pitchFamily="18" charset="0"/>
              </a:rPr>
              <a:t> </a:t>
            </a:r>
            <a:endParaRPr lang="ru-RU" dirty="0"/>
          </a:p>
        </p:txBody>
      </p:sp>
      <p:sp>
        <p:nvSpPr>
          <p:cNvPr id="6" name="Прямоугольник 5"/>
          <p:cNvSpPr/>
          <p:nvPr/>
        </p:nvSpPr>
        <p:spPr>
          <a:xfrm>
            <a:off x="2771800" y="4179487"/>
            <a:ext cx="6084168" cy="133318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2540" indent="443230" algn="just">
              <a:lnSpc>
                <a:spcPct val="112000"/>
              </a:lnSpc>
              <a:spcAft>
                <a:spcPts val="50"/>
              </a:spcAft>
            </a:pPr>
            <a:r>
              <a:rPr lang="uk-UA" b="1" smtClean="0">
                <a:solidFill>
                  <a:srgbClr val="000000"/>
                </a:solidFill>
                <a:latin typeface="Times New Roman" panose="02020603050405020304" pitchFamily="18" charset="0"/>
                <a:ea typeface="Times New Roman" panose="02020603050405020304" pitchFamily="18" charset="0"/>
              </a:rPr>
              <a:t>стратегічний контент</a:t>
            </a:r>
            <a:r>
              <a:rPr lang="uk-UA" b="1" i="1" smtClean="0">
                <a:solidFill>
                  <a:srgbClr val="000000"/>
                </a:solidFill>
                <a:latin typeface="Times New Roman" panose="02020603050405020304" pitchFamily="18" charset="0"/>
                <a:ea typeface="Times New Roman" panose="02020603050405020304" pitchFamily="18" charset="0"/>
              </a:rPr>
              <a:t> </a:t>
            </a:r>
            <a:r>
              <a:rPr lang="uk-UA" b="1" smtClean="0">
                <a:solidFill>
                  <a:srgbClr val="000000"/>
                </a:solidFill>
                <a:latin typeface="Times New Roman" panose="02020603050405020304" pitchFamily="18" charset="0"/>
                <a:ea typeface="Times New Roman" panose="02020603050405020304" pitchFamily="18" charset="0"/>
              </a:rPr>
              <a:t>–</a:t>
            </a:r>
            <a:r>
              <a:rPr lang="uk-UA" b="1" i="1" smtClean="0">
                <a:solidFill>
                  <a:srgbClr val="000000"/>
                </a:solidFill>
                <a:latin typeface="Times New Roman" panose="02020603050405020304" pitchFamily="18" charset="0"/>
                <a:ea typeface="Times New Roman" panose="02020603050405020304" pitchFamily="18" charset="0"/>
              </a:rPr>
              <a:t> </a:t>
            </a:r>
            <a:r>
              <a:rPr lang="uk-UA" smtClean="0">
                <a:solidFill>
                  <a:srgbClr val="000000"/>
                </a:solidFill>
                <a:latin typeface="Times New Roman" panose="02020603050405020304" pitchFamily="18" charset="0"/>
                <a:ea typeface="Times New Roman" panose="02020603050405020304" pitchFamily="18" charset="0"/>
              </a:rPr>
              <a:t>це національний інформаційний продукт, який має на меті забезпечити політичну, культурну та духовну цілісність і розвиток політичної нації;</a:t>
            </a:r>
            <a:r>
              <a:rPr lang="uk-UA" i="1" smtClean="0">
                <a:solidFill>
                  <a:srgbClr val="000000"/>
                </a:solidFill>
                <a:latin typeface="Times New Roman" panose="02020603050405020304" pitchFamily="18" charset="0"/>
                <a:ea typeface="Times New Roman" panose="02020603050405020304" pitchFamily="18" charset="0"/>
              </a:rPr>
              <a:t> </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218288" y="5653055"/>
            <a:ext cx="787527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uk-UA" b="1" dirty="0">
                <a:solidFill>
                  <a:srgbClr val="000000"/>
                </a:solidFill>
                <a:latin typeface="Times New Roman" panose="02020603050405020304" pitchFamily="18" charset="0"/>
                <a:ea typeface="Times New Roman" panose="02020603050405020304" pitchFamily="18" charset="0"/>
              </a:rPr>
              <a:t>національний інформаційний продукт</a:t>
            </a:r>
            <a:r>
              <a:rPr lang="uk-UA" i="1" dirty="0">
                <a:solidFill>
                  <a:srgbClr val="000000"/>
                </a:solidFill>
                <a:latin typeface="Times New Roman" panose="02020603050405020304" pitchFamily="18" charset="0"/>
                <a:ea typeface="Times New Roman" panose="02020603050405020304" pitchFamily="18" charset="0"/>
              </a:rPr>
              <a:t> – </a:t>
            </a:r>
            <a:r>
              <a:rPr lang="uk-UA" dirty="0">
                <a:solidFill>
                  <a:srgbClr val="000000"/>
                </a:solidFill>
                <a:latin typeface="Times New Roman" panose="02020603050405020304" pitchFamily="18" charset="0"/>
                <a:ea typeface="Times New Roman" panose="02020603050405020304" pitchFamily="18" charset="0"/>
              </a:rPr>
              <a:t>це аудіовізуальний, друкований чи інший продукт, призначений для задоволення інформаційно-комунікативних потреб громадян України, суспільства і держави, створений громадянами або юридичними особами України згідно з чинним законодавством;</a:t>
            </a:r>
            <a:endParaRPr lang="ru-RU" dirty="0"/>
          </a:p>
        </p:txBody>
      </p:sp>
    </p:spTree>
    <p:extLst>
      <p:ext uri="{BB962C8B-B14F-4D97-AF65-F5344CB8AC3E}">
        <p14:creationId xmlns:p14="http://schemas.microsoft.com/office/powerpoint/2010/main" val="2827786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ВИЗНАЧЕННЯ ТЕРМІНІВ</a:t>
            </a:r>
            <a:endParaRPr lang="ru-RU" sz="2000" dirty="0">
              <a:solidFill>
                <a:srgbClr val="002060"/>
              </a:solidFill>
            </a:endParaRPr>
          </a:p>
        </p:txBody>
      </p:sp>
      <p:sp>
        <p:nvSpPr>
          <p:cNvPr id="3" name="Прямоугольник 2"/>
          <p:cNvSpPr/>
          <p:nvPr/>
        </p:nvSpPr>
        <p:spPr>
          <a:xfrm>
            <a:off x="2915816" y="548680"/>
            <a:ext cx="603041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uk-UA" b="1" dirty="0">
                <a:solidFill>
                  <a:srgbClr val="000000"/>
                </a:solidFill>
                <a:latin typeface="Times New Roman" panose="02020603050405020304" pitchFamily="18" charset="0"/>
                <a:ea typeface="Times New Roman" panose="02020603050405020304" pitchFamily="18" charset="0"/>
              </a:rPr>
              <a:t>національний інформаційний простір – </a:t>
            </a:r>
            <a:r>
              <a:rPr lang="uk-UA" dirty="0">
                <a:solidFill>
                  <a:srgbClr val="000000"/>
                </a:solidFill>
                <a:latin typeface="Times New Roman" panose="02020603050405020304" pitchFamily="18" charset="0"/>
                <a:ea typeface="Times New Roman" panose="02020603050405020304" pitchFamily="18" charset="0"/>
              </a:rPr>
              <a:t>сукупність всіх інформаційних потоків як національного, так й іноземного походження, які доступні на території держави;</a:t>
            </a:r>
            <a:endParaRPr lang="ru-RU" dirty="0"/>
          </a:p>
        </p:txBody>
      </p:sp>
      <p:sp>
        <p:nvSpPr>
          <p:cNvPr id="4" name="Прямоугольник 3"/>
          <p:cNvSpPr/>
          <p:nvPr/>
        </p:nvSpPr>
        <p:spPr>
          <a:xfrm>
            <a:off x="395536" y="1602300"/>
            <a:ext cx="666023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інформаційна сфера</a:t>
            </a:r>
            <a:r>
              <a:rPr lang="uk-UA" dirty="0">
                <a:solidFill>
                  <a:srgbClr val="000000"/>
                </a:solidFill>
                <a:latin typeface="Times New Roman" panose="02020603050405020304" pitchFamily="18" charset="0"/>
                <a:ea typeface="Times New Roman" panose="02020603050405020304" pitchFamily="18" charset="0"/>
              </a:rPr>
              <a:t> – сукупність інформаційних технологій, ресурсів, продукції і послуг, інформаційної інфраструктури, суб’єктів інформаційної діяльності та системи регулювання суспільних інформаційних відносин</a:t>
            </a:r>
            <a:endParaRPr lang="ru-RU" dirty="0"/>
          </a:p>
        </p:txBody>
      </p:sp>
      <p:sp>
        <p:nvSpPr>
          <p:cNvPr id="9" name="Прямоугольник 8"/>
          <p:cNvSpPr/>
          <p:nvPr/>
        </p:nvSpPr>
        <p:spPr>
          <a:xfrm>
            <a:off x="604664" y="2932919"/>
            <a:ext cx="8388424"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інформаційний суверенітет України</a:t>
            </a:r>
            <a:r>
              <a:rPr lang="uk-UA" dirty="0">
                <a:solidFill>
                  <a:srgbClr val="000000"/>
                </a:solidFill>
                <a:latin typeface="Times New Roman" panose="02020603050405020304" pitchFamily="18" charset="0"/>
                <a:ea typeface="Times New Roman" panose="02020603050405020304" pitchFamily="18" charset="0"/>
              </a:rPr>
              <a:t> – це виключне право України відповідно до Конституції і законодавства України та норм міжнародного права самостійно і незалежно з додержанням балансу інтересів особи, суспільства і держави визначати й здійснювати внутрішні й геополітичні національні інтереси в інформаційній сфері, державну внутрішню й зовнішню інформаційну політику, розпоряджатися власними інформаційними ресурсами, формувати інфраструктуру національного інформаційного простору, створювати умови для його інтегрування у світовий інформаційний простір та гарантувати інформаційну безпеку держави</a:t>
            </a:r>
            <a:endParaRPr lang="ru-RU" dirty="0"/>
          </a:p>
        </p:txBody>
      </p:sp>
      <p:sp>
        <p:nvSpPr>
          <p:cNvPr id="10" name="Прямоугольник 9"/>
          <p:cNvSpPr/>
          <p:nvPr/>
        </p:nvSpPr>
        <p:spPr>
          <a:xfrm>
            <a:off x="360040" y="5397023"/>
            <a:ext cx="6660232"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інформаційна інфраструктура</a:t>
            </a:r>
            <a:r>
              <a:rPr lang="uk-UA" i="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сукупність організаційних структур і систем, які забезпечують функціонування та розвиток інформаційного простору, засобів інформаційної взаємодії та доступу користувачів до інформаційних ресурсів</a:t>
            </a:r>
            <a:endParaRPr lang="ru-RU" dirty="0"/>
          </a:p>
        </p:txBody>
      </p:sp>
    </p:spTree>
    <p:extLst>
      <p:ext uri="{BB962C8B-B14F-4D97-AF65-F5344CB8AC3E}">
        <p14:creationId xmlns:p14="http://schemas.microsoft.com/office/powerpoint/2010/main" val="386504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ВИЗНАЧЕННЯ ТЕРМІНІВ</a:t>
            </a:r>
            <a:endParaRPr lang="ru-RU" sz="2000" dirty="0">
              <a:solidFill>
                <a:srgbClr val="002060"/>
              </a:solidFill>
            </a:endParaRPr>
          </a:p>
        </p:txBody>
      </p:sp>
      <p:sp>
        <p:nvSpPr>
          <p:cNvPr id="2" name="Прямоугольник 1"/>
          <p:cNvSpPr/>
          <p:nvPr/>
        </p:nvSpPr>
        <p:spPr>
          <a:xfrm>
            <a:off x="3185592" y="418390"/>
            <a:ext cx="5958408"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забезпечення інформаційної безпеки</a:t>
            </a:r>
            <a:r>
              <a:rPr lang="uk-UA" dirty="0">
                <a:solidFill>
                  <a:srgbClr val="000000"/>
                </a:solidFill>
                <a:latin typeface="Times New Roman" panose="02020603050405020304" pitchFamily="18" charset="0"/>
                <a:ea typeface="Times New Roman" panose="02020603050405020304" pitchFamily="18" charset="0"/>
              </a:rPr>
              <a:t> – діяльність, спрямована на запобігання, своєчасне виявлення, припинення чи нейтралізацію реальних і потенційних загроз інформаційній безпеці України</a:t>
            </a:r>
            <a:endParaRPr lang="ru-RU" dirty="0"/>
          </a:p>
        </p:txBody>
      </p:sp>
      <p:sp>
        <p:nvSpPr>
          <p:cNvPr id="5" name="Прямоугольник 4"/>
          <p:cNvSpPr/>
          <p:nvPr/>
        </p:nvSpPr>
        <p:spPr>
          <a:xfrm>
            <a:off x="350404" y="1700808"/>
            <a:ext cx="5814392" cy="100489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2540" indent="443230" algn="just">
              <a:lnSpc>
                <a:spcPct val="112000"/>
              </a:lnSpc>
              <a:spcAft>
                <a:spcPts val="50"/>
              </a:spcAft>
            </a:pPr>
            <a:r>
              <a:rPr lang="uk-UA" b="1" dirty="0">
                <a:solidFill>
                  <a:srgbClr val="000000"/>
                </a:solidFill>
                <a:latin typeface="Times New Roman" panose="02020603050405020304" pitchFamily="18" charset="0"/>
                <a:ea typeface="Times New Roman" panose="02020603050405020304" pitchFamily="18" charset="0"/>
              </a:rPr>
              <a:t>кібернетична безпека (кібербезпека) </a:t>
            </a:r>
            <a:r>
              <a:rPr lang="uk-UA" dirty="0">
                <a:solidFill>
                  <a:srgbClr val="000000"/>
                </a:solidFill>
                <a:latin typeface="Times New Roman" panose="02020603050405020304" pitchFamily="18" charset="0"/>
                <a:ea typeface="Times New Roman" panose="02020603050405020304" pitchFamily="18" charset="0"/>
              </a:rPr>
              <a:t>– стан захищеності життєво важливих </a:t>
            </a:r>
            <a:r>
              <a:rPr lang="uk-UA" dirty="0" smtClean="0">
                <a:solidFill>
                  <a:srgbClr val="000000"/>
                </a:solidFill>
                <a:latin typeface="Times New Roman" panose="02020603050405020304" pitchFamily="18" charset="0"/>
                <a:ea typeface="Times New Roman" panose="02020603050405020304" pitchFamily="18" charset="0"/>
              </a:rPr>
              <a:t>інтересів </a:t>
            </a:r>
            <a:r>
              <a:rPr lang="uk-UA" dirty="0">
                <a:solidFill>
                  <a:srgbClr val="000000"/>
                </a:solidFill>
                <a:latin typeface="Times New Roman" panose="02020603050405020304" pitchFamily="18" charset="0"/>
                <a:ea typeface="Times New Roman" panose="02020603050405020304" pitchFamily="18" charset="0"/>
              </a:rPr>
              <a:t>людини і громадянина, суспільства та держави в кіберпросторі; </a:t>
            </a:r>
            <a:endParaRPr lang="ru-RU" dirty="0"/>
          </a:p>
        </p:txBody>
      </p:sp>
      <p:sp>
        <p:nvSpPr>
          <p:cNvPr id="6" name="Прямоугольник 5"/>
          <p:cNvSpPr/>
          <p:nvPr/>
        </p:nvSpPr>
        <p:spPr>
          <a:xfrm>
            <a:off x="2079104" y="3212976"/>
            <a:ext cx="671398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uk-UA" b="1" dirty="0">
                <a:solidFill>
                  <a:srgbClr val="000000"/>
                </a:solidFill>
                <a:latin typeface="Times New Roman" panose="02020603050405020304" pitchFamily="18" charset="0"/>
                <a:ea typeface="Times New Roman" panose="02020603050405020304" pitchFamily="18" charset="0"/>
              </a:rPr>
              <a:t>кіберпростір </a:t>
            </a:r>
            <a:r>
              <a:rPr lang="uk-UA" dirty="0">
                <a:solidFill>
                  <a:srgbClr val="000000"/>
                </a:solidFill>
                <a:latin typeface="Times New Roman" panose="02020603050405020304" pitchFamily="18" charset="0"/>
                <a:ea typeface="Times New Roman" panose="02020603050405020304" pitchFamily="18" charset="0"/>
              </a:rPr>
              <a:t>– середовище, яке виникає в результаті функціонування на основі єдиних принципів і за загальними правилами інформаційних (автоматизованих), телекомунікаційних та інформаційно-телекомунікаційних систем</a:t>
            </a:r>
            <a:endParaRPr lang="ru-RU" dirty="0"/>
          </a:p>
        </p:txBody>
      </p:sp>
      <p:sp>
        <p:nvSpPr>
          <p:cNvPr id="7" name="Двойная стрелка вверх/вниз 6"/>
          <p:cNvSpPr/>
          <p:nvPr/>
        </p:nvSpPr>
        <p:spPr>
          <a:xfrm>
            <a:off x="3995936" y="2749240"/>
            <a:ext cx="1440160" cy="395268"/>
          </a:xfrm>
          <a:prstGeom prst="upDownArrow">
            <a:avLst>
              <a:gd name="adj1" fmla="val 60158"/>
              <a:gd name="adj2" fmla="val 2206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1" name="Двойная стрелка вверх/вниз 10"/>
          <p:cNvSpPr/>
          <p:nvPr/>
        </p:nvSpPr>
        <p:spPr>
          <a:xfrm>
            <a:off x="2411760" y="2749240"/>
            <a:ext cx="1440160" cy="395268"/>
          </a:xfrm>
          <a:prstGeom prst="upDownArrow">
            <a:avLst>
              <a:gd name="adj1" fmla="val 60158"/>
              <a:gd name="adj2" fmla="val 2206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2" name="Двойная стрелка вверх/вниз 11"/>
          <p:cNvSpPr/>
          <p:nvPr/>
        </p:nvSpPr>
        <p:spPr>
          <a:xfrm>
            <a:off x="827584" y="2749240"/>
            <a:ext cx="1440160" cy="395268"/>
          </a:xfrm>
          <a:prstGeom prst="upDownArrow">
            <a:avLst>
              <a:gd name="adj1" fmla="val 60158"/>
              <a:gd name="adj2" fmla="val 2206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
        <p:nvSpPr>
          <p:cNvPr id="13" name="Прямоугольник 12"/>
          <p:cNvSpPr/>
          <p:nvPr/>
        </p:nvSpPr>
        <p:spPr>
          <a:xfrm>
            <a:off x="467544" y="4407501"/>
            <a:ext cx="525658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uk-UA" b="1" dirty="0" err="1">
                <a:solidFill>
                  <a:srgbClr val="000000"/>
                </a:solidFill>
                <a:latin typeface="Times New Roman" panose="02020603050405020304" pitchFamily="18" charset="0"/>
                <a:ea typeface="Times New Roman" panose="02020603050405020304" pitchFamily="18" charset="0"/>
              </a:rPr>
              <a:t>кіберзлочин</a:t>
            </a:r>
            <a:r>
              <a:rPr lang="uk-UA" b="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суспільно небезпечне винне діяння у кіберпросторі, передбачене чинним законодавством України про кримінальну відповідальність</a:t>
            </a:r>
            <a:endParaRPr lang="ru-RU" dirty="0"/>
          </a:p>
        </p:txBody>
      </p:sp>
      <p:sp>
        <p:nvSpPr>
          <p:cNvPr id="14" name="Прямоугольник 13"/>
          <p:cNvSpPr/>
          <p:nvPr/>
        </p:nvSpPr>
        <p:spPr>
          <a:xfrm>
            <a:off x="2555776" y="5758728"/>
            <a:ext cx="5760640" cy="71275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2540" indent="443230" algn="just">
              <a:lnSpc>
                <a:spcPct val="112000"/>
              </a:lnSpc>
              <a:spcAft>
                <a:spcPts val="50"/>
              </a:spcAft>
            </a:pPr>
            <a:r>
              <a:rPr lang="uk-UA" b="1" dirty="0" err="1">
                <a:solidFill>
                  <a:srgbClr val="000000"/>
                </a:solidFill>
                <a:latin typeface="Times New Roman" panose="02020603050405020304" pitchFamily="18" charset="0"/>
                <a:ea typeface="Times New Roman" panose="02020603050405020304" pitchFamily="18" charset="0"/>
              </a:rPr>
              <a:t>кібертероризм</a:t>
            </a:r>
            <a:r>
              <a:rPr lang="uk-UA" b="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терористична діяльність у кіберпросторі або з його використанням. </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9048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3"/>
          <a:stretch>
            <a:fillRect/>
          </a:stretch>
        </p:blipFill>
        <p:spPr>
          <a:xfrm>
            <a:off x="107504" y="305272"/>
            <a:ext cx="4554000" cy="6552728"/>
          </a:xfrm>
          <a:prstGeom prst="rect">
            <a:avLst/>
          </a:prstGeom>
        </p:spPr>
      </p:pic>
      <p:sp>
        <p:nvSpPr>
          <p:cNvPr id="3" name="Прямоугольник 2"/>
          <p:cNvSpPr/>
          <p:nvPr/>
        </p:nvSpPr>
        <p:spPr>
          <a:xfrm>
            <a:off x="4499992" y="188640"/>
            <a:ext cx="4572000" cy="1015663"/>
          </a:xfrm>
          <a:prstGeom prst="rect">
            <a:avLst/>
          </a:prstGeom>
        </p:spPr>
        <p:txBody>
          <a:bodyPr>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ОСНОВНІ СКЛАДОВІ ІНФОРМАЦІЙНОЇ БЕЗПЕКИ ДЕРЖАВИ</a:t>
            </a:r>
            <a:endParaRPr lang="ru-RU" sz="2000" dirty="0">
              <a:solidFill>
                <a:srgbClr val="002060"/>
              </a:solidFill>
            </a:endParaRPr>
          </a:p>
        </p:txBody>
      </p:sp>
      <p:sp>
        <p:nvSpPr>
          <p:cNvPr id="8" name="Прямоугольник 7"/>
          <p:cNvSpPr/>
          <p:nvPr/>
        </p:nvSpPr>
        <p:spPr>
          <a:xfrm>
            <a:off x="4499992" y="1124744"/>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spcAft>
                <a:spcPts val="0"/>
              </a:spcAft>
            </a:pPr>
            <a:r>
              <a:rPr lang="uk-UA" sz="1600" i="1" spc="-20" dirty="0">
                <a:latin typeface="Times New Roman" panose="02020603050405020304" pitchFamily="18" charset="0"/>
                <a:ea typeface="Times New Roman" panose="02020603050405020304" pitchFamily="18" charset="0"/>
              </a:rPr>
              <a:t>Безпека банківських інформаційних ресурсів (Б БІР)</a:t>
            </a:r>
            <a:r>
              <a:rPr lang="uk-UA" sz="1600" spc="-20" dirty="0">
                <a:latin typeface="Times New Roman" panose="02020603050405020304" pitchFamily="18" charset="0"/>
                <a:ea typeface="Times New Roman" panose="02020603050405020304" pitchFamily="18" charset="0"/>
              </a:rPr>
              <a:t> – стан захищеності банківських інформаційних ресурсів, що характеризується здатністю користувачів, технічних засобів і інформаційних технологій забезпечити конфіденційність, цілісність автентичність і доступність банківських інформаційних ресурсів при їх обробці в АБС.</a:t>
            </a:r>
            <a:endParaRPr lang="ru-RU" sz="1050" spc="-20" dirty="0">
              <a:effectLst/>
              <a:latin typeface="Times New Roman" panose="02020603050405020304" pitchFamily="18" charset="0"/>
              <a:ea typeface="Times New Roman" panose="02020603050405020304" pitchFamily="18" charset="0"/>
            </a:endParaRPr>
          </a:p>
        </p:txBody>
      </p:sp>
      <p:sp>
        <p:nvSpPr>
          <p:cNvPr id="9" name="Прямоугольник 8"/>
          <p:cNvSpPr/>
          <p:nvPr/>
        </p:nvSpPr>
        <p:spPr>
          <a:xfrm>
            <a:off x="4499992" y="3149220"/>
            <a:ext cx="4572000" cy="132343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450215" algn="just">
              <a:spcAft>
                <a:spcPts val="0"/>
              </a:spcAft>
            </a:pPr>
            <a:r>
              <a:rPr lang="uk-UA" sz="1600" i="1" dirty="0" smtClean="0">
                <a:latin typeface="Times New Roman" panose="02020603050405020304" pitchFamily="18" charset="0"/>
                <a:ea typeface="Times New Roman" panose="02020603050405020304" pitchFamily="18" charset="0"/>
              </a:rPr>
              <a:t>Інформаційна безпека банківських інформаційних ресурсів (ІБ БІР)</a:t>
            </a:r>
            <a:r>
              <a:rPr lang="uk-UA" sz="1600" dirty="0" smtClean="0">
                <a:latin typeface="Times New Roman" panose="02020603050405020304" pitchFamily="18" charset="0"/>
                <a:ea typeface="Times New Roman" panose="02020603050405020304" pitchFamily="18" charset="0"/>
              </a:rPr>
              <a:t> – стан захищеності інформаційного середовища ОБС, що забезпечує її формування, використання і розвиток в інтересах громадян і ОБС.</a:t>
            </a:r>
            <a:endParaRPr lang="ru-RU" sz="1050" dirty="0">
              <a:effectLst/>
              <a:latin typeface="Times New Roman" panose="02020603050405020304" pitchFamily="18" charset="0"/>
              <a:ea typeface="Times New Roman" panose="02020603050405020304" pitchFamily="18" charset="0"/>
            </a:endParaRPr>
          </a:p>
        </p:txBody>
      </p:sp>
      <p:sp>
        <p:nvSpPr>
          <p:cNvPr id="11" name="Прямоугольник 10"/>
          <p:cNvSpPr/>
          <p:nvPr/>
        </p:nvSpPr>
        <p:spPr>
          <a:xfrm>
            <a:off x="4499992" y="4681254"/>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indent="450215" algn="just">
              <a:spcAft>
                <a:spcPts val="0"/>
              </a:spcAft>
            </a:pPr>
            <a:r>
              <a:rPr lang="uk-UA" sz="1600" i="1" dirty="0">
                <a:latin typeface="Times New Roman" panose="02020603050405020304" pitchFamily="18" charset="0"/>
                <a:ea typeface="Times New Roman" panose="02020603050405020304" pitchFamily="18" charset="0"/>
              </a:rPr>
              <a:t>Кібербезпека банківських інформаційних ресурсів (КБ БІР)</a:t>
            </a:r>
            <a:r>
              <a:rPr lang="uk-UA" sz="1600" dirty="0">
                <a:latin typeface="Times New Roman" panose="02020603050405020304" pitchFamily="18" charset="0"/>
                <a:ea typeface="Times New Roman" panose="02020603050405020304" pitchFamily="18" charset="0"/>
              </a:rPr>
              <a:t> – набір засобів, стратегій, принципів забезпечення безпеки, гарантій безпеки, підходів до управління ризиками, дій, професійної підготовки, страхування і технологій, які використовуються для захисту кіберсереди АБС, ресурсів і користувачів ОБС.</a:t>
            </a:r>
            <a:endParaRPr lang="ru-RU" sz="10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1422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707886"/>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ОСНОВНИМИ ПРИНЦИПАМИ ЗАБЕЗПЕЧЕННЯ ІНФОРМАЦІЙНОЇ БЕЗПЕКИ УКРАЇНИ</a:t>
            </a:r>
            <a:endParaRPr lang="ru-RU" sz="2000" dirty="0">
              <a:solidFill>
                <a:srgbClr val="002060"/>
              </a:solidFill>
            </a:endParaRPr>
          </a:p>
        </p:txBody>
      </p:sp>
      <p:sp>
        <p:nvSpPr>
          <p:cNvPr id="3" name="Прямоугольник 2"/>
          <p:cNvSpPr/>
          <p:nvPr/>
        </p:nvSpPr>
        <p:spPr>
          <a:xfrm>
            <a:off x="107504" y="704438"/>
            <a:ext cx="8784976" cy="6095515"/>
          </a:xfrm>
          <a:prstGeom prst="rect">
            <a:avLst/>
          </a:prstGeom>
        </p:spPr>
        <p:txBody>
          <a:bodyPr wrap="square">
            <a:spAutoFit/>
          </a:bodyPr>
          <a:lstStyle/>
          <a:p>
            <a:pPr marL="735330" marR="2540" indent="-285750" algn="just">
              <a:lnSpc>
                <a:spcPct val="112000"/>
              </a:lnSpc>
              <a:spcAft>
                <a:spcPts val="50"/>
              </a:spcAft>
              <a:buFont typeface="Wingdings" panose="05000000000000000000" pitchFamily="2" charset="2"/>
              <a:buChar char="q"/>
            </a:pPr>
            <a:r>
              <a:rPr lang="uk-UA" sz="1500" dirty="0">
                <a:solidFill>
                  <a:srgbClr val="000000"/>
                </a:solidFill>
                <a:latin typeface="Times New Roman" panose="02020603050405020304" pitchFamily="18" charset="0"/>
                <a:ea typeface="Times New Roman" panose="02020603050405020304" pitchFamily="18" charset="0"/>
              </a:rPr>
              <a:t>верховенство права; </a:t>
            </a:r>
            <a:r>
              <a:rPr lang="uk-UA" sz="1500" dirty="0">
                <a:solidFill>
                  <a:srgbClr val="000000"/>
                </a:solidFill>
                <a:latin typeface="Times New Roman" panose="02020603050405020304" pitchFamily="18" charset="0"/>
                <a:ea typeface="Calibri" panose="020F0502020204030204" pitchFamily="34" charset="0"/>
              </a:rPr>
              <a:t> </a:t>
            </a:r>
            <a:endParaRPr lang="ru-RU" sz="1500" dirty="0">
              <a:solidFill>
                <a:srgbClr val="000000"/>
              </a:solidFill>
              <a:latin typeface="Times New Roman" panose="02020603050405020304" pitchFamily="18" charset="0"/>
              <a:ea typeface="Times New Roman" panose="02020603050405020304" pitchFamily="18" charset="0"/>
            </a:endParaRPr>
          </a:p>
          <a:p>
            <a:pPr marL="735330" marR="2540" indent="-285750" algn="just">
              <a:lnSpc>
                <a:spcPct val="112000"/>
              </a:lnSpc>
              <a:spcAft>
                <a:spcPts val="50"/>
              </a:spcAft>
              <a:buFont typeface="Wingdings" panose="05000000000000000000" pitchFamily="2" charset="2"/>
              <a:buChar char="q"/>
            </a:pPr>
            <a:r>
              <a:rPr lang="uk-UA" sz="1500" dirty="0">
                <a:solidFill>
                  <a:srgbClr val="000000"/>
                </a:solidFill>
                <a:latin typeface="Times New Roman" panose="02020603050405020304" pitchFamily="18" charset="0"/>
                <a:ea typeface="Times New Roman" panose="02020603050405020304" pitchFamily="18" charset="0"/>
              </a:rPr>
              <a:t>пріоритетність захисту прав і свобод людини і громадянина в інформаційній </a:t>
            </a:r>
            <a:r>
              <a:rPr lang="uk-UA" sz="1500" dirty="0" smtClean="0">
                <a:solidFill>
                  <a:srgbClr val="000000"/>
                </a:solidFill>
                <a:latin typeface="Times New Roman" panose="02020603050405020304" pitchFamily="18" charset="0"/>
                <a:ea typeface="Times New Roman" panose="02020603050405020304" pitchFamily="18" charset="0"/>
              </a:rPr>
              <a:t>сфері</a:t>
            </a:r>
            <a:r>
              <a:rPr lang="uk-UA" sz="1500" dirty="0">
                <a:solidFill>
                  <a:srgbClr val="000000"/>
                </a:solidFill>
                <a:latin typeface="Times New Roman" panose="02020603050405020304" pitchFamily="18" charset="0"/>
                <a:ea typeface="Times New Roman" panose="02020603050405020304" pitchFamily="18" charset="0"/>
              </a:rPr>
              <a:t>;</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своєчасність і адекватність заходів захисту життєво важливих національних </a:t>
            </a:r>
            <a:r>
              <a:rPr lang="uk-UA" sz="1500" dirty="0" smtClean="0">
                <a:solidFill>
                  <a:srgbClr val="000000"/>
                </a:solidFill>
                <a:latin typeface="Times New Roman" panose="02020603050405020304" pitchFamily="18" charset="0"/>
                <a:ea typeface="Times New Roman" panose="02020603050405020304" pitchFamily="18" charset="0"/>
              </a:rPr>
              <a:t>інтересів </a:t>
            </a:r>
            <a:r>
              <a:rPr lang="uk-UA" sz="1500" dirty="0">
                <a:solidFill>
                  <a:srgbClr val="000000"/>
                </a:solidFill>
                <a:latin typeface="Times New Roman" panose="02020603050405020304" pitchFamily="18" charset="0"/>
                <a:ea typeface="Times New Roman" panose="02020603050405020304" pitchFamily="18" charset="0"/>
              </a:rPr>
              <a:t>України від реальних і потенційних загроз інформаційній безпеці;</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захист інформаційного суверенітету України; </a:t>
            </a:r>
            <a:endParaRPr lang="ru-RU" sz="1500" dirty="0">
              <a:solidFill>
                <a:srgbClr val="000000"/>
              </a:solidFill>
              <a:latin typeface="Times New Roman" panose="02020603050405020304" pitchFamily="18" charset="0"/>
              <a:ea typeface="Times New Roman" panose="02020603050405020304" pitchFamily="18" charset="0"/>
            </a:endParaRPr>
          </a:p>
          <a:p>
            <a:pPr marL="735330" marR="329565" indent="-285750">
              <a:lnSpc>
                <a:spcPct val="114000"/>
              </a:lnSpc>
              <a:spcAft>
                <a:spcPts val="5"/>
              </a:spcAft>
              <a:buFont typeface="Wingdings" panose="05000000000000000000" pitchFamily="2" charset="2"/>
              <a:buChar char="q"/>
            </a:pPr>
            <a:r>
              <a:rPr lang="uk-UA" sz="1500" dirty="0">
                <a:solidFill>
                  <a:srgbClr val="000000"/>
                </a:solidFill>
                <a:latin typeface="Times New Roman" panose="02020603050405020304" pitchFamily="18" charset="0"/>
                <a:ea typeface="Times New Roman" panose="02020603050405020304" pitchFamily="18" charset="0"/>
              </a:rPr>
              <a:t>свобода думки і слова та вільне вираження своїх поглядів і переконань;</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свобода збирати, зберігати, використовувати та поширювати інформацію; </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захищеність особи від втручання в її особисте та сімейне життя; </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обмеження доступу до інформації виключно на </a:t>
            </a:r>
            <a:r>
              <a:rPr lang="uk-UA" sz="1500" dirty="0" smtClean="0">
                <a:solidFill>
                  <a:srgbClr val="000000"/>
                </a:solidFill>
                <a:latin typeface="Times New Roman" panose="02020603050405020304" pitchFamily="18" charset="0"/>
                <a:ea typeface="Times New Roman" panose="02020603050405020304" pitchFamily="18" charset="0"/>
              </a:rPr>
              <a:t>підставі закону</a:t>
            </a:r>
            <a:r>
              <a:rPr lang="uk-UA" sz="1500" dirty="0">
                <a:solidFill>
                  <a:srgbClr val="000000"/>
                </a:solidFill>
                <a:latin typeface="Times New Roman" panose="02020603050405020304" pitchFamily="18" charset="0"/>
                <a:ea typeface="Times New Roman" panose="02020603050405020304" pitchFamily="18" charset="0"/>
              </a:rPr>
              <a:t>;</a:t>
            </a:r>
            <a:r>
              <a:rPr lang="uk-UA" sz="1500" dirty="0">
                <a:solidFill>
                  <a:srgbClr val="000000"/>
                </a:solidFill>
                <a:latin typeface="Times New Roman" panose="02020603050405020304" pitchFamily="18" charset="0"/>
                <a:ea typeface="Calibri" panose="020F0502020204030204" pitchFamily="34" charset="0"/>
              </a:rPr>
              <a:t> </a:t>
            </a:r>
            <a:endParaRPr lang="ru-RU" sz="1500" dirty="0">
              <a:solidFill>
                <a:srgbClr val="000000"/>
              </a:solidFill>
              <a:latin typeface="Times New Roman" panose="02020603050405020304" pitchFamily="18" charset="0"/>
              <a:ea typeface="Times New Roman" panose="02020603050405020304" pitchFamily="18" charset="0"/>
            </a:endParaRPr>
          </a:p>
          <a:p>
            <a:pPr marL="735330" marR="2540" indent="-285750" algn="just">
              <a:lnSpc>
                <a:spcPct val="112000"/>
              </a:lnSpc>
              <a:spcAft>
                <a:spcPts val="50"/>
              </a:spcAft>
              <a:buFont typeface="Wingdings" panose="05000000000000000000" pitchFamily="2" charset="2"/>
              <a:buChar char="q"/>
            </a:pPr>
            <a:r>
              <a:rPr lang="uk-UA" sz="1500" dirty="0">
                <a:solidFill>
                  <a:srgbClr val="000000"/>
                </a:solidFill>
                <a:latin typeface="Times New Roman" panose="02020603050405020304" pitchFamily="18" charset="0"/>
                <a:ea typeface="Times New Roman" panose="02020603050405020304" pitchFamily="18" charset="0"/>
              </a:rPr>
              <a:t>гармонізація особистих, суспільних і державних інтересів, відповідальність всього Українського народу за забезпечення інформаційної безпеки;</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розмежування повноважень, взаємодія та відповідальність державних і недержавних суб’єктів забезпечення інформаційної безпеки;</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пріоритетність розвитку та поширення національних інформаційних технологій, ресурсів, продукції та послуг, а також політика постійного поліпшення кількості та технічної якості каналів передачі інформації;</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можливість задіяння в інтересах забезпечення інформаційної безпеки України систем і механізмів міжнародної та колективної безпеки;</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гармонізація інформаційного законодавства з нормами міжнародного права і правовими актами Європейського Союзу.</a:t>
            </a:r>
            <a:r>
              <a:rPr lang="uk-UA" sz="1500" dirty="0">
                <a:solidFill>
                  <a:srgbClr val="000000"/>
                </a:solidFill>
                <a:latin typeface="Times New Roman" panose="02020603050405020304" pitchFamily="18" charset="0"/>
                <a:ea typeface="Calibri" panose="020F0502020204030204" pitchFamily="34" charset="0"/>
              </a:rPr>
              <a:t> </a:t>
            </a:r>
            <a:endParaRPr lang="ru-RU" sz="1500" dirty="0">
              <a:solidFill>
                <a:srgbClr val="000000"/>
              </a:solidFill>
              <a:latin typeface="Times New Roman" panose="02020603050405020304" pitchFamily="18" charset="0"/>
              <a:ea typeface="Times New Roman" panose="02020603050405020304" pitchFamily="18" charset="0"/>
            </a:endParaRPr>
          </a:p>
          <a:p>
            <a:pPr marL="735330" marR="2540" indent="-285750" algn="just">
              <a:lnSpc>
                <a:spcPct val="112000"/>
              </a:lnSpc>
              <a:spcAft>
                <a:spcPts val="50"/>
              </a:spcAft>
              <a:buFont typeface="Wingdings" panose="05000000000000000000" pitchFamily="2" charset="2"/>
              <a:buChar char="q"/>
            </a:pPr>
            <a:r>
              <a:rPr lang="uk-UA" sz="1500" dirty="0">
                <a:solidFill>
                  <a:srgbClr val="000000"/>
                </a:solidFill>
                <a:latin typeface="Times New Roman" panose="02020603050405020304" pitchFamily="18" charset="0"/>
                <a:ea typeface="Times New Roman" panose="02020603050405020304" pitchFamily="18" charset="0"/>
              </a:rPr>
              <a:t>захист інформаційного суверенітету, державного суверенітету, конституційного ладу і територіальної цілісності України;</a:t>
            </a:r>
            <a:r>
              <a:rPr lang="uk-UA" sz="1500" dirty="0">
                <a:solidFill>
                  <a:srgbClr val="000000"/>
                </a:solidFill>
                <a:latin typeface="Times New Roman" panose="02020603050405020304" pitchFamily="18" charset="0"/>
                <a:ea typeface="Calibri" panose="020F0502020204030204" pitchFamily="34" charset="0"/>
              </a:rPr>
              <a:t> </a:t>
            </a:r>
            <a:r>
              <a:rPr lang="uk-UA" sz="1500" dirty="0">
                <a:solidFill>
                  <a:srgbClr val="000000"/>
                </a:solidFill>
                <a:latin typeface="Times New Roman" panose="02020603050405020304" pitchFamily="18" charset="0"/>
                <a:ea typeface="Times New Roman" panose="02020603050405020304" pitchFamily="18" charset="0"/>
              </a:rPr>
              <a:t>формування в інформаційному просторі української ідентичності як невід’ємної складової сталого суспільно-політичного дискурсу; формування дуальної системи суспільного та комерційного мовлення;  сприяння розвитку в національному інформаційному просторі контенту, який підтримує збереження і захист загальнолюдських цінностей, інтелектуальний, духовний і культурний розвиток Українського народу.</a:t>
            </a:r>
            <a:r>
              <a:rPr lang="uk-UA" sz="1500" dirty="0">
                <a:solidFill>
                  <a:srgbClr val="000000"/>
                </a:solidFill>
                <a:latin typeface="Times New Roman" panose="02020603050405020304" pitchFamily="18" charset="0"/>
                <a:ea typeface="Calibri" panose="020F0502020204030204" pitchFamily="34" charset="0"/>
              </a:rPr>
              <a:t> </a:t>
            </a:r>
            <a:endParaRPr lang="ru-RU" sz="15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7903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НАПРЯМИ ДЕРЖАВНОЇ ПОЛІТИКИ У СФЕРІ ІНФОРМАЦІЙНОЇ БЕЗПЕКИ </a:t>
            </a:r>
            <a:endParaRPr lang="ru-RU" sz="2000" dirty="0">
              <a:solidFill>
                <a:srgbClr val="002060"/>
              </a:solidFill>
            </a:endParaRPr>
          </a:p>
        </p:txBody>
      </p:sp>
      <p:sp>
        <p:nvSpPr>
          <p:cNvPr id="2" name="Прямоугольник 1"/>
          <p:cNvSpPr/>
          <p:nvPr/>
        </p:nvSpPr>
        <p:spPr>
          <a:xfrm>
            <a:off x="233264" y="548680"/>
            <a:ext cx="8712968" cy="61899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lnSpc>
                <a:spcPct val="112000"/>
              </a:lnSpc>
              <a:spcAft>
                <a:spcPts val="50"/>
              </a:spcAft>
              <a:buFont typeface="Wingdings" panose="05000000000000000000" pitchFamily="2" charset="2"/>
              <a:buChar char="q"/>
            </a:pPr>
            <a:r>
              <a:rPr lang="uk-UA" sz="1600" dirty="0">
                <a:solidFill>
                  <a:srgbClr val="000000"/>
                </a:solidFill>
                <a:latin typeface="Times New Roman" panose="02020603050405020304" pitchFamily="18" charset="0"/>
                <a:ea typeface="Times New Roman" panose="02020603050405020304" pitchFamily="18" charset="0"/>
              </a:rPr>
              <a:t>забезпечення балансу між неухильним дотриманням конституційних прав і свобод людини в інформаційній сфері, зокрема свободи слова, та реалізацією державних функцій щодо своєчасного виявлення, запобігання, припинення та нейтралізації загроз інформаційній безпеці людини і громадянина, суспільства і держави;</a:t>
            </a:r>
            <a:r>
              <a:rPr lang="uk-UA" sz="1600" dirty="0">
                <a:solidFill>
                  <a:srgbClr val="000000"/>
                </a:solidFill>
                <a:latin typeface="Times New Roman" panose="02020603050405020304" pitchFamily="18" charset="0"/>
                <a:ea typeface="Calibri" panose="020F0502020204030204" pitchFamily="34" charset="0"/>
              </a:rPr>
              <a:t> </a:t>
            </a:r>
            <a:endParaRPr lang="uk-UA" sz="1600" dirty="0" smtClean="0">
              <a:solidFill>
                <a:srgbClr val="000000"/>
              </a:solidFill>
              <a:latin typeface="Times New Roman" panose="02020603050405020304" pitchFamily="18" charset="0"/>
              <a:ea typeface="Calibri" panose="020F0502020204030204" pitchFamily="34" charset="0"/>
            </a:endParaRPr>
          </a:p>
          <a:p>
            <a:pPr marL="285750" marR="2540" indent="-285750" algn="just">
              <a:lnSpc>
                <a:spcPct val="112000"/>
              </a:lnSpc>
              <a:spcAft>
                <a:spcPts val="50"/>
              </a:spcAft>
              <a:buFont typeface="Wingdings" panose="05000000000000000000" pitchFamily="2" charset="2"/>
              <a:buChar char="q"/>
            </a:pPr>
            <a:r>
              <a:rPr lang="uk-UA" sz="1600" dirty="0" smtClean="0">
                <a:solidFill>
                  <a:srgbClr val="000000"/>
                </a:solidFill>
                <a:latin typeface="Times New Roman" panose="02020603050405020304" pitchFamily="18" charset="0"/>
                <a:ea typeface="Times New Roman" panose="02020603050405020304" pitchFamily="18" charset="0"/>
              </a:rPr>
              <a:t>розвиток </a:t>
            </a:r>
            <a:r>
              <a:rPr lang="uk-UA" sz="1600" dirty="0">
                <a:solidFill>
                  <a:srgbClr val="000000"/>
                </a:solidFill>
                <a:latin typeface="Times New Roman" panose="02020603050405020304" pitchFamily="18" charset="0"/>
                <a:ea typeface="Times New Roman" panose="02020603050405020304" pitchFamily="18" charset="0"/>
              </a:rPr>
              <a:t>нормативно-правової бази для регулювання процесів розвитку інформаційного простору і його захисту від зовнішніх загроз та її гармонізація з нормами міжнародного права, вимогами міжнародного співробітництва, нормами і стандартами Європейського Союзу;</a:t>
            </a:r>
            <a:r>
              <a:rPr lang="uk-UA" sz="1600" dirty="0">
                <a:solidFill>
                  <a:srgbClr val="000000"/>
                </a:solidFill>
                <a:latin typeface="Times New Roman" panose="02020603050405020304" pitchFamily="18" charset="0"/>
                <a:ea typeface="Calibri" panose="020F0502020204030204" pitchFamily="34" charset="0"/>
              </a:rPr>
              <a:t> </a:t>
            </a:r>
            <a:endParaRPr lang="uk-UA" sz="1600" dirty="0" smtClean="0">
              <a:solidFill>
                <a:srgbClr val="000000"/>
              </a:solidFill>
              <a:latin typeface="Times New Roman" panose="02020603050405020304" pitchFamily="18" charset="0"/>
              <a:ea typeface="Calibri" panose="020F0502020204030204" pitchFamily="34" charset="0"/>
            </a:endParaRPr>
          </a:p>
          <a:p>
            <a:pPr marL="285750" marR="2540" indent="-285750" algn="just">
              <a:lnSpc>
                <a:spcPct val="112000"/>
              </a:lnSpc>
              <a:spcAft>
                <a:spcPts val="50"/>
              </a:spcAft>
              <a:buFont typeface="Wingdings" panose="05000000000000000000" pitchFamily="2" charset="2"/>
              <a:buChar char="q"/>
            </a:pPr>
            <a:r>
              <a:rPr lang="uk-UA" sz="1600" dirty="0" smtClean="0">
                <a:solidFill>
                  <a:srgbClr val="000000"/>
                </a:solidFill>
                <a:latin typeface="Times New Roman" panose="02020603050405020304" pitchFamily="18" charset="0"/>
                <a:ea typeface="Times New Roman" panose="02020603050405020304" pitchFamily="18" charset="0"/>
              </a:rPr>
              <a:t>розробка </a:t>
            </a:r>
            <a:r>
              <a:rPr lang="uk-UA" sz="1600" dirty="0">
                <a:solidFill>
                  <a:srgbClr val="000000"/>
                </a:solidFill>
                <a:latin typeface="Times New Roman" panose="02020603050405020304" pitchFamily="18" charset="0"/>
                <a:ea typeface="Times New Roman" panose="02020603050405020304" pitchFamily="18" charset="0"/>
              </a:rPr>
              <a:t>та реалізація ефективної державної інформаційної політики з метою розвитку національного інформаційного простору та гармонізації системи управління і координації між суб’єктами, які реалізують державну інформаційну політику та державну політику в сфері інформаційної безпеки;</a:t>
            </a:r>
            <a:r>
              <a:rPr lang="uk-UA" sz="1600" dirty="0">
                <a:solidFill>
                  <a:srgbClr val="000000"/>
                </a:solidFill>
                <a:latin typeface="Times New Roman" panose="02020603050405020304" pitchFamily="18" charset="0"/>
                <a:ea typeface="Calibri" panose="020F0502020204030204" pitchFamily="34" charset="0"/>
              </a:rPr>
              <a:t> </a:t>
            </a:r>
            <a:r>
              <a:rPr lang="uk-UA" sz="1600" dirty="0">
                <a:solidFill>
                  <a:srgbClr val="000000"/>
                </a:solidFill>
                <a:latin typeface="Times New Roman" panose="02020603050405020304" pitchFamily="18" charset="0"/>
                <a:ea typeface="Times New Roman" panose="02020603050405020304" pitchFamily="18" charset="0"/>
              </a:rPr>
              <a:t>налагодження співпраці держави з громадським та приватним секторами, а також сприяння міжнародному співробітництву з метою реалізації державної інформаційної політики та забезпечення інформаційної безпеки, а також створення якісного національного інформаційного продукту;</a:t>
            </a:r>
            <a:r>
              <a:rPr lang="uk-UA" sz="1600" dirty="0">
                <a:solidFill>
                  <a:srgbClr val="000000"/>
                </a:solidFill>
                <a:latin typeface="Times New Roman" panose="02020603050405020304" pitchFamily="18" charset="0"/>
                <a:ea typeface="Calibri" panose="020F0502020204030204" pitchFamily="34" charset="0"/>
              </a:rPr>
              <a:t> </a:t>
            </a:r>
            <a:endParaRPr lang="uk-UA" sz="1600" dirty="0" smtClean="0">
              <a:solidFill>
                <a:srgbClr val="000000"/>
              </a:solidFill>
              <a:latin typeface="Times New Roman" panose="02020603050405020304" pitchFamily="18" charset="0"/>
              <a:ea typeface="Calibri" panose="020F0502020204030204" pitchFamily="34" charset="0"/>
            </a:endParaRPr>
          </a:p>
          <a:p>
            <a:pPr marL="285750" marR="2540" indent="-285750" algn="just">
              <a:lnSpc>
                <a:spcPct val="112000"/>
              </a:lnSpc>
              <a:spcAft>
                <a:spcPts val="50"/>
              </a:spcAft>
              <a:buFont typeface="Wingdings" panose="05000000000000000000" pitchFamily="2" charset="2"/>
              <a:buChar char="q"/>
            </a:pPr>
            <a:r>
              <a:rPr lang="uk-UA" sz="1600" dirty="0" smtClean="0">
                <a:solidFill>
                  <a:srgbClr val="000000"/>
                </a:solidFill>
                <a:latin typeface="Times New Roman" panose="02020603050405020304" pitchFamily="18" charset="0"/>
                <a:ea typeface="Times New Roman" panose="02020603050405020304" pitchFamily="18" charset="0"/>
              </a:rPr>
              <a:t>всебічне </a:t>
            </a:r>
            <a:r>
              <a:rPr lang="uk-UA" sz="1600" dirty="0">
                <a:solidFill>
                  <a:srgbClr val="000000"/>
                </a:solidFill>
                <a:latin typeface="Times New Roman" panose="02020603050405020304" pitchFamily="18" charset="0"/>
                <a:ea typeface="Times New Roman" panose="02020603050405020304" pitchFamily="18" charset="0"/>
              </a:rPr>
              <a:t>сприяння, державна підтримка та пріоритетність створення і розповсюдження національного інформаційного продукту, в тому числі за межі України;  </a:t>
            </a:r>
            <a:endParaRPr lang="uk-UA" sz="1600"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spcAft>
                <a:spcPts val="50"/>
              </a:spcAft>
              <a:buFont typeface="Wingdings" panose="05000000000000000000" pitchFamily="2" charset="2"/>
              <a:buChar char="q"/>
            </a:pPr>
            <a:r>
              <a:rPr lang="uk-UA" sz="1600" dirty="0" smtClean="0">
                <a:solidFill>
                  <a:srgbClr val="000000"/>
                </a:solidFill>
                <a:latin typeface="Times New Roman" panose="02020603050405020304" pitchFamily="18" charset="0"/>
                <a:ea typeface="Times New Roman" panose="02020603050405020304" pitchFamily="18" charset="0"/>
              </a:rPr>
              <a:t>використання </a:t>
            </a:r>
            <a:r>
              <a:rPr lang="uk-UA" sz="1600" dirty="0">
                <a:solidFill>
                  <a:srgbClr val="000000"/>
                </a:solidFill>
                <a:latin typeface="Times New Roman" panose="02020603050405020304" pitchFamily="18" charset="0"/>
                <a:ea typeface="Times New Roman" panose="02020603050405020304" pitchFamily="18" charset="0"/>
              </a:rPr>
              <a:t>українського національного інформаційного продукту для поширення в міжнародному інформаційному середовищі загальнолюдських цінностей та інформаційного розвитку людства, зокрема обмін із закордонними партнерами України баченням, підходами та механізмами протистояння новітнім викликам, спрямованим на демократичні цінності та свободу слова в інформаційному просторі, що були інспіровані деструктивною політикою інших держав.  </a:t>
            </a:r>
            <a:endParaRPr lang="ru-RU" sz="1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9481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СУБ’ЄКТИ ІНФОРМАЦІЙНОЇ БЕЗПЕКИ УКРАЇНИ</a:t>
            </a:r>
            <a:endParaRPr lang="ru-RU" sz="2000" dirty="0">
              <a:solidFill>
                <a:srgbClr val="002060"/>
              </a:solidFill>
            </a:endParaRPr>
          </a:p>
        </p:txBody>
      </p:sp>
      <p:sp>
        <p:nvSpPr>
          <p:cNvPr id="2" name="Прямоугольник 1"/>
          <p:cNvSpPr/>
          <p:nvPr/>
        </p:nvSpPr>
        <p:spPr>
          <a:xfrm>
            <a:off x="611560" y="476672"/>
            <a:ext cx="8208912" cy="45518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449580" marR="2540" indent="443230" algn="just">
              <a:lnSpc>
                <a:spcPct val="159000"/>
              </a:lnSpc>
              <a:spcAft>
                <a:spcPts val="50"/>
              </a:spcAft>
            </a:pPr>
            <a:r>
              <a:rPr lang="uk-UA" dirty="0">
                <a:solidFill>
                  <a:srgbClr val="000000"/>
                </a:solidFill>
                <a:latin typeface="Times New Roman" panose="02020603050405020304" pitchFamily="18" charset="0"/>
                <a:ea typeface="Times New Roman" panose="02020603050405020304" pitchFamily="18" charset="0"/>
              </a:rPr>
              <a:t>Суб’єктами забезпечення інформаційної безпеки є:</a:t>
            </a:r>
            <a:r>
              <a:rPr lang="uk-UA" dirty="0">
                <a:solidFill>
                  <a:srgbClr val="000000"/>
                </a:solidFill>
                <a:latin typeface="Times New Roman" panose="02020603050405020304" pitchFamily="18" charset="0"/>
                <a:ea typeface="Calibri" panose="020F0502020204030204" pitchFamily="34" charset="0"/>
              </a:rPr>
              <a:t> </a:t>
            </a:r>
            <a:endParaRPr lang="uk-UA" dirty="0" smtClean="0">
              <a:solidFill>
                <a:srgbClr val="000000"/>
              </a:solidFill>
              <a:latin typeface="Times New Roman" panose="02020603050405020304" pitchFamily="18" charset="0"/>
              <a:ea typeface="Calibri" panose="020F0502020204030204" pitchFamily="34" charset="0"/>
            </a:endParaRPr>
          </a:p>
          <a:p>
            <a:pPr marR="2540" indent="539750" algn="just">
              <a:lnSpc>
                <a:spcPct val="159000"/>
              </a:lnSpc>
              <a:spcAft>
                <a:spcPts val="50"/>
              </a:spcAft>
            </a:pPr>
            <a:r>
              <a:rPr lang="uk-UA" dirty="0" smtClean="0">
                <a:solidFill>
                  <a:srgbClr val="000000"/>
                </a:solidFill>
                <a:latin typeface="Times New Roman" panose="02020603050405020304" pitchFamily="18" charset="0"/>
                <a:ea typeface="Times New Roman" panose="02020603050405020304" pitchFamily="18" charset="0"/>
              </a:rPr>
              <a:t>громадяни </a:t>
            </a:r>
            <a:r>
              <a:rPr lang="uk-UA" dirty="0">
                <a:solidFill>
                  <a:srgbClr val="000000"/>
                </a:solidFill>
                <a:latin typeface="Times New Roman" panose="02020603050405020304" pitchFamily="18" charset="0"/>
                <a:ea typeface="Times New Roman" panose="02020603050405020304" pitchFamily="18" charset="0"/>
              </a:rPr>
              <a:t>України, об'єднання громадян, громадські організації та інші </a:t>
            </a:r>
            <a:r>
              <a:rPr lang="uk-UA" dirty="0" smtClean="0">
                <a:solidFill>
                  <a:srgbClr val="000000"/>
                </a:solidFill>
                <a:latin typeface="Times New Roman" panose="02020603050405020304" pitchFamily="18" charset="0"/>
                <a:ea typeface="Times New Roman" panose="02020603050405020304" pitchFamily="18" charset="0"/>
              </a:rPr>
              <a:t>інститути </a:t>
            </a:r>
            <a:r>
              <a:rPr lang="uk-UA" dirty="0">
                <a:solidFill>
                  <a:srgbClr val="000000"/>
                </a:solidFill>
                <a:latin typeface="Times New Roman" panose="02020603050405020304" pitchFamily="18" charset="0"/>
                <a:ea typeface="Times New Roman" panose="02020603050405020304" pitchFamily="18" charset="0"/>
              </a:rPr>
              <a:t>громадянського суспільства;</a:t>
            </a:r>
            <a:r>
              <a:rPr lang="uk-UA" dirty="0">
                <a:solidFill>
                  <a:srgbClr val="000000"/>
                </a:solidFill>
                <a:latin typeface="Times New Roman" panose="02020603050405020304" pitchFamily="18" charset="0"/>
                <a:ea typeface="Calibri" panose="020F0502020204030204" pitchFamily="34" charset="0"/>
              </a:rPr>
              <a:t> </a:t>
            </a:r>
            <a:endParaRPr lang="ru-RU" sz="1600" dirty="0">
              <a:solidFill>
                <a:srgbClr val="000000"/>
              </a:solidFill>
              <a:latin typeface="Times New Roman" panose="02020603050405020304" pitchFamily="18" charset="0"/>
              <a:ea typeface="Times New Roman" panose="02020603050405020304" pitchFamily="18" charset="0"/>
            </a:endParaRPr>
          </a:p>
          <a:p>
            <a:pPr marR="2540" indent="443230" algn="just">
              <a:lnSpc>
                <a:spcPct val="112000"/>
              </a:lnSpc>
              <a:spcAft>
                <a:spcPts val="1255"/>
              </a:spcAft>
            </a:pPr>
            <a:r>
              <a:rPr lang="uk-UA" dirty="0">
                <a:solidFill>
                  <a:srgbClr val="000000"/>
                </a:solidFill>
                <a:latin typeface="Times New Roman" panose="02020603050405020304" pitchFamily="18" charset="0"/>
                <a:ea typeface="Times New Roman" panose="02020603050405020304" pitchFamily="18" charset="0"/>
              </a:rPr>
              <a:t>Президент України, Верховна Рада України, Кабінет Міністрів України, інші центральні органи виконавчої влади та органи сектору безпеки і оборони України;</a:t>
            </a:r>
            <a:r>
              <a:rPr lang="uk-UA" dirty="0">
                <a:solidFill>
                  <a:srgbClr val="000000"/>
                </a:solidFill>
                <a:latin typeface="Times New Roman" panose="02020603050405020304" pitchFamily="18" charset="0"/>
                <a:ea typeface="Calibri" panose="020F0502020204030204" pitchFamily="34" charset="0"/>
              </a:rPr>
              <a:t> </a:t>
            </a:r>
            <a:endParaRPr lang="uk-UA" dirty="0" smtClean="0">
              <a:solidFill>
                <a:srgbClr val="000000"/>
              </a:solidFill>
              <a:latin typeface="Times New Roman" panose="02020603050405020304" pitchFamily="18" charset="0"/>
              <a:ea typeface="Calibri" panose="020F0502020204030204" pitchFamily="34" charset="0"/>
            </a:endParaRPr>
          </a:p>
          <a:p>
            <a:pPr marR="2540" indent="443230" algn="just">
              <a:lnSpc>
                <a:spcPct val="112000"/>
              </a:lnSpc>
              <a:spcAft>
                <a:spcPts val="1255"/>
              </a:spcAft>
            </a:pPr>
            <a:r>
              <a:rPr lang="uk-UA" dirty="0" smtClean="0">
                <a:solidFill>
                  <a:srgbClr val="000000"/>
                </a:solidFill>
                <a:latin typeface="Times New Roman" panose="02020603050405020304" pitchFamily="18" charset="0"/>
                <a:ea typeface="Times New Roman" panose="02020603050405020304" pitchFamily="18" charset="0"/>
              </a:rPr>
              <a:t>засоби </a:t>
            </a:r>
            <a:r>
              <a:rPr lang="uk-UA" dirty="0">
                <a:solidFill>
                  <a:srgbClr val="000000"/>
                </a:solidFill>
                <a:latin typeface="Times New Roman" panose="02020603050405020304" pitchFamily="18" charset="0"/>
                <a:ea typeface="Times New Roman" panose="02020603050405020304" pitchFamily="18" charset="0"/>
              </a:rPr>
              <a:t>масової інформації та комунікації різних форм власності, підприємства, заклади, установи та організації різних форм власності, що здійснюють інформаційну діяльність;</a:t>
            </a:r>
            <a:r>
              <a:rPr lang="uk-UA" dirty="0">
                <a:solidFill>
                  <a:srgbClr val="000000"/>
                </a:solidFill>
                <a:latin typeface="Times New Roman" panose="02020603050405020304" pitchFamily="18" charset="0"/>
                <a:ea typeface="Calibri" panose="020F0502020204030204" pitchFamily="34" charset="0"/>
              </a:rPr>
              <a:t> </a:t>
            </a:r>
            <a:endParaRPr lang="uk-UA" dirty="0" smtClean="0">
              <a:solidFill>
                <a:srgbClr val="000000"/>
              </a:solidFill>
              <a:latin typeface="Times New Roman" panose="02020603050405020304" pitchFamily="18" charset="0"/>
              <a:ea typeface="Calibri" panose="020F0502020204030204" pitchFamily="34" charset="0"/>
            </a:endParaRPr>
          </a:p>
          <a:p>
            <a:pPr marR="2540" indent="443230" algn="just">
              <a:lnSpc>
                <a:spcPct val="112000"/>
              </a:lnSpc>
              <a:spcAft>
                <a:spcPts val="1255"/>
              </a:spcAft>
            </a:pPr>
            <a:r>
              <a:rPr lang="uk-UA" dirty="0" smtClean="0">
                <a:solidFill>
                  <a:srgbClr val="000000"/>
                </a:solidFill>
                <a:latin typeface="Times New Roman" panose="02020603050405020304" pitchFamily="18" charset="0"/>
                <a:ea typeface="Times New Roman" panose="02020603050405020304" pitchFamily="18" charset="0"/>
              </a:rPr>
              <a:t>наукові </a:t>
            </a:r>
            <a:r>
              <a:rPr lang="uk-UA" dirty="0">
                <a:solidFill>
                  <a:srgbClr val="000000"/>
                </a:solidFill>
                <a:latin typeface="Times New Roman" panose="02020603050405020304" pitchFamily="18" charset="0"/>
                <a:ea typeface="Times New Roman" panose="02020603050405020304" pitchFamily="18" charset="0"/>
              </a:rPr>
              <a:t>установи, освітні і навчальні заклади України, які, зокрема,  здійснюють наукові дослідження та підготовку фахівців за різними напрямами інформаційної діяльності, в галузі інформаційної безпеки.</a:t>
            </a:r>
            <a:r>
              <a:rPr lang="uk-UA" dirty="0">
                <a:solidFill>
                  <a:srgbClr val="000000"/>
                </a:solidFill>
                <a:latin typeface="Times New Roman" panose="02020603050405020304" pitchFamily="18" charset="0"/>
                <a:ea typeface="Calibri" panose="020F0502020204030204" pitchFamily="34" charset="0"/>
              </a:rPr>
              <a:t> </a:t>
            </a:r>
            <a:endParaRPr lang="ru-RU"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808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ДОКТРИНА ІНФОРМАЦІЙНОЇ БЕЗПЕКИ УКРАЇНИ</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323528" y="418390"/>
            <a:ext cx="4572000" cy="923330"/>
          </a:xfrm>
          <a:prstGeom prst="rect">
            <a:avLst/>
          </a:prstGeom>
        </p:spPr>
        <p:txBody>
          <a:bodyPr>
            <a:spAutoFit/>
          </a:bodyPr>
          <a:lstStyle/>
          <a:p>
            <a:r>
              <a:rPr lang="ru-RU" b="1" dirty="0">
                <a:solidFill>
                  <a:srgbClr val="000000"/>
                </a:solidFill>
                <a:latin typeface="Times New Roman" panose="02020603050405020304" pitchFamily="18" charset="0"/>
                <a:ea typeface="Times New Roman" panose="02020603050405020304" pitchFamily="18" charset="0"/>
              </a:rPr>
              <a:t>ЗАТВЕРДЖЕНО</a:t>
            </a:r>
            <a:r>
              <a:rPr lang="ru-RU" dirty="0">
                <a:latin typeface="Times New Roman" panose="02020603050405020304" pitchFamily="18" charset="0"/>
                <a:ea typeface="Times New Roman" panose="02020603050405020304" pitchFamily="18" charset="0"/>
              </a:rPr>
              <a:t/>
            </a:r>
            <a:br>
              <a:rPr lang="ru-RU" dirty="0">
                <a:latin typeface="Times New Roman" panose="02020603050405020304" pitchFamily="18" charset="0"/>
                <a:ea typeface="Times New Roman" panose="02020603050405020304" pitchFamily="18" charset="0"/>
              </a:rPr>
            </a:br>
            <a:r>
              <a:rPr lang="ru-RU" b="1" dirty="0">
                <a:solidFill>
                  <a:srgbClr val="000000"/>
                </a:solidFill>
                <a:latin typeface="Times New Roman" panose="02020603050405020304" pitchFamily="18" charset="0"/>
                <a:ea typeface="Times New Roman" panose="02020603050405020304" pitchFamily="18" charset="0"/>
              </a:rPr>
              <a:t>Указом Президента </a:t>
            </a:r>
            <a:r>
              <a:rPr lang="ru-RU" b="1" dirty="0" err="1">
                <a:solidFill>
                  <a:srgbClr val="000000"/>
                </a:solidFill>
                <a:latin typeface="Times New Roman" panose="02020603050405020304" pitchFamily="18" charset="0"/>
                <a:ea typeface="Times New Roman" panose="02020603050405020304" pitchFamily="18" charset="0"/>
              </a:rPr>
              <a:t>України</a:t>
            </a:r>
            <a:r>
              <a:rPr lang="ru-RU" dirty="0">
                <a:latin typeface="Times New Roman" panose="02020603050405020304" pitchFamily="18" charset="0"/>
                <a:ea typeface="Times New Roman" panose="02020603050405020304" pitchFamily="18" charset="0"/>
              </a:rPr>
              <a:t/>
            </a:r>
            <a:br>
              <a:rPr lang="ru-RU" dirty="0">
                <a:latin typeface="Times New Roman" panose="02020603050405020304" pitchFamily="18" charset="0"/>
                <a:ea typeface="Times New Roman" panose="02020603050405020304" pitchFamily="18" charset="0"/>
              </a:rPr>
            </a:br>
            <a:r>
              <a:rPr lang="ru-RU" b="1" dirty="0" err="1">
                <a:solidFill>
                  <a:srgbClr val="000000"/>
                </a:solidFill>
                <a:latin typeface="Times New Roman" panose="02020603050405020304" pitchFamily="18" charset="0"/>
                <a:ea typeface="Times New Roman" panose="02020603050405020304" pitchFamily="18" charset="0"/>
              </a:rPr>
              <a:t>від</a:t>
            </a:r>
            <a:r>
              <a:rPr lang="ru-RU" b="1" dirty="0">
                <a:solidFill>
                  <a:srgbClr val="000000"/>
                </a:solidFill>
                <a:latin typeface="Times New Roman" panose="02020603050405020304" pitchFamily="18" charset="0"/>
                <a:ea typeface="Times New Roman" panose="02020603050405020304" pitchFamily="18" charset="0"/>
              </a:rPr>
              <a:t> 25 лютого 2017 року № 47/2017</a:t>
            </a:r>
            <a:endParaRPr lang="ru-RU" dirty="0"/>
          </a:p>
        </p:txBody>
      </p:sp>
      <p:sp>
        <p:nvSpPr>
          <p:cNvPr id="4" name="Прямоугольник 3"/>
          <p:cNvSpPr/>
          <p:nvPr/>
        </p:nvSpPr>
        <p:spPr>
          <a:xfrm>
            <a:off x="2267744" y="1412776"/>
            <a:ext cx="660648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uk-UA" b="1" i="1" dirty="0">
                <a:solidFill>
                  <a:srgbClr val="000000"/>
                </a:solidFill>
                <a:latin typeface="Times New Roman" panose="02020603050405020304" pitchFamily="18" charset="0"/>
                <a:ea typeface="Times New Roman" panose="02020603050405020304" pitchFamily="18" charset="0"/>
              </a:rPr>
              <a:t>стратегічні комунікації </a:t>
            </a:r>
            <a:r>
              <a:rPr lang="uk-UA" dirty="0">
                <a:solidFill>
                  <a:srgbClr val="000000"/>
                </a:solidFill>
                <a:latin typeface="Times New Roman" panose="02020603050405020304" pitchFamily="18" charset="0"/>
                <a:ea typeface="Times New Roman" panose="02020603050405020304" pitchFamily="18" charset="0"/>
              </a:rPr>
              <a:t>– скоординоване і належне використання комунікативних можливостей держави – публічної дипломатії, зв'язків із громадськістю, військових зв'язків, інформаційних та психологічних операцій, заходів, спрямованих на просування цілей держави;</a:t>
            </a:r>
            <a:endParaRPr lang="ru-RU" dirty="0"/>
          </a:p>
        </p:txBody>
      </p:sp>
      <p:sp>
        <p:nvSpPr>
          <p:cNvPr id="5" name="Прямоугольник 4"/>
          <p:cNvSpPr/>
          <p:nvPr/>
        </p:nvSpPr>
        <p:spPr>
          <a:xfrm>
            <a:off x="306336" y="2961160"/>
            <a:ext cx="6713984" cy="13331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2540" indent="285750" algn="just">
              <a:lnSpc>
                <a:spcPct val="112000"/>
              </a:lnSpc>
              <a:spcAft>
                <a:spcPts val="750"/>
              </a:spcAft>
            </a:pPr>
            <a:r>
              <a:rPr lang="uk-UA" b="1" i="1" dirty="0">
                <a:solidFill>
                  <a:srgbClr val="000000"/>
                </a:solidFill>
                <a:latin typeface="Times New Roman" panose="02020603050405020304" pitchFamily="18" charset="0"/>
                <a:ea typeface="Times New Roman" panose="02020603050405020304" pitchFamily="18" charset="0"/>
              </a:rPr>
              <a:t>урядові комунікації </a:t>
            </a:r>
            <a:r>
              <a:rPr lang="uk-UA" dirty="0">
                <a:solidFill>
                  <a:srgbClr val="000000"/>
                </a:solidFill>
                <a:latin typeface="Times New Roman" panose="02020603050405020304" pitchFamily="18" charset="0"/>
                <a:ea typeface="Times New Roman" panose="02020603050405020304" pitchFamily="18" charset="0"/>
              </a:rPr>
              <a:t>– комплекс заходів, що передбачають діалог уповноважених представників Кабінету Міністрів України з цільовою аудиторією з метою роз'яснення урядової позиції та/або політики з певних проблемних питань;</a:t>
            </a:r>
            <a:endParaRPr lang="ru-RU" dirty="0">
              <a:solidFill>
                <a:srgbClr val="000000"/>
              </a:solidFill>
              <a:latin typeface="Times New Roman" panose="02020603050405020304" pitchFamily="18" charset="0"/>
              <a:ea typeface="Times New Roman" panose="02020603050405020304" pitchFamily="18" charset="0"/>
            </a:endParaRPr>
          </a:p>
        </p:txBody>
      </p:sp>
      <p:sp>
        <p:nvSpPr>
          <p:cNvPr id="6" name="Прямоугольник 5"/>
          <p:cNvSpPr/>
          <p:nvPr/>
        </p:nvSpPr>
        <p:spPr>
          <a:xfrm>
            <a:off x="2087216" y="4365401"/>
            <a:ext cx="6912768" cy="133318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2540" indent="285750" algn="just">
              <a:lnSpc>
                <a:spcPct val="112000"/>
              </a:lnSpc>
              <a:spcAft>
                <a:spcPts val="750"/>
              </a:spcAft>
            </a:pPr>
            <a:r>
              <a:rPr lang="uk-UA" b="1" i="1" dirty="0">
                <a:solidFill>
                  <a:srgbClr val="000000"/>
                </a:solidFill>
                <a:latin typeface="Times New Roman" panose="02020603050405020304" pitchFamily="18" charset="0"/>
                <a:ea typeface="Times New Roman" panose="02020603050405020304" pitchFamily="18" charset="0"/>
              </a:rPr>
              <a:t>кризові комунікації </a:t>
            </a:r>
            <a:r>
              <a:rPr lang="uk-UA" dirty="0">
                <a:solidFill>
                  <a:srgbClr val="000000"/>
                </a:solidFill>
                <a:latin typeface="Times New Roman" panose="02020603050405020304" pitchFamily="18" charset="0"/>
                <a:ea typeface="Times New Roman" panose="02020603050405020304" pitchFamily="18" charset="0"/>
              </a:rPr>
              <a:t>– комплекс заходів, що реалізуються державними органами України у кризовій ситуації і передбачають їх діалог із цільовою аудиторією з питань, що стосуються кризової ситуації;</a:t>
            </a:r>
            <a:endParaRPr lang="ru-RU" dirty="0">
              <a:solidFill>
                <a:srgbClr val="000000"/>
              </a:solidFill>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107504" y="5769642"/>
            <a:ext cx="7695204" cy="102297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2540" indent="285750" algn="just">
              <a:lnSpc>
                <a:spcPct val="112000"/>
              </a:lnSpc>
              <a:spcAft>
                <a:spcPts val="750"/>
              </a:spcAft>
            </a:pPr>
            <a:r>
              <a:rPr lang="uk-UA" b="1" i="1" dirty="0">
                <a:solidFill>
                  <a:srgbClr val="000000"/>
                </a:solidFill>
                <a:latin typeface="Times New Roman" panose="02020603050405020304" pitchFamily="18" charset="0"/>
                <a:ea typeface="Times New Roman" panose="02020603050405020304" pitchFamily="18" charset="0"/>
              </a:rPr>
              <a:t>стратегічний </a:t>
            </a:r>
            <a:r>
              <a:rPr lang="uk-UA" b="1" i="1" dirty="0" err="1">
                <a:solidFill>
                  <a:srgbClr val="000000"/>
                </a:solidFill>
                <a:latin typeface="Times New Roman" panose="02020603050405020304" pitchFamily="18" charset="0"/>
                <a:ea typeface="Times New Roman" panose="02020603050405020304" pitchFamily="18" charset="0"/>
              </a:rPr>
              <a:t>наратив</a:t>
            </a:r>
            <a:r>
              <a:rPr lang="uk-UA" b="1" i="1" dirty="0">
                <a:solidFill>
                  <a:srgbClr val="000000"/>
                </a:solidFill>
                <a:latin typeface="Times New Roman" panose="02020603050405020304" pitchFamily="18" charset="0"/>
                <a:ea typeface="Times New Roman" panose="02020603050405020304" pitchFamily="18" charset="0"/>
              </a:rPr>
              <a:t> </a:t>
            </a:r>
            <a:r>
              <a:rPr lang="uk-UA" dirty="0">
                <a:solidFill>
                  <a:srgbClr val="000000"/>
                </a:solidFill>
                <a:latin typeface="Times New Roman" panose="02020603050405020304" pitchFamily="18" charset="0"/>
                <a:ea typeface="Times New Roman" panose="02020603050405020304" pitchFamily="18" charset="0"/>
              </a:rPr>
              <a:t>– спеціально підготовлений текст, призначений для вербального викладення у процесі стратегічних комунікацій з метою інформаційного впливу на цільову аудиторію.</a:t>
            </a:r>
            <a:endParaRPr lang="ru-RU"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2663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ДОКТРИНА ІНФОРМАЦІЙНОЇ БЕЗПЕКИ УКРАЇНИ</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283968" y="418390"/>
            <a:ext cx="4572000" cy="19536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R="2540" indent="285750" algn="just">
              <a:lnSpc>
                <a:spcPct val="112000"/>
              </a:lnSpc>
              <a:spcAft>
                <a:spcPts val="750"/>
              </a:spcAft>
            </a:pPr>
            <a:r>
              <a:rPr lang="uk-UA" dirty="0">
                <a:solidFill>
                  <a:srgbClr val="000000"/>
                </a:solidFill>
                <a:latin typeface="Times New Roman" panose="02020603050405020304" pitchFamily="18" charset="0"/>
                <a:ea typeface="Times New Roman" panose="02020603050405020304" pitchFamily="18" charset="0"/>
              </a:rPr>
              <a:t>Метою Доктрини є уточнення засад формування та реалізації державної інформаційної політики, насамперед щодо протидії руйнівному інформаційному впливу Російської Федерації в умовах розв'язаної нею гібридної війни.</a:t>
            </a:r>
            <a:endParaRPr lang="ru-RU" dirty="0">
              <a:solidFill>
                <a:srgbClr val="000000"/>
              </a:solidFill>
              <a:latin typeface="Times New Roman" panose="02020603050405020304" pitchFamily="18" charset="0"/>
              <a:ea typeface="Times New Roman" panose="02020603050405020304" pitchFamily="18" charset="0"/>
            </a:endParaRPr>
          </a:p>
        </p:txBody>
      </p:sp>
      <p:sp>
        <p:nvSpPr>
          <p:cNvPr id="9" name="Прямоугольник 8"/>
          <p:cNvSpPr/>
          <p:nvPr/>
        </p:nvSpPr>
        <p:spPr>
          <a:xfrm>
            <a:off x="89756" y="991547"/>
            <a:ext cx="4194212" cy="22638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2540" indent="285750" algn="just">
              <a:lnSpc>
                <a:spcPct val="112000"/>
              </a:lnSpc>
              <a:spcAft>
                <a:spcPts val="750"/>
              </a:spcAft>
            </a:pPr>
            <a:r>
              <a:rPr lang="uk-UA" dirty="0">
                <a:solidFill>
                  <a:srgbClr val="000000"/>
                </a:solidFill>
                <a:latin typeface="Times New Roman" panose="02020603050405020304" pitchFamily="18" charset="0"/>
                <a:ea typeface="Times New Roman" panose="02020603050405020304" pitchFamily="18" charset="0"/>
              </a:rPr>
              <a:t>Доктрина базується на принципах додержання прав і свобод людини і громадянина, поваги до гідності особи, захисту її законних інтересів, а також законних інтересів суспільства та держави, забезпечення суверенітету і територіальної цілісності України.</a:t>
            </a:r>
            <a:endParaRPr lang="ru-RU" dirty="0">
              <a:solidFill>
                <a:srgbClr val="000000"/>
              </a:solidFill>
              <a:latin typeface="Times New Roman" panose="02020603050405020304" pitchFamily="18" charset="0"/>
              <a:ea typeface="Times New Roman" panose="02020603050405020304" pitchFamily="18" charset="0"/>
            </a:endParaRPr>
          </a:p>
        </p:txBody>
      </p:sp>
      <p:sp>
        <p:nvSpPr>
          <p:cNvPr id="10" name="Прямоугольник 9"/>
          <p:cNvSpPr/>
          <p:nvPr/>
        </p:nvSpPr>
        <p:spPr>
          <a:xfrm>
            <a:off x="971600" y="3501008"/>
            <a:ext cx="7326560" cy="267419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2540" indent="285750" algn="just">
              <a:lnSpc>
                <a:spcPct val="112000"/>
              </a:lnSpc>
              <a:spcAft>
                <a:spcPts val="750"/>
              </a:spcAft>
            </a:pPr>
            <a:r>
              <a:rPr lang="uk-UA" b="1" dirty="0">
                <a:solidFill>
                  <a:srgbClr val="000000"/>
                </a:solidFill>
                <a:latin typeface="Times New Roman" panose="02020603050405020304" pitchFamily="18" charset="0"/>
                <a:ea typeface="Times New Roman" panose="02020603050405020304" pitchFamily="18" charset="0"/>
              </a:rPr>
              <a:t>Національними інтересами України в інформаційній сфері </a:t>
            </a:r>
            <a:r>
              <a:rPr lang="uk-UA" dirty="0">
                <a:solidFill>
                  <a:srgbClr val="000000"/>
                </a:solidFill>
                <a:latin typeface="Times New Roman" panose="02020603050405020304" pitchFamily="18" charset="0"/>
                <a:ea typeface="Times New Roman" panose="02020603050405020304" pitchFamily="18" charset="0"/>
              </a:rPr>
              <a:t>є:</a:t>
            </a:r>
            <a:endParaRPr lang="ru-RU" dirty="0">
              <a:solidFill>
                <a:srgbClr val="000000"/>
              </a:solidFill>
              <a:latin typeface="Times New Roman" panose="02020603050405020304" pitchFamily="18" charset="0"/>
              <a:ea typeface="Times New Roman" panose="02020603050405020304" pitchFamily="18" charset="0"/>
            </a:endParaRPr>
          </a:p>
          <a:p>
            <a:pPr marR="2540" indent="285750" algn="just">
              <a:lnSpc>
                <a:spcPct val="112000"/>
              </a:lnSpc>
              <a:spcAft>
                <a:spcPts val="750"/>
              </a:spcAft>
            </a:pPr>
            <a:r>
              <a:rPr lang="uk-UA" b="1" dirty="0">
                <a:solidFill>
                  <a:srgbClr val="000000"/>
                </a:solidFill>
                <a:latin typeface="Times New Roman" panose="02020603050405020304" pitchFamily="18" charset="0"/>
                <a:ea typeface="Times New Roman" panose="02020603050405020304" pitchFamily="18" charset="0"/>
              </a:rPr>
              <a:t>1) життєво важливі інтереси особи:</a:t>
            </a:r>
            <a:endParaRPr lang="ru-RU" b="1"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spcAft>
                <a:spcPts val="750"/>
              </a:spcAft>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забезпечення конституційних прав і свобод людини на збирання, зберігання, використання та поширення інформації;</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spcAft>
                <a:spcPts val="750"/>
              </a:spcAft>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забезпечення конституційних прав людини на захист приватного життя;</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spcAft>
                <a:spcPts val="750"/>
              </a:spcAft>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захищеність від руйнівних інформаційно-психологічних впливів;</a:t>
            </a:r>
            <a:endParaRPr lang="ru-RU"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776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НАЦІОНАЛЬНИМИ ІНТЕРЕСАМИ УКРАЇНИ В ІНФОРМАЦІЙНІЙ СФЕРІ </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107504" y="476672"/>
            <a:ext cx="8694712" cy="60889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2540" indent="285750" algn="just">
              <a:lnSpc>
                <a:spcPct val="112000"/>
              </a:lnSpc>
              <a:spcAft>
                <a:spcPts val="750"/>
              </a:spcAft>
            </a:pPr>
            <a:r>
              <a:rPr lang="uk-UA" b="1" dirty="0">
                <a:solidFill>
                  <a:srgbClr val="000000"/>
                </a:solidFill>
                <a:latin typeface="Times New Roman" panose="02020603050405020304" pitchFamily="18" charset="0"/>
                <a:ea typeface="Times New Roman" panose="02020603050405020304" pitchFamily="18" charset="0"/>
              </a:rPr>
              <a:t>2) життєво важливі інтереси суспільства і держави</a:t>
            </a:r>
            <a:r>
              <a:rPr lang="uk-UA" b="1" dirty="0" smtClean="0">
                <a:solidFill>
                  <a:srgbClr val="000000"/>
                </a:solidFill>
                <a:latin typeface="Times New Roman" panose="02020603050405020304" pitchFamily="18" charset="0"/>
                <a:ea typeface="Times New Roman" panose="02020603050405020304" pitchFamily="18" charset="0"/>
              </a:rPr>
              <a:t>:</a:t>
            </a: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захист українського суспільства від агресивного впливу деструктивної пропаганди, передусім з боку Російської Федерації;</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захист українського суспільства від агресивного інформаційного впливу Російської Федерації, спрямованого на пропаганду війни, розпалювання національної і релігійної ворожнечі, зміну конституційного ладу насильницьким шляхом або порушення суверенітету і територіальної цілісності України;</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всебічне задоволення потреб громадян, підприємств, установ і організацій усіх форм власності у доступі до достовірної та об'єктивної інформації;</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забезпечення вільного обігу інформації, крім випадків, передбачених законом;</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розвиток та захист національної інформаційної інфраструктури;</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збереження і примноження духовних, культурних і моральних цінностей Українського народу;</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забезпечення всебічного розвитку і функціонування української мови в усіх сферах суспільного життя на всій території України;</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вільний розвиток, використання і захист мов національних меншин та сприяння вивченню мов міжнародного спілкування;</a:t>
            </a:r>
            <a:endParaRPr lang="ru-RU" dirty="0" smtClean="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smtClean="0">
                <a:solidFill>
                  <a:srgbClr val="000000"/>
                </a:solidFill>
                <a:latin typeface="Times New Roman" panose="02020603050405020304" pitchFamily="18" charset="0"/>
                <a:ea typeface="Times New Roman" panose="02020603050405020304" pitchFamily="18" charset="0"/>
              </a:rPr>
              <a:t>зміцнення інформаційних зв'язків з українською діаспорою, сприяння збереженню її етнокультурної ідентичності;</a:t>
            </a:r>
            <a:endParaRPr lang="ru-RU"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0959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НАЦІОНАЛЬНИМИ ІНТЕРЕСАМИ УКРАЇНИ В ІНФОРМАЦІЙНІЙ СФЕРІ </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107504" y="418390"/>
            <a:ext cx="8892480" cy="65834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розвиток медіа-культури суспільства та соціально відповідального медіа-середовища;</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формування ефективної правової системи захисту особи, суспільства та держави від деструктивних пропагандистських впливів;</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створення з урахуванням норм міжнародного права системи і механізмів захисту від негативних зовнішніх інформаційно-психологічних впливів, передусім пропаганди;</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розвиток інформаційного суспільства, зокрема його технологічної інфраструктури;</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безпечне функціонування і розвиток національного інформаційного простору та його інтеграція у європейський і світовий інформаційний простір;</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розвиток системи стратегічних комунікацій України;</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ефективна взаємодія органів державної влади та інститутів громадянського суспільства під час формування, реалізації державної політики в інформаційній сфері;</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забезпечення розвитку інформаційно-комунікаційних технологій та інформаційних ресурсів України;</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захищеність державної таємниці та іншої інформації, вимоги щодо захисту якої встановлені законом;</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формування позитивного іміджу України у світі, донесення оперативної, достовірної і об'єктивної інформації про події в Україні до міжнародної спільноти;</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lnSpc>
                <a:spcPct val="112000"/>
              </a:lnSpc>
              <a:buFont typeface="Wingdings" panose="05000000000000000000" pitchFamily="2" charset="2"/>
              <a:buChar char="v"/>
            </a:pPr>
            <a:r>
              <a:rPr lang="uk-UA" dirty="0">
                <a:solidFill>
                  <a:srgbClr val="000000"/>
                </a:solidFill>
                <a:latin typeface="Times New Roman" panose="02020603050405020304" pitchFamily="18" charset="0"/>
                <a:ea typeface="Times New Roman" panose="02020603050405020304" pitchFamily="18" charset="0"/>
              </a:rPr>
              <a:t>розбудова системи іномовлення України та забезпечення наявності іншомовного українського каналу в кабельних мережах та у супутниковому мовленні за межами України.</a:t>
            </a:r>
            <a:endParaRPr lang="ru-RU"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2598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210376" y="548680"/>
            <a:ext cx="7025920" cy="402546"/>
          </a:xfrm>
          <a:prstGeom prst="rect">
            <a:avLst/>
          </a:prstGeom>
        </p:spPr>
        <p:txBody>
          <a:bodyPr wrap="square">
            <a:spAutoFit/>
          </a:bodyPr>
          <a:lstStyle/>
          <a:p>
            <a:pPr marR="2540" indent="285750" algn="just">
              <a:lnSpc>
                <a:spcPct val="112000"/>
              </a:lnSpc>
              <a:spcAft>
                <a:spcPts val="750"/>
              </a:spcAft>
            </a:pPr>
            <a:r>
              <a:rPr lang="uk-UA" b="1" dirty="0">
                <a:solidFill>
                  <a:srgbClr val="000000"/>
                </a:solidFill>
                <a:latin typeface="Times New Roman" panose="02020603050405020304" pitchFamily="18" charset="0"/>
                <a:ea typeface="Times New Roman" panose="02020603050405020304" pitchFamily="18" charset="0"/>
              </a:rPr>
              <a:t>1) щодо забезпечення інформаційної безпеки:</a:t>
            </a:r>
            <a:endParaRPr lang="ru-RU" b="1" dirty="0">
              <a:solidFill>
                <a:srgbClr val="000000"/>
              </a:solidFill>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89756" y="944082"/>
            <a:ext cx="8999984" cy="590931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створення інтегрованої системи оцінки інформаційних загроз та оперативного реагування на них;</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удосконалення повноважень державних регуляторних органів, які здійснюють діяльність щодо інформаційного простору держави, з метою досягнення адекватного рівня спроможності держави відповідати реальним та потенційним загрозам національним інтересам України в інформаційній сфері;</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законодавче врегулювання механізму виявлення, фіксації, блокування та видалення з інформаційного простору держави, зокрема з українського сегмента мережі Інтернет, інформації, яка загрожує життю, здоров'ю громадян України, пропагує війну, національну та релігійну ворожнечу, зміну конституційного ладу насильницьким шляхом або порушення територіальної цілісності України, загрожує державному суверенітету, пропагує комуністичний та/або націонал-соціалістичний (нацистський) тоталітарні режими та їхню символіку;</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визначення механізмів регулювання роботи підприємств телекомунікацій, поліграфічних підприємств, видавництв, телерадіоорганізацій, телерадіоцентрів та інших підприємств, установ, організацій, закладів культури та засобів масової інформації, а також використання місцевих радіостанцій, телевізійних центрів та друкарень для військових потреб і проведення роз'яснювальної роботи серед військ та населення; заборони роботи приймально-передавальних радіостанцій особистого та колективного користування і передачі інформації через комп'ютерні мережі в умовах запровадження правового режиму воєнного стану</a:t>
            </a:r>
            <a:r>
              <a:rPr lang="uk-UA" dirty="0" smtClean="0">
                <a:solidFill>
                  <a:srgbClr val="000000"/>
                </a:solidFill>
                <a:latin typeface="Times New Roman" panose="02020603050405020304" pitchFamily="18" charset="0"/>
                <a:ea typeface="Times New Roman" panose="02020603050405020304" pitchFamily="18" charset="0"/>
              </a:rPr>
              <a:t>;</a:t>
            </a:r>
            <a:endParaRPr lang="ru-RU"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8488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89756" y="476672"/>
            <a:ext cx="8999984"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оптимізація законодавчих механізмів реалізації зобов'язань України в межах Європейської конвенції про транскордонне телебачення щодо держав, які не є підписантами зазначеної Конвенції;</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створення і розвиток структур, що відповідають за інформаційно-психологічну безпеку, насамперед у Збройних Силах України, з урахуванням практики держав - членів НАТО;</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розвиток і захист технологічної інфраструктури забезпечення інформаційної безпеки України;</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забезпечення повного покриття території України цифровим мовленням, насамперед у прикордонних районах, а також тимчасово окупованих територій;</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розвиток цифрового мовлення, унеможливлення впливу на його інфраструктуру суб'єктів, що пов'язані з державою-агресором;</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побудова дієвої та ефективної системи стратегічних комунікацій;</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розвиток механізмів взаємодії держави та інститутів громадянського суспільства щодо протидії інформаційній агресії проти України;</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боротьба з дезінформацією та деструктивною пропагандою з боку Російської Федерації;</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посилення </a:t>
            </a:r>
            <a:r>
              <a:rPr lang="uk-UA" dirty="0" err="1">
                <a:solidFill>
                  <a:srgbClr val="000000"/>
                </a:solidFill>
                <a:latin typeface="Times New Roman" panose="02020603050405020304" pitchFamily="18" charset="0"/>
                <a:ea typeface="Times New Roman" panose="02020603050405020304" pitchFamily="18" charset="0"/>
              </a:rPr>
              <a:t>спроможностей</a:t>
            </a:r>
            <a:r>
              <a:rPr lang="uk-UA" dirty="0">
                <a:solidFill>
                  <a:srgbClr val="000000"/>
                </a:solidFill>
                <a:latin typeface="Times New Roman" panose="02020603050405020304" pitchFamily="18" charset="0"/>
                <a:ea typeface="Times New Roman" panose="02020603050405020304" pitchFamily="18" charset="0"/>
              </a:rPr>
              <a:t> сектору безпеки і оборони щодо протидії спеціальним інформаційним операціям, спрямованим на зміну конституційного ладу насильницьким шляхом, порушення суверенітету і територіальної цілісності, підрив обороноздатності України, деморалізацію особового складу Збройних Сил України та інших військових формувань, загострення суспільно-політичної ситуації;</a:t>
            </a:r>
          </a:p>
        </p:txBody>
      </p:sp>
    </p:spTree>
    <p:extLst>
      <p:ext uri="{BB962C8B-B14F-4D97-AF65-F5344CB8AC3E}">
        <p14:creationId xmlns:p14="http://schemas.microsoft.com/office/powerpoint/2010/main" val="4153091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89756" y="548680"/>
            <a:ext cx="8999984" cy="47169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lnSpc>
                <a:spcPct val="120000"/>
              </a:lnSpc>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виявлення та притягнення до відповідальності згідно із законодавством суб'єктів українського інформаційного простору, що створені та/або використовуються державою-агресором для ведення інформаційної війни проти України, та унеможливлення їхньої підривної діяльності;</a:t>
            </a:r>
          </a:p>
          <a:p>
            <a:pPr marL="285750" marR="2540" indent="-285750" algn="just">
              <a:lnSpc>
                <a:spcPct val="120000"/>
              </a:lnSpc>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унеможливлення вільного обігу інформаційної продукції (друкованої та електронної), насамперед походженням з території держави-агресора, що містить пропаганду війни, національної і релігійної ворожнечі, зміни конституційного ладу насильницьким шляхом або порушення суверенітету і територіальної цілісності України, провокує масові заворушення;</a:t>
            </a:r>
          </a:p>
          <a:p>
            <a:pPr marL="285750" marR="2540" indent="-285750" algn="just">
              <a:lnSpc>
                <a:spcPct val="120000"/>
              </a:lnSpc>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проведення розвідувальними органами України акцій сприяння реалізації та захисту національних інтересів України в інформаційній сфері, протидії зовнішнім загрозам інформаційній безпеці держави за межами України;</a:t>
            </a:r>
          </a:p>
          <a:p>
            <a:pPr marL="285750" marR="2540" indent="-285750" algn="just">
              <a:lnSpc>
                <a:spcPct val="120000"/>
              </a:lnSpc>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недопущення використання інформаційного простору держави в деструктивних цілях або для дій, що спрямовані на дискредитацію України на міжнародному рівні;</a:t>
            </a:r>
          </a:p>
        </p:txBody>
      </p:sp>
    </p:spTree>
    <p:extLst>
      <p:ext uri="{BB962C8B-B14F-4D97-AF65-F5344CB8AC3E}">
        <p14:creationId xmlns:p14="http://schemas.microsoft.com/office/powerpoint/2010/main" val="152245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8864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ОСНОВНІ СКЛАДОВІ ІНФОРМАЦІЙНОЇ БЕЗПЕКИ ДЕРЖАВИ</a:t>
            </a:r>
            <a:endParaRPr lang="ru-RU" sz="2000" dirty="0">
              <a:solidFill>
                <a:srgbClr val="002060"/>
              </a:solidFill>
            </a:endParaRPr>
          </a:p>
        </p:txBody>
      </p:sp>
      <p:sp>
        <p:nvSpPr>
          <p:cNvPr id="4" name="Прямоугольник 3"/>
          <p:cNvSpPr/>
          <p:nvPr/>
        </p:nvSpPr>
        <p:spPr>
          <a:xfrm>
            <a:off x="2195736" y="764704"/>
            <a:ext cx="6660232" cy="14219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507365" algn="just">
              <a:lnSpc>
                <a:spcPct val="120000"/>
              </a:lnSpc>
              <a:spcBef>
                <a:spcPts val="600"/>
              </a:spcBef>
              <a:spcAft>
                <a:spcPts val="0"/>
              </a:spcAft>
            </a:pPr>
            <a:r>
              <a:rPr lang="uk-UA" b="1" i="1" dirty="0">
                <a:latin typeface="Times New Roman" panose="02020603050405020304" pitchFamily="18" charset="0"/>
                <a:ea typeface="Times New Roman" panose="02020603050405020304" pitchFamily="18" charset="0"/>
              </a:rPr>
              <a:t>Під інформаційною безпекою розуміють складову частину національної безпеки, що характеризує стан захищеності національних інтересів в інформаційній сфері від зовнішніх та внутрішніх загроз.</a:t>
            </a:r>
            <a:endParaRPr lang="ru-RU" sz="1200" dirty="0">
              <a:effectLst/>
              <a:latin typeface="Times New Roman" panose="02020603050405020304" pitchFamily="18" charset="0"/>
              <a:ea typeface="Times New Roman" panose="02020603050405020304" pitchFamily="18" charset="0"/>
            </a:endParaRPr>
          </a:p>
        </p:txBody>
      </p:sp>
      <p:sp>
        <p:nvSpPr>
          <p:cNvPr id="5" name="Прямоугольник 4"/>
          <p:cNvSpPr/>
          <p:nvPr/>
        </p:nvSpPr>
        <p:spPr>
          <a:xfrm>
            <a:off x="1061356" y="2619001"/>
            <a:ext cx="72008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507365" algn="just">
              <a:lnSpc>
                <a:spcPct val="120000"/>
              </a:lnSpc>
              <a:spcAft>
                <a:spcPts val="0"/>
              </a:spcAft>
            </a:pPr>
            <a:r>
              <a:rPr lang="uk-UA" dirty="0">
                <a:latin typeface="Times New Roman" panose="02020603050405020304" pitchFamily="18" charset="0"/>
                <a:ea typeface="Times New Roman" panose="02020603050405020304" pitchFamily="18" charset="0"/>
              </a:rPr>
              <a:t>Суть інформаційної безпеки полягає у захисті інформаційного простору України від небажаного інформаційного впливу, захисті національних інформаційних ресурсів, забезпеченні безпечного функціонування інформаційних та телекомунікаційних систем, а також у захисті інформації, що циркулює в них.</a:t>
            </a:r>
            <a:endParaRPr lang="ru-RU" sz="1200" dirty="0">
              <a:effectLst/>
              <a:latin typeface="Times New Roman" panose="02020603050405020304" pitchFamily="18" charset="0"/>
              <a:ea typeface="Times New Roman" panose="02020603050405020304" pitchFamily="18" charset="0"/>
            </a:endParaRPr>
          </a:p>
        </p:txBody>
      </p:sp>
      <p:sp>
        <p:nvSpPr>
          <p:cNvPr id="6" name="Стрелка вниз 5"/>
          <p:cNvSpPr/>
          <p:nvPr/>
        </p:nvSpPr>
        <p:spPr>
          <a:xfrm>
            <a:off x="4661756" y="2213344"/>
            <a:ext cx="388843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262952" y="4805696"/>
            <a:ext cx="4572000" cy="147732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uk-UA" dirty="0">
                <a:latin typeface="Times New Roman" panose="02020603050405020304" pitchFamily="18" charset="0"/>
                <a:ea typeface="Times New Roman" panose="02020603050405020304" pitchFamily="18" charset="0"/>
              </a:rPr>
              <a:t>До об’єктів інформаційної безпеки відносяться: свідомість, психіку людей або різноманітні інформаційні системи, які складають інформаційну інфраструктуру держави. </a:t>
            </a:r>
            <a:endParaRPr lang="ru-RU" dirty="0"/>
          </a:p>
        </p:txBody>
      </p:sp>
      <p:sp>
        <p:nvSpPr>
          <p:cNvPr id="10" name="Прямоугольник 9"/>
          <p:cNvSpPr/>
          <p:nvPr/>
        </p:nvSpPr>
        <p:spPr>
          <a:xfrm>
            <a:off x="5220072" y="4801104"/>
            <a:ext cx="3707904" cy="14219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507365" algn="just">
              <a:lnSpc>
                <a:spcPct val="120000"/>
              </a:lnSpc>
              <a:spcAft>
                <a:spcPts val="0"/>
              </a:spcAft>
            </a:pPr>
            <a:r>
              <a:rPr lang="uk-UA" dirty="0">
                <a:latin typeface="Times New Roman" panose="02020603050405020304" pitchFamily="18" charset="0"/>
                <a:ea typeface="Times New Roman" panose="02020603050405020304" pitchFamily="18" charset="0"/>
              </a:rPr>
              <a:t>До соціальних об’єктів інформаційної безпеки відносяться: особистість, колектив, суспільство та держава – її конституційний лад.</a:t>
            </a:r>
            <a:endParaRPr lang="ru-RU" sz="2000" dirty="0">
              <a:effectLst/>
              <a:latin typeface="Times New Roman" panose="02020603050405020304" pitchFamily="18" charset="0"/>
              <a:ea typeface="Times New Roman" panose="02020603050405020304" pitchFamily="18" charset="0"/>
            </a:endParaRPr>
          </a:p>
        </p:txBody>
      </p:sp>
      <p:sp>
        <p:nvSpPr>
          <p:cNvPr id="12" name="Двойная стрелка влево/вправо 11"/>
          <p:cNvSpPr/>
          <p:nvPr/>
        </p:nvSpPr>
        <p:spPr>
          <a:xfrm>
            <a:off x="4834952" y="5003707"/>
            <a:ext cx="432048" cy="1081306"/>
          </a:xfrm>
          <a:prstGeom prst="leftRightArrow">
            <a:avLst>
              <a:gd name="adj1" fmla="val 50000"/>
              <a:gd name="adj2" fmla="val 1991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84877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67544" y="548680"/>
            <a:ext cx="8564416" cy="712759"/>
          </a:xfrm>
          <a:prstGeom prst="rect">
            <a:avLst/>
          </a:prstGeom>
        </p:spPr>
        <p:txBody>
          <a:bodyPr wrap="square">
            <a:spAutoFit/>
          </a:bodyPr>
          <a:lstStyle/>
          <a:p>
            <a:pPr marR="2540" indent="285750" algn="just">
              <a:lnSpc>
                <a:spcPct val="112000"/>
              </a:lnSpc>
              <a:spcAft>
                <a:spcPts val="750"/>
              </a:spcAft>
            </a:pPr>
            <a:r>
              <a:rPr lang="uk-UA" b="1" dirty="0">
                <a:solidFill>
                  <a:srgbClr val="000000"/>
                </a:solidFill>
                <a:latin typeface="Times New Roman" panose="02020603050405020304" pitchFamily="18" charset="0"/>
                <a:ea typeface="Times New Roman" panose="02020603050405020304" pitchFamily="18" charset="0"/>
              </a:rPr>
              <a:t>2) щодо забезпечення захисту і розвитку інформаційного простору України, а також конституційного права громадян на інформацію:</a:t>
            </a:r>
            <a:endParaRPr lang="ru-RU" b="1" dirty="0">
              <a:solidFill>
                <a:srgbClr val="000000"/>
              </a:solidFill>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701316" y="1261439"/>
            <a:ext cx="7776864"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стимулювання розвитку національного виробництва текстового і аудіовізуального контенту, зокрема шляхом створення системи квотування та проведення цільових конкурсів на надання грантів;</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забезпечення функціонування Суспільного телебачення і радіомовлення України, у тому числі його належного фінансування;</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створення системи мовлення територіальних громад, яка сприятиме розширенню комунікативних можливостей та зниженню конфліктності всередині громад;</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підтримка вітчизняної книговидавничої справи, зокрема перекладів іноземних творів, забезпечення ними навчальних закладів і бібліотек;</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розвиток правових інструментів захисту прав людини і громадянина на вільний доступ до інформації, її поширення, оброблення, зберігання та захист;</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комплексна підтримка розвитку механізмів саморегуляції засобів масової інформації на засадах соціальної відповідальності;</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підвищення медіа-грамотності суспільства, сприяння підготовці професійних кадрів для медіа-сфери з високим рівнем компетентності;</a:t>
            </a:r>
            <a:endParaRPr lang="ru-RU" dirty="0">
              <a:solidFill>
                <a:srgbClr val="000000"/>
              </a:solidFill>
              <a:latin typeface="Times New Roman" panose="02020603050405020304" pitchFamily="18" charset="0"/>
              <a:ea typeface="Times New Roman" panose="02020603050405020304" pitchFamily="18" charset="0"/>
            </a:endParaRP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удосконалення законодавчого регулювання інформаційної сфери відповідно до актуальних загроз національній безпеці;</a:t>
            </a:r>
            <a:endParaRPr lang="ru-RU"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243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67544" y="548680"/>
            <a:ext cx="8564416" cy="712759"/>
          </a:xfrm>
          <a:prstGeom prst="rect">
            <a:avLst/>
          </a:prstGeom>
        </p:spPr>
        <p:txBody>
          <a:bodyPr wrap="square">
            <a:spAutoFit/>
          </a:bodyPr>
          <a:lstStyle/>
          <a:p>
            <a:pPr marR="2540" indent="285750" algn="just">
              <a:lnSpc>
                <a:spcPct val="112000"/>
              </a:lnSpc>
              <a:spcAft>
                <a:spcPts val="750"/>
              </a:spcAft>
            </a:pPr>
            <a:r>
              <a:rPr lang="uk-UA" b="1" dirty="0">
                <a:solidFill>
                  <a:srgbClr val="000000"/>
                </a:solidFill>
                <a:latin typeface="Times New Roman" panose="02020603050405020304" pitchFamily="18" charset="0"/>
                <a:ea typeface="Times New Roman" panose="02020603050405020304" pitchFamily="18" charset="0"/>
              </a:rPr>
              <a:t>2) щодо забезпечення захисту і розвитку інформаційного простору України, а також конституційного права громадян на інформацію:</a:t>
            </a:r>
            <a:endParaRPr lang="ru-RU" b="1" dirty="0">
              <a:solidFill>
                <a:srgbClr val="000000"/>
              </a:solidFill>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701316" y="1261439"/>
            <a:ext cx="7776864"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marR="2540" indent="-34290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задоволення потреб населення тимчасово окупованих територій в об'єктивній, оперативній і достовірній інформації;</a:t>
            </a:r>
          </a:p>
          <a:p>
            <a:pPr marL="342900" marR="2540" indent="-34290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повне покриття території України цифровим та інтернет-мовленням замість аналогового і надання рівних можливостей доступу кожному громадянину до інформаційних ресурсів мережі Інтернет;</a:t>
            </a:r>
          </a:p>
          <a:p>
            <a:pPr marL="342900" marR="2540" indent="-34290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формування системи державної підтримки виробництва вітчизняного аудіовізуального продукту;</a:t>
            </a:r>
          </a:p>
          <a:p>
            <a:pPr marL="342900" marR="2540" indent="-34290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пропагування, у тому числі через аудіовізуальні засоби, зокрема соціальну рекламу, основних етапів і досвіду державотворення, цінностей свободи, демократії, патріотизму, національної єдності, захисту України від зовнішніх і внутрішніх загроз;</a:t>
            </a:r>
          </a:p>
        </p:txBody>
      </p:sp>
    </p:spTree>
    <p:extLst>
      <p:ext uri="{BB962C8B-B14F-4D97-AF65-F5344CB8AC3E}">
        <p14:creationId xmlns:p14="http://schemas.microsoft.com/office/powerpoint/2010/main" val="4284304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67544" y="548680"/>
            <a:ext cx="8564416" cy="379143"/>
          </a:xfrm>
          <a:prstGeom prst="rect">
            <a:avLst/>
          </a:prstGeom>
        </p:spPr>
        <p:txBody>
          <a:bodyPr wrap="square">
            <a:spAutoFit/>
          </a:bodyPr>
          <a:lstStyle/>
          <a:p>
            <a:pPr marR="2540" indent="285750" algn="just">
              <a:lnSpc>
                <a:spcPct val="112000"/>
              </a:lnSpc>
              <a:spcAft>
                <a:spcPts val="750"/>
              </a:spcAft>
            </a:pPr>
            <a:r>
              <a:rPr lang="ru-RU" b="1" dirty="0">
                <a:solidFill>
                  <a:srgbClr val="000000"/>
                </a:solidFill>
                <a:latin typeface="Times New Roman" panose="02020603050405020304" pitchFamily="18" charset="0"/>
                <a:ea typeface="Times New Roman" panose="02020603050405020304" pitchFamily="18" charset="0"/>
              </a:rPr>
              <a:t>3) </a:t>
            </a:r>
            <a:r>
              <a:rPr lang="ru-RU" b="1" dirty="0" err="1">
                <a:solidFill>
                  <a:srgbClr val="000000"/>
                </a:solidFill>
                <a:latin typeface="Times New Roman" panose="02020603050405020304" pitchFamily="18" charset="0"/>
                <a:ea typeface="Times New Roman" panose="02020603050405020304" pitchFamily="18" charset="0"/>
              </a:rPr>
              <a:t>щодо</a:t>
            </a:r>
            <a:r>
              <a:rPr lang="ru-RU" b="1" dirty="0">
                <a:solidFill>
                  <a:srgbClr val="000000"/>
                </a:solidFill>
                <a:latin typeface="Times New Roman" panose="02020603050405020304" pitchFamily="18" charset="0"/>
                <a:ea typeface="Times New Roman" panose="02020603050405020304" pitchFamily="18" charset="0"/>
              </a:rPr>
              <a:t> </a:t>
            </a:r>
            <a:r>
              <a:rPr lang="ru-RU" b="1" dirty="0" err="1">
                <a:solidFill>
                  <a:srgbClr val="000000"/>
                </a:solidFill>
                <a:latin typeface="Times New Roman" panose="02020603050405020304" pitchFamily="18" charset="0"/>
                <a:ea typeface="Times New Roman" panose="02020603050405020304" pitchFamily="18" charset="0"/>
              </a:rPr>
              <a:t>відкритості</a:t>
            </a:r>
            <a:r>
              <a:rPr lang="ru-RU" b="1" dirty="0">
                <a:solidFill>
                  <a:srgbClr val="000000"/>
                </a:solidFill>
                <a:latin typeface="Times New Roman" panose="02020603050405020304" pitchFamily="18" charset="0"/>
                <a:ea typeface="Times New Roman" panose="02020603050405020304" pitchFamily="18" charset="0"/>
              </a:rPr>
              <a:t> та </a:t>
            </a:r>
            <a:r>
              <a:rPr lang="ru-RU" b="1" dirty="0" err="1">
                <a:solidFill>
                  <a:srgbClr val="000000"/>
                </a:solidFill>
                <a:latin typeface="Times New Roman" panose="02020603050405020304" pitchFamily="18" charset="0"/>
                <a:ea typeface="Times New Roman" panose="02020603050405020304" pitchFamily="18" charset="0"/>
              </a:rPr>
              <a:t>прозорості</a:t>
            </a:r>
            <a:r>
              <a:rPr lang="ru-RU" b="1" dirty="0">
                <a:solidFill>
                  <a:srgbClr val="000000"/>
                </a:solidFill>
                <a:latin typeface="Times New Roman" panose="02020603050405020304" pitchFamily="18" charset="0"/>
                <a:ea typeface="Times New Roman" panose="02020603050405020304" pitchFamily="18" charset="0"/>
              </a:rPr>
              <a:t> </a:t>
            </a:r>
            <a:r>
              <a:rPr lang="ru-RU" b="1" dirty="0" err="1">
                <a:solidFill>
                  <a:srgbClr val="000000"/>
                </a:solidFill>
                <a:latin typeface="Times New Roman" panose="02020603050405020304" pitchFamily="18" charset="0"/>
                <a:ea typeface="Times New Roman" panose="02020603050405020304" pitchFamily="18" charset="0"/>
              </a:rPr>
              <a:t>держави</a:t>
            </a:r>
            <a:r>
              <a:rPr lang="ru-RU" b="1" dirty="0">
                <a:solidFill>
                  <a:srgbClr val="000000"/>
                </a:solidFill>
                <a:latin typeface="Times New Roman" panose="02020603050405020304" pitchFamily="18" charset="0"/>
                <a:ea typeface="Times New Roman" panose="02020603050405020304" pitchFamily="18" charset="0"/>
              </a:rPr>
              <a:t> перед </a:t>
            </a:r>
            <a:r>
              <a:rPr lang="ru-RU" b="1" dirty="0" err="1">
                <a:solidFill>
                  <a:srgbClr val="000000"/>
                </a:solidFill>
                <a:latin typeface="Times New Roman" panose="02020603050405020304" pitchFamily="18" charset="0"/>
                <a:ea typeface="Times New Roman" panose="02020603050405020304" pitchFamily="18" charset="0"/>
              </a:rPr>
              <a:t>громадянами</a:t>
            </a:r>
            <a:r>
              <a:rPr lang="ru-RU" b="1" dirty="0">
                <a:solidFill>
                  <a:srgbClr val="000000"/>
                </a:solidFill>
                <a:latin typeface="Times New Roman" panose="02020603050405020304" pitchFamily="18" charset="0"/>
                <a:ea typeface="Times New Roman" panose="02020603050405020304" pitchFamily="18" charset="0"/>
              </a:rPr>
              <a:t>:</a:t>
            </a:r>
          </a:p>
        </p:txBody>
      </p:sp>
      <p:sp>
        <p:nvSpPr>
          <p:cNvPr id="3" name="Прямоугольник 2"/>
          <p:cNvSpPr/>
          <p:nvPr/>
        </p:nvSpPr>
        <p:spPr>
          <a:xfrm>
            <a:off x="701316" y="1261439"/>
            <a:ext cx="7776864" cy="313932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розвиток механізмів електронного урядування;</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сприяння розвитку можливостей доступу та використання публічної інформації у формі відкритих даних;</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інформування громадян України про діяльність органів державної влади, налагодження ефективної співпраці зазначених органів із засобами масової інформації та журналістами;</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проведення реформи урядових комунікацій;</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розвиток сервісів, спрямованих на більш масштабне та ефективне залучення громадськості до прийняття рішень органами державної влади та органами місцевого самоврядування;</a:t>
            </a:r>
          </a:p>
          <a:p>
            <a:pPr marL="285750" marR="2540" indent="-285750" algn="just">
              <a:buFont typeface="Wingdings" panose="05000000000000000000" pitchFamily="2" charset="2"/>
              <a:buChar char="q"/>
            </a:pPr>
            <a:r>
              <a:rPr lang="uk-UA" dirty="0">
                <a:solidFill>
                  <a:srgbClr val="000000"/>
                </a:solidFill>
                <a:latin typeface="Times New Roman" panose="02020603050405020304" pitchFamily="18" charset="0"/>
                <a:ea typeface="Times New Roman" panose="02020603050405020304" pitchFamily="18" charset="0"/>
              </a:rPr>
              <a:t>сприяння формуванню культури суспільної дискусії;</a:t>
            </a:r>
          </a:p>
        </p:txBody>
      </p:sp>
    </p:spTree>
    <p:extLst>
      <p:ext uri="{BB962C8B-B14F-4D97-AF65-F5344CB8AC3E}">
        <p14:creationId xmlns:p14="http://schemas.microsoft.com/office/powerpoint/2010/main" val="397782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179512" y="18280"/>
            <a:ext cx="8820472" cy="400110"/>
          </a:xfrm>
          <a:prstGeom prst="rect">
            <a:avLst/>
          </a:prstGeom>
        </p:spPr>
        <p:txBody>
          <a:bodyPr wrap="square">
            <a:spAutoFit/>
          </a:bodyPr>
          <a:lstStyle/>
          <a:p>
            <a:pPr algn="ctr"/>
            <a:r>
              <a:rPr lang="ru-RU" sz="2000" spc="-10" dirty="0" smtClean="0">
                <a:solidFill>
                  <a:srgbClr val="002060"/>
                </a:solidFill>
                <a:latin typeface="Times New Roman" panose="02020603050405020304" pitchFamily="18" charset="0"/>
                <a:ea typeface="Times New Roman" panose="02020603050405020304" pitchFamily="18" charset="0"/>
              </a:rPr>
              <a:t>ПРІОРИТЕТИ ДЕРЖАВНОЇ ПОЛІТИКИ В ІНФОРМАЦІЙНІЙ СФЕРІ</a:t>
            </a:r>
            <a:endParaRPr lang="ru-RU" sz="2000" spc="-10" dirty="0">
              <a:solidFill>
                <a:srgbClr val="002060"/>
              </a:solidFill>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67544" y="548680"/>
            <a:ext cx="8564416" cy="379143"/>
          </a:xfrm>
          <a:prstGeom prst="rect">
            <a:avLst/>
          </a:prstGeom>
        </p:spPr>
        <p:txBody>
          <a:bodyPr wrap="square">
            <a:spAutoFit/>
          </a:bodyPr>
          <a:lstStyle/>
          <a:p>
            <a:pPr marR="2540" indent="285750" algn="just">
              <a:lnSpc>
                <a:spcPct val="112000"/>
              </a:lnSpc>
              <a:spcAft>
                <a:spcPts val="750"/>
              </a:spcAft>
            </a:pPr>
            <a:r>
              <a:rPr lang="ru-RU" b="1" dirty="0">
                <a:solidFill>
                  <a:srgbClr val="000000"/>
                </a:solidFill>
                <a:latin typeface="Times New Roman" panose="02020603050405020304" pitchFamily="18" charset="0"/>
                <a:ea typeface="Times New Roman" panose="02020603050405020304" pitchFamily="18" charset="0"/>
              </a:rPr>
              <a:t>4) </a:t>
            </a:r>
            <a:r>
              <a:rPr lang="ru-RU" b="1" dirty="0" err="1">
                <a:solidFill>
                  <a:srgbClr val="000000"/>
                </a:solidFill>
                <a:latin typeface="Times New Roman" panose="02020603050405020304" pitchFamily="18" charset="0"/>
                <a:ea typeface="Times New Roman" panose="02020603050405020304" pitchFamily="18" charset="0"/>
              </a:rPr>
              <a:t>щодо</a:t>
            </a:r>
            <a:r>
              <a:rPr lang="ru-RU" b="1" dirty="0">
                <a:solidFill>
                  <a:srgbClr val="000000"/>
                </a:solidFill>
                <a:latin typeface="Times New Roman" panose="02020603050405020304" pitchFamily="18" charset="0"/>
                <a:ea typeface="Times New Roman" panose="02020603050405020304" pitchFamily="18" charset="0"/>
              </a:rPr>
              <a:t> </a:t>
            </a:r>
            <a:r>
              <a:rPr lang="ru-RU" b="1" dirty="0" err="1">
                <a:solidFill>
                  <a:srgbClr val="000000"/>
                </a:solidFill>
                <a:latin typeface="Times New Roman" panose="02020603050405020304" pitchFamily="18" charset="0"/>
                <a:ea typeface="Times New Roman" panose="02020603050405020304" pitchFamily="18" charset="0"/>
              </a:rPr>
              <a:t>формування</a:t>
            </a:r>
            <a:r>
              <a:rPr lang="ru-RU" b="1" dirty="0">
                <a:solidFill>
                  <a:srgbClr val="000000"/>
                </a:solidFill>
                <a:latin typeface="Times New Roman" panose="02020603050405020304" pitchFamily="18" charset="0"/>
                <a:ea typeface="Times New Roman" panose="02020603050405020304" pitchFamily="18" charset="0"/>
              </a:rPr>
              <a:t> позитивного </a:t>
            </a:r>
            <a:r>
              <a:rPr lang="ru-RU" b="1" dirty="0" err="1">
                <a:solidFill>
                  <a:srgbClr val="000000"/>
                </a:solidFill>
                <a:latin typeface="Times New Roman" panose="02020603050405020304" pitchFamily="18" charset="0"/>
                <a:ea typeface="Times New Roman" panose="02020603050405020304" pitchFamily="18" charset="0"/>
              </a:rPr>
              <a:t>міжнародного</a:t>
            </a:r>
            <a:r>
              <a:rPr lang="ru-RU" b="1" dirty="0">
                <a:solidFill>
                  <a:srgbClr val="000000"/>
                </a:solidFill>
                <a:latin typeface="Times New Roman" panose="02020603050405020304" pitchFamily="18" charset="0"/>
                <a:ea typeface="Times New Roman" panose="02020603050405020304" pitchFamily="18" charset="0"/>
              </a:rPr>
              <a:t> </a:t>
            </a:r>
            <a:r>
              <a:rPr lang="ru-RU" b="1" dirty="0" err="1">
                <a:solidFill>
                  <a:srgbClr val="000000"/>
                </a:solidFill>
                <a:latin typeface="Times New Roman" panose="02020603050405020304" pitchFamily="18" charset="0"/>
                <a:ea typeface="Times New Roman" panose="02020603050405020304" pitchFamily="18" charset="0"/>
              </a:rPr>
              <a:t>іміджу</a:t>
            </a:r>
            <a:r>
              <a:rPr lang="ru-RU" b="1" dirty="0">
                <a:solidFill>
                  <a:srgbClr val="000000"/>
                </a:solidFill>
                <a:latin typeface="Times New Roman" panose="02020603050405020304" pitchFamily="18" charset="0"/>
                <a:ea typeface="Times New Roman" panose="02020603050405020304" pitchFamily="18" charset="0"/>
              </a:rPr>
              <a:t> </a:t>
            </a:r>
            <a:r>
              <a:rPr lang="ru-RU" b="1" dirty="0" err="1">
                <a:solidFill>
                  <a:srgbClr val="000000"/>
                </a:solidFill>
                <a:latin typeface="Times New Roman" panose="02020603050405020304" pitchFamily="18" charset="0"/>
                <a:ea typeface="Times New Roman" panose="02020603050405020304" pitchFamily="18" charset="0"/>
              </a:rPr>
              <a:t>України</a:t>
            </a:r>
            <a:r>
              <a:rPr lang="ru-RU" b="1" dirty="0">
                <a:solidFill>
                  <a:srgbClr val="000000"/>
                </a:solidFill>
                <a:latin typeface="Times New Roman" panose="02020603050405020304" pitchFamily="18" charset="0"/>
                <a:ea typeface="Times New Roman" panose="02020603050405020304" pitchFamily="18" charset="0"/>
              </a:rPr>
              <a:t>:</a:t>
            </a:r>
          </a:p>
        </p:txBody>
      </p:sp>
      <p:sp>
        <p:nvSpPr>
          <p:cNvPr id="3" name="Прямоугольник 2"/>
          <p:cNvSpPr/>
          <p:nvPr/>
        </p:nvSpPr>
        <p:spPr>
          <a:xfrm>
            <a:off x="307540" y="1063793"/>
            <a:ext cx="8564416"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ґрунтовне реформування системи представлення інформації про Україну на міжнародній арені;</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розвиток публічної дипломатії, у тому числі культурної та цифрової;</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активізація скоординованої інформаційної роботи закордонних дипломатичних установ України;</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сприяння поширенню та розвитку системи іномовлення України;</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створення та забезпечення функціонування правового механізму взаємодії державних органів з інститутами громадянського суспільства з метою інформаційної підтримки комерційної, гуманітарної, просвітницької, культурної та іншої діяльності таких інститутів за межами України;</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постійний моніторинг пропаганди держави-агресора, розроблення та оперативна реалізація адекватних заходів протидії;</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недопущення використання міжнародного інформаційного простору в деструктивних цілях або для дій, що спрямовані на дискредитацію України на міжнародному рівні;</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реформування системи взаємовідносин з українською діаспорою шляхом забезпечення більш тісної співпраці та проведення ефективних заходів, зокрема в рамках комунікацій «від людини до людини»;</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участь у міжнародних культурних заходах з метою представлення національної культури та ідентичності;</a:t>
            </a:r>
            <a:endParaRPr lang="ru-RU"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uk-UA" sz="1600" dirty="0">
                <a:latin typeface="Times New Roman" panose="02020603050405020304" pitchFamily="18" charset="0"/>
                <a:cs typeface="Times New Roman" panose="02020603050405020304" pitchFamily="18" charset="0"/>
              </a:rPr>
              <a:t>запровадження міжнародних культурних фестивалів в Україні з метою популяризації української культури та розвитку комунікацій «від людини до людини».</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2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2016"/>
            <a:ext cx="9144000" cy="6673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48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23528" y="65088"/>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СУБ’ЄКТИ ІНФОРМАЦІЙНОЇ БЕЗПЕКИ ДЕРЖАВИ</a:t>
            </a:r>
            <a:endParaRPr lang="ru-RU" sz="2000" dirty="0">
              <a:solidFill>
                <a:srgbClr val="002060"/>
              </a:solidFill>
            </a:endParaRPr>
          </a:p>
        </p:txBody>
      </p:sp>
      <p:sp>
        <p:nvSpPr>
          <p:cNvPr id="2" name="Прямоугольник 1"/>
          <p:cNvSpPr/>
          <p:nvPr/>
        </p:nvSpPr>
        <p:spPr>
          <a:xfrm>
            <a:off x="3347864" y="404664"/>
            <a:ext cx="545435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uk-UA" dirty="0">
                <a:latin typeface="Times New Roman" panose="02020603050405020304" pitchFamily="18" charset="0"/>
                <a:ea typeface="Times New Roman" panose="02020603050405020304" pitchFamily="18" charset="0"/>
              </a:rPr>
              <a:t>держава, що здійснює свої функції через відповідні органи державної влади шляхом створення системи забезпечення інформаційної безпеки; </a:t>
            </a:r>
            <a:endParaRPr lang="ru-RU" dirty="0"/>
          </a:p>
        </p:txBody>
      </p:sp>
      <p:sp>
        <p:nvSpPr>
          <p:cNvPr id="4" name="Прямоугольник 3"/>
          <p:cNvSpPr/>
          <p:nvPr/>
        </p:nvSpPr>
        <p:spPr>
          <a:xfrm>
            <a:off x="899592" y="1299426"/>
            <a:ext cx="676875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12700" lvl="0" algn="just">
              <a:buClr>
                <a:srgbClr val="000000"/>
              </a:buClr>
              <a:buSzPts val="900"/>
            </a:pP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громадяни</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суспільні</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або</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інші</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організації</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і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об’єднання</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що</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володі­ють</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повноваженнями</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забезпеченню</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інформаційної</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безпеки у </a:t>
            </a:r>
            <a:r>
              <a:rPr lang="ru-RU"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відповідності</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до </a:t>
            </a:r>
            <a:r>
              <a:rPr lang="ru-RU"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законодавства</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latin typeface="Sylfaen" panose="010A0502050306030303" pitchFamily="18" charset="0"/>
              <a:ea typeface="Times New Roman" panose="02020603050405020304" pitchFamily="18" charset="0"/>
              <a:cs typeface="Sylfaen" panose="010A0502050306030303" pitchFamily="18" charset="0"/>
            </a:endParaRPr>
          </a:p>
        </p:txBody>
      </p:sp>
      <p:sp>
        <p:nvSpPr>
          <p:cNvPr id="5" name="Прямоугольник 4"/>
          <p:cNvSpPr/>
          <p:nvPr/>
        </p:nvSpPr>
        <p:spPr>
          <a:xfrm>
            <a:off x="323528" y="2420888"/>
            <a:ext cx="8820472" cy="369332"/>
          </a:xfrm>
          <a:prstGeom prst="rect">
            <a:avLst/>
          </a:prstGeom>
        </p:spPr>
        <p:txBody>
          <a:bodyPr wrap="square">
            <a:spAutoFit/>
          </a:bodyPr>
          <a:lstStyle/>
          <a:p>
            <a:pPr algn="ctr"/>
            <a:r>
              <a:rPr lang="uk-UA" spc="-10" dirty="0" smtClean="0">
                <a:latin typeface="Times New Roman" panose="02020603050405020304" pitchFamily="18" charset="0"/>
                <a:ea typeface="Times New Roman" panose="02020603050405020304" pitchFamily="18" charset="0"/>
              </a:rPr>
              <a:t>ОСНОВНІ ЦІЛІ ЗАБЕЗПЕЧЕННЯ ІНФОРМАЦІЙНОЇ БЕЗПЕКИ </a:t>
            </a:r>
            <a:endParaRPr lang="ru-RU" dirty="0"/>
          </a:p>
        </p:txBody>
      </p:sp>
      <p:sp>
        <p:nvSpPr>
          <p:cNvPr id="6" name="Прямоугольник 5"/>
          <p:cNvSpPr/>
          <p:nvPr/>
        </p:nvSpPr>
        <p:spPr>
          <a:xfrm>
            <a:off x="0" y="2910688"/>
            <a:ext cx="9045624" cy="374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marR="10795"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забезпечення інформаційного суверенітету України в умовах глобалізації інформаційних відносин і прагнення інших країн до інформаційного домінування;</a:t>
            </a:r>
            <a:endParaRPr lang="ru-RU" sz="1200"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формування інформаційного середовища, орієнтованого на духовний та інтелектуальний розвиток особи і суспільства в цілому;</a:t>
            </a:r>
            <a:endParaRPr lang="ru-RU" sz="1200"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підтримка необхідної достатності інформаційних ресурсів України, які забезпечують розвиток особи та стійке функціонування суспільства і держави;</a:t>
            </a:r>
            <a:endParaRPr lang="ru-RU" sz="1200" dirty="0">
              <a:latin typeface="Times New Roman" panose="02020603050405020304" pitchFamily="18" charset="0"/>
              <a:ea typeface="Times New Roman" panose="02020603050405020304" pitchFamily="18" charset="0"/>
            </a:endParaRPr>
          </a:p>
          <a:p>
            <a:pPr marL="342900" marR="10795"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забезпечення захисту інформації фізичних, юридичних осіб та держави від зовнішніх і внутрішніх інформаційних загроз, у тому числі боротьба з комп'ютерними злочинами;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забезпечення законності і реалізація прав суб'єктів інформаційних відносин у галузі створення і використання національних інформаційних ресурсів, інформаційних технологій та інформаційної інфраструктури.</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5797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8864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ВИДИ ІНФОРМАЦІЙНОЇ БЕЗПЕКИ</a:t>
            </a:r>
            <a:endParaRPr lang="ru-RU" sz="2000" dirty="0">
              <a:solidFill>
                <a:srgbClr val="002060"/>
              </a:solidFill>
            </a:endParaRPr>
          </a:p>
        </p:txBody>
      </p:sp>
      <p:sp>
        <p:nvSpPr>
          <p:cNvPr id="2" name="Прямоугольник 1"/>
          <p:cNvSpPr/>
          <p:nvPr/>
        </p:nvSpPr>
        <p:spPr>
          <a:xfrm>
            <a:off x="1475656" y="588750"/>
            <a:ext cx="7254552"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12700" marR="12700" indent="241300" algn="just">
              <a:spcAft>
                <a:spcPts val="0"/>
              </a:spcAft>
            </a:pPr>
            <a:r>
              <a:rPr lang="uk-UA" sz="20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Інформаційна безпека особистості </a:t>
            </a:r>
            <a:r>
              <a:rPr lang="uk-UA"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це захищеність психіки і свідомості людини від небезпечних інформаційних впливів: маніпулювання сві­тимістю, дезінформування, спонукання до самогубства, образ і т. ін.</a:t>
            </a:r>
            <a:endParaRPr lang="uk-UA" sz="2000" dirty="0">
              <a:latin typeface="Sylfaen" panose="010A0502050306030303" pitchFamily="18" charset="0"/>
              <a:ea typeface="Times New Roman" panose="02020603050405020304" pitchFamily="18" charset="0"/>
              <a:cs typeface="Sylfaen" panose="010A0502050306030303" pitchFamily="18" charset="0"/>
            </a:endParaRPr>
          </a:p>
        </p:txBody>
      </p:sp>
      <p:sp>
        <p:nvSpPr>
          <p:cNvPr id="4" name="Прямоугольник 3"/>
          <p:cNvSpPr/>
          <p:nvPr/>
        </p:nvSpPr>
        <p:spPr>
          <a:xfrm>
            <a:off x="611560" y="2060848"/>
            <a:ext cx="7776864"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uk-UA"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Інформаційна безпека держави </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(суспільства) характеризується мірою </a:t>
            </a:r>
            <a:r>
              <a:rPr lang="uk-UA"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захищеності </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держави (суспільства) та стійкості основних сфер життєдіяль­ні 'і її (економіки, науки, техносфери, сфери управління, військової справи і </a:t>
            </a:r>
            <a:r>
              <a:rPr lang="uk-UA"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і</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2000" spc="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ні.)</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uk-UA"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відносно </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небезпечних (дестабілізуючих, деструктивних, що уражають </a:t>
            </a:r>
            <a:r>
              <a:rPr lang="uk-UA"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державні </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інтереси і т</a:t>
            </a:r>
            <a:r>
              <a:rPr lang="uk-UA"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ін</a:t>
            </a:r>
            <a:r>
              <a:rPr lang="uk-UA"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RU" sz="2000" dirty="0"/>
          </a:p>
        </p:txBody>
      </p:sp>
      <p:sp>
        <p:nvSpPr>
          <p:cNvPr id="5" name="Прямоугольник 4"/>
          <p:cNvSpPr/>
          <p:nvPr/>
        </p:nvSpPr>
        <p:spPr>
          <a:xfrm>
            <a:off x="72600" y="3840723"/>
            <a:ext cx="8854784" cy="27515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542925" algn="just">
              <a:lnSpc>
                <a:spcPct val="120000"/>
              </a:lnSpc>
              <a:spcAft>
                <a:spcPts val="0"/>
              </a:spcAft>
            </a:pPr>
            <a:r>
              <a:rPr lang="uk-UA" dirty="0">
                <a:latin typeface="Times New Roman" panose="02020603050405020304" pitchFamily="18" charset="0"/>
                <a:ea typeface="Times New Roman" panose="02020603050405020304" pitchFamily="18" charset="0"/>
              </a:rPr>
              <a:t>Державна політика у сфері інформаційної безпеки спрямована на накопичення та захист національних інформаційних ресурсів, розробку та впровадження сучасних безпечних інформаційних технологій, побудову захищеної національної інформаційної інфраструктури, формування і розвиток інформаційних стосунків тощо. Вона повинна реалізовуватись шляхом створення і забезпечення ефективного функціонування в Україні цілісної системи інформаційної безпеки, а також вдосконалення існуючої і розробки нової нормативно-правової бази, яка регулює відносини в сфері інформаційної безпеки, встановлює вимоги і правила провадження діяльності у цій сфері.</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8226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12136" y="116632"/>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КЛАСИФІКАЦІЯ ВИДІВ ІНФОРМАЦІЙНОЇ БЕЗПЕКИ ДЕРЖАВИ</a:t>
            </a:r>
            <a:endParaRPr lang="ru-RU" sz="2000" dirty="0">
              <a:solidFill>
                <a:srgbClr val="002060"/>
              </a:solidFill>
            </a:endParaRPr>
          </a:p>
        </p:txBody>
      </p:sp>
      <p:sp>
        <p:nvSpPr>
          <p:cNvPr id="2" name="Прямоугольник 1"/>
          <p:cNvSpPr/>
          <p:nvPr/>
        </p:nvSpPr>
        <p:spPr>
          <a:xfrm>
            <a:off x="20584" y="536142"/>
            <a:ext cx="8982744" cy="62417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just">
              <a:lnSpc>
                <a:spcPct val="120000"/>
              </a:lnSpc>
              <a:spcAft>
                <a:spcPts val="0"/>
              </a:spcAft>
              <a:buFont typeface="Times New Roman" panose="02020603050405020304" pitchFamily="18" charset="0"/>
              <a:buChar char="-"/>
            </a:pPr>
            <a:r>
              <a:rPr lang="uk-UA" dirty="0">
                <a:latin typeface="Times New Roman" panose="02020603050405020304" pitchFamily="18" charset="0"/>
                <a:ea typeface="Times New Roman" panose="02020603050405020304" pitchFamily="18" charset="0"/>
              </a:rPr>
              <a:t>забезпечення безпеки</a:t>
            </a:r>
            <a:r>
              <a:rPr lang="uk-UA" dirty="0">
                <a:solidFill>
                  <a:srgbClr val="000000"/>
                </a:solidFill>
                <a:latin typeface="Times New Roman" panose="02020603050405020304" pitchFamily="18" charset="0"/>
                <a:ea typeface="Times New Roman" panose="02020603050405020304" pitchFamily="18" charset="0"/>
              </a:rPr>
              <a:t> діяльності, пов’язаної із забезпеченням свободи слова та доступу громадян до інформації;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Times New Roman" panose="02020603050405020304" pitchFamily="18" charset="0"/>
              <a:buChar char="-"/>
            </a:pPr>
            <a:r>
              <a:rPr lang="uk-UA" dirty="0">
                <a:solidFill>
                  <a:srgbClr val="000000"/>
                </a:solidFill>
                <a:latin typeface="Times New Roman" panose="02020603050405020304" pitchFamily="18" charset="0"/>
                <a:ea typeface="Times New Roman" panose="02020603050405020304" pitchFamily="18" charset="0"/>
              </a:rPr>
              <a:t>протидія поширенню засобами масової інформації культу насильства, жорстокості, порнографії;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Times New Roman" panose="02020603050405020304" pitchFamily="18" charset="0"/>
              <a:buChar char="-"/>
            </a:pPr>
            <a:r>
              <a:rPr lang="uk-UA" dirty="0">
                <a:solidFill>
                  <a:srgbClr val="000000"/>
                </a:solidFill>
                <a:latin typeface="Times New Roman" panose="02020603050405020304" pitchFamily="18" charset="0"/>
                <a:ea typeface="Times New Roman" panose="02020603050405020304" pitchFamily="18" charset="0"/>
              </a:rPr>
              <a:t>протидія намагання маніпулювання суспільною свідомістю, зокрема шляхом поширення недостовірної, неповної або упередженої інформації;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Times New Roman" panose="02020603050405020304" pitchFamily="18" charset="0"/>
              <a:buChar char="-"/>
            </a:pPr>
            <a:r>
              <a:rPr lang="uk-UA" dirty="0">
                <a:solidFill>
                  <a:srgbClr val="000000"/>
                </a:solidFill>
                <a:latin typeface="Times New Roman" panose="02020603050405020304" pitchFamily="18" charset="0"/>
                <a:ea typeface="Times New Roman" panose="02020603050405020304" pitchFamily="18" charset="0"/>
              </a:rPr>
              <a:t>протидія комп’ютерній злочинності та комп’ютерному тероризму;</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Times New Roman" panose="02020603050405020304" pitchFamily="18" charset="0"/>
              <a:buChar char="-"/>
            </a:pPr>
            <a:r>
              <a:rPr lang="uk-UA" dirty="0">
                <a:solidFill>
                  <a:srgbClr val="000000"/>
                </a:solidFill>
                <a:latin typeface="Times New Roman" panose="02020603050405020304" pitchFamily="18" charset="0"/>
                <a:ea typeface="Times New Roman" panose="02020603050405020304" pitchFamily="18" charset="0"/>
              </a:rPr>
              <a:t>забезпечення безпеки інформаційно-телекомунікаційних систем загального призначення;</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Times New Roman" panose="02020603050405020304" pitchFamily="18" charset="0"/>
              <a:buChar char="-"/>
            </a:pPr>
            <a:r>
              <a:rPr lang="uk-UA" dirty="0">
                <a:solidFill>
                  <a:srgbClr val="000000"/>
                </a:solidFill>
                <a:latin typeface="Times New Roman" panose="02020603050405020304" pitchFamily="18" charset="0"/>
                <a:ea typeface="Times New Roman" panose="02020603050405020304" pitchFamily="18" charset="0"/>
              </a:rPr>
              <a:t>захист національних інформаційних ресурсів, у тому числі тих, доступ до яких здійснюється з використанням мережі Інтернет;</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Times New Roman" panose="02020603050405020304" pitchFamily="18" charset="0"/>
              <a:buChar char="-"/>
            </a:pPr>
            <a:r>
              <a:rPr lang="uk-UA" dirty="0">
                <a:solidFill>
                  <a:srgbClr val="000000"/>
                </a:solidFill>
                <a:latin typeface="Times New Roman" panose="02020603050405020304" pitchFamily="18" charset="0"/>
                <a:ea typeface="Times New Roman" panose="02020603050405020304" pitchFamily="18" charset="0"/>
              </a:rPr>
              <a:t>забезпечення безпеки інформаційно-телекомунікаційних систем органів державної влади та місцевого самоврядування, інформаційно-телекомунікаційних систем, які функціонують в інтересах управління державою, забезпечують потреби оборони та безпеки держави, кредитно-банківських та інших сфер економіки держави, систем управління життєзабезпеченням;</a:t>
            </a:r>
            <a:endParaRPr lang="ru-RU" sz="1200" dirty="0">
              <a:latin typeface="Times New Roman" panose="02020603050405020304" pitchFamily="18" charset="0"/>
              <a:ea typeface="Times New Roman" panose="02020603050405020304" pitchFamily="18" charset="0"/>
            </a:endParaRPr>
          </a:p>
          <a:p>
            <a:r>
              <a:rPr lang="uk-UA" dirty="0">
                <a:solidFill>
                  <a:srgbClr val="000000"/>
                </a:solidFill>
                <a:latin typeface="Times New Roman" panose="02020603050405020304" pitchFamily="18" charset="0"/>
                <a:ea typeface="Times New Roman" panose="02020603050405020304" pitchFamily="18" charset="0"/>
              </a:rPr>
              <a:t>захист інформації, що становить державну та іншу, передбачену законом таємницю, конфіденційної інформації, що є власністю держави або спрямована на забезпечення потреб та національних інтересів суспільства та держави</a:t>
            </a:r>
            <a:endParaRPr lang="ru-RU" dirty="0"/>
          </a:p>
        </p:txBody>
      </p:sp>
    </p:spTree>
    <p:extLst>
      <p:ext uri="{BB962C8B-B14F-4D97-AF65-F5344CB8AC3E}">
        <p14:creationId xmlns:p14="http://schemas.microsoft.com/office/powerpoint/2010/main" val="307019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51520" y="18864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СИСТЕМА ЗАБЕЗПЕЧЕННЯ ІНФОРМАЦІЙНОЇ БЕЗПЕКИ</a:t>
            </a:r>
            <a:endParaRPr lang="ru-RU" sz="2000" dirty="0">
              <a:solidFill>
                <a:srgbClr val="002060"/>
              </a:solidFill>
            </a:endParaRPr>
          </a:p>
        </p:txBody>
      </p:sp>
      <p:sp>
        <p:nvSpPr>
          <p:cNvPr id="2" name="Прямоугольник 1"/>
          <p:cNvSpPr/>
          <p:nvPr/>
        </p:nvSpPr>
        <p:spPr>
          <a:xfrm>
            <a:off x="1907704" y="588750"/>
            <a:ext cx="6894512" cy="20867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indent="542925" algn="just">
              <a:lnSpc>
                <a:spcPct val="120000"/>
              </a:lnSpc>
              <a:spcAft>
                <a:spcPts val="0"/>
              </a:spcAft>
            </a:pPr>
            <a:r>
              <a:rPr lang="uk-UA" b="1" i="1" dirty="0">
                <a:latin typeface="Times New Roman" panose="02020603050405020304" pitchFamily="18" charset="0"/>
                <a:ea typeface="Times New Roman" panose="02020603050405020304" pitchFamily="18" charset="0"/>
              </a:rPr>
              <a:t>Система забезпечення інформаційної безпеки </a:t>
            </a:r>
            <a:r>
              <a:rPr lang="uk-UA" dirty="0">
                <a:latin typeface="Times New Roman" panose="02020603050405020304" pitchFamily="18" charset="0"/>
                <a:ea typeface="Times New Roman" panose="02020603050405020304" pitchFamily="18" charset="0"/>
              </a:rPr>
              <a:t>– організована державою сукупність державних органів, посадових осіб, громадських організації, окремих громадян, об’єднаних цілями та завданнями захисту національних інтересів України в інформаційній сфері, які реалізують державну політику та здійснюють узгоджену діяльність у межах законодавства України.</a:t>
            </a:r>
            <a:endParaRPr lang="ru-RU" sz="20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1907704" y="3861046"/>
            <a:ext cx="7056784"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indent="542925">
              <a:lnSpc>
                <a:spcPct val="120000"/>
              </a:lnSpc>
              <a:spcAft>
                <a:spcPts val="0"/>
              </a:spcAft>
            </a:pPr>
            <a:r>
              <a:rPr lang="uk-UA" b="1" dirty="0">
                <a:latin typeface="Times New Roman" panose="02020603050405020304" pitchFamily="18" charset="0"/>
                <a:ea typeface="Times New Roman" panose="02020603050405020304" pitchFamily="18" charset="0"/>
              </a:rPr>
              <a:t>Основними функціями системи забезпечення інформаційної діяльності є:</a:t>
            </a:r>
            <a:endParaRPr lang="ru-RU" b="1"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uk-UA" dirty="0">
                <a:latin typeface="Times New Roman" panose="02020603050405020304" pitchFamily="18" charset="0"/>
                <a:ea typeface="Times New Roman" panose="02020603050405020304" pitchFamily="18" charset="0"/>
              </a:rPr>
              <a:t>Створення та забезпечення діяльності державних органів – елементів системи .</a:t>
            </a:r>
            <a:endParaRPr lang="ru-RU"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uk-UA" dirty="0">
                <a:latin typeface="Times New Roman" panose="02020603050405020304" pitchFamily="18" charset="0"/>
                <a:ea typeface="Times New Roman" panose="02020603050405020304" pitchFamily="18" charset="0"/>
              </a:rPr>
              <a:t>Управління діяльністю системи.</a:t>
            </a:r>
            <a:endParaRPr lang="ru-RU" dirty="0">
              <a:latin typeface="Times New Roman" panose="02020603050405020304" pitchFamily="18" charset="0"/>
              <a:ea typeface="Times New Roman" panose="02020603050405020304" pitchFamily="18" charset="0"/>
            </a:endParaRPr>
          </a:p>
          <a:p>
            <a:r>
              <a:rPr lang="uk-UA" dirty="0">
                <a:latin typeface="Times New Roman" panose="02020603050405020304" pitchFamily="18" charset="0"/>
                <a:ea typeface="Times New Roman" panose="02020603050405020304" pitchFamily="18" charset="0"/>
              </a:rPr>
              <a:t>Міжнародне співробітництво в сфері інформаційної безпеки.</a:t>
            </a:r>
            <a:endParaRPr lang="ru-RU" dirty="0"/>
          </a:p>
        </p:txBody>
      </p:sp>
      <p:sp>
        <p:nvSpPr>
          <p:cNvPr id="5" name="Выгнутая влево стрелка 4"/>
          <p:cNvSpPr/>
          <p:nvPr/>
        </p:nvSpPr>
        <p:spPr>
          <a:xfrm>
            <a:off x="324712" y="1268758"/>
            <a:ext cx="1512168" cy="3607951"/>
          </a:xfrm>
          <a:prstGeom prst="curvedRightArrow">
            <a:avLst>
              <a:gd name="adj1" fmla="val 25000"/>
              <a:gd name="adj2" fmla="val 50000"/>
              <a:gd name="adj3" fmla="val 1665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54954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520" y="188640"/>
            <a:ext cx="8820472" cy="400110"/>
          </a:xfrm>
          <a:prstGeom prst="rect">
            <a:avLst/>
          </a:prstGeom>
        </p:spPr>
        <p:txBody>
          <a:bodyPr wrap="square">
            <a:spAutoFit/>
          </a:bodyPr>
          <a:lstStyle/>
          <a:p>
            <a:pPr algn="ctr"/>
            <a:r>
              <a:rPr lang="uk-UA" sz="2000" spc="-10" dirty="0" smtClean="0">
                <a:solidFill>
                  <a:srgbClr val="002060"/>
                </a:solidFill>
                <a:latin typeface="Times New Roman" panose="02020603050405020304" pitchFamily="18" charset="0"/>
                <a:ea typeface="Times New Roman" panose="02020603050405020304" pitchFamily="18" charset="0"/>
              </a:rPr>
              <a:t>СИСТЕМА ЗАБЕЗПЕЧЕННЯ ІНФОРМАЦІЙНОЇ БЕЗПЕКИ</a:t>
            </a:r>
            <a:endParaRPr lang="ru-RU" sz="2000" dirty="0">
              <a:solidFill>
                <a:srgbClr val="002060"/>
              </a:solidFill>
            </a:endParaRPr>
          </a:p>
        </p:txBody>
      </p:sp>
      <p:sp>
        <p:nvSpPr>
          <p:cNvPr id="6" name="Прямоугольник 5"/>
          <p:cNvSpPr/>
          <p:nvPr/>
        </p:nvSpPr>
        <p:spPr>
          <a:xfrm>
            <a:off x="179512" y="572734"/>
            <a:ext cx="8640960" cy="58072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Aft>
                <a:spcPts val="0"/>
              </a:spcAft>
            </a:pPr>
            <a:r>
              <a:rPr lang="uk-UA" b="1" i="1" dirty="0">
                <a:latin typeface="Times New Roman" panose="02020603050405020304" pitchFamily="18" charset="0"/>
                <a:ea typeface="Times New Roman" panose="02020603050405020304" pitchFamily="18" charset="0"/>
              </a:rPr>
              <a:t>Основними елементами системи забезпечення інформаційної безпеки України є:</a:t>
            </a:r>
            <a:endParaRPr lang="ru-RU" sz="2000" b="1" i="1"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tabLst>
                <a:tab pos="735330" algn="l"/>
              </a:tabLst>
            </a:pPr>
            <a:r>
              <a:rPr lang="uk-UA" dirty="0">
                <a:latin typeface="Times New Roman" panose="02020603050405020304" pitchFamily="18" charset="0"/>
                <a:ea typeface="Times New Roman" panose="02020603050405020304" pitchFamily="18" charset="0"/>
              </a:rPr>
              <a:t>громадяни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tabLst>
                <a:tab pos="735330" algn="l"/>
              </a:tabLst>
            </a:pPr>
            <a:r>
              <a:rPr lang="uk-UA" dirty="0">
                <a:latin typeface="Times New Roman" panose="02020603050405020304" pitchFamily="18" charset="0"/>
                <a:ea typeface="Times New Roman" panose="02020603050405020304" pitchFamily="18" charset="0"/>
              </a:rPr>
              <a:t>Верховна Рада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Bef>
                <a:spcPts val="500"/>
              </a:spcBef>
              <a:spcAft>
                <a:spcPts val="0"/>
              </a:spcAft>
              <a:buFont typeface="Arial" panose="020B0604020202020204" pitchFamily="34" charset="0"/>
              <a:buChar char="–"/>
            </a:pPr>
            <a:r>
              <a:rPr lang="uk-UA" dirty="0">
                <a:latin typeface="Times New Roman" panose="02020603050405020304" pitchFamily="18" charset="0"/>
                <a:ea typeface="Times New Roman" panose="02020603050405020304" pitchFamily="18" charset="0"/>
              </a:rPr>
              <a:t>Комітет Верховної Ради України з питань національної безпеки і оборони;</a:t>
            </a:r>
            <a:endParaRPr lang="ru-RU"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Комітет Верховної Ради України з питань свободи слова та інформації;</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Комітет Верховної Ради України з питань транспорту і зв'язку;</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tabLst>
                <a:tab pos="735330" algn="l"/>
              </a:tabLst>
            </a:pPr>
            <a:r>
              <a:rPr lang="uk-UA" dirty="0">
                <a:latin typeface="Times New Roman" panose="02020603050405020304" pitchFamily="18" charset="0"/>
                <a:ea typeface="Times New Roman" panose="02020603050405020304" pitchFamily="18" charset="0"/>
              </a:rPr>
              <a:t>Президент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Національний інститут стратегічних досліджень;</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tabLst>
                <a:tab pos="735330" algn="l"/>
              </a:tabLst>
            </a:pPr>
            <a:r>
              <a:rPr lang="uk-UA" dirty="0">
                <a:latin typeface="Times New Roman" panose="02020603050405020304" pitchFamily="18" charset="0"/>
                <a:ea typeface="Times New Roman" panose="02020603050405020304" pitchFamily="18" charset="0"/>
              </a:rPr>
              <a:t>Рада Національної безпеки і оборони України. Безпосередньо РНБО України підпорядковуються: Інститут проблем національної безпеки та Національний інститут проблем міжнародної безпеки.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Апарат Ради національної безпеки і оборони України;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 Кабінет Міністрів України</a:t>
            </a:r>
            <a:r>
              <a:rPr lang="uk-UA" dirty="0">
                <a:solidFill>
                  <a:srgbClr val="000000"/>
                </a:solidFill>
                <a:latin typeface="Times New Roman" panose="02020603050405020304" pitchFamily="18" charset="0"/>
                <a:ea typeface="Times New Roman" panose="02020603050405020304" pitchFamily="18" charset="0"/>
              </a:rPr>
              <a:t>. У складі Секретаріату Кабінету Міністрів України діє </a:t>
            </a:r>
            <a:r>
              <a:rPr lang="uk-UA" dirty="0">
                <a:latin typeface="Times New Roman" panose="02020603050405020304" pitchFamily="18" charset="0"/>
                <a:ea typeface="Times New Roman" panose="02020603050405020304" pitchFamily="18" charset="0"/>
              </a:rPr>
              <a:t>Управління стратегії розвитку інформаційних ресурсів та технологій;</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solidFill>
                  <a:srgbClr val="000000"/>
                </a:solidFill>
                <a:latin typeface="Times New Roman" panose="02020603050405020304" pitchFamily="18" charset="0"/>
                <a:ea typeface="Times New Roman" panose="02020603050405020304" pitchFamily="18" charset="0"/>
              </a:rPr>
              <a:t>Урядова комісія з питань інформаційно-аналітичного забезпечення діяльності органів виконавчої влади;</a:t>
            </a:r>
            <a:endParaRPr lang="ru-RU" sz="1200" dirty="0">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Symbol" panose="05050102010706020507" pitchFamily="18" charset="2"/>
              <a:buChar char=""/>
            </a:pPr>
            <a:r>
              <a:rPr lang="uk-UA" dirty="0">
                <a:latin typeface="Times New Roman" panose="02020603050405020304" pitchFamily="18" charset="0"/>
                <a:ea typeface="Times New Roman" panose="02020603050405020304" pitchFamily="18" charset="0"/>
              </a:rPr>
              <a:t> Національна комісія з питань регулювання зв’язку України;</a:t>
            </a:r>
            <a:endParaRPr lang="ru-RU"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8641285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7006</TotalTime>
  <Words>4423</Words>
  <Application>Microsoft Office PowerPoint</Application>
  <PresentationFormat>Экран (4:3)</PresentationFormat>
  <Paragraphs>264</Paragraphs>
  <Slides>33</Slides>
  <Notes>33</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33</vt:i4>
      </vt:variant>
    </vt:vector>
  </HeadingPairs>
  <TitlesOfParts>
    <vt:vector size="40" baseType="lpstr">
      <vt:lpstr>Arial</vt:lpstr>
      <vt:lpstr>Calibri</vt:lpstr>
      <vt:lpstr>Sylfaen</vt:lpstr>
      <vt:lpstr>Symbol</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Abs</dc:creator>
  <cp:lastModifiedBy>Пользователь Windows</cp:lastModifiedBy>
  <cp:revision>595</cp:revision>
  <cp:lastPrinted>2017-03-08T22:30:08Z</cp:lastPrinted>
  <dcterms:created xsi:type="dcterms:W3CDTF">2011-06-06T18:58:26Z</dcterms:created>
  <dcterms:modified xsi:type="dcterms:W3CDTF">2020-10-11T12:17:59Z</dcterms:modified>
</cp:coreProperties>
</file>