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DB7CC2-C7B3-4DB3-AEEB-C4F7A9EC4CF8}">
  <a:tblStyle styleId="{37DB7CC2-C7B3-4DB3-AEEB-C4F7A9EC4CF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58234D3-8EBD-4015-BEF3-E27284A9B70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cfcc3ace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cfcc3ace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cfcc3ace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cfcc3ace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cfcc3ace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cfcc3ace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cfcc3ace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cfcc3ace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cfcc3ace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cfcc3ace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cfcc3ace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cfcc3ace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cfcc3ace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cfcc3ace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691700" y="875175"/>
            <a:ext cx="66147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Process Presentation </a:t>
            </a:r>
            <a:r>
              <a:rPr b="1" lang="en-GB"/>
              <a:t>of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Group BLOCKS7PG</a:t>
            </a:r>
            <a:endParaRPr b="1" sz="31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33">
                <a:solidFill>
                  <a:schemeClr val="accent1"/>
                </a:solidFill>
              </a:rPr>
              <a:t>Block Model Compression Algorithm</a:t>
            </a:r>
            <a:endParaRPr b="1" sz="3133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558000" y="2571750"/>
            <a:ext cx="2882100" cy="19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-GB" sz="2280">
                <a:solidFill>
                  <a:srgbClr val="102535"/>
                </a:solidFill>
              </a:rPr>
              <a:t>Team Lucky Seven:</a:t>
            </a:r>
            <a:endParaRPr b="1" sz="2280">
              <a:solidFill>
                <a:srgbClr val="102535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380">
              <a:solidFill>
                <a:srgbClr val="102535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-GB" sz="1679">
                <a:solidFill>
                  <a:srgbClr val="102535"/>
                </a:solidFill>
              </a:rPr>
              <a:t>A1162576 Karl Asenstorfer</a:t>
            </a:r>
            <a:endParaRPr b="1" sz="1679">
              <a:solidFill>
                <a:srgbClr val="102535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-GB" sz="1679">
                <a:solidFill>
                  <a:srgbClr val="102535"/>
                </a:solidFill>
              </a:rPr>
              <a:t>A1806297 Po-Yi Lee</a:t>
            </a:r>
            <a:endParaRPr b="1" sz="1679">
              <a:solidFill>
                <a:srgbClr val="102535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-GB" sz="1679">
                <a:solidFill>
                  <a:srgbClr val="102535"/>
                </a:solidFill>
              </a:rPr>
              <a:t>A1804817 Xiaoman Li</a:t>
            </a:r>
            <a:endParaRPr b="1" sz="1679">
              <a:solidFill>
                <a:srgbClr val="102535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-GB" sz="1679">
                <a:solidFill>
                  <a:srgbClr val="102535"/>
                </a:solidFill>
              </a:rPr>
              <a:t>A1784375 Yuanpeng Liu</a:t>
            </a:r>
            <a:endParaRPr b="1" sz="1679">
              <a:solidFill>
                <a:srgbClr val="102535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-GB" sz="1679">
                <a:solidFill>
                  <a:srgbClr val="102535"/>
                </a:solidFill>
              </a:rPr>
              <a:t>A1782685 Yang Lu</a:t>
            </a:r>
            <a:endParaRPr b="1" sz="1679">
              <a:solidFill>
                <a:srgbClr val="102535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-GB" sz="1679">
                <a:solidFill>
                  <a:srgbClr val="102535"/>
                </a:solidFill>
              </a:rPr>
              <a:t>A1797683 Jiaping Qi</a:t>
            </a:r>
            <a:endParaRPr b="1" sz="1679">
              <a:solidFill>
                <a:srgbClr val="102535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-GB" sz="1679">
                <a:solidFill>
                  <a:srgbClr val="102535"/>
                </a:solidFill>
              </a:rPr>
              <a:t>A1786785 Hechen Wang</a:t>
            </a:r>
            <a:endParaRPr b="1" sz="1679">
              <a:solidFill>
                <a:srgbClr val="102535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-GB" sz="1679">
                <a:solidFill>
                  <a:srgbClr val="102535"/>
                </a:solidFill>
              </a:rPr>
              <a:t>A1784184 Kaiyang Xue</a:t>
            </a:r>
            <a:endParaRPr b="1" sz="1679">
              <a:solidFill>
                <a:srgbClr val="102535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-GB" sz="1679">
                <a:solidFill>
                  <a:srgbClr val="102535"/>
                </a:solidFill>
              </a:rPr>
              <a:t>A181151</a:t>
            </a:r>
            <a:r>
              <a:rPr b="1" lang="en-GB" sz="1679">
                <a:solidFill>
                  <a:srgbClr val="102535"/>
                </a:solidFill>
              </a:rPr>
              <a:t>8 </a:t>
            </a:r>
            <a:r>
              <a:rPr b="1" lang="en-GB" sz="1679">
                <a:solidFill>
                  <a:srgbClr val="102535"/>
                </a:solidFill>
              </a:rPr>
              <a:t>Liuyang Yun</a:t>
            </a:r>
            <a:endParaRPr b="1" sz="1679">
              <a:solidFill>
                <a:srgbClr val="102535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27900"/>
            <a:ext cx="7505700" cy="30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</a:t>
            </a:r>
            <a:r>
              <a:rPr lang="en-GB" sz="2000"/>
              <a:t>crum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Requirements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Definition of Done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Tools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Testing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Progress Analytics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Documentation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Software Analytics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Final Reflection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Scrum -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Who were the scrum masters over the project?</a:t>
            </a:r>
            <a:endParaRPr/>
          </a:p>
        </p:txBody>
      </p:sp>
      <p:graphicFrame>
        <p:nvGraphicFramePr>
          <p:cNvPr id="141" name="Google Shape;141;p15"/>
          <p:cNvGraphicFramePr/>
          <p:nvPr/>
        </p:nvGraphicFramePr>
        <p:xfrm>
          <a:off x="2899225" y="15392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{37DB7CC2-C7B3-4DB3-AEEB-C4F7A9EC4CF8}</a:tableStyleId>
              </a:tblPr>
              <a:tblGrid>
                <a:gridCol w="765625"/>
                <a:gridCol w="1457750"/>
                <a:gridCol w="1122175"/>
              </a:tblGrid>
              <a:tr h="375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Sprint</a:t>
                      </a:r>
                      <a:endParaRPr b="1"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Name</a:t>
                      </a:r>
                      <a:endParaRPr b="1"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Student ID</a:t>
                      </a:r>
                      <a:endParaRPr b="1"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Po-Yi Lee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a1806297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Yuanpeng Liu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a1784375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Karl Asenstorfer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a1162576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Xiaoman Li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a1804817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5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Kaiyang Xue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a1784184</a:t>
                      </a:r>
                      <a:endParaRPr sz="1200">
                        <a:solidFill>
                          <a:srgbClr val="24292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" name="Google Shape;142;p15"/>
          <p:cNvSpPr txBox="1"/>
          <p:nvPr/>
        </p:nvSpPr>
        <p:spPr>
          <a:xfrm>
            <a:off x="906000" y="1395775"/>
            <a:ext cx="2021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 sz="185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Scrum - </a:t>
            </a:r>
            <a:r>
              <a:rPr lang="en-GB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Reflect on the effectiveness of the scrum meetings: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499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02535"/>
              </a:buClr>
              <a:buSzPts val="2500"/>
              <a:buFont typeface="Arial"/>
              <a:buChar char="●"/>
            </a:pPr>
            <a:r>
              <a:rPr lang="en-GB" sz="2500">
                <a:solidFill>
                  <a:srgbClr val="1025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understanding of </a:t>
            </a:r>
            <a:r>
              <a:rPr lang="en-GB" sz="2500">
                <a:solidFill>
                  <a:srgbClr val="1025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 stories</a:t>
            </a:r>
            <a:endParaRPr sz="2500">
              <a:solidFill>
                <a:srgbClr val="1025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02535"/>
              </a:buClr>
              <a:buSzPts val="2500"/>
              <a:buFont typeface="Arial"/>
              <a:buChar char="●"/>
            </a:pPr>
            <a:r>
              <a:rPr lang="en-GB" sz="2500">
                <a:solidFill>
                  <a:srgbClr val="1025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Communication</a:t>
            </a:r>
            <a:endParaRPr sz="2500">
              <a:solidFill>
                <a:srgbClr val="1025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02535"/>
              </a:buClr>
              <a:buSzPts val="2500"/>
              <a:buFont typeface="Arial"/>
              <a:buChar char="●"/>
            </a:pPr>
            <a:r>
              <a:rPr lang="en-GB" sz="2500">
                <a:solidFill>
                  <a:srgbClr val="1025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Tasks assignment</a:t>
            </a:r>
            <a:endParaRPr sz="2500">
              <a:solidFill>
                <a:srgbClr val="1025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02535"/>
              </a:buClr>
              <a:buSzPts val="2500"/>
              <a:buFont typeface="Arial"/>
              <a:buChar char="●"/>
            </a:pPr>
            <a:r>
              <a:rPr lang="en-GB" sz="2500">
                <a:solidFill>
                  <a:srgbClr val="1025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Progress report </a:t>
            </a:r>
            <a:endParaRPr sz="2500">
              <a:solidFill>
                <a:srgbClr val="1025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Scrum- </a:t>
            </a:r>
            <a:r>
              <a:rPr lang="en-GB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Reflect on the scrum procedure in the project: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450775"/>
            <a:ext cx="7505700" cy="31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did we do well?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4691000" y="3384375"/>
            <a:ext cx="2528100" cy="115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4896200" y="3525975"/>
            <a:ext cx="21177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Competition outcome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-GB" sz="1600">
                <a:solidFill>
                  <a:schemeClr val="accent1"/>
                </a:solidFill>
              </a:rPr>
              <a:t>Sprint 1~5</a:t>
            </a:r>
            <a:endParaRPr b="1" i="1" sz="1600">
              <a:solidFill>
                <a:schemeClr val="accent1"/>
              </a:solidFill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1622525" y="2049000"/>
            <a:ext cx="2528100" cy="115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4691000" y="2049000"/>
            <a:ext cx="2528100" cy="115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1750325" y="2209050"/>
            <a:ext cx="227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Algorithm from scratch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-GB" sz="1600">
                <a:solidFill>
                  <a:schemeClr val="accent1"/>
                </a:solidFill>
              </a:rPr>
              <a:t>Sprint 1</a:t>
            </a:r>
            <a:endParaRPr b="1" i="1" sz="1600">
              <a:solidFill>
                <a:schemeClr val="accent1"/>
              </a:solidFill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4941188" y="2190588"/>
            <a:ext cx="20277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Software framework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-GB" sz="1600">
                <a:solidFill>
                  <a:schemeClr val="accent1"/>
                </a:solidFill>
              </a:rPr>
              <a:t>Sprint 2</a:t>
            </a:r>
            <a:endParaRPr b="1" i="1" sz="1600">
              <a:solidFill>
                <a:schemeClr val="accent1"/>
              </a:solidFill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1622525" y="3384375"/>
            <a:ext cx="2528100" cy="115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1556975" y="3384375"/>
            <a:ext cx="26592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Multiprocessing Compression System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-GB" sz="1600">
                <a:solidFill>
                  <a:schemeClr val="accent1"/>
                </a:solidFill>
              </a:rPr>
              <a:t>Sprint 3</a:t>
            </a:r>
            <a:r>
              <a:rPr b="1" lang="en-GB" sz="1600">
                <a:solidFill>
                  <a:schemeClr val="accent1"/>
                </a:solidFill>
              </a:rPr>
              <a:t> </a:t>
            </a:r>
            <a:endParaRPr b="1" sz="1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Scrum- </a:t>
            </a:r>
            <a:r>
              <a:rPr lang="en-GB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Reflect on the scrum procedure in the project: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819150" y="1499400"/>
            <a:ext cx="7505700" cy="31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did we do well?</a:t>
            </a:r>
            <a:endParaRPr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Competition outcome: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" name="Google Shape;169;p18"/>
          <p:cNvGraphicFramePr/>
          <p:nvPr/>
        </p:nvGraphicFramePr>
        <p:xfrm>
          <a:off x="929450" y="263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{F58234D3-8EBD-4015-BEF3-E27284A9B70D}</a:tableStyleId>
              </a:tblPr>
              <a:tblGrid>
                <a:gridCol w="3350825"/>
                <a:gridCol w="1669700"/>
                <a:gridCol w="19267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Dataset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Compression rate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/>
                        <a:t>Speed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12529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the_intro_one_32768_4x4x4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93.7378 %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37.32 %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12529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the_fast_one_376000_2x2x2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79.6388 %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36.18 %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0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the_stratal_one_42000000_14x10x12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98.9630 %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4.17 %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Scrum- </a:t>
            </a:r>
            <a:r>
              <a:rPr lang="en-GB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Reflect on the scrum procedure in the project: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819150" y="1499400"/>
            <a:ext cx="7505700" cy="31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would we want to improve on?</a:t>
            </a:r>
            <a:endParaRPr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rgbClr val="102535"/>
              </a:buClr>
              <a:buSzPts val="2500"/>
              <a:buFont typeface="Arial"/>
              <a:buChar char="●"/>
            </a:pPr>
            <a:r>
              <a:rPr lang="en-GB" sz="2500">
                <a:solidFill>
                  <a:srgbClr val="1025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other two datasets</a:t>
            </a:r>
            <a:endParaRPr sz="2500">
              <a:solidFill>
                <a:srgbClr val="1025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02535"/>
              </a:buClr>
              <a:buSzPts val="2500"/>
              <a:buFont typeface="Arial"/>
              <a:buChar char="●"/>
            </a:pPr>
            <a:r>
              <a:rPr lang="en-GB" sz="2500">
                <a:solidFill>
                  <a:srgbClr val="1025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Meeting Agenda</a:t>
            </a:r>
            <a:endParaRPr sz="2500">
              <a:solidFill>
                <a:srgbClr val="1025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02535"/>
              </a:buClr>
              <a:buSzPts val="2500"/>
              <a:buFont typeface="Arial"/>
              <a:buChar char="●"/>
            </a:pPr>
            <a:r>
              <a:rPr lang="en-GB" sz="2500">
                <a:solidFill>
                  <a:srgbClr val="1025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Due date of tasks</a:t>
            </a:r>
            <a:endParaRPr sz="2500">
              <a:solidFill>
                <a:srgbClr val="1025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Scrum - </a:t>
            </a:r>
            <a:r>
              <a:rPr lang="en-GB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Reflect on team communication through the project</a:t>
            </a:r>
            <a:endParaRPr sz="2000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819150" y="1499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02535"/>
              </a:buClr>
              <a:buSzPts val="2500"/>
              <a:buFont typeface="Arial"/>
              <a:buChar char="●"/>
            </a:pPr>
            <a:r>
              <a:rPr lang="en-GB" sz="2500">
                <a:solidFill>
                  <a:srgbClr val="1025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Meeting Agenda</a:t>
            </a:r>
            <a:endParaRPr sz="2500">
              <a:solidFill>
                <a:srgbClr val="1025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02535"/>
              </a:buClr>
              <a:buSzPts val="2500"/>
              <a:buFont typeface="Arial"/>
              <a:buChar char="●"/>
            </a:pPr>
            <a:r>
              <a:rPr lang="en-GB" sz="2500">
                <a:solidFill>
                  <a:srgbClr val="1025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Host in the meetings</a:t>
            </a:r>
            <a:endParaRPr sz="2500">
              <a:solidFill>
                <a:srgbClr val="1025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02535"/>
              </a:buClr>
              <a:buSzPts val="2500"/>
              <a:buFont typeface="Arial"/>
              <a:buChar char="●"/>
            </a:pPr>
            <a:r>
              <a:rPr lang="en-GB" sz="2500">
                <a:solidFill>
                  <a:srgbClr val="1025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Progress Report Preparation</a:t>
            </a:r>
            <a:endParaRPr sz="2500">
              <a:solidFill>
                <a:srgbClr val="1025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