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71" r:id="rId5"/>
    <p:sldId id="272" r:id="rId6"/>
    <p:sldId id="273" r:id="rId7"/>
    <p:sldId id="293" r:id="rId8"/>
    <p:sldId id="275" r:id="rId9"/>
    <p:sldId id="276" r:id="rId10"/>
    <p:sldId id="294" r:id="rId11"/>
    <p:sldId id="277" r:id="rId12"/>
    <p:sldId id="295" r:id="rId13"/>
    <p:sldId id="278" r:id="rId14"/>
    <p:sldId id="279" r:id="rId15"/>
    <p:sldId id="298" r:id="rId16"/>
    <p:sldId id="296" r:id="rId17"/>
    <p:sldId id="282" r:id="rId18"/>
    <p:sldId id="284" r:id="rId19"/>
    <p:sldId id="291" r:id="rId20"/>
    <p:sldId id="292" r:id="rId21"/>
    <p:sldId id="299" r:id="rId22"/>
    <p:sldId id="301" r:id="rId23"/>
    <p:sldId id="302" r:id="rId24"/>
    <p:sldId id="303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2" autoAdjust="0"/>
    <p:restoredTop sz="84636" autoAdjust="0"/>
  </p:normalViewPr>
  <p:slideViewPr>
    <p:cSldViewPr snapToGrid="0">
      <p:cViewPr varScale="1">
        <p:scale>
          <a:sx n="55" d="100"/>
          <a:sy n="55" d="100"/>
        </p:scale>
        <p:origin x="10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B00D-BCBE-4D54-964A-1ADA2210198F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936ED-4CDC-45B5-8AE8-9489ACE6D7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5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77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6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20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92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80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8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38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2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b="1" dirty="0">
              <a:ln>
                <a:noFill/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1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36ED-4CDC-45B5-8AE8-9489ACE6D7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6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BDD33-9C31-407E-9561-0F27E04195B5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1049-E022-4461-A335-00AB02866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1466"/>
          </a:xfrm>
        </p:spPr>
        <p:txBody>
          <a:bodyPr>
            <a:normAutofit fontScale="90000"/>
          </a:bodyPr>
          <a:lstStyle/>
          <a:p>
            <a:r>
              <a:rPr lang="en-GB" sz="6600" dirty="0">
                <a:latin typeface="+mn-lt"/>
              </a:rPr>
              <a:t>PST416 </a:t>
            </a:r>
            <a:br>
              <a:rPr lang="en-GB" sz="6600" dirty="0">
                <a:latin typeface="+mn-lt"/>
              </a:rPr>
            </a:br>
            <a:r>
              <a:rPr lang="en-GB" sz="6600" dirty="0">
                <a:latin typeface="+mn-lt"/>
              </a:rPr>
              <a:t>STEEPLE CHASE</a:t>
            </a:r>
            <a:endParaRPr lang="en-US" sz="6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2021-2022</a:t>
            </a:r>
          </a:p>
          <a:p>
            <a:r>
              <a:rPr lang="en-US" sz="3200" i="1" dirty="0"/>
              <a:t>FIRST SEMESTER EXAMINATION</a:t>
            </a:r>
          </a:p>
        </p:txBody>
      </p:sp>
    </p:spTree>
    <p:extLst>
      <p:ext uri="{BB962C8B-B14F-4D97-AF65-F5344CB8AC3E}">
        <p14:creationId xmlns:p14="http://schemas.microsoft.com/office/powerpoint/2010/main" val="229723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/>
              <a:t>The physiology of the ____________ relaxation method is that a strong contraction of a muscle is followed by an equal relaxation of the same muscle or excitation is equal to inhibition.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59429" y="4007663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07297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547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10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Virtual group exercise may be used as a motivational factor for patients to engage in therapeutic exercise</a:t>
            </a:r>
            <a:endParaRPr lang="x-none" sz="4000" dirty="0"/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583872" y="4007663"/>
            <a:ext cx="2612571" cy="177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0" y="3952509"/>
            <a:ext cx="2520042" cy="1779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9101" y="4457697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457695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31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11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/>
              <a:t>Patients with advanced pulmonary conditions may automatically assume positions such as the tripod position i.e., forward leaning on forearms to optimize accessory muscle use.</a:t>
            </a:r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553708" y="4337228"/>
            <a:ext cx="2612571" cy="177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0" y="4272959"/>
            <a:ext cx="2520042" cy="1779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65979" y="4842414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778145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1617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12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/>
          <a:lstStyle/>
          <a:p>
            <a:r>
              <a:rPr lang="en-US" altLang="en-US" sz="4000" dirty="0"/>
              <a:t>The </a:t>
            </a:r>
            <a:r>
              <a:rPr lang="en-US" altLang="en-US" sz="4000" dirty="0">
                <a:ln>
                  <a:noFill/>
                </a:ln>
              </a:rPr>
              <a:t>Benson relaxation </a:t>
            </a:r>
            <a:r>
              <a:rPr lang="en-US" altLang="en-US" sz="4000" dirty="0"/>
              <a:t>technique consists of a sequence of contractions of muscles performed in a distal to proximal sequence in each limb or pair of limbs in turn, followed by letting go or relaxation for an equal or longer period of time.</a:t>
            </a:r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583872" y="4777104"/>
            <a:ext cx="2612571" cy="177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0" y="4842418"/>
            <a:ext cx="2520042" cy="1779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6143" y="5282290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5282289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9142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13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Facilitated stretching is a technique based on the theories and principles of __________________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59429" y="4007663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07297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622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14a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/>
          <a:lstStyle/>
          <a:p>
            <a:r>
              <a:rPr lang="en-GB" sz="4000" dirty="0"/>
              <a:t>Facilitated stretching incorporates active motion and isometric effort to improve flexibility and in process enhance motor learning</a:t>
            </a:r>
            <a:r>
              <a:rPr lang="en-US" altLang="en-US" sz="4000" dirty="0"/>
              <a:t>.</a:t>
            </a:r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796143" y="3952510"/>
            <a:ext cx="2612571" cy="177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0" y="3952509"/>
            <a:ext cx="2520042" cy="1779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08414" y="4505685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28905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5812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14b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430"/>
            <a:ext cx="10515600" cy="4291902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 What is the difference between Hold-relax and Contract-relax?</a:t>
            </a:r>
            <a:endParaRPr lang="en-GB" sz="4000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59429" y="4007663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07297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6482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QUESTIONS 15 &amp;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000" dirty="0"/>
              <a:t>15) Name the Figure BELOW</a:t>
            </a:r>
          </a:p>
          <a:p>
            <a:pPr marL="0" indent="0">
              <a:buNone/>
            </a:pPr>
            <a:r>
              <a:rPr lang="en-US" sz="4000" dirty="0"/>
              <a:t>16) What is the figure used for …………?</a:t>
            </a:r>
          </a:p>
          <a:p>
            <a:endParaRPr lang="en-US" dirty="0"/>
          </a:p>
        </p:txBody>
      </p:sp>
      <p:pic>
        <p:nvPicPr>
          <p:cNvPr id="5" name="Picture 4" descr="A picture containing text, appliance&#10;&#10;Description automatically generated">
            <a:extLst>
              <a:ext uri="{FF2B5EF4-FFF2-40B4-BE49-F238E27FC236}">
                <a16:creationId xmlns:a16="http://schemas.microsoft.com/office/drawing/2014/main" id="{21E44FB1-CEAD-4E11-AC4D-9FE6EA1D5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7" b="11423"/>
          <a:stretch/>
        </p:blipFill>
        <p:spPr bwMode="auto">
          <a:xfrm>
            <a:off x="2996418" y="3514213"/>
            <a:ext cx="5430129" cy="279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23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QUESTIONS 17 &amp;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8526"/>
            <a:ext cx="10515600" cy="4854349"/>
          </a:xfrm>
        </p:spPr>
        <p:txBody>
          <a:bodyPr/>
          <a:lstStyle/>
          <a:p>
            <a:pPr marL="0" lvl="0" indent="0">
              <a:buNone/>
            </a:pPr>
            <a:r>
              <a:rPr lang="en-US" sz="4000" dirty="0"/>
              <a:t>Identify the figures below</a:t>
            </a:r>
          </a:p>
          <a:p>
            <a:pPr marL="0" lv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dirty="0"/>
              <a:t>                    (17)                                                                (18) 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6CE22-B4A2-4005-B959-338CD40C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8"/>
          <a:stretch>
            <a:fillRect/>
          </a:stretch>
        </p:blipFill>
        <p:spPr>
          <a:xfrm>
            <a:off x="838200" y="3650875"/>
            <a:ext cx="3854041" cy="253878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CB52097-CD3A-451F-BEB2-8219F3A4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258" y="3559126"/>
            <a:ext cx="4755841" cy="26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982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4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QUESTIONS 19-21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3" y="1437924"/>
            <a:ext cx="11310424" cy="530050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4300" dirty="0"/>
              <a:t>Identify the figures below </a:t>
            </a:r>
          </a:p>
          <a:p>
            <a:pPr marL="0" indent="0">
              <a:buNone/>
            </a:pPr>
            <a:r>
              <a:rPr lang="en-US" dirty="0"/>
              <a:t>                              (19)                                                                     (20)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21. State the difference in the breathing technique shown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5520838-5C6D-40AB-93F7-B647919C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19"/>
          <a:stretch>
            <a:fillRect/>
          </a:stretch>
        </p:blipFill>
        <p:spPr bwMode="auto">
          <a:xfrm>
            <a:off x="667972" y="2655049"/>
            <a:ext cx="4569398" cy="267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DA3A84A-9EFB-4DC3-95E9-CEB446DA5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0"/>
          <a:stretch>
            <a:fillRect/>
          </a:stretch>
        </p:blipFill>
        <p:spPr>
          <a:xfrm>
            <a:off x="6288258" y="2763487"/>
            <a:ext cx="4898145" cy="26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sz="3600" dirty="0"/>
              <a:t>Therapeutic exercise </a:t>
            </a:r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involves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systematic and planned performance of bodily movement, postures or physical activities intended to provide a patient with means to optimize overall health status fitness or sense of well-being</a:t>
            </a:r>
          </a:p>
          <a:p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40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684481" y="4457697"/>
            <a:ext cx="2612571" cy="177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26812" y="4457697"/>
            <a:ext cx="2520042" cy="1779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18485" y="4946723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2433" y="4954721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3500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QUESTIONS 22 &amp; 23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24"/>
            <a:ext cx="10515600" cy="4854349"/>
          </a:xfrm>
        </p:spPr>
        <p:txBody>
          <a:bodyPr/>
          <a:lstStyle/>
          <a:p>
            <a:pPr marL="0" lvl="0" indent="0">
              <a:buNone/>
            </a:pPr>
            <a:r>
              <a:rPr lang="en-US" sz="4000" dirty="0"/>
              <a:t>Identify the figures below </a:t>
            </a:r>
          </a:p>
          <a:p>
            <a:pPr marL="0" indent="0">
              <a:buNone/>
            </a:pPr>
            <a:r>
              <a:rPr lang="en-US" dirty="0"/>
              <a:t>                    (22)                                                                (23) 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16F3B3D-9438-4FC7-9A2F-68AECD9CA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2"/>
          <a:stretch/>
        </p:blipFill>
        <p:spPr>
          <a:xfrm>
            <a:off x="769144" y="2598469"/>
            <a:ext cx="10653712" cy="41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66" y="7683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QUESTIONS 24 &amp; 25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437924"/>
            <a:ext cx="10515600" cy="485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Identify the figures below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(24a)                                                                       (25a)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 l="52847"/>
          <a:stretch>
            <a:fillRect/>
          </a:stretch>
        </p:blipFill>
        <p:spPr bwMode="auto">
          <a:xfrm>
            <a:off x="8599990" y="2567189"/>
            <a:ext cx="2209972" cy="353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C2D39BFE-3EF5-4C46-8576-851CE8202795}"/>
              </a:ext>
            </a:extLst>
          </p:cNvPr>
          <p:cNvSpPr/>
          <p:nvPr/>
        </p:nvSpPr>
        <p:spPr>
          <a:xfrm>
            <a:off x="1467864" y="2205140"/>
            <a:ext cx="4248294" cy="3440802"/>
          </a:xfrm>
          <a:prstGeom prst="rect">
            <a:avLst/>
          </a:prstGeom>
          <a:blipFill>
            <a:blip r:embed="rId4" cstate="print"/>
            <a:stretch>
              <a:fillRect l="-16561" t="8537" r="-94815" b="-28171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CB72B-3176-4C72-BB6A-C30FB1A0BD2D}"/>
              </a:ext>
            </a:extLst>
          </p:cNvPr>
          <p:cNvSpPr txBox="1"/>
          <p:nvPr/>
        </p:nvSpPr>
        <p:spPr>
          <a:xfrm>
            <a:off x="0" y="5954851"/>
            <a:ext cx="12037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24b &amp; 25b: </a:t>
            </a:r>
            <a:r>
              <a:rPr lang="en-US" sz="4000" dirty="0"/>
              <a:t>Mention one indication for use of each figure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58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QUESTIONS 26a-e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3200" y="1510496"/>
            <a:ext cx="10515600" cy="485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the arrow</a:t>
            </a: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points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(a-e)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figure shown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25262" r="41410"/>
          <a:stretch>
            <a:fillRect/>
          </a:stretch>
        </p:blipFill>
        <p:spPr bwMode="auto">
          <a:xfrm>
            <a:off x="8432800" y="584308"/>
            <a:ext cx="2873828" cy="593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335657" y="638629"/>
            <a:ext cx="85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5657" y="2706915"/>
            <a:ext cx="856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35657" y="5116286"/>
            <a:ext cx="85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1713" y="4230915"/>
            <a:ext cx="85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0115" y="1647372"/>
            <a:ext cx="85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6658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F1B8-023D-4605-A439-430C62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27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9D0D-BF71-4A5D-A2EB-EF5C231C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sz="4800" b="1" dirty="0"/>
              <a:t>These components are required for ________________ relaxation.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48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4800" i="1" dirty="0"/>
              <a:t>- A mental device such as a word or phrase. </a:t>
            </a:r>
          </a:p>
          <a:p>
            <a:pPr marL="0" indent="0">
              <a:buNone/>
              <a:defRPr/>
            </a:pPr>
            <a:r>
              <a:rPr lang="en-US" sz="4800" i="1" dirty="0"/>
              <a:t>- A comfortable position that decreases the muscle tone </a:t>
            </a:r>
          </a:p>
          <a:p>
            <a:pPr>
              <a:buFontTx/>
              <a:buChar char="-"/>
              <a:defRPr/>
            </a:pPr>
            <a:r>
              <a:rPr lang="en-US" sz="4800" i="1" dirty="0"/>
              <a:t>Adoption of a passive attitude (blocking internal thoughts), which is perhaps the most important of the elements. </a:t>
            </a:r>
          </a:p>
          <a:p>
            <a:pPr>
              <a:buFontTx/>
              <a:buChar char="-"/>
              <a:defRPr/>
            </a:pPr>
            <a:r>
              <a:rPr lang="en-US" sz="4800" i="1" dirty="0"/>
              <a:t>A quiet environment</a:t>
            </a:r>
          </a:p>
          <a:p>
            <a:pPr>
              <a:buFontTx/>
              <a:buChar char="-"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4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81E1-F6D5-43EB-AABC-A6E1EF5D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385"/>
            <a:ext cx="10515600" cy="169068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b="1" dirty="0">
                <a:highlight>
                  <a:srgbClr val="FFFF00"/>
                </a:highlight>
              </a:rPr>
              <a:t>QUESTIONS 28 &amp; 28a-f</a:t>
            </a:r>
            <a:br>
              <a:rPr lang="en-US" b="1" dirty="0">
                <a:highlight>
                  <a:srgbClr val="FFFF00"/>
                </a:highlight>
              </a:rPr>
            </a:br>
            <a:r>
              <a:rPr lang="en-US" b="1" dirty="0"/>
              <a:t>Name the figure below (28) and label a-f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A96DE450-BF11-44DB-820B-BE82070B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915" y="1459855"/>
            <a:ext cx="9643215" cy="4982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0ABF6-32A1-4573-BBC6-4A5EDF50C618}"/>
              </a:ext>
            </a:extLst>
          </p:cNvPr>
          <p:cNvSpPr txBox="1"/>
          <p:nvPr/>
        </p:nvSpPr>
        <p:spPr>
          <a:xfrm>
            <a:off x="1145870" y="3708929"/>
            <a:ext cx="72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CDDEC-DECC-4A03-9E20-BCD2CE5FD665}"/>
              </a:ext>
            </a:extLst>
          </p:cNvPr>
          <p:cNvSpPr txBox="1"/>
          <p:nvPr/>
        </p:nvSpPr>
        <p:spPr>
          <a:xfrm>
            <a:off x="4740579" y="2085396"/>
            <a:ext cx="72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58FD9-95D4-461F-B2DF-C97C6CE2567B}"/>
              </a:ext>
            </a:extLst>
          </p:cNvPr>
          <p:cNvSpPr txBox="1"/>
          <p:nvPr/>
        </p:nvSpPr>
        <p:spPr>
          <a:xfrm>
            <a:off x="1866639" y="5074839"/>
            <a:ext cx="72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6E1B3-F42A-4EBE-9CA3-7784E0A576DB}"/>
              </a:ext>
            </a:extLst>
          </p:cNvPr>
          <p:cNvSpPr txBox="1"/>
          <p:nvPr/>
        </p:nvSpPr>
        <p:spPr>
          <a:xfrm>
            <a:off x="2123684" y="5598059"/>
            <a:ext cx="72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E56F3-D81D-4E82-81CA-4953FC0F4C68}"/>
              </a:ext>
            </a:extLst>
          </p:cNvPr>
          <p:cNvSpPr txBox="1"/>
          <p:nvPr/>
        </p:nvSpPr>
        <p:spPr>
          <a:xfrm>
            <a:off x="1974416" y="2347006"/>
            <a:ext cx="72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494B3-BD57-4D6E-A137-D69C3A2631C9}"/>
              </a:ext>
            </a:extLst>
          </p:cNvPr>
          <p:cNvSpPr txBox="1"/>
          <p:nvPr/>
        </p:nvSpPr>
        <p:spPr>
          <a:xfrm>
            <a:off x="6459385" y="4826477"/>
            <a:ext cx="72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26150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44E-890B-4780-8162-9F350A39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QUESTIONS 29a-b &amp; 30</a:t>
            </a:r>
            <a:endParaRPr lang="en-US" dirty="0"/>
          </a:p>
        </p:txBody>
      </p:sp>
      <p:pic>
        <p:nvPicPr>
          <p:cNvPr id="4" name="Picture 4" descr="Cervical Traction - Types, Benefits, Contraindication - Samarpan">
            <a:extLst>
              <a:ext uri="{FF2B5EF4-FFF2-40B4-BE49-F238E27FC236}">
                <a16:creationId xmlns:a16="http://schemas.microsoft.com/office/drawing/2014/main" id="{354F0372-90A9-47BB-8705-F475A48EE7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692388"/>
            <a:ext cx="4968183" cy="27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aunders 3D Active Trac Decompression Table">
            <a:extLst>
              <a:ext uri="{FF2B5EF4-FFF2-40B4-BE49-F238E27FC236}">
                <a16:creationId xmlns:a16="http://schemas.microsoft.com/office/drawing/2014/main" id="{AFB1366C-192D-4B76-84AB-6CD490ABF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78" y="2667336"/>
            <a:ext cx="4864539" cy="29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24FAA-B802-4AC1-8C83-010025BC4261}"/>
              </a:ext>
            </a:extLst>
          </p:cNvPr>
          <p:cNvSpPr txBox="1"/>
          <p:nvPr/>
        </p:nvSpPr>
        <p:spPr>
          <a:xfrm>
            <a:off x="3322290" y="1483652"/>
            <a:ext cx="6093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the figures below 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1F03D-2B20-48B6-A08F-28D22EC5FD1A}"/>
              </a:ext>
            </a:extLst>
          </p:cNvPr>
          <p:cNvSpPr txBox="1"/>
          <p:nvPr/>
        </p:nvSpPr>
        <p:spPr>
          <a:xfrm>
            <a:off x="2805830" y="2229266"/>
            <a:ext cx="77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29a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1BE7F-DEB0-4061-826D-1B363AD96A60}"/>
              </a:ext>
            </a:extLst>
          </p:cNvPr>
          <p:cNvSpPr txBox="1"/>
          <p:nvPr/>
        </p:nvSpPr>
        <p:spPr>
          <a:xfrm>
            <a:off x="9608387" y="2191538"/>
            <a:ext cx="77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29b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5A178-DD19-4A6E-935F-3CFF00904055}"/>
              </a:ext>
            </a:extLst>
          </p:cNvPr>
          <p:cNvSpPr txBox="1"/>
          <p:nvPr/>
        </p:nvSpPr>
        <p:spPr>
          <a:xfrm>
            <a:off x="1139107" y="5967029"/>
            <a:ext cx="10460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/>
              <a:t>30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List </a:t>
            </a:r>
            <a:r>
              <a:rPr lang="en-US" sz="4000" dirty="0"/>
              <a:t>5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contraindications for </a:t>
            </a:r>
            <a:r>
              <a:rPr lang="en-US" sz="4000" dirty="0"/>
              <a:t>figures 29a&amp;b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12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2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/>
              <a:t>People with chronic lung disease suffer muscle tension from breathlessness, stress and some of the positions needed to ease breathing patterns</a:t>
            </a:r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583872" y="4072977"/>
            <a:ext cx="2612571" cy="177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72067" y="4198242"/>
            <a:ext cx="2520042" cy="1779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3470" y="4606299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9893" y="4717496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7872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3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/>
              <a:t>In cardiorespiratory conditions, patients  frequently forget to contract the accessory muscles and this may lead to muscle tension </a:t>
            </a:r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714500" y="3559627"/>
            <a:ext cx="2612571" cy="177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0" y="3559627"/>
            <a:ext cx="2520042" cy="1779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9429" y="4007663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07297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432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4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/>
              <a:t>Active muscles such as the diaphragm requires relaxation so as to return to its resting position after contraction</a:t>
            </a:r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714500" y="3559627"/>
            <a:ext cx="2612571" cy="177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0" y="3559627"/>
            <a:ext cx="2520042" cy="1779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9429" y="4007663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07297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472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/>
              <a:t>Correct positioning but not sensitive handling and provision of information to reduce anxiety can facilitate relaxation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714500" y="3559627"/>
            <a:ext cx="2612571" cy="177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0" y="3559627"/>
            <a:ext cx="2520042" cy="1779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9429" y="4007663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07297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510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6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n>
                  <a:noFill/>
                </a:ln>
              </a:rPr>
              <a:t>Mitchell Method of Relaxation is also known as the Contrast Method of Relaxation</a:t>
            </a:r>
            <a:endParaRPr lang="en-GB" sz="4000" dirty="0"/>
          </a:p>
        </p:txBody>
      </p:sp>
      <p:sp>
        <p:nvSpPr>
          <p:cNvPr id="4" name="Oval 3"/>
          <p:cNvSpPr/>
          <p:nvPr/>
        </p:nvSpPr>
        <p:spPr>
          <a:xfrm>
            <a:off x="1714500" y="3559627"/>
            <a:ext cx="2612571" cy="177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0" y="3559627"/>
            <a:ext cx="2520042" cy="1779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9429" y="4007663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07297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818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7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/>
              <a:t>The application of Sherrington’s law of reciprocal innervation is seen in the ______________ method of relaxation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59429" y="4007663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07297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4148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QUESTION 8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State the </a:t>
            </a:r>
            <a:r>
              <a:rPr lang="en-US" altLang="en-US" sz="4000" dirty="0"/>
              <a:t>Sherrington’s law of reciprocal innervation </a:t>
            </a:r>
            <a:endParaRPr lang="en-GB" sz="4000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59429" y="4007663"/>
            <a:ext cx="218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3621" y="407297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3300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612</Words>
  <Application>Microsoft Office PowerPoint</Application>
  <PresentationFormat>Widescreen</PresentationFormat>
  <Paragraphs>144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PST416  STEEPLE CHASE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14a</vt:lpstr>
      <vt:lpstr>QUESTION 14b</vt:lpstr>
      <vt:lpstr>QUESTIONS 15 &amp; 16</vt:lpstr>
      <vt:lpstr>QUESTIONS 17 &amp; 18</vt:lpstr>
      <vt:lpstr>QUESTIONS 19-21</vt:lpstr>
      <vt:lpstr>QUESTIONS 22 &amp; 23 </vt:lpstr>
      <vt:lpstr>QUESTIONS 24 &amp; 25 </vt:lpstr>
      <vt:lpstr>QUESTIONS 26a-e </vt:lpstr>
      <vt:lpstr>QUESTION 27</vt:lpstr>
      <vt:lpstr> QUESTIONS 28 &amp; 28a-f Name the figure below (28) and label a-f</vt:lpstr>
      <vt:lpstr>QUESTIONS 29a-b &amp; 30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gozie</dc:creator>
  <cp:lastModifiedBy>USER</cp:lastModifiedBy>
  <cp:revision>82</cp:revision>
  <dcterms:created xsi:type="dcterms:W3CDTF">2021-06-21T21:13:59Z</dcterms:created>
  <dcterms:modified xsi:type="dcterms:W3CDTF">2023-05-20T20:16:06Z</dcterms:modified>
</cp:coreProperties>
</file>