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5747" autoAdjust="0"/>
  </p:normalViewPr>
  <p:slideViewPr>
    <p:cSldViewPr snapToGrid="0">
      <p:cViewPr varScale="1">
        <p:scale>
          <a:sx n="60" d="100"/>
          <a:sy n="60" d="100"/>
        </p:scale>
        <p:origin x="16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5B7DE-45B7-4015-BDAF-0FD3F4584DD8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0920C-7D37-4BFE-88DF-4849874B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6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r>
              <a:rPr lang="en-US" dirty="0" smtClean="0"/>
              <a:t>New Pointer</a:t>
            </a:r>
            <a:r>
              <a:rPr lang="en-US" baseline="0" dirty="0" smtClean="0"/>
              <a:t> Model proposed by MS with ie10 and windows 8 app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baseline="0" dirty="0" smtClean="0"/>
              <a:t>Look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r>
              <a:rPr lang="en-US" dirty="0" smtClean="0"/>
              <a:t>A touch event object is constructed</a:t>
            </a:r>
            <a:r>
              <a:rPr lang="en-US" baseline="0" dirty="0" smtClean="0"/>
              <a:t> much different than a click object.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baseline="0" dirty="0" smtClean="0"/>
              <a:t>Traditional attributes like </a:t>
            </a:r>
            <a:r>
              <a:rPr lang="en-US" baseline="0" dirty="0" err="1" smtClean="0"/>
              <a:t>event.target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event.x</a:t>
            </a:r>
            <a:r>
              <a:rPr lang="en-US" baseline="0" dirty="0" smtClean="0"/>
              <a:t> may give you false </a:t>
            </a:r>
            <a:r>
              <a:rPr lang="en-US" baseline="0" dirty="0" err="1" smtClean="0"/>
              <a:t>responces</a:t>
            </a:r>
            <a:r>
              <a:rPr lang="en-US" baseline="0" dirty="0" smtClean="0"/>
              <a:t> as it will only be associated with one </a:t>
            </a:r>
            <a:r>
              <a:rPr lang="en-US" baseline="0" dirty="0" err="1" smtClean="0"/>
              <a:t>touchpoint</a:t>
            </a:r>
            <a:endParaRPr lang="en-US" baseline="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baseline="0" dirty="0" smtClean="0"/>
              <a:t>True touch points are nested in these three arrays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69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r>
              <a:rPr lang="en-US" dirty="0" smtClean="0"/>
              <a:t>Similar object</a:t>
            </a:r>
            <a:r>
              <a:rPr lang="en-US" baseline="0" dirty="0" smtClean="0"/>
              <a:t> formation to traditional event object, all same values in pointer event object but with more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baseline="0" dirty="0" smtClean="0"/>
              <a:t>Provides additional information 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0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r>
              <a:rPr lang="en-US" dirty="0" smtClean="0"/>
              <a:t>So now</a:t>
            </a:r>
            <a:r>
              <a:rPr lang="en-US" baseline="0" dirty="0" smtClean="0"/>
              <a:t> lets upgrade our feature detection to consider pointers as well</a:t>
            </a:r>
          </a:p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5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1887944"/>
            <a:ext cx="10240453" cy="1218795"/>
          </a:xfrm>
        </p:spPr>
        <p:txBody>
          <a:bodyPr anchor="b" anchorCtr="0"/>
          <a:lstStyle>
            <a:lvl1pPr>
              <a:defRPr sz="8800" spc="-2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6"/>
            <a:ext cx="10240453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93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452" name="Rectangle 451"/>
          <p:cNvSpPr/>
          <p:nvPr userDrawn="1"/>
        </p:nvSpPr>
        <p:spPr bwMode="auto">
          <a:xfrm>
            <a:off x="9850546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 userDrawn="1"/>
        </p:nvSpPr>
        <p:spPr bwMode="auto">
          <a:xfrm>
            <a:off x="9264932" y="1298577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 userDrawn="1"/>
        </p:nvSpPr>
        <p:spPr bwMode="auto">
          <a:xfrm>
            <a:off x="9264934" y="-160540"/>
            <a:ext cx="875237" cy="875011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 userDrawn="1"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 userDrawn="1"/>
        </p:nvSpPr>
        <p:spPr bwMode="auto">
          <a:xfrm>
            <a:off x="9264932" y="5753557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 userDrawn="1"/>
        </p:nvSpPr>
        <p:spPr bwMode="auto">
          <a:xfrm>
            <a:off x="10530566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 userDrawn="1"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 userDrawn="1"/>
        </p:nvSpPr>
        <p:spPr bwMode="auto">
          <a:xfrm>
            <a:off x="10625650" y="6339014"/>
            <a:ext cx="2361901" cy="2361287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 userDrawn="1"/>
        </p:nvSpPr>
        <p:spPr bwMode="auto">
          <a:xfrm>
            <a:off x="682124" y="442110"/>
            <a:ext cx="1255901" cy="1255575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 userDrawn="1"/>
        </p:nvSpPr>
        <p:spPr bwMode="auto">
          <a:xfrm>
            <a:off x="1866930" y="-160540"/>
            <a:ext cx="513324" cy="513191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 userDrawn="1"/>
        </p:nvSpPr>
        <p:spPr bwMode="auto">
          <a:xfrm>
            <a:off x="11752929" y="1234417"/>
            <a:ext cx="244537" cy="244475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 userDrawn="1"/>
        </p:nvSpPr>
        <p:spPr bwMode="auto">
          <a:xfrm>
            <a:off x="5826072" y="1918421"/>
            <a:ext cx="875237" cy="875011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 userDrawn="1"/>
        </p:nvSpPr>
        <p:spPr bwMode="auto">
          <a:xfrm>
            <a:off x="4974749" y="5410282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 userDrawn="1"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94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2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32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2400" smtClean="0">
                <a:solidFill>
                  <a:schemeClr val="lt1"/>
                </a:solidFill>
              </a:defRPr>
            </a:lvl2pPr>
            <a:lvl3pPr>
              <a:defRPr lang="en-US" sz="2400" smtClean="0">
                <a:solidFill>
                  <a:schemeClr val="lt1"/>
                </a:solidFill>
              </a:defRPr>
            </a:lvl3pPr>
            <a:lvl4pPr>
              <a:defRPr lang="en-US" sz="2400" smtClean="0">
                <a:solidFill>
                  <a:schemeClr val="lt1"/>
                </a:solidFill>
              </a:defRPr>
            </a:lvl4pPr>
            <a:lvl5pPr>
              <a:defRPr lang="en-US" sz="2400">
                <a:solidFill>
                  <a:schemeClr val="lt1"/>
                </a:solidFill>
              </a:defRPr>
            </a:lvl5pPr>
          </a:lstStyle>
          <a:p>
            <a:pPr marL="0" lvl="0" defTabSz="1218768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133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60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32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2400" smtClean="0">
                <a:solidFill>
                  <a:schemeClr val="lt1"/>
                </a:solidFill>
              </a:defRPr>
            </a:lvl2pPr>
            <a:lvl3pPr>
              <a:defRPr lang="en-US" sz="2400" smtClean="0">
                <a:solidFill>
                  <a:schemeClr val="lt1"/>
                </a:solidFill>
              </a:defRPr>
            </a:lvl3pPr>
            <a:lvl4pPr>
              <a:defRPr lang="en-US" sz="2400" smtClean="0">
                <a:solidFill>
                  <a:schemeClr val="lt1"/>
                </a:solidFill>
              </a:defRPr>
            </a:lvl4pPr>
            <a:lvl5pPr>
              <a:defRPr lang="en-US" sz="2400">
                <a:solidFill>
                  <a:schemeClr val="lt1"/>
                </a:solidFill>
              </a:defRPr>
            </a:lvl5pPr>
          </a:lstStyle>
          <a:p>
            <a:pPr marL="0" lvl="0" defTabSz="1218768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133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60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32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2400" smtClean="0">
                <a:solidFill>
                  <a:schemeClr val="lt1"/>
                </a:solidFill>
              </a:defRPr>
            </a:lvl2pPr>
            <a:lvl3pPr>
              <a:defRPr lang="en-US" sz="2400" smtClean="0">
                <a:solidFill>
                  <a:schemeClr val="lt1"/>
                </a:solidFill>
              </a:defRPr>
            </a:lvl3pPr>
            <a:lvl4pPr>
              <a:defRPr lang="en-US" sz="2400" smtClean="0">
                <a:solidFill>
                  <a:schemeClr val="lt1"/>
                </a:solidFill>
              </a:defRPr>
            </a:lvl4pPr>
            <a:lvl5pPr>
              <a:defRPr lang="en-US" sz="2400">
                <a:solidFill>
                  <a:schemeClr val="lt1"/>
                </a:solidFill>
              </a:defRPr>
            </a:lvl5pPr>
          </a:lstStyle>
          <a:p>
            <a:pPr marL="0" lvl="0" defTabSz="1218768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133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60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58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32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2400" smtClean="0">
                <a:solidFill>
                  <a:schemeClr val="lt1"/>
                </a:solidFill>
              </a:defRPr>
            </a:lvl2pPr>
            <a:lvl3pPr>
              <a:defRPr lang="en-US" sz="2400" smtClean="0">
                <a:solidFill>
                  <a:schemeClr val="lt1"/>
                </a:solidFill>
              </a:defRPr>
            </a:lvl3pPr>
            <a:lvl4pPr>
              <a:defRPr lang="en-US" sz="2400" smtClean="0">
                <a:solidFill>
                  <a:schemeClr val="lt1"/>
                </a:solidFill>
              </a:defRPr>
            </a:lvl4pPr>
            <a:lvl5pPr>
              <a:defRPr lang="en-US" sz="2400">
                <a:solidFill>
                  <a:schemeClr val="lt1"/>
                </a:solidFill>
              </a:defRPr>
            </a:lvl5pPr>
          </a:lstStyle>
          <a:p>
            <a:pPr marL="0" lvl="0" defTabSz="1218768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133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60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32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2400" smtClean="0">
                <a:solidFill>
                  <a:schemeClr val="lt1"/>
                </a:solidFill>
              </a:defRPr>
            </a:lvl2pPr>
            <a:lvl3pPr>
              <a:defRPr lang="en-US" sz="2400" smtClean="0">
                <a:solidFill>
                  <a:schemeClr val="lt1"/>
                </a:solidFill>
              </a:defRPr>
            </a:lvl3pPr>
            <a:lvl4pPr>
              <a:defRPr lang="en-US" sz="2400" smtClean="0">
                <a:solidFill>
                  <a:schemeClr val="lt1"/>
                </a:solidFill>
              </a:defRPr>
            </a:lvl4pPr>
            <a:lvl5pPr>
              <a:defRPr lang="en-US" sz="2400">
                <a:solidFill>
                  <a:schemeClr val="lt1"/>
                </a:solidFill>
              </a:defRPr>
            </a:lvl5pPr>
          </a:lstStyle>
          <a:p>
            <a:pPr marL="0" lvl="0" defTabSz="1218768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133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60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32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2400" smtClean="0">
                <a:solidFill>
                  <a:schemeClr val="lt1"/>
                </a:solidFill>
              </a:defRPr>
            </a:lvl2pPr>
            <a:lvl3pPr>
              <a:defRPr lang="en-US" sz="2400" smtClean="0">
                <a:solidFill>
                  <a:schemeClr val="lt1"/>
                </a:solidFill>
              </a:defRPr>
            </a:lvl3pPr>
            <a:lvl4pPr>
              <a:defRPr lang="en-US" sz="2400" smtClean="0">
                <a:solidFill>
                  <a:schemeClr val="lt1"/>
                </a:solidFill>
              </a:defRPr>
            </a:lvl4pPr>
            <a:lvl5pPr>
              <a:defRPr lang="en-US" sz="2400">
                <a:solidFill>
                  <a:schemeClr val="lt1"/>
                </a:solidFill>
              </a:defRPr>
            </a:lvl5pPr>
          </a:lstStyle>
          <a:p>
            <a:pPr marL="0" lvl="0" defTabSz="1218768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133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60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32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2400" smtClean="0">
                <a:solidFill>
                  <a:schemeClr val="lt1"/>
                </a:solidFill>
              </a:defRPr>
            </a:lvl2pPr>
            <a:lvl3pPr>
              <a:defRPr lang="en-US" sz="2400" smtClean="0">
                <a:solidFill>
                  <a:schemeClr val="lt1"/>
                </a:solidFill>
              </a:defRPr>
            </a:lvl3pPr>
            <a:lvl4pPr>
              <a:defRPr lang="en-US" sz="2400" smtClean="0">
                <a:solidFill>
                  <a:schemeClr val="lt1"/>
                </a:solidFill>
              </a:defRPr>
            </a:lvl4pPr>
            <a:lvl5pPr>
              <a:defRPr lang="en-US" sz="2400">
                <a:solidFill>
                  <a:schemeClr val="lt1"/>
                </a:solidFill>
              </a:defRPr>
            </a:lvl5pPr>
          </a:lstStyle>
          <a:p>
            <a:pPr marL="0" lvl="0" defTabSz="1218768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133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60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5753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32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2400" smtClean="0">
                <a:solidFill>
                  <a:schemeClr val="lt1"/>
                </a:solidFill>
              </a:defRPr>
            </a:lvl2pPr>
            <a:lvl3pPr>
              <a:defRPr lang="en-US" sz="2400" smtClean="0">
                <a:solidFill>
                  <a:schemeClr val="lt1"/>
                </a:solidFill>
              </a:defRPr>
            </a:lvl3pPr>
            <a:lvl4pPr>
              <a:defRPr lang="en-US" sz="2400" smtClean="0">
                <a:solidFill>
                  <a:schemeClr val="lt1"/>
                </a:solidFill>
              </a:defRPr>
            </a:lvl4pPr>
            <a:lvl5pPr>
              <a:defRPr lang="en-US" sz="2400">
                <a:solidFill>
                  <a:schemeClr val="lt1"/>
                </a:solidFill>
              </a:defRPr>
            </a:lvl5pPr>
          </a:lstStyle>
          <a:p>
            <a:pPr marL="0" lvl="0" defTabSz="1218768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133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60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32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2400" smtClean="0">
                <a:solidFill>
                  <a:schemeClr val="lt1"/>
                </a:solidFill>
              </a:defRPr>
            </a:lvl2pPr>
            <a:lvl3pPr>
              <a:defRPr lang="en-US" sz="2400" smtClean="0">
                <a:solidFill>
                  <a:schemeClr val="lt1"/>
                </a:solidFill>
              </a:defRPr>
            </a:lvl3pPr>
            <a:lvl4pPr>
              <a:defRPr lang="en-US" sz="2400" smtClean="0">
                <a:solidFill>
                  <a:schemeClr val="lt1"/>
                </a:solidFill>
              </a:defRPr>
            </a:lvl4pPr>
            <a:lvl5pPr>
              <a:defRPr lang="en-US" sz="2400">
                <a:solidFill>
                  <a:schemeClr val="lt1"/>
                </a:solidFill>
              </a:defRPr>
            </a:lvl5pPr>
          </a:lstStyle>
          <a:p>
            <a:pPr marL="0" lvl="0" defTabSz="1218768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133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60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32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2400" smtClean="0">
                <a:solidFill>
                  <a:schemeClr val="lt1"/>
                </a:solidFill>
              </a:defRPr>
            </a:lvl2pPr>
            <a:lvl3pPr>
              <a:defRPr lang="en-US" sz="2400" smtClean="0">
                <a:solidFill>
                  <a:schemeClr val="lt1"/>
                </a:solidFill>
              </a:defRPr>
            </a:lvl3pPr>
            <a:lvl4pPr>
              <a:defRPr lang="en-US" sz="2400" smtClean="0">
                <a:solidFill>
                  <a:schemeClr val="lt1"/>
                </a:solidFill>
              </a:defRPr>
            </a:lvl4pPr>
            <a:lvl5pPr>
              <a:defRPr lang="en-US" sz="2400">
                <a:solidFill>
                  <a:schemeClr val="lt1"/>
                </a:solidFill>
              </a:defRPr>
            </a:lvl5pPr>
          </a:lstStyle>
          <a:p>
            <a:pPr marL="0" lvl="0" defTabSz="1218768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133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60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32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2400" smtClean="0">
                <a:solidFill>
                  <a:schemeClr val="lt1"/>
                </a:solidFill>
              </a:defRPr>
            </a:lvl2pPr>
            <a:lvl3pPr>
              <a:defRPr lang="en-US" sz="2400" smtClean="0">
                <a:solidFill>
                  <a:schemeClr val="lt1"/>
                </a:solidFill>
              </a:defRPr>
            </a:lvl3pPr>
            <a:lvl4pPr>
              <a:defRPr lang="en-US" sz="2400" smtClean="0">
                <a:solidFill>
                  <a:schemeClr val="lt1"/>
                </a:solidFill>
              </a:defRPr>
            </a:lvl4pPr>
            <a:lvl5pPr>
              <a:defRPr lang="en-US" sz="2400">
                <a:solidFill>
                  <a:schemeClr val="lt1"/>
                </a:solidFill>
              </a:defRPr>
            </a:lvl5pPr>
          </a:lstStyle>
          <a:p>
            <a:pPr marL="0" lvl="0" defTabSz="1218768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133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60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32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2400" smtClean="0">
                <a:solidFill>
                  <a:schemeClr val="lt1"/>
                </a:solidFill>
              </a:defRPr>
            </a:lvl2pPr>
            <a:lvl3pPr>
              <a:defRPr lang="en-US" sz="2400" smtClean="0">
                <a:solidFill>
                  <a:schemeClr val="lt1"/>
                </a:solidFill>
              </a:defRPr>
            </a:lvl3pPr>
            <a:lvl4pPr>
              <a:defRPr lang="en-US" sz="2400" smtClean="0">
                <a:solidFill>
                  <a:schemeClr val="lt1"/>
                </a:solidFill>
              </a:defRPr>
            </a:lvl4pPr>
            <a:lvl5pPr>
              <a:defRPr lang="en-US" sz="2400">
                <a:solidFill>
                  <a:schemeClr val="lt1"/>
                </a:solidFill>
              </a:defRPr>
            </a:lvl5pPr>
          </a:lstStyle>
          <a:p>
            <a:pPr marL="0" lvl="0" defTabSz="1218768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133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60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32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2400" smtClean="0">
                <a:solidFill>
                  <a:schemeClr val="lt1"/>
                </a:solidFill>
              </a:defRPr>
            </a:lvl2pPr>
            <a:lvl3pPr>
              <a:defRPr lang="en-US" sz="2400" smtClean="0">
                <a:solidFill>
                  <a:schemeClr val="lt1"/>
                </a:solidFill>
              </a:defRPr>
            </a:lvl3pPr>
            <a:lvl4pPr>
              <a:defRPr lang="en-US" sz="2400" smtClean="0">
                <a:solidFill>
                  <a:schemeClr val="lt1"/>
                </a:solidFill>
              </a:defRPr>
            </a:lvl4pPr>
            <a:lvl5pPr>
              <a:defRPr lang="en-US" sz="2400">
                <a:solidFill>
                  <a:schemeClr val="lt1"/>
                </a:solidFill>
              </a:defRPr>
            </a:lvl5pPr>
          </a:lstStyle>
          <a:p>
            <a:pPr marL="0" lvl="0" defTabSz="1218768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133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60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100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89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 flipV="1">
            <a:off x="0" y="1"/>
            <a:ext cx="12192000" cy="115594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FFFFFF"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454" y="1447800"/>
            <a:ext cx="11155093" cy="5181600"/>
          </a:xfrm>
        </p:spPr>
        <p:txBody>
          <a:bodyPr/>
          <a:lstStyle>
            <a:lvl1pPr marL="0" indent="0">
              <a:buNone/>
              <a:defRPr sz="4267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45295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7640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106465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37368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01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408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20836" y="228602"/>
            <a:ext cx="11155093" cy="886396"/>
          </a:xfrm>
        </p:spPr>
        <p:txBody>
          <a:bodyPr/>
          <a:lstStyle>
            <a:lvl1pPr>
              <a:defRPr sz="64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38179" indent="-38099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19170" indent="-38099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23962" indent="-304792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754" indent="-304792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4800" spc="-6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9472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819603"/>
            <a:ext cx="10692216" cy="1218795"/>
          </a:xfrm>
        </p:spPr>
        <p:txBody>
          <a:bodyPr anchor="ctr" anchorCtr="0"/>
          <a:lstStyle>
            <a:lvl1pPr>
              <a:defRPr sz="8800" spc="-4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Oval 2"/>
          <p:cNvSpPr/>
          <p:nvPr userDrawn="1"/>
        </p:nvSpPr>
        <p:spPr bwMode="auto">
          <a:xfrm>
            <a:off x="10205081" y="-383423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 userDrawn="1"/>
        </p:nvSpPr>
        <p:spPr bwMode="auto">
          <a:xfrm>
            <a:off x="9619468" y="1075695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 userDrawn="1"/>
        </p:nvSpPr>
        <p:spPr bwMode="auto">
          <a:xfrm>
            <a:off x="9619468" y="-383423"/>
            <a:ext cx="875237" cy="875011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 userDrawn="1"/>
        </p:nvSpPr>
        <p:spPr bwMode="auto">
          <a:xfrm>
            <a:off x="8575783" y="1200179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 userDrawn="1"/>
        </p:nvSpPr>
        <p:spPr bwMode="auto">
          <a:xfrm>
            <a:off x="9492687" y="5499902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 userDrawn="1"/>
        </p:nvSpPr>
        <p:spPr bwMode="auto">
          <a:xfrm>
            <a:off x="10758321" y="4827763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 userDrawn="1"/>
        </p:nvSpPr>
        <p:spPr bwMode="auto">
          <a:xfrm>
            <a:off x="10853404" y="6085359"/>
            <a:ext cx="2361901" cy="2361287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1503860" y="1115602"/>
            <a:ext cx="1255901" cy="1255575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 userDrawn="1"/>
        </p:nvSpPr>
        <p:spPr bwMode="auto">
          <a:xfrm>
            <a:off x="2688665" y="512953"/>
            <a:ext cx="513324" cy="513191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 userDrawn="1"/>
        </p:nvSpPr>
        <p:spPr bwMode="auto">
          <a:xfrm>
            <a:off x="12107465" y="1011536"/>
            <a:ext cx="244537" cy="244475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 userDrawn="1"/>
        </p:nvSpPr>
        <p:spPr bwMode="auto">
          <a:xfrm>
            <a:off x="11159118" y="1879032"/>
            <a:ext cx="875237" cy="875011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 userDrawn="1"/>
        </p:nvSpPr>
        <p:spPr bwMode="auto">
          <a:xfrm>
            <a:off x="4974749" y="5410282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 userDrawn="1"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9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_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930403"/>
            <a:ext cx="10692216" cy="997196"/>
          </a:xfrm>
        </p:spPr>
        <p:txBody>
          <a:bodyPr anchor="ctr" anchorCtr="0"/>
          <a:lstStyle>
            <a:lvl1pPr>
              <a:defRPr sz="7200" spc="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00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 userDrawn="1"/>
        </p:nvSpPr>
        <p:spPr bwMode="auto">
          <a:xfrm>
            <a:off x="9850546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 userDrawn="1"/>
        </p:nvSpPr>
        <p:spPr bwMode="auto">
          <a:xfrm>
            <a:off x="9264932" y="1298577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 userDrawn="1"/>
        </p:nvSpPr>
        <p:spPr bwMode="auto">
          <a:xfrm>
            <a:off x="9264934" y="-160540"/>
            <a:ext cx="875237" cy="875011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 userDrawn="1"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 userDrawn="1"/>
        </p:nvSpPr>
        <p:spPr bwMode="auto">
          <a:xfrm>
            <a:off x="9264932" y="5753557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 userDrawn="1"/>
        </p:nvSpPr>
        <p:spPr bwMode="auto">
          <a:xfrm>
            <a:off x="10530566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 userDrawn="1"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 userDrawn="1"/>
        </p:nvSpPr>
        <p:spPr bwMode="auto">
          <a:xfrm>
            <a:off x="10625650" y="6339014"/>
            <a:ext cx="2361901" cy="2361287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 userDrawn="1"/>
        </p:nvSpPr>
        <p:spPr bwMode="auto">
          <a:xfrm>
            <a:off x="682124" y="442110"/>
            <a:ext cx="1255901" cy="1255575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 userDrawn="1"/>
        </p:nvSpPr>
        <p:spPr bwMode="auto">
          <a:xfrm>
            <a:off x="1866930" y="-160540"/>
            <a:ext cx="513324" cy="513191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 userDrawn="1"/>
        </p:nvSpPr>
        <p:spPr bwMode="auto">
          <a:xfrm>
            <a:off x="11752929" y="1234417"/>
            <a:ext cx="244537" cy="244475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 userDrawn="1"/>
        </p:nvSpPr>
        <p:spPr bwMode="auto">
          <a:xfrm>
            <a:off x="5826072" y="1918421"/>
            <a:ext cx="875237" cy="875011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 userDrawn="1"/>
        </p:nvSpPr>
        <p:spPr bwMode="auto">
          <a:xfrm>
            <a:off x="4974749" y="5410282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 userDrawn="1"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4800" kern="1200" spc="-93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9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12800" b="0" kern="1200" cap="none" spc="-533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8800" spc="-20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238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886396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5181601"/>
          </a:xfrm>
          <a:prstGeom prst="rect">
            <a:avLst/>
          </a:prstGeom>
        </p:spPr>
        <p:txBody>
          <a:bodyPr/>
          <a:lstStyle>
            <a:lvl1pPr marL="378875" indent="-378875">
              <a:buFont typeface="Wingdings" pitchFamily="2" charset="2"/>
              <a:buChar char=""/>
              <a:defRPr sz="5333">
                <a:latin typeface="+mn-lt"/>
              </a:defRPr>
            </a:lvl1pPr>
            <a:lvl2pPr marL="690016" indent="-311143">
              <a:buFont typeface="Wingdings" pitchFamily="2" charset="2"/>
              <a:buChar char=""/>
              <a:defRPr>
                <a:latin typeface="+mn-lt"/>
              </a:defRPr>
            </a:lvl2pPr>
            <a:lvl3pPr marL="988459" indent="-29844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1219170" indent="-230712">
              <a:buFont typeface="Wingdings" pitchFamily="2" charset="2"/>
              <a:buChar char=""/>
              <a:defRPr>
                <a:latin typeface="+mn-lt"/>
              </a:defRPr>
            </a:lvl4pPr>
            <a:lvl5pPr marL="1449881" indent="-230712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9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51816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200"/>
              </a:spcBef>
              <a:buNone/>
              <a:defRPr sz="5333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buNone/>
              <a:defRPr sz="2667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309026" indent="0">
              <a:buNone/>
              <a:defRPr sz="2667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609585" indent="0">
              <a:buNone/>
              <a:defRPr sz="2667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924961" indent="0">
              <a:buNone/>
              <a:defRPr sz="2667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886396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7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51816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200"/>
              </a:spcBef>
              <a:buNone/>
              <a:defRPr sz="5333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buNone/>
              <a:defRPr sz="2667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309026" indent="0">
              <a:buNone/>
              <a:defRPr sz="2667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609585" indent="0">
              <a:buNone/>
              <a:defRPr sz="2667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924961" indent="0">
              <a:buNone/>
              <a:defRPr sz="2667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836" y="1447800"/>
            <a:ext cx="5396365" cy="5181600"/>
          </a:xfrm>
        </p:spPr>
        <p:txBody>
          <a:bodyPr>
            <a:noAutofit/>
          </a:bodyPr>
          <a:lstStyle>
            <a:lvl1pPr marL="389457" indent="-389457">
              <a:spcBef>
                <a:spcPts val="1600"/>
              </a:spcBef>
              <a:buClr>
                <a:schemeClr val="tx1"/>
              </a:buClr>
              <a:buFont typeface="Wingdings" pitchFamily="2" charset="2"/>
              <a:buChar char=""/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694249" indent="-304792">
              <a:defRPr sz="2667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marL="914377" indent="-220128">
              <a:tabLst/>
              <a:defRPr sz="2667"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marL="1151438" indent="-237061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marL="1371566" indent="-220128">
              <a:tabLst/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563" y="1447800"/>
            <a:ext cx="5396365" cy="5181600"/>
          </a:xfrm>
        </p:spPr>
        <p:txBody>
          <a:bodyPr>
            <a:noAutofit/>
          </a:bodyPr>
          <a:lstStyle>
            <a:lvl1pPr marL="452955" indent="-452955">
              <a:spcBef>
                <a:spcPts val="1600"/>
              </a:spcBef>
              <a:buFont typeface="Wingdings" pitchFamily="2" charset="2"/>
              <a:buChar char=""/>
              <a:defRPr lang="en-US" sz="4800" kern="1200" spc="-9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846646" indent="-457189">
              <a:defRPr lang="en-US" sz="2667" kern="1200" spc="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1438" indent="-457189">
              <a:defRPr lang="en-US" sz="2667" kern="1200" spc="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-457189">
              <a:defRPr lang="en-US" sz="2667" kern="1200" spc="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8626" indent="-457189">
              <a:defRPr lang="en-US" sz="2667" kern="1200" spc="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389457" marR="0" lvl="0" indent="-389457" algn="l" defTabSz="121912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 smtClean="0"/>
              <a:t>Click to edit Master text styles</a:t>
            </a:r>
          </a:p>
          <a:p>
            <a:pPr marL="389457" marR="0" lvl="1" indent="-389457" algn="l" defTabSz="121912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 smtClean="0"/>
              <a:t>Second level</a:t>
            </a:r>
          </a:p>
          <a:p>
            <a:pPr marL="389457" marR="0" lvl="2" indent="-389457" algn="l" defTabSz="121912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 smtClean="0"/>
              <a:t>Third level</a:t>
            </a:r>
          </a:p>
          <a:p>
            <a:pPr marL="389457" marR="0" lvl="3" indent="-389457" algn="l" defTabSz="121912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 smtClean="0"/>
              <a:t>Fourth level</a:t>
            </a:r>
          </a:p>
          <a:p>
            <a:pPr marL="389457" marR="0" lvl="4" indent="-389457" algn="l" defTabSz="121912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8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6" y="1447800"/>
            <a:ext cx="5396365" cy="518160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5333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buNone/>
              <a:defRPr sz="2667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311143" indent="0">
              <a:buNone/>
              <a:defRPr sz="2667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609585" indent="0">
              <a:buNone/>
              <a:defRPr sz="2667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924961" indent="0">
              <a:buNone/>
              <a:defRPr sz="2667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3" y="1447800"/>
            <a:ext cx="5396365" cy="518160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lang="en-US" sz="5333" kern="1200" spc="-9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33" marR="0" indent="0" algn="l" defTabSz="121912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667" kern="1200" spc="-9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11143" marR="0" indent="0" algn="l" defTabSz="121912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667" kern="1200" spc="-9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3818" marR="0" indent="0" algn="l" defTabSz="121912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667" kern="1200" spc="-93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6494" marR="0" indent="0" algn="l" defTabSz="121912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667" kern="1200" spc="-93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121912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121912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0" marR="0" lvl="2" indent="0" algn="l" defTabSz="121912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Third level</a:t>
            </a:r>
          </a:p>
          <a:p>
            <a:pPr marL="0" marR="0" lvl="3" indent="0" algn="l" defTabSz="121912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Fourth level</a:t>
            </a:r>
          </a:p>
          <a:p>
            <a:pPr marL="0" marR="0" lvl="4" indent="0" algn="l" defTabSz="121912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8863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3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1219120" rtl="0" eaLnBrk="1" latinLnBrk="0" hangingPunct="1">
        <a:lnSpc>
          <a:spcPct val="90000"/>
        </a:lnSpc>
        <a:spcBef>
          <a:spcPct val="0"/>
        </a:spcBef>
        <a:buNone/>
        <a:defRPr lang="en-US" sz="6400" b="0" kern="1200" cap="none" spc="-133" baseline="0" dirty="0" smtClean="0">
          <a:ln w="3175">
            <a:noFill/>
          </a:ln>
          <a:solidFill>
            <a:schemeClr val="bg2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452955" marR="0" indent="-452955" algn="l" defTabSz="121912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800" kern="1200" spc="-93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764098" marR="0" indent="-311143" algn="l" defTabSz="121912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32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1064657" marR="0" indent="-300559" algn="l" defTabSz="121912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064657" algn="l"/>
        </a:tabLst>
        <a:defRPr sz="32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373683" marR="0" indent="-309026" algn="l" defTabSz="121912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667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674242" marR="0" indent="-300559" algn="l" defTabSz="121912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674242" algn="l"/>
        </a:tabLst>
        <a:defRPr sz="2667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auto">
          <a:xfrm>
            <a:off x="586904" y="2327426"/>
            <a:ext cx="3775909" cy="2067765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228601"/>
            <a:ext cx="12085404" cy="812595"/>
          </a:xfrm>
        </p:spPr>
        <p:txBody>
          <a:bodyPr/>
          <a:lstStyle/>
          <a:p>
            <a:r>
              <a:rPr lang="en-US" sz="5867" dirty="0"/>
              <a:t>Event Models</a:t>
            </a:r>
            <a:endParaRPr lang="en-US" sz="5867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-724568" y="683887"/>
            <a:ext cx="11684000" cy="1581436"/>
          </a:xfrm>
          <a:prstGeom prst="rect">
            <a:avLst/>
          </a:prstGeom>
        </p:spPr>
        <p:txBody>
          <a:bodyPr vert="horz" lIns="162532" tIns="81265" rIns="162532" bIns="81265" numCol="1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333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151" y="1256168"/>
            <a:ext cx="2048253" cy="8206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20"/>
            <a:r>
              <a:rPr lang="en-US" sz="5333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Pointer</a:t>
            </a:r>
            <a:endParaRPr lang="en-US" sz="800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1855" y="2678033"/>
            <a:ext cx="4715201" cy="35779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9120">
              <a:lnSpc>
                <a:spcPts val="9333"/>
              </a:lnSpc>
            </a:pPr>
            <a:r>
              <a:rPr lang="en-US" sz="10666" spc="-93" dirty="0">
                <a:solidFill>
                  <a:srgbClr val="FFFFFF"/>
                </a:solidFill>
              </a:rPr>
              <a:t>But not </a:t>
            </a:r>
          </a:p>
          <a:p>
            <a:pPr algn="ctr" defTabSz="1219120">
              <a:lnSpc>
                <a:spcPts val="9333"/>
              </a:lnSpc>
            </a:pPr>
            <a:r>
              <a:rPr lang="en-US" sz="10666" spc="-93" dirty="0">
                <a:solidFill>
                  <a:srgbClr val="FFFFFF"/>
                </a:solidFill>
              </a:rPr>
              <a:t>as a </a:t>
            </a:r>
          </a:p>
          <a:p>
            <a:pPr algn="ctr" defTabSz="1219120">
              <a:lnSpc>
                <a:spcPts val="9333"/>
              </a:lnSpc>
            </a:pPr>
            <a:r>
              <a:rPr lang="en-US" sz="10666" spc="-93" dirty="0">
                <a:solidFill>
                  <a:srgbClr val="FFFFFF"/>
                </a:solidFill>
              </a:rPr>
              <a:t>crutch!</a:t>
            </a:r>
            <a:endParaRPr lang="en-US" sz="18400" dirty="0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792478" y="2585627"/>
            <a:ext cx="1183423" cy="12192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21000">
                <a:schemeClr val="accent3">
                  <a:lumMod val="60000"/>
                  <a:lumOff val="40000"/>
                </a:schemeClr>
              </a:gs>
              <a:gs pos="59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2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047874" y="1041132"/>
            <a:ext cx="5951621" cy="556821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90551" lvl="1" indent="-380990" defTabSz="121876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MSPointerDown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marL="990551" lvl="1" indent="-380990" defTabSz="121876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 err="1">
                <a:solidFill>
                  <a:srgbClr val="FFFFFF"/>
                </a:solidFill>
              </a:rPr>
              <a:t>MSPointerMove</a:t>
            </a:r>
            <a:endParaRPr lang="en-US" sz="3200" dirty="0">
              <a:solidFill>
                <a:srgbClr val="FFFFFF"/>
              </a:solidFill>
            </a:endParaRPr>
          </a:p>
          <a:p>
            <a:pPr marL="990551" lvl="1" indent="-380990" defTabSz="121876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 err="1">
                <a:solidFill>
                  <a:srgbClr val="FFFFFF"/>
                </a:solidFill>
              </a:rPr>
              <a:t>MSPointerUp</a:t>
            </a:r>
            <a:endParaRPr lang="en-US" sz="3200" dirty="0">
              <a:solidFill>
                <a:srgbClr val="FFFFFF"/>
              </a:solidFill>
            </a:endParaRPr>
          </a:p>
          <a:p>
            <a:pPr marL="990551" lvl="1" indent="-380990" defTabSz="121876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 err="1">
                <a:solidFill>
                  <a:srgbClr val="FFFFFF"/>
                </a:solidFill>
              </a:rPr>
              <a:t>MSPointerOver</a:t>
            </a:r>
            <a:endParaRPr lang="en-US" sz="3200" dirty="0">
              <a:solidFill>
                <a:srgbClr val="FFFFFF"/>
              </a:solidFill>
            </a:endParaRPr>
          </a:p>
          <a:p>
            <a:pPr marL="990551" lvl="1" indent="-380990" defTabSz="121876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 err="1">
                <a:solidFill>
                  <a:srgbClr val="FFFFFF"/>
                </a:solidFill>
              </a:rPr>
              <a:t>MSPointerOut</a:t>
            </a:r>
            <a:endParaRPr lang="en-US" sz="3200" dirty="0">
              <a:solidFill>
                <a:srgbClr val="FFFFFF"/>
              </a:solidFill>
            </a:endParaRPr>
          </a:p>
          <a:p>
            <a:pPr marL="990551" lvl="1" indent="-380990" defTabSz="121876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 err="1">
                <a:solidFill>
                  <a:srgbClr val="FFFFFF"/>
                </a:solidFill>
              </a:rPr>
              <a:t>MSPointerCancel</a:t>
            </a:r>
            <a:endParaRPr lang="en-US" sz="3200" dirty="0">
              <a:solidFill>
                <a:srgbClr val="FFFFFF"/>
              </a:solidFill>
            </a:endParaRPr>
          </a:p>
          <a:p>
            <a:pPr marL="990551" lvl="1" indent="-380990" defTabSz="121876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MSPointerHover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3" descr="\\windesign\Shared\zachshal\Assets\Hands\Ha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68" y="3062528"/>
            <a:ext cx="989584" cy="227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86904" y="4681243"/>
            <a:ext cx="4557210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20"/>
            <a:r>
              <a:rPr lang="en-US" sz="3200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Supports multipoint inputs</a:t>
            </a:r>
          </a:p>
          <a:p>
            <a:pPr defTabSz="1219120"/>
            <a:r>
              <a:rPr lang="en-US" sz="3200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captures touch, click, pen</a:t>
            </a:r>
          </a:p>
          <a:p>
            <a:pPr defTabSz="1219120"/>
            <a:r>
              <a:rPr lang="en-US" sz="3200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Individual Event Objects</a:t>
            </a:r>
          </a:p>
          <a:p>
            <a:pPr defTabSz="1219120"/>
            <a:endParaRPr lang="en-US" sz="3200" spc="-93" dirty="0">
              <a:solidFill>
                <a:srgbClr val="000000">
                  <a:lumMod val="75000"/>
                  <a:lumOff val="25000"/>
                  <a:alpha val="99000"/>
                </a:srgb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821" y="3178523"/>
            <a:ext cx="712691" cy="73423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21000">
                <a:schemeClr val="accent3">
                  <a:lumMod val="60000"/>
                  <a:lumOff val="40000"/>
                </a:schemeClr>
              </a:gs>
              <a:gs pos="59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20"/>
            <a:endParaRPr lang="en-US" sz="2400">
              <a:solidFill>
                <a:srgbClr val="FFFF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88110" y="3522714"/>
            <a:ext cx="713841" cy="726588"/>
            <a:chOff x="980387" y="2113023"/>
            <a:chExt cx="889000" cy="904875"/>
          </a:xfrm>
        </p:grpSpPr>
        <p:sp>
          <p:nvSpPr>
            <p:cNvPr id="14" name="Down Arrow 13"/>
            <p:cNvSpPr/>
            <p:nvPr/>
          </p:nvSpPr>
          <p:spPr bwMode="auto">
            <a:xfrm rot="9477168">
              <a:off x="1213031" y="2284324"/>
              <a:ext cx="402532" cy="685207"/>
            </a:xfrm>
            <a:prstGeom prst="downArrow">
              <a:avLst>
                <a:gd name="adj1" fmla="val 25958"/>
                <a:gd name="adj2" fmla="val 104607"/>
              </a:avLst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768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" name="Group 5"/>
            <p:cNvGrpSpPr>
              <a:grpSpLocks noChangeAspect="1"/>
            </p:cNvGrpSpPr>
            <p:nvPr/>
          </p:nvGrpSpPr>
          <p:grpSpPr bwMode="auto">
            <a:xfrm rot="358406">
              <a:off x="980387" y="2113023"/>
              <a:ext cx="889000" cy="904875"/>
              <a:chOff x="509" y="1414"/>
              <a:chExt cx="560" cy="570"/>
            </a:xfrm>
          </p:grpSpPr>
          <p:sp>
            <p:nvSpPr>
              <p:cNvPr id="17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509" y="1414"/>
                <a:ext cx="56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20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Freeform 7"/>
              <p:cNvSpPr>
                <a:spLocks/>
              </p:cNvSpPr>
              <p:nvPr/>
            </p:nvSpPr>
            <p:spPr bwMode="auto">
              <a:xfrm>
                <a:off x="625" y="1455"/>
                <a:ext cx="362" cy="519"/>
              </a:xfrm>
              <a:custGeom>
                <a:avLst/>
                <a:gdLst>
                  <a:gd name="T0" fmla="*/ 0 w 723"/>
                  <a:gd name="T1" fmla="*/ 0 h 1036"/>
                  <a:gd name="T2" fmla="*/ 121 w 723"/>
                  <a:gd name="T3" fmla="*/ 823 h 1036"/>
                  <a:gd name="T4" fmla="*/ 133 w 723"/>
                  <a:gd name="T5" fmla="*/ 913 h 1036"/>
                  <a:gd name="T6" fmla="*/ 196 w 723"/>
                  <a:gd name="T7" fmla="*/ 846 h 1036"/>
                  <a:gd name="T8" fmla="*/ 273 w 723"/>
                  <a:gd name="T9" fmla="*/ 762 h 1036"/>
                  <a:gd name="T10" fmla="*/ 281 w 723"/>
                  <a:gd name="T11" fmla="*/ 754 h 1036"/>
                  <a:gd name="T12" fmla="*/ 417 w 723"/>
                  <a:gd name="T13" fmla="*/ 1002 h 1036"/>
                  <a:gd name="T14" fmla="*/ 436 w 723"/>
                  <a:gd name="T15" fmla="*/ 1036 h 1036"/>
                  <a:gd name="T16" fmla="*/ 472 w 723"/>
                  <a:gd name="T17" fmla="*/ 1020 h 1036"/>
                  <a:gd name="T18" fmla="*/ 606 w 723"/>
                  <a:gd name="T19" fmla="*/ 962 h 1036"/>
                  <a:gd name="T20" fmla="*/ 647 w 723"/>
                  <a:gd name="T21" fmla="*/ 945 h 1036"/>
                  <a:gd name="T22" fmla="*/ 628 w 723"/>
                  <a:gd name="T23" fmla="*/ 905 h 1036"/>
                  <a:gd name="T24" fmla="*/ 514 w 723"/>
                  <a:gd name="T25" fmla="*/ 670 h 1036"/>
                  <a:gd name="T26" fmla="*/ 509 w 723"/>
                  <a:gd name="T27" fmla="*/ 660 h 1036"/>
                  <a:gd name="T28" fmla="*/ 627 w 723"/>
                  <a:gd name="T29" fmla="*/ 655 h 1036"/>
                  <a:gd name="T30" fmla="*/ 723 w 723"/>
                  <a:gd name="T31" fmla="*/ 650 h 1036"/>
                  <a:gd name="T32" fmla="*/ 655 w 723"/>
                  <a:gd name="T33" fmla="*/ 581 h 1036"/>
                  <a:gd name="T34" fmla="*/ 106 w 723"/>
                  <a:gd name="T35" fmla="*/ 1 h 1036"/>
                  <a:gd name="T36" fmla="*/ 0 w 723"/>
                  <a:gd name="T37" fmla="*/ 0 h 1036"/>
                  <a:gd name="T38" fmla="*/ 525 w 723"/>
                  <a:gd name="T39" fmla="*/ 574 h 1036"/>
                  <a:gd name="T40" fmla="*/ 509 w 723"/>
                  <a:gd name="T41" fmla="*/ 575 h 1036"/>
                  <a:gd name="T42" fmla="*/ 440 w 723"/>
                  <a:gd name="T43" fmla="*/ 577 h 1036"/>
                  <a:gd name="T44" fmla="*/ 375 w 723"/>
                  <a:gd name="T45" fmla="*/ 581 h 1036"/>
                  <a:gd name="T46" fmla="*/ 403 w 723"/>
                  <a:gd name="T47" fmla="*/ 640 h 1036"/>
                  <a:gd name="T48" fmla="*/ 530 w 723"/>
                  <a:gd name="T49" fmla="*/ 900 h 1036"/>
                  <a:gd name="T50" fmla="*/ 519 w 723"/>
                  <a:gd name="T51" fmla="*/ 906 h 1036"/>
                  <a:gd name="T52" fmla="*/ 484 w 723"/>
                  <a:gd name="T53" fmla="*/ 921 h 1036"/>
                  <a:gd name="T54" fmla="*/ 474 w 723"/>
                  <a:gd name="T55" fmla="*/ 924 h 1036"/>
                  <a:gd name="T56" fmla="*/ 327 w 723"/>
                  <a:gd name="T57" fmla="*/ 659 h 1036"/>
                  <a:gd name="T58" fmla="*/ 298 w 723"/>
                  <a:gd name="T59" fmla="*/ 606 h 1036"/>
                  <a:gd name="T60" fmla="*/ 258 w 723"/>
                  <a:gd name="T61" fmla="*/ 651 h 1036"/>
                  <a:gd name="T62" fmla="*/ 201 w 723"/>
                  <a:gd name="T63" fmla="*/ 712 h 1036"/>
                  <a:gd name="T64" fmla="*/ 192 w 723"/>
                  <a:gd name="T65" fmla="*/ 723 h 1036"/>
                  <a:gd name="T66" fmla="*/ 120 w 723"/>
                  <a:gd name="T67" fmla="*/ 131 h 1036"/>
                  <a:gd name="T68" fmla="*/ 0 w 723"/>
                  <a:gd name="T69" fmla="*/ 0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23" h="1036">
                    <a:moveTo>
                      <a:pt x="0" y="0"/>
                    </a:moveTo>
                    <a:lnTo>
                      <a:pt x="121" y="823"/>
                    </a:lnTo>
                    <a:lnTo>
                      <a:pt x="133" y="913"/>
                    </a:lnTo>
                    <a:lnTo>
                      <a:pt x="196" y="846"/>
                    </a:lnTo>
                    <a:lnTo>
                      <a:pt x="273" y="762"/>
                    </a:lnTo>
                    <a:lnTo>
                      <a:pt x="281" y="754"/>
                    </a:lnTo>
                    <a:lnTo>
                      <a:pt x="417" y="1002"/>
                    </a:lnTo>
                    <a:lnTo>
                      <a:pt x="436" y="1036"/>
                    </a:lnTo>
                    <a:lnTo>
                      <a:pt x="472" y="1020"/>
                    </a:lnTo>
                    <a:lnTo>
                      <a:pt x="606" y="962"/>
                    </a:lnTo>
                    <a:lnTo>
                      <a:pt x="647" y="945"/>
                    </a:lnTo>
                    <a:lnTo>
                      <a:pt x="628" y="905"/>
                    </a:lnTo>
                    <a:lnTo>
                      <a:pt x="514" y="670"/>
                    </a:lnTo>
                    <a:lnTo>
                      <a:pt x="509" y="660"/>
                    </a:lnTo>
                    <a:lnTo>
                      <a:pt x="627" y="655"/>
                    </a:lnTo>
                    <a:lnTo>
                      <a:pt x="723" y="650"/>
                    </a:lnTo>
                    <a:lnTo>
                      <a:pt x="655" y="581"/>
                    </a:lnTo>
                    <a:lnTo>
                      <a:pt x="106" y="1"/>
                    </a:lnTo>
                    <a:lnTo>
                      <a:pt x="0" y="0"/>
                    </a:lnTo>
                    <a:lnTo>
                      <a:pt x="525" y="574"/>
                    </a:lnTo>
                    <a:lnTo>
                      <a:pt x="509" y="575"/>
                    </a:lnTo>
                    <a:lnTo>
                      <a:pt x="440" y="577"/>
                    </a:lnTo>
                    <a:lnTo>
                      <a:pt x="375" y="581"/>
                    </a:lnTo>
                    <a:lnTo>
                      <a:pt x="403" y="640"/>
                    </a:lnTo>
                    <a:lnTo>
                      <a:pt x="530" y="900"/>
                    </a:lnTo>
                    <a:lnTo>
                      <a:pt x="519" y="906"/>
                    </a:lnTo>
                    <a:lnTo>
                      <a:pt x="484" y="921"/>
                    </a:lnTo>
                    <a:lnTo>
                      <a:pt x="474" y="924"/>
                    </a:lnTo>
                    <a:lnTo>
                      <a:pt x="327" y="659"/>
                    </a:lnTo>
                    <a:lnTo>
                      <a:pt x="298" y="606"/>
                    </a:lnTo>
                    <a:lnTo>
                      <a:pt x="258" y="651"/>
                    </a:lnTo>
                    <a:lnTo>
                      <a:pt x="201" y="712"/>
                    </a:lnTo>
                    <a:lnTo>
                      <a:pt x="192" y="723"/>
                    </a:lnTo>
                    <a:lnTo>
                      <a:pt x="120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20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" name="Oval 18"/>
          <p:cNvSpPr/>
          <p:nvPr/>
        </p:nvSpPr>
        <p:spPr>
          <a:xfrm>
            <a:off x="3348600" y="2857612"/>
            <a:ext cx="712691" cy="73423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21000">
                <a:schemeClr val="accent3">
                  <a:lumMod val="60000"/>
                  <a:lumOff val="40000"/>
                </a:schemeClr>
              </a:gs>
              <a:gs pos="59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20"/>
            <a:endParaRPr lang="en-US" sz="2400">
              <a:solidFill>
                <a:srgbClr val="FFFFFF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 rot="1694926" flipH="1">
            <a:off x="3412345" y="3428543"/>
            <a:ext cx="1364863" cy="732167"/>
            <a:chOff x="9924242" y="1249902"/>
            <a:chExt cx="1749425" cy="1841501"/>
          </a:xfrm>
          <a:solidFill>
            <a:schemeClr val="tx1"/>
          </a:solidFill>
        </p:grpSpPr>
        <p:sp>
          <p:nvSpPr>
            <p:cNvPr id="81" name="Freeform 65"/>
            <p:cNvSpPr>
              <a:spLocks/>
            </p:cNvSpPr>
            <p:nvPr/>
          </p:nvSpPr>
          <p:spPr bwMode="auto">
            <a:xfrm>
              <a:off x="9970280" y="1289590"/>
              <a:ext cx="1670050" cy="1801813"/>
            </a:xfrm>
            <a:custGeom>
              <a:avLst/>
              <a:gdLst>
                <a:gd name="T0" fmla="*/ 47 w 2104"/>
                <a:gd name="T1" fmla="*/ 2269 h 2269"/>
                <a:gd name="T2" fmla="*/ 1815 w 2104"/>
                <a:gd name="T3" fmla="*/ 456 h 2269"/>
                <a:gd name="T4" fmla="*/ 2104 w 2104"/>
                <a:gd name="T5" fmla="*/ 70 h 2269"/>
                <a:gd name="T6" fmla="*/ 2036 w 2104"/>
                <a:gd name="T7" fmla="*/ 0 h 2269"/>
                <a:gd name="T8" fmla="*/ 1792 w 2104"/>
                <a:gd name="T9" fmla="*/ 433 h 2269"/>
                <a:gd name="T10" fmla="*/ 0 w 2104"/>
                <a:gd name="T11" fmla="*/ 2231 h 2269"/>
                <a:gd name="T12" fmla="*/ 47 w 2104"/>
                <a:gd name="T13" fmla="*/ 2269 h 2269"/>
                <a:gd name="T14" fmla="*/ 47 w 2104"/>
                <a:gd name="T15" fmla="*/ 2269 h 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4" h="2269">
                  <a:moveTo>
                    <a:pt x="47" y="2269"/>
                  </a:moveTo>
                  <a:lnTo>
                    <a:pt x="1815" y="456"/>
                  </a:lnTo>
                  <a:lnTo>
                    <a:pt x="2104" y="70"/>
                  </a:lnTo>
                  <a:lnTo>
                    <a:pt x="2036" y="0"/>
                  </a:lnTo>
                  <a:lnTo>
                    <a:pt x="1792" y="433"/>
                  </a:lnTo>
                  <a:lnTo>
                    <a:pt x="0" y="2231"/>
                  </a:lnTo>
                  <a:lnTo>
                    <a:pt x="47" y="2269"/>
                  </a:lnTo>
                  <a:lnTo>
                    <a:pt x="47" y="2269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20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82" name="Freeform 66"/>
            <p:cNvSpPr>
              <a:spLocks/>
            </p:cNvSpPr>
            <p:nvPr/>
          </p:nvSpPr>
          <p:spPr bwMode="auto">
            <a:xfrm>
              <a:off x="9924242" y="1249902"/>
              <a:ext cx="1749425" cy="1828800"/>
            </a:xfrm>
            <a:custGeom>
              <a:avLst/>
              <a:gdLst>
                <a:gd name="T0" fmla="*/ 0 w 2205"/>
                <a:gd name="T1" fmla="*/ 2182 h 2306"/>
                <a:gd name="T2" fmla="*/ 1498 w 2205"/>
                <a:gd name="T3" fmla="*/ 580 h 2306"/>
                <a:gd name="T4" fmla="*/ 1511 w 2205"/>
                <a:gd name="T5" fmla="*/ 569 h 2306"/>
                <a:gd name="T6" fmla="*/ 1536 w 2205"/>
                <a:gd name="T7" fmla="*/ 548 h 2306"/>
                <a:gd name="T8" fmla="*/ 1559 w 2205"/>
                <a:gd name="T9" fmla="*/ 527 h 2306"/>
                <a:gd name="T10" fmla="*/ 1578 w 2205"/>
                <a:gd name="T11" fmla="*/ 512 h 2306"/>
                <a:gd name="T12" fmla="*/ 1597 w 2205"/>
                <a:gd name="T13" fmla="*/ 495 h 2306"/>
                <a:gd name="T14" fmla="*/ 1616 w 2205"/>
                <a:gd name="T15" fmla="*/ 476 h 2306"/>
                <a:gd name="T16" fmla="*/ 1635 w 2205"/>
                <a:gd name="T17" fmla="*/ 457 h 2306"/>
                <a:gd name="T18" fmla="*/ 1654 w 2205"/>
                <a:gd name="T19" fmla="*/ 437 h 2306"/>
                <a:gd name="T20" fmla="*/ 1674 w 2205"/>
                <a:gd name="T21" fmla="*/ 420 h 2306"/>
                <a:gd name="T22" fmla="*/ 1692 w 2205"/>
                <a:gd name="T23" fmla="*/ 401 h 2306"/>
                <a:gd name="T24" fmla="*/ 1709 w 2205"/>
                <a:gd name="T25" fmla="*/ 380 h 2306"/>
                <a:gd name="T26" fmla="*/ 1724 w 2205"/>
                <a:gd name="T27" fmla="*/ 361 h 2306"/>
                <a:gd name="T28" fmla="*/ 2057 w 2205"/>
                <a:gd name="T29" fmla="*/ 103 h 2306"/>
                <a:gd name="T30" fmla="*/ 2085 w 2205"/>
                <a:gd name="T31" fmla="*/ 82 h 2306"/>
                <a:gd name="T32" fmla="*/ 2112 w 2205"/>
                <a:gd name="T33" fmla="*/ 63 h 2306"/>
                <a:gd name="T34" fmla="*/ 2134 w 2205"/>
                <a:gd name="T35" fmla="*/ 44 h 2306"/>
                <a:gd name="T36" fmla="*/ 2157 w 2205"/>
                <a:gd name="T37" fmla="*/ 29 h 2306"/>
                <a:gd name="T38" fmla="*/ 2186 w 2205"/>
                <a:gd name="T39" fmla="*/ 6 h 2306"/>
                <a:gd name="T40" fmla="*/ 2203 w 2205"/>
                <a:gd name="T41" fmla="*/ 2 h 2306"/>
                <a:gd name="T42" fmla="*/ 2199 w 2205"/>
                <a:gd name="T43" fmla="*/ 23 h 2306"/>
                <a:gd name="T44" fmla="*/ 2188 w 2205"/>
                <a:gd name="T45" fmla="*/ 40 h 2306"/>
                <a:gd name="T46" fmla="*/ 2176 w 2205"/>
                <a:gd name="T47" fmla="*/ 59 h 2306"/>
                <a:gd name="T48" fmla="*/ 2148 w 2205"/>
                <a:gd name="T49" fmla="*/ 92 h 2306"/>
                <a:gd name="T50" fmla="*/ 2134 w 2205"/>
                <a:gd name="T51" fmla="*/ 107 h 2306"/>
                <a:gd name="T52" fmla="*/ 1764 w 2205"/>
                <a:gd name="T53" fmla="*/ 375 h 2306"/>
                <a:gd name="T54" fmla="*/ 1754 w 2205"/>
                <a:gd name="T55" fmla="*/ 390 h 2306"/>
                <a:gd name="T56" fmla="*/ 1739 w 2205"/>
                <a:gd name="T57" fmla="*/ 413 h 2306"/>
                <a:gd name="T58" fmla="*/ 1722 w 2205"/>
                <a:gd name="T59" fmla="*/ 436 h 2306"/>
                <a:gd name="T60" fmla="*/ 1711 w 2205"/>
                <a:gd name="T61" fmla="*/ 457 h 2306"/>
                <a:gd name="T62" fmla="*/ 1695 w 2205"/>
                <a:gd name="T63" fmla="*/ 474 h 2306"/>
                <a:gd name="T64" fmla="*/ 1676 w 2205"/>
                <a:gd name="T65" fmla="*/ 493 h 2306"/>
                <a:gd name="T66" fmla="*/ 1659 w 2205"/>
                <a:gd name="T67" fmla="*/ 514 h 2306"/>
                <a:gd name="T68" fmla="*/ 1638 w 2205"/>
                <a:gd name="T69" fmla="*/ 534 h 2306"/>
                <a:gd name="T70" fmla="*/ 1616 w 2205"/>
                <a:gd name="T71" fmla="*/ 553 h 2306"/>
                <a:gd name="T72" fmla="*/ 1589 w 2205"/>
                <a:gd name="T73" fmla="*/ 572 h 2306"/>
                <a:gd name="T74" fmla="*/ 1564 w 2205"/>
                <a:gd name="T75" fmla="*/ 591 h 2306"/>
                <a:gd name="T76" fmla="*/ 1534 w 2205"/>
                <a:gd name="T77" fmla="*/ 609 h 2306"/>
                <a:gd name="T78" fmla="*/ 70 w 2205"/>
                <a:gd name="T79" fmla="*/ 2169 h 2306"/>
                <a:gd name="T80" fmla="*/ 108 w 2205"/>
                <a:gd name="T81" fmla="*/ 2306 h 2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05" h="2306">
                  <a:moveTo>
                    <a:pt x="108" y="2306"/>
                  </a:moveTo>
                  <a:lnTo>
                    <a:pt x="0" y="2182"/>
                  </a:lnTo>
                  <a:lnTo>
                    <a:pt x="1498" y="584"/>
                  </a:lnTo>
                  <a:lnTo>
                    <a:pt x="1498" y="580"/>
                  </a:lnTo>
                  <a:lnTo>
                    <a:pt x="1503" y="578"/>
                  </a:lnTo>
                  <a:lnTo>
                    <a:pt x="1511" y="569"/>
                  </a:lnTo>
                  <a:lnTo>
                    <a:pt x="1522" y="561"/>
                  </a:lnTo>
                  <a:lnTo>
                    <a:pt x="1536" y="548"/>
                  </a:lnTo>
                  <a:lnTo>
                    <a:pt x="1551" y="536"/>
                  </a:lnTo>
                  <a:lnTo>
                    <a:pt x="1559" y="527"/>
                  </a:lnTo>
                  <a:lnTo>
                    <a:pt x="1568" y="519"/>
                  </a:lnTo>
                  <a:lnTo>
                    <a:pt x="1578" y="512"/>
                  </a:lnTo>
                  <a:lnTo>
                    <a:pt x="1587" y="504"/>
                  </a:lnTo>
                  <a:lnTo>
                    <a:pt x="1597" y="495"/>
                  </a:lnTo>
                  <a:lnTo>
                    <a:pt x="1606" y="485"/>
                  </a:lnTo>
                  <a:lnTo>
                    <a:pt x="1616" y="476"/>
                  </a:lnTo>
                  <a:lnTo>
                    <a:pt x="1625" y="468"/>
                  </a:lnTo>
                  <a:lnTo>
                    <a:pt x="1635" y="457"/>
                  </a:lnTo>
                  <a:lnTo>
                    <a:pt x="1644" y="447"/>
                  </a:lnTo>
                  <a:lnTo>
                    <a:pt x="1654" y="437"/>
                  </a:lnTo>
                  <a:lnTo>
                    <a:pt x="1665" y="430"/>
                  </a:lnTo>
                  <a:lnTo>
                    <a:pt x="1674" y="420"/>
                  </a:lnTo>
                  <a:lnTo>
                    <a:pt x="1684" y="411"/>
                  </a:lnTo>
                  <a:lnTo>
                    <a:pt x="1692" y="401"/>
                  </a:lnTo>
                  <a:lnTo>
                    <a:pt x="1701" y="390"/>
                  </a:lnTo>
                  <a:lnTo>
                    <a:pt x="1709" y="380"/>
                  </a:lnTo>
                  <a:lnTo>
                    <a:pt x="1716" y="371"/>
                  </a:lnTo>
                  <a:lnTo>
                    <a:pt x="1724" y="361"/>
                  </a:lnTo>
                  <a:lnTo>
                    <a:pt x="1732" y="354"/>
                  </a:lnTo>
                  <a:lnTo>
                    <a:pt x="2057" y="103"/>
                  </a:lnTo>
                  <a:lnTo>
                    <a:pt x="2070" y="92"/>
                  </a:lnTo>
                  <a:lnTo>
                    <a:pt x="2085" y="82"/>
                  </a:lnTo>
                  <a:lnTo>
                    <a:pt x="2096" y="73"/>
                  </a:lnTo>
                  <a:lnTo>
                    <a:pt x="2112" y="63"/>
                  </a:lnTo>
                  <a:lnTo>
                    <a:pt x="2123" y="54"/>
                  </a:lnTo>
                  <a:lnTo>
                    <a:pt x="2134" y="44"/>
                  </a:lnTo>
                  <a:lnTo>
                    <a:pt x="2146" y="35"/>
                  </a:lnTo>
                  <a:lnTo>
                    <a:pt x="2157" y="29"/>
                  </a:lnTo>
                  <a:lnTo>
                    <a:pt x="2172" y="14"/>
                  </a:lnTo>
                  <a:lnTo>
                    <a:pt x="2186" y="6"/>
                  </a:lnTo>
                  <a:lnTo>
                    <a:pt x="2197" y="0"/>
                  </a:lnTo>
                  <a:lnTo>
                    <a:pt x="2203" y="2"/>
                  </a:lnTo>
                  <a:lnTo>
                    <a:pt x="2205" y="10"/>
                  </a:lnTo>
                  <a:lnTo>
                    <a:pt x="2199" y="23"/>
                  </a:lnTo>
                  <a:lnTo>
                    <a:pt x="2193" y="31"/>
                  </a:lnTo>
                  <a:lnTo>
                    <a:pt x="2188" y="40"/>
                  </a:lnTo>
                  <a:lnTo>
                    <a:pt x="2182" y="50"/>
                  </a:lnTo>
                  <a:lnTo>
                    <a:pt x="2176" y="59"/>
                  </a:lnTo>
                  <a:lnTo>
                    <a:pt x="2159" y="76"/>
                  </a:lnTo>
                  <a:lnTo>
                    <a:pt x="2148" y="92"/>
                  </a:lnTo>
                  <a:lnTo>
                    <a:pt x="2138" y="101"/>
                  </a:lnTo>
                  <a:lnTo>
                    <a:pt x="2134" y="107"/>
                  </a:lnTo>
                  <a:lnTo>
                    <a:pt x="1766" y="375"/>
                  </a:lnTo>
                  <a:lnTo>
                    <a:pt x="1764" y="375"/>
                  </a:lnTo>
                  <a:lnTo>
                    <a:pt x="1760" y="380"/>
                  </a:lnTo>
                  <a:lnTo>
                    <a:pt x="1754" y="390"/>
                  </a:lnTo>
                  <a:lnTo>
                    <a:pt x="1749" y="401"/>
                  </a:lnTo>
                  <a:lnTo>
                    <a:pt x="1739" y="413"/>
                  </a:lnTo>
                  <a:lnTo>
                    <a:pt x="1730" y="428"/>
                  </a:lnTo>
                  <a:lnTo>
                    <a:pt x="1722" y="436"/>
                  </a:lnTo>
                  <a:lnTo>
                    <a:pt x="1718" y="447"/>
                  </a:lnTo>
                  <a:lnTo>
                    <a:pt x="1711" y="457"/>
                  </a:lnTo>
                  <a:lnTo>
                    <a:pt x="1705" y="466"/>
                  </a:lnTo>
                  <a:lnTo>
                    <a:pt x="1695" y="474"/>
                  </a:lnTo>
                  <a:lnTo>
                    <a:pt x="1686" y="483"/>
                  </a:lnTo>
                  <a:lnTo>
                    <a:pt x="1676" y="493"/>
                  </a:lnTo>
                  <a:lnTo>
                    <a:pt x="1669" y="502"/>
                  </a:lnTo>
                  <a:lnTo>
                    <a:pt x="1659" y="514"/>
                  </a:lnTo>
                  <a:lnTo>
                    <a:pt x="1650" y="525"/>
                  </a:lnTo>
                  <a:lnTo>
                    <a:pt x="1638" y="534"/>
                  </a:lnTo>
                  <a:lnTo>
                    <a:pt x="1629" y="546"/>
                  </a:lnTo>
                  <a:lnTo>
                    <a:pt x="1616" y="553"/>
                  </a:lnTo>
                  <a:lnTo>
                    <a:pt x="1602" y="563"/>
                  </a:lnTo>
                  <a:lnTo>
                    <a:pt x="1589" y="572"/>
                  </a:lnTo>
                  <a:lnTo>
                    <a:pt x="1578" y="582"/>
                  </a:lnTo>
                  <a:lnTo>
                    <a:pt x="1564" y="591"/>
                  </a:lnTo>
                  <a:lnTo>
                    <a:pt x="1549" y="601"/>
                  </a:lnTo>
                  <a:lnTo>
                    <a:pt x="1534" y="609"/>
                  </a:lnTo>
                  <a:lnTo>
                    <a:pt x="1519" y="616"/>
                  </a:lnTo>
                  <a:lnTo>
                    <a:pt x="70" y="2169"/>
                  </a:lnTo>
                  <a:lnTo>
                    <a:pt x="158" y="2268"/>
                  </a:lnTo>
                  <a:lnTo>
                    <a:pt x="108" y="2306"/>
                  </a:lnTo>
                  <a:lnTo>
                    <a:pt x="108" y="23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20"/>
              <a:endParaRPr lang="en-US"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971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228601"/>
            <a:ext cx="12085404" cy="812595"/>
          </a:xfrm>
        </p:spPr>
        <p:txBody>
          <a:bodyPr/>
          <a:lstStyle/>
          <a:p>
            <a:r>
              <a:rPr lang="en-US" sz="5867" dirty="0"/>
              <a:t>Event Models</a:t>
            </a:r>
            <a:endParaRPr lang="en-US" sz="5867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-724568" y="683887"/>
            <a:ext cx="11684000" cy="1581436"/>
          </a:xfrm>
          <a:prstGeom prst="rect">
            <a:avLst/>
          </a:prstGeom>
        </p:spPr>
        <p:txBody>
          <a:bodyPr vert="horz" lIns="162532" tIns="81265" rIns="162532" bIns="81265" numCol="1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333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967" y="1239467"/>
            <a:ext cx="8581460" cy="8206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0"/>
            <a:r>
              <a:rPr lang="en-US" sz="5333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Event object for pointer</a:t>
            </a:r>
            <a:endParaRPr lang="en-US" sz="800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969" y="2897191"/>
            <a:ext cx="4072089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0"/>
            <a:r>
              <a:rPr lang="en-US" sz="3200" b="1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event</a:t>
            </a:r>
          </a:p>
          <a:p>
            <a:pPr marL="609561" lvl="1" defTabSz="1219120"/>
            <a:r>
              <a:rPr lang="en-US" sz="3200" spc="-93" dirty="0" err="1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clientx</a:t>
            </a:r>
            <a:endParaRPr lang="en-US" sz="3200" spc="-93" dirty="0">
              <a:solidFill>
                <a:srgbClr val="000000">
                  <a:lumMod val="75000"/>
                  <a:lumOff val="25000"/>
                  <a:alpha val="99000"/>
                </a:srgbClr>
              </a:solidFill>
            </a:endParaRPr>
          </a:p>
          <a:p>
            <a:pPr marL="609561" lvl="1" defTabSz="1219120"/>
            <a:r>
              <a:rPr lang="en-US" sz="3200" spc="-93" dirty="0" err="1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clienty</a:t>
            </a:r>
            <a:endParaRPr lang="en-US" sz="3200" spc="-93" dirty="0">
              <a:solidFill>
                <a:srgbClr val="000000">
                  <a:lumMod val="75000"/>
                  <a:lumOff val="25000"/>
                  <a:alpha val="99000"/>
                </a:srgbClr>
              </a:solidFill>
            </a:endParaRPr>
          </a:p>
          <a:p>
            <a:pPr marL="609561" lvl="1" defTabSz="1219120"/>
            <a:r>
              <a:rPr lang="en-US" sz="3200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target</a:t>
            </a:r>
          </a:p>
          <a:p>
            <a:pPr marL="609561" lvl="1" defTabSz="1219120"/>
            <a:r>
              <a:rPr lang="en-US" sz="3200" spc="-93" dirty="0" err="1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preventDefault</a:t>
            </a:r>
            <a:endParaRPr lang="en-US" sz="3200" spc="-93" dirty="0">
              <a:solidFill>
                <a:srgbClr val="000000">
                  <a:lumMod val="75000"/>
                  <a:lumOff val="25000"/>
                  <a:alpha val="99000"/>
                </a:srgbClr>
              </a:solidFill>
            </a:endParaRPr>
          </a:p>
          <a:p>
            <a:pPr marL="609561" lvl="1" defTabSz="1219120"/>
            <a:r>
              <a:rPr lang="en-US" sz="3200" spc="-93" dirty="0" err="1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etc</a:t>
            </a:r>
            <a:endParaRPr lang="en-US" sz="3200" spc="-93" dirty="0">
              <a:solidFill>
                <a:srgbClr val="000000">
                  <a:lumMod val="75000"/>
                  <a:lumOff val="25000"/>
                  <a:alpha val="99000"/>
                </a:srgbClr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519251" y="3603897"/>
            <a:ext cx="332520" cy="254119"/>
          </a:xfrm>
          <a:prstGeom prst="bentConnector3">
            <a:avLst>
              <a:gd name="adj1" fmla="val -227"/>
            </a:avLst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522787" y="4063997"/>
            <a:ext cx="332520" cy="254119"/>
          </a:xfrm>
          <a:prstGeom prst="bentConnector3">
            <a:avLst>
              <a:gd name="adj1" fmla="val -227"/>
            </a:avLst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526323" y="4583477"/>
            <a:ext cx="332520" cy="254119"/>
          </a:xfrm>
          <a:prstGeom prst="bentConnector3">
            <a:avLst>
              <a:gd name="adj1" fmla="val -227"/>
            </a:avLst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529859" y="5011683"/>
            <a:ext cx="332520" cy="254119"/>
          </a:xfrm>
          <a:prstGeom prst="bentConnector3">
            <a:avLst>
              <a:gd name="adj1" fmla="val -227"/>
            </a:avLst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533395" y="5557902"/>
            <a:ext cx="332520" cy="254119"/>
          </a:xfrm>
          <a:prstGeom prst="bentConnector3">
            <a:avLst>
              <a:gd name="adj1" fmla="val -227"/>
            </a:avLst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59058" y="2922532"/>
            <a:ext cx="4072089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0"/>
            <a:r>
              <a:rPr lang="en-US" sz="3200" b="1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event</a:t>
            </a:r>
          </a:p>
          <a:p>
            <a:pPr marL="609561" lvl="1" defTabSz="1219120"/>
            <a:r>
              <a:rPr lang="en-US" sz="3200" spc="-93" dirty="0" err="1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clientx</a:t>
            </a:r>
            <a:endParaRPr lang="en-US" sz="3200" spc="-93" dirty="0">
              <a:solidFill>
                <a:srgbClr val="000000">
                  <a:lumMod val="75000"/>
                  <a:lumOff val="25000"/>
                  <a:alpha val="99000"/>
                </a:srgbClr>
              </a:solidFill>
            </a:endParaRPr>
          </a:p>
          <a:p>
            <a:pPr marL="609561" lvl="1" defTabSz="1219120"/>
            <a:r>
              <a:rPr lang="en-US" sz="3200" spc="-93" dirty="0" err="1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clienty</a:t>
            </a:r>
            <a:endParaRPr lang="en-US" sz="3200" spc="-93" dirty="0">
              <a:solidFill>
                <a:srgbClr val="000000">
                  <a:lumMod val="75000"/>
                  <a:lumOff val="25000"/>
                  <a:alpha val="99000"/>
                </a:srgbClr>
              </a:solidFill>
            </a:endParaRPr>
          </a:p>
          <a:p>
            <a:pPr marL="609561" lvl="1" defTabSz="1219120"/>
            <a:r>
              <a:rPr lang="en-US" sz="3200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target</a:t>
            </a:r>
          </a:p>
          <a:p>
            <a:pPr marL="609561" lvl="1" defTabSz="1219120"/>
            <a:r>
              <a:rPr lang="en-US" sz="3200" spc="-93" dirty="0" err="1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preventDefault</a:t>
            </a:r>
            <a:endParaRPr lang="en-US" sz="3200" spc="-93" dirty="0">
              <a:solidFill>
                <a:srgbClr val="000000">
                  <a:lumMod val="75000"/>
                  <a:lumOff val="25000"/>
                  <a:alpha val="99000"/>
                </a:srgbClr>
              </a:solidFill>
            </a:endParaRPr>
          </a:p>
          <a:p>
            <a:pPr marL="609561" lvl="1" defTabSz="1219120"/>
            <a:r>
              <a:rPr lang="en-US" sz="3200" spc="-93" dirty="0" err="1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etc</a:t>
            </a:r>
            <a:endParaRPr lang="en-US" sz="3200" spc="-93" dirty="0">
              <a:solidFill>
                <a:srgbClr val="000000">
                  <a:lumMod val="75000"/>
                  <a:lumOff val="25000"/>
                  <a:alpha val="99000"/>
                </a:srgbClr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>
            <a:off x="4591340" y="3438603"/>
            <a:ext cx="332520" cy="254119"/>
          </a:xfrm>
          <a:prstGeom prst="bentConnector3">
            <a:avLst>
              <a:gd name="adj1" fmla="val -227"/>
            </a:avLst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4594876" y="3898703"/>
            <a:ext cx="332520" cy="254119"/>
          </a:xfrm>
          <a:prstGeom prst="bentConnector3">
            <a:avLst>
              <a:gd name="adj1" fmla="val -227"/>
            </a:avLst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598412" y="4418183"/>
            <a:ext cx="332520" cy="254119"/>
          </a:xfrm>
          <a:prstGeom prst="bentConnector3">
            <a:avLst>
              <a:gd name="adj1" fmla="val -227"/>
            </a:avLst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4601948" y="4846390"/>
            <a:ext cx="332520" cy="254119"/>
          </a:xfrm>
          <a:prstGeom prst="bentConnector3">
            <a:avLst>
              <a:gd name="adj1" fmla="val -227"/>
            </a:avLst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605484" y="5392609"/>
            <a:ext cx="332520" cy="254119"/>
          </a:xfrm>
          <a:prstGeom prst="bentConnector3">
            <a:avLst>
              <a:gd name="adj1" fmla="val -227"/>
            </a:avLst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31148" y="2897191"/>
            <a:ext cx="4072089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0"/>
            <a:r>
              <a:rPr lang="en-US" sz="3200" b="1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event</a:t>
            </a:r>
          </a:p>
          <a:p>
            <a:pPr marL="609561" lvl="1" defTabSz="1219120"/>
            <a:r>
              <a:rPr lang="en-US" sz="3200" spc="-93" dirty="0" err="1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clientx</a:t>
            </a:r>
            <a:endParaRPr lang="en-US" sz="3200" spc="-93" dirty="0">
              <a:solidFill>
                <a:srgbClr val="000000">
                  <a:lumMod val="75000"/>
                  <a:lumOff val="25000"/>
                  <a:alpha val="99000"/>
                </a:srgbClr>
              </a:solidFill>
            </a:endParaRPr>
          </a:p>
          <a:p>
            <a:pPr marL="609561" lvl="1" defTabSz="1219120"/>
            <a:r>
              <a:rPr lang="en-US" sz="3200" spc="-93" dirty="0" err="1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clienty</a:t>
            </a:r>
            <a:endParaRPr lang="en-US" sz="3200" spc="-93" dirty="0">
              <a:solidFill>
                <a:srgbClr val="000000">
                  <a:lumMod val="75000"/>
                  <a:lumOff val="25000"/>
                  <a:alpha val="99000"/>
                </a:srgbClr>
              </a:solidFill>
            </a:endParaRPr>
          </a:p>
          <a:p>
            <a:pPr marL="609561" lvl="1" defTabSz="1219120"/>
            <a:r>
              <a:rPr lang="en-US" sz="3200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target</a:t>
            </a:r>
          </a:p>
          <a:p>
            <a:pPr marL="609561" lvl="1" defTabSz="1219120"/>
            <a:r>
              <a:rPr lang="en-US" sz="3200" spc="-93" dirty="0" err="1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preventDefault</a:t>
            </a:r>
            <a:endParaRPr lang="en-US" sz="3200" spc="-93" dirty="0">
              <a:solidFill>
                <a:srgbClr val="000000">
                  <a:lumMod val="75000"/>
                  <a:lumOff val="25000"/>
                  <a:alpha val="99000"/>
                </a:srgbClr>
              </a:solidFill>
            </a:endParaRPr>
          </a:p>
          <a:p>
            <a:pPr marL="609561" lvl="1" defTabSz="1219120"/>
            <a:r>
              <a:rPr lang="en-US" sz="3200" spc="-93" dirty="0" err="1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etc</a:t>
            </a:r>
            <a:endParaRPr lang="en-US" sz="3200" spc="-93" dirty="0">
              <a:solidFill>
                <a:srgbClr val="000000">
                  <a:lumMod val="75000"/>
                  <a:lumOff val="25000"/>
                  <a:alpha val="99000"/>
                </a:srgbClr>
              </a:solidFill>
            </a:endParaRPr>
          </a:p>
        </p:txBody>
      </p:sp>
      <p:cxnSp>
        <p:nvCxnSpPr>
          <p:cNvPr id="28" name="Elbow Connector 27"/>
          <p:cNvCxnSpPr/>
          <p:nvPr/>
        </p:nvCxnSpPr>
        <p:spPr>
          <a:xfrm>
            <a:off x="8663429" y="3413262"/>
            <a:ext cx="332520" cy="254119"/>
          </a:xfrm>
          <a:prstGeom prst="bentConnector3">
            <a:avLst>
              <a:gd name="adj1" fmla="val -227"/>
            </a:avLst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8666965" y="3873362"/>
            <a:ext cx="332520" cy="254119"/>
          </a:xfrm>
          <a:prstGeom prst="bentConnector3">
            <a:avLst>
              <a:gd name="adj1" fmla="val -227"/>
            </a:avLst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8670501" y="4392842"/>
            <a:ext cx="332520" cy="254119"/>
          </a:xfrm>
          <a:prstGeom prst="bentConnector3">
            <a:avLst>
              <a:gd name="adj1" fmla="val -227"/>
            </a:avLst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8674037" y="4821049"/>
            <a:ext cx="332520" cy="254119"/>
          </a:xfrm>
          <a:prstGeom prst="bentConnector3">
            <a:avLst>
              <a:gd name="adj1" fmla="val -227"/>
            </a:avLst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8677573" y="5367267"/>
            <a:ext cx="332520" cy="254119"/>
          </a:xfrm>
          <a:prstGeom prst="bentConnector3">
            <a:avLst>
              <a:gd name="adj1" fmla="val -227"/>
            </a:avLst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25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228601"/>
            <a:ext cx="12085404" cy="812595"/>
          </a:xfrm>
        </p:spPr>
        <p:txBody>
          <a:bodyPr/>
          <a:lstStyle/>
          <a:p>
            <a:r>
              <a:rPr lang="en-US" sz="5867" dirty="0"/>
              <a:t>Event Models</a:t>
            </a:r>
            <a:endParaRPr lang="en-US" sz="5867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-724568" y="683887"/>
            <a:ext cx="11684000" cy="1581436"/>
          </a:xfrm>
          <a:prstGeom prst="rect">
            <a:avLst/>
          </a:prstGeom>
        </p:spPr>
        <p:txBody>
          <a:bodyPr vert="horz" lIns="162532" tIns="81265" rIns="162532" bIns="81265" numCol="1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333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967" y="1239467"/>
            <a:ext cx="11684900" cy="8206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20"/>
            <a:r>
              <a:rPr lang="en-US" sz="5333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Additional values on pointer objects</a:t>
            </a:r>
            <a:endParaRPr lang="en-US" sz="800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248" y="2463659"/>
            <a:ext cx="4255952" cy="4760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09585" indent="-609585" defTabSz="1219120">
              <a:buFont typeface="Arial" panose="020B0604020202020204" pitchFamily="34" charset="0"/>
              <a:buChar char="•"/>
            </a:pPr>
            <a:r>
              <a:rPr lang="en-US" sz="4267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width</a:t>
            </a:r>
            <a:endParaRPr lang="en-US" sz="4267" spc="-93" dirty="0">
              <a:solidFill>
                <a:srgbClr val="000000">
                  <a:lumMod val="75000"/>
                  <a:lumOff val="25000"/>
                  <a:alpha val="99000"/>
                </a:srgbClr>
              </a:solidFill>
            </a:endParaRPr>
          </a:p>
          <a:p>
            <a:pPr marL="609585" indent="-609585" defTabSz="1219120">
              <a:buFont typeface="Arial" panose="020B0604020202020204" pitchFamily="34" charset="0"/>
              <a:buChar char="•"/>
            </a:pPr>
            <a:r>
              <a:rPr lang="en-US" sz="4267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height</a:t>
            </a:r>
          </a:p>
          <a:p>
            <a:pPr marL="609585" indent="-609585" defTabSz="1219120">
              <a:buFont typeface="Arial" panose="020B0604020202020204" pitchFamily="34" charset="0"/>
              <a:buChar char="•"/>
            </a:pPr>
            <a:r>
              <a:rPr lang="en-US" sz="4267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p</a:t>
            </a:r>
            <a:r>
              <a:rPr lang="en-US" sz="4267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ressure (pen)</a:t>
            </a:r>
          </a:p>
          <a:p>
            <a:pPr marL="609585" indent="-609585" defTabSz="1219120">
              <a:buFont typeface="Arial" panose="020B0604020202020204" pitchFamily="34" charset="0"/>
              <a:buChar char="•"/>
            </a:pPr>
            <a:r>
              <a:rPr lang="en-US" sz="4267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tilt(pen)</a:t>
            </a:r>
          </a:p>
          <a:p>
            <a:pPr marL="609585" indent="-609585" defTabSz="1219120">
              <a:buFont typeface="Arial" panose="020B0604020202020204" pitchFamily="34" charset="0"/>
              <a:buChar char="•"/>
            </a:pPr>
            <a:r>
              <a:rPr lang="en-US" sz="4267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rotation</a:t>
            </a:r>
          </a:p>
          <a:p>
            <a:pPr defTabSz="1219120"/>
            <a:r>
              <a:rPr lang="en-US" sz="4267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	</a:t>
            </a:r>
          </a:p>
          <a:p>
            <a:pPr defTabSz="1219120"/>
            <a:endParaRPr lang="en-US" sz="5333" spc="-93" dirty="0" err="1">
              <a:solidFill>
                <a:srgbClr val="000000">
                  <a:lumMod val="75000"/>
                  <a:lumOff val="25000"/>
                  <a:alpha val="99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9416" y="2463660"/>
            <a:ext cx="4255952" cy="4103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09585" indent="-609585" defTabSz="1219120">
              <a:buFont typeface="Arial" panose="020B0604020202020204" pitchFamily="34" charset="0"/>
              <a:buChar char="•"/>
            </a:pPr>
            <a:r>
              <a:rPr lang="en-US" sz="4267" spc="-93" dirty="0" err="1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pointerType</a:t>
            </a:r>
            <a:endParaRPr lang="en-US" sz="4267" spc="-93" dirty="0">
              <a:solidFill>
                <a:srgbClr val="000000">
                  <a:lumMod val="75000"/>
                  <a:lumOff val="25000"/>
                  <a:alpha val="99000"/>
                </a:srgbClr>
              </a:solidFill>
            </a:endParaRPr>
          </a:p>
          <a:p>
            <a:pPr marL="609585" indent="-609585" defTabSz="1219120">
              <a:buFont typeface="Arial" panose="020B0604020202020204" pitchFamily="34" charset="0"/>
              <a:buChar char="•"/>
            </a:pPr>
            <a:r>
              <a:rPr lang="en-US" sz="4267" spc="-93" dirty="0" err="1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pointerId</a:t>
            </a:r>
            <a:endParaRPr lang="en-US" sz="4267" spc="-93" dirty="0">
              <a:solidFill>
                <a:srgbClr val="000000">
                  <a:lumMod val="75000"/>
                  <a:lumOff val="25000"/>
                  <a:alpha val="99000"/>
                </a:srgbClr>
              </a:solidFill>
            </a:endParaRPr>
          </a:p>
          <a:p>
            <a:pPr marL="609585" indent="-609585" defTabSz="1219120">
              <a:buFont typeface="Arial" panose="020B0604020202020204" pitchFamily="34" charset="0"/>
              <a:buChar char="•"/>
            </a:pPr>
            <a:r>
              <a:rPr lang="en-US" sz="4267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Event type</a:t>
            </a:r>
          </a:p>
          <a:p>
            <a:pPr marL="609585" indent="-609585" defTabSz="1219120">
              <a:buFont typeface="Arial" panose="020B0604020202020204" pitchFamily="34" charset="0"/>
              <a:buChar char="•"/>
            </a:pPr>
            <a:r>
              <a:rPr lang="en-US" sz="4267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Any more!</a:t>
            </a:r>
          </a:p>
          <a:p>
            <a:pPr defTabSz="1219120"/>
            <a:r>
              <a:rPr lang="en-US" sz="4267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	</a:t>
            </a:r>
          </a:p>
          <a:p>
            <a:pPr defTabSz="1219120"/>
            <a:endParaRPr lang="en-US" sz="5333" spc="-93" dirty="0" err="1">
              <a:solidFill>
                <a:srgbClr val="000000">
                  <a:lumMod val="75000"/>
                  <a:lumOff val="25000"/>
                  <a:alpha val="9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7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228601"/>
            <a:ext cx="12085404" cy="812595"/>
          </a:xfrm>
        </p:spPr>
        <p:txBody>
          <a:bodyPr/>
          <a:lstStyle/>
          <a:p>
            <a:r>
              <a:rPr lang="en-US" sz="5867" dirty="0"/>
              <a:t>Touch First</a:t>
            </a:r>
            <a:endParaRPr lang="en-US" sz="5867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-724568" y="683887"/>
            <a:ext cx="11684000" cy="1581436"/>
          </a:xfrm>
          <a:prstGeom prst="rect">
            <a:avLst/>
          </a:prstGeom>
        </p:spPr>
        <p:txBody>
          <a:bodyPr vert="horz" lIns="162532" tIns="81265" rIns="162532" bIns="81265" numCol="1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333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19249" y="1041133"/>
            <a:ext cx="11239615" cy="200686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9120"/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       if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window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ontouchstart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pPr defTabSz="1219120"/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        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myButton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addEventListener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'</a:t>
            </a:r>
            <a:r>
              <a:rPr lang="en-US" sz="1600" dirty="0" err="1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touchstart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'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,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myFavFunction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,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false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pPr defTabSz="1219120"/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}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pPr defTabSz="1219120"/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else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pPr defTabSz="1219120"/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        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myButton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addEventListener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'click'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,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myFavFunction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,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false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pPr defTabSz="1219120"/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}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    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0994" y="3048001"/>
            <a:ext cx="4821961" cy="6566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20"/>
            <a:r>
              <a:rPr lang="en-US" sz="4267" spc="-93" dirty="0">
                <a:solidFill>
                  <a:srgbClr val="000000">
                    <a:lumMod val="75000"/>
                    <a:lumOff val="25000"/>
                    <a:alpha val="99000"/>
                  </a:srgbClr>
                </a:solidFill>
              </a:rPr>
              <a:t>Change this to … this</a:t>
            </a:r>
            <a:endParaRPr lang="en-US" sz="640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9249" y="3865012"/>
            <a:ext cx="11239615" cy="276037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9120"/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  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window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navigator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msPointerEnabled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pPr defTabSz="1219120"/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pPr defTabSz="1219120"/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        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myButton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addEventListener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'</a:t>
            </a:r>
            <a:r>
              <a:rPr lang="en-US" sz="1600" dirty="0" err="1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MSPointerDown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'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,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myFavFunction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,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false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pPr defTabSz="1219120"/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}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else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FFFFFF"/>
                </a:solidFill>
              </a:rPr>
              <a:t>'</a:t>
            </a:r>
            <a:r>
              <a:rPr lang="en-US" sz="1600" dirty="0" err="1">
                <a:solidFill>
                  <a:srgbClr val="FFFFFF"/>
                </a:solidFill>
              </a:rPr>
              <a:t>ontouchstart</a:t>
            </a:r>
            <a:r>
              <a:rPr lang="en-US" sz="1600" dirty="0">
                <a:solidFill>
                  <a:srgbClr val="FFFFFF"/>
                </a:solidFill>
              </a:rPr>
              <a:t>' in </a:t>
            </a:r>
            <a:r>
              <a:rPr lang="en-US" sz="1600" dirty="0" err="1">
                <a:solidFill>
                  <a:srgbClr val="FFFFFF"/>
                </a:solidFill>
              </a:rPr>
              <a:t>document.documentElement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pPr defTabSz="1219120"/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pPr defTabSz="1219120"/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        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myButton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addEventListener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'</a:t>
            </a:r>
            <a:r>
              <a:rPr lang="en-US" sz="1600" dirty="0" err="1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touchstart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'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,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myFavFunction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,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false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pPr defTabSz="1219120"/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}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pPr defTabSz="1219120"/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else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{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pPr defTabSz="1219120"/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        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myButton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addEventListener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'click'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,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myFavFunction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,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false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pPr defTabSz="1219120"/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}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    </a:t>
            </a:r>
            <a:endParaRPr lang="en-US" sz="16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0474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257</Words>
  <Application>Microsoft Office PowerPoint</Application>
  <PresentationFormat>Widescreen</PresentationFormat>
  <Paragraphs>78</Paragraphs>
  <Slides>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Segoe UI</vt:lpstr>
      <vt:lpstr>Segoe UI Light</vt:lpstr>
      <vt:lpstr>Wingdings</vt:lpstr>
      <vt:lpstr>Metro_TT_Blue_16x9_02-12</vt:lpstr>
      <vt:lpstr>Event Models</vt:lpstr>
      <vt:lpstr>Event Models</vt:lpstr>
      <vt:lpstr>Event Models</vt:lpstr>
      <vt:lpstr>Touch First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Models</dc:title>
  <dc:creator>boyofgreen@gmail.com</dc:creator>
  <cp:lastModifiedBy>boyofgreen@gmail.com</cp:lastModifiedBy>
  <cp:revision>1</cp:revision>
  <dcterms:created xsi:type="dcterms:W3CDTF">2013-05-23T01:18:51Z</dcterms:created>
  <dcterms:modified xsi:type="dcterms:W3CDTF">2013-05-23T01:20:30Z</dcterms:modified>
</cp:coreProperties>
</file>