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0" r:id="rId4"/>
    <p:sldId id="271" r:id="rId5"/>
    <p:sldId id="272" r:id="rId6"/>
    <p:sldId id="261" r:id="rId7"/>
    <p:sldId id="275" r:id="rId8"/>
    <p:sldId id="274" r:id="rId9"/>
    <p:sldId id="27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工作量分布情况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计划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需求</c:v>
                </c:pt>
                <c:pt idx="1">
                  <c:v>设计</c:v>
                </c:pt>
                <c:pt idx="2">
                  <c:v>编码</c:v>
                </c:pt>
                <c:pt idx="3">
                  <c:v>测试</c:v>
                </c:pt>
                <c:pt idx="4">
                  <c:v>总结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240</c:v>
                </c:pt>
                <c:pt idx="1">
                  <c:v>240</c:v>
                </c:pt>
                <c:pt idx="2">
                  <c:v>480</c:v>
                </c:pt>
                <c:pt idx="3">
                  <c:v>180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6-4B3C-934B-2D344696C8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需求</c:v>
                </c:pt>
                <c:pt idx="1">
                  <c:v>设计</c:v>
                </c:pt>
                <c:pt idx="2">
                  <c:v>编码</c:v>
                </c:pt>
                <c:pt idx="3">
                  <c:v>测试</c:v>
                </c:pt>
                <c:pt idx="4">
                  <c:v>总结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192</c:v>
                </c:pt>
                <c:pt idx="1">
                  <c:v>240</c:v>
                </c:pt>
                <c:pt idx="2">
                  <c:v>592</c:v>
                </c:pt>
                <c:pt idx="3">
                  <c:v>192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6-4B3C-934B-2D344696C8B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301080"/>
        <c:axId val="354302064"/>
      </c:barChart>
      <c:catAx>
        <c:axId val="354301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4302064"/>
        <c:crosses val="autoZero"/>
        <c:auto val="1"/>
        <c:lblAlgn val="ctr"/>
        <c:lblOffset val="100"/>
        <c:noMultiLvlLbl val="0"/>
      </c:catAx>
      <c:valAx>
        <c:axId val="35430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43010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C8CEC3D-96F7-401F-9673-3EE7F75C9C5B}" type="datetimeFigureOut">
              <a:rPr lang="en-US" altLang="zh-CN"/>
              <a:t>7/11/2017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98ED8CD-4E4C-49AC-BDC6-2963BA49E54F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032BCF4-D26D-4DAF-9F57-FE1E61FE7935}" type="datetimeFigureOut">
              <a:t>2017/7/11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FB91549-43BF-425A-AF25-75262019208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 latinLnBrk="0">
              <a:defRPr lang="zh-CN"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2017/7/11</a:t>
            </a:fld>
            <a:endParaRPr 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2017/7/11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2017/7/11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2017/7/11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 latinLnBrk="0">
              <a:defRPr lang="zh-CN"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2017/7/11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2017/7/11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2017/7/11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2017/7/11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2017/7/11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2017/7/11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2017/7/11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rgbClr val="8C8C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1C93FC7-9D1A-468B-98DB-D1E8D74418D9}" type="datetimeFigureOut">
              <a:rPr lang="en-US" altLang="zh-CN" smtClean="0"/>
              <a:pPr/>
              <a:t>7/11/2017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rgbClr val="8C8C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rgbClr val="8C8C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F31473-23EB-4724-8B59-FE6D21D89F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3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748" y="685801"/>
            <a:ext cx="4452665" cy="101500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K2-</a:t>
            </a:r>
            <a:r>
              <a:rPr lang="zh-CN" altLang="en-US" sz="3200" dirty="0" smtClean="0"/>
              <a:t>视</a:t>
            </a:r>
            <a:r>
              <a:rPr lang="zh-CN" altLang="en-US" sz="3200" dirty="0" smtClean="0"/>
              <a:t>频存储管理</a:t>
            </a:r>
            <a:r>
              <a:rPr lang="zh-CN" altLang="en-US" sz="3200" dirty="0"/>
              <a:t>系统</a:t>
            </a:r>
            <a:endParaRPr 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4581128"/>
            <a:ext cx="3962400" cy="1591072"/>
          </a:xfrm>
        </p:spPr>
        <p:txBody>
          <a:bodyPr>
            <a:normAutofit/>
          </a:bodyPr>
          <a:lstStyle/>
          <a:p>
            <a:r>
              <a:rPr lang="zh-CN" altLang="en-US" dirty="0"/>
              <a:t>项目成员：</a:t>
            </a:r>
            <a:endParaRPr lang="en-US" altLang="zh-CN" dirty="0"/>
          </a:p>
          <a:p>
            <a:r>
              <a:rPr lang="zh-CN" altLang="en-US" dirty="0"/>
              <a:t>赵堃圻     刘廷润</a:t>
            </a:r>
            <a:endParaRPr lang="en-US" altLang="zh-CN" dirty="0"/>
          </a:p>
          <a:p>
            <a:r>
              <a:rPr lang="zh-CN" altLang="en-US" dirty="0"/>
              <a:t>邹彬         纪泰安</a:t>
            </a:r>
            <a:endParaRPr lang="en-US" altLang="zh-CN" dirty="0"/>
          </a:p>
          <a:p>
            <a:r>
              <a:rPr lang="zh-CN" altLang="en-US" dirty="0"/>
              <a:t>马松山      许嘉乐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项目说明：</a:t>
            </a:r>
            <a:endParaRPr lang="en-US" altLang="zh-CN" b="1" dirty="0" smtClean="0"/>
          </a:p>
          <a:p>
            <a:r>
              <a:rPr lang="en-US" altLang="zh-CN" b="1" dirty="0" smtClean="0"/>
              <a:t>K2</a:t>
            </a:r>
            <a:r>
              <a:rPr lang="zh-CN" altLang="zh-CN" b="1" dirty="0"/>
              <a:t>视频存储系统是一款</a:t>
            </a:r>
            <a:r>
              <a:rPr lang="zh-CN" altLang="zh-CN" dirty="0"/>
              <a:t>基于网络方式，向用户提供视频文件的存储、访问、备份、共享、在线播放等功能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系</a:t>
            </a:r>
            <a:r>
              <a:rPr lang="zh-CN" altLang="zh-CN" dirty="0"/>
              <a:t>统采用</a:t>
            </a:r>
            <a:r>
              <a:rPr lang="en-US" altLang="zh-CN" dirty="0"/>
              <a:t>B/S</a:t>
            </a:r>
            <a:r>
              <a:rPr lang="zh-CN" altLang="zh-CN" dirty="0"/>
              <a:t>模式开发。系统提供不</a:t>
            </a:r>
            <a:r>
              <a:rPr lang="zh-CN" altLang="zh-CN" dirty="0" smtClean="0"/>
              <a:t>同级</a:t>
            </a:r>
            <a:r>
              <a:rPr lang="zh-CN" altLang="zh-CN" dirty="0"/>
              <a:t>别用户不同的权限（提供不同的存储空间大小），用户可以上传、下载、共享视频，并对视频进行标签分</a:t>
            </a:r>
            <a:r>
              <a:rPr lang="zh-CN" altLang="zh-CN" dirty="0" smtClean="0"/>
              <a:t>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管</a:t>
            </a:r>
            <a:r>
              <a:rPr lang="zh-CN" altLang="zh-CN" dirty="0"/>
              <a:t>理员可以对用户和用户上传的视频进行浏览和管理。</a:t>
            </a:r>
          </a:p>
          <a:p>
            <a:pPr marL="0" indent="0">
              <a:buNone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版</a:t>
            </a:r>
            <a:r>
              <a:rPr lang="zh-CN" altLang="en-US" dirty="0" smtClean="0"/>
              <a:t>本功能：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版</a:t>
            </a:r>
            <a:r>
              <a:rPr lang="zh-CN" altLang="en-US" dirty="0" smtClean="0"/>
              <a:t>本一：登录、注册、上传、下载、在线播放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版</a:t>
            </a:r>
            <a:r>
              <a:rPr lang="zh-CN" altLang="en-US" dirty="0" smtClean="0"/>
              <a:t>本二：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用户部分：共享、删除、查看元信息、标签、搜索、重命名、个人信息。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管理员：用户删除、用户禁用、视频删除、视频信息、视频日志、管理员登录、注册、修改密码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46655" y="692696"/>
            <a:ext cx="7896943" cy="4191000"/>
          </a:xfrm>
        </p:spPr>
        <p:txBody>
          <a:bodyPr/>
          <a:lstStyle/>
          <a:p>
            <a:r>
              <a:rPr lang="zh-CN" altLang="en-US" dirty="0" smtClean="0"/>
              <a:t>项目历时</a:t>
            </a:r>
            <a:r>
              <a:rPr lang="en-US" altLang="zh-CN" dirty="0" smtClean="0"/>
              <a:t>36</a:t>
            </a:r>
            <a:r>
              <a:rPr lang="zh-CN" altLang="en-US" dirty="0" smtClean="0"/>
              <a:t>天，共计</a:t>
            </a:r>
            <a:r>
              <a:rPr lang="en-US" altLang="zh-CN" dirty="0" smtClean="0"/>
              <a:t>1264</a:t>
            </a:r>
            <a:r>
              <a:rPr lang="zh-CN" altLang="en-US" dirty="0" smtClean="0"/>
              <a:t>人时，共完成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个功能点。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074304530"/>
              </p:ext>
            </p:extLst>
          </p:nvPr>
        </p:nvGraphicFramePr>
        <p:xfrm>
          <a:off x="2031471" y="1556792"/>
          <a:ext cx="8125883" cy="4580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生产率</a:t>
            </a:r>
            <a:endParaRPr lang="zh-CN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2019120"/>
              </p:ext>
            </p:extLst>
          </p:nvPr>
        </p:nvGraphicFramePr>
        <p:xfrm>
          <a:off x="1293813" y="1676400"/>
          <a:ext cx="8977311" cy="2693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473">
                  <a:extLst>
                    <a:ext uri="{9D8B030D-6E8A-4147-A177-3AD203B41FA5}">
                      <a16:colId xmlns:a16="http://schemas.microsoft.com/office/drawing/2014/main" val="489640666"/>
                    </a:ext>
                  </a:extLst>
                </a:gridCol>
                <a:gridCol w="1282473">
                  <a:extLst>
                    <a:ext uri="{9D8B030D-6E8A-4147-A177-3AD203B41FA5}">
                      <a16:colId xmlns:a16="http://schemas.microsoft.com/office/drawing/2014/main" val="1781599934"/>
                    </a:ext>
                  </a:extLst>
                </a:gridCol>
                <a:gridCol w="1282473">
                  <a:extLst>
                    <a:ext uri="{9D8B030D-6E8A-4147-A177-3AD203B41FA5}">
                      <a16:colId xmlns:a16="http://schemas.microsoft.com/office/drawing/2014/main" val="519597385"/>
                    </a:ext>
                  </a:extLst>
                </a:gridCol>
                <a:gridCol w="1282473">
                  <a:extLst>
                    <a:ext uri="{9D8B030D-6E8A-4147-A177-3AD203B41FA5}">
                      <a16:colId xmlns:a16="http://schemas.microsoft.com/office/drawing/2014/main" val="3459145888"/>
                    </a:ext>
                  </a:extLst>
                </a:gridCol>
                <a:gridCol w="1282473">
                  <a:extLst>
                    <a:ext uri="{9D8B030D-6E8A-4147-A177-3AD203B41FA5}">
                      <a16:colId xmlns:a16="http://schemas.microsoft.com/office/drawing/2014/main" val="1052236850"/>
                    </a:ext>
                  </a:extLst>
                </a:gridCol>
                <a:gridCol w="1282473">
                  <a:extLst>
                    <a:ext uri="{9D8B030D-6E8A-4147-A177-3AD203B41FA5}">
                      <a16:colId xmlns:a16="http://schemas.microsoft.com/office/drawing/2014/main" val="1335818037"/>
                    </a:ext>
                  </a:extLst>
                </a:gridCol>
                <a:gridCol w="1282473">
                  <a:extLst>
                    <a:ext uri="{9D8B030D-6E8A-4147-A177-3AD203B41FA5}">
                      <a16:colId xmlns:a16="http://schemas.microsoft.com/office/drawing/2014/main" val="3654426844"/>
                    </a:ext>
                  </a:extLst>
                </a:gridCol>
              </a:tblGrid>
              <a:tr h="120033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项目总工作量</a:t>
                      </a: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（人时）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项目编码</a:t>
                      </a:r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单元测试阶段工作量（人时）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代码总规模</a:t>
                      </a: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项目生命周期生产率（代码功能点</a:t>
                      </a:r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人日）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项目编码</a:t>
                      </a:r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单元测试阶段生产率（代码功能点</a:t>
                      </a:r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人日）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计划编码</a:t>
                      </a:r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单元测试阶段生产率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编码</a:t>
                      </a:r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6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单元测试阶段生产率估计偏差率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188247"/>
                  </a:ext>
                </a:extLst>
              </a:tr>
              <a:tr h="120033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1264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592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5386.24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386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147%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200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73090"/>
              </p:ext>
            </p:extLst>
          </p:nvPr>
        </p:nvGraphicFramePr>
        <p:xfrm>
          <a:off x="1197868" y="188641"/>
          <a:ext cx="9865096" cy="605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274">
                  <a:extLst>
                    <a:ext uri="{9D8B030D-6E8A-4147-A177-3AD203B41FA5}">
                      <a16:colId xmlns:a16="http://schemas.microsoft.com/office/drawing/2014/main" val="1499530936"/>
                    </a:ext>
                  </a:extLst>
                </a:gridCol>
                <a:gridCol w="2466274">
                  <a:extLst>
                    <a:ext uri="{9D8B030D-6E8A-4147-A177-3AD203B41FA5}">
                      <a16:colId xmlns:a16="http://schemas.microsoft.com/office/drawing/2014/main" val="1758600499"/>
                    </a:ext>
                  </a:extLst>
                </a:gridCol>
                <a:gridCol w="2466274">
                  <a:extLst>
                    <a:ext uri="{9D8B030D-6E8A-4147-A177-3AD203B41FA5}">
                      <a16:colId xmlns:a16="http://schemas.microsoft.com/office/drawing/2014/main" val="2952813912"/>
                    </a:ext>
                  </a:extLst>
                </a:gridCol>
                <a:gridCol w="2466274">
                  <a:extLst>
                    <a:ext uri="{9D8B030D-6E8A-4147-A177-3AD203B41FA5}">
                      <a16:colId xmlns:a16="http://schemas.microsoft.com/office/drawing/2014/main" val="1787289747"/>
                    </a:ext>
                  </a:extLst>
                </a:gridCol>
              </a:tblGrid>
              <a:tr h="354316">
                <a:tc>
                  <a:txBody>
                    <a:bodyPr/>
                    <a:lstStyle/>
                    <a:p>
                      <a:r>
                        <a:rPr lang="zh-CN" altLang="zh-CN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里程碑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提交产品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13408"/>
                  </a:ext>
                </a:extLst>
              </a:tr>
              <a:tr h="354316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赵堃圻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80694"/>
                  </a:ext>
                </a:extLst>
              </a:tr>
              <a:tr h="35431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软件开发计划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邹彬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15943"/>
                  </a:ext>
                </a:extLst>
              </a:tr>
              <a:tr h="35431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软件测试计划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刘廷润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88085"/>
                  </a:ext>
                </a:extLst>
              </a:tr>
              <a:tr h="35431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配置管理计划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马松山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69567"/>
                  </a:ext>
                </a:extLst>
              </a:tr>
              <a:tr h="35431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用例规约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赵堃圻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1098"/>
                  </a:ext>
                </a:extLst>
              </a:tr>
              <a:tr h="35431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许嘉乐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603718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项目计划跟踪及进度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赵堃圻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45698"/>
                  </a:ext>
                </a:extLst>
              </a:tr>
              <a:tr h="620053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解决方案说明书、详细设计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6.13/6.30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邹彬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马松山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09924"/>
                  </a:ext>
                </a:extLst>
              </a:tr>
              <a:tr h="35431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概要设计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赵堃圻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57946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数据库设计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纪泰安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刘廷润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63055"/>
                  </a:ext>
                </a:extLst>
              </a:tr>
              <a:tr h="35431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测试用例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许嘉乐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赵堃圻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28338"/>
                  </a:ext>
                </a:extLst>
              </a:tr>
              <a:tr h="354316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6.30/7.7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邹彬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9649"/>
                  </a:ext>
                </a:extLst>
              </a:tr>
              <a:tr h="354316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刘廷润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36597"/>
                  </a:ext>
                </a:extLst>
              </a:tr>
              <a:tr h="586653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赵堃圻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邹彬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2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69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804" y="685800"/>
            <a:ext cx="10957579" cy="54864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CN" altLang="zh-CN" b="1" dirty="0"/>
              <a:t>项目问题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）项目问题情况：</a:t>
            </a:r>
          </a:p>
          <a:p>
            <a:r>
              <a:rPr lang="zh-CN" altLang="zh-CN" dirty="0"/>
              <a:t>　</a:t>
            </a:r>
            <a:r>
              <a:rPr lang="zh-CN" altLang="zh-CN" sz="2100" dirty="0"/>
              <a:t>项目实际进度比估计进度慢，主要体现在第一版本中项目进度明显滞后于计划。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）偏差原因说明：</a:t>
            </a:r>
          </a:p>
          <a:p>
            <a:r>
              <a:rPr lang="zh-CN" altLang="zh-CN" sz="2100" dirty="0"/>
              <a:t>　</a:t>
            </a:r>
            <a:r>
              <a:rPr lang="zh-CN" altLang="zh-CN" sz="2100" dirty="0" smtClean="0"/>
              <a:t>前</a:t>
            </a:r>
            <a:r>
              <a:rPr lang="zh-CN" altLang="zh-CN" sz="2100" dirty="0"/>
              <a:t>期需求不完整，进行了需求改动，编码阶段前后端沟通不足，造成集成、测试时花费过多时</a:t>
            </a:r>
            <a:r>
              <a:rPr lang="zh-CN" altLang="zh-CN" sz="2100" dirty="0" smtClean="0"/>
              <a:t>间</a:t>
            </a:r>
            <a:endParaRPr lang="en-US" altLang="zh-CN" sz="2100" dirty="0" smtClean="0"/>
          </a:p>
          <a:p>
            <a:r>
              <a:rPr lang="zh-CN" altLang="zh-CN" sz="2100" dirty="0" smtClean="0"/>
              <a:t>修</a:t>
            </a:r>
            <a:r>
              <a:rPr lang="zh-CN" altLang="zh-CN" sz="2100" dirty="0"/>
              <a:t>改代码。项目前期计划太笼统，没有进行进度跟踪，造成目的不明确。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）调整措施：</a:t>
            </a:r>
          </a:p>
          <a:p>
            <a:r>
              <a:rPr lang="en-US" altLang="zh-CN" sz="1900" dirty="0" smtClean="0"/>
              <a:t>  </a:t>
            </a:r>
            <a:r>
              <a:rPr lang="zh-CN" altLang="zh-CN" sz="1900" dirty="0" smtClean="0"/>
              <a:t>对</a:t>
            </a:r>
            <a:r>
              <a:rPr lang="zh-CN" altLang="zh-CN" sz="1900" dirty="0"/>
              <a:t>于需求进行详细讨论和补充，前后端、数据库要积极沟通确定好接口，也可以尝试使用按模块编写</a:t>
            </a:r>
            <a:r>
              <a:rPr lang="zh-CN" altLang="zh-CN" sz="1900" dirty="0" smtClean="0"/>
              <a:t>。</a:t>
            </a:r>
            <a:endParaRPr lang="en-US" altLang="zh-CN" sz="1900" dirty="0" smtClean="0"/>
          </a:p>
          <a:p>
            <a:r>
              <a:rPr lang="zh-CN" altLang="zh-CN" sz="1900" dirty="0" smtClean="0"/>
              <a:t>采用</a:t>
            </a:r>
            <a:r>
              <a:rPr lang="zh-CN" altLang="zh-CN" sz="1900" dirty="0"/>
              <a:t>周计划，更好的明确和跟踪项目进度。</a:t>
            </a:r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852" y="685800"/>
            <a:ext cx="10525531" cy="54864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项目总结</a:t>
            </a:r>
            <a:endParaRPr lang="en-US" altLang="zh-CN" dirty="0" smtClean="0"/>
          </a:p>
          <a:p>
            <a:r>
              <a:rPr lang="zh-CN" altLang="zh-CN" dirty="0"/>
              <a:t>本项目自</a:t>
            </a:r>
            <a:r>
              <a:rPr lang="en-US" altLang="zh-CN" dirty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6</a:t>
            </a:r>
            <a:r>
              <a:rPr lang="zh-CN" altLang="zh-CN" dirty="0"/>
              <a:t>月日，启动后历时</a:t>
            </a:r>
            <a:r>
              <a:rPr lang="en-US" altLang="zh-CN" dirty="0"/>
              <a:t>36</a:t>
            </a:r>
            <a:r>
              <a:rPr lang="zh-CN" altLang="zh-CN" dirty="0"/>
              <a:t>天，于</a:t>
            </a:r>
            <a:r>
              <a:rPr lang="en-US" altLang="zh-CN" dirty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7</a:t>
            </a:r>
            <a:r>
              <a:rPr lang="zh-CN" altLang="zh-CN" dirty="0"/>
              <a:t>月</a:t>
            </a:r>
            <a:r>
              <a:rPr lang="en-US" altLang="zh-CN" dirty="0"/>
              <a:t>11</a:t>
            </a:r>
            <a:r>
              <a:rPr lang="zh-CN" altLang="zh-CN" dirty="0"/>
              <a:t>日正式结项。其间通过项目组成员不懈的努力，刻服了项目周期短、业务不熟悉、需求变更等种种困难，完成了早期确定的基本需求。</a:t>
            </a:r>
          </a:p>
          <a:p>
            <a:r>
              <a:rPr lang="zh-CN" altLang="zh-CN" dirty="0"/>
              <a:t>项目组各成员各司其职分工明确，不过由于能力有高有低，造成项目实际开发过程中，个别成员工作任务较重，这是在项目管理工作中做得不好的点。</a:t>
            </a:r>
          </a:p>
          <a:p>
            <a:r>
              <a:rPr lang="zh-CN" altLang="zh-CN" dirty="0"/>
              <a:t>项目早期对配置管理进行了明确的计划，使项目的文档和代码管理更加方便和规范，在项目中前期需求不完整，进行了需求改动，编码阶段前后端沟通不足，造成集成、测试时花费过多时间修改代码。项目前期计划太笼统，没有进行进度跟踪，造成目的不明确。</a:t>
            </a:r>
          </a:p>
          <a:p>
            <a:r>
              <a:rPr lang="zh-CN" altLang="zh-CN" dirty="0"/>
              <a:t>通过这次项目经历，整组成员体验了较为完整的项目开发流程，对项目中与人沟通合作以及项目组的规范有了更好的认识。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46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B72590D-5915-4114-80CA-242FE40836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玻璃立方体市场营销演示文稿（宽屏）</Template>
  <TotalTime>0</TotalTime>
  <Words>925</Words>
  <Application>Microsoft Office PowerPoint</Application>
  <PresentationFormat>自定义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华文楷体</vt:lpstr>
      <vt:lpstr>宋体</vt:lpstr>
      <vt:lpstr>微软雅黑</vt:lpstr>
      <vt:lpstr>Arial</vt:lpstr>
      <vt:lpstr>Corbel</vt:lpstr>
      <vt:lpstr>Times New Roman</vt:lpstr>
      <vt:lpstr>Marketing_16x9</vt:lpstr>
      <vt:lpstr>K2-视频存储管理系统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2017-07-11T00:50:21Z</dcterms:created>
  <dcterms:modified xsi:type="dcterms:W3CDTF">2017-07-11T03:08:20Z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