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92290"/>
  </p:normalViewPr>
  <p:slideViewPr>
    <p:cSldViewPr snapToGrid="0" snapToObjects="1">
      <p:cViewPr varScale="1">
        <p:scale>
          <a:sx n="106" d="100"/>
          <a:sy n="106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oysbeanxious/Downloads/CPNT%20&#4352;&#4469;&#4363;&#4453;&#4536;&#4352;&#4449;&#4523;,%20&#4352;&#4469;&#4361;&#4462;&#4527;&#4361;&#4454;&#4355;&#4450;&#4352;&#4449;&#4523;%20PSR%20&#4366;&#4449;&#4363;&#4469;%20&#4358;&#4469;&#4542;%20&#4364;&#4450;&#4358;&#4462;&#4364;&#4453;&#4520;,%20&#4359;&#4469;&#4364;&#4450;&#4358;&#4462;&#4364;&#4453;&#4520;%20&#4352;&#4469;&#4355;&#4450;&#4366;&#4462;&#4364;&#4453;&#4540;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PSR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numCache>
            </c:numRef>
          </c:cat>
          <c:val>
            <c:numRef>
              <c:f>Sheet2!$E$2:$E$14</c:f>
              <c:numCache>
                <c:formatCode>General</c:formatCode>
                <c:ptCount val="13"/>
                <c:pt idx="0">
                  <c:v>5.988927485887972</c:v>
                </c:pt>
                <c:pt idx="1">
                  <c:v>4.3721934369602762</c:v>
                </c:pt>
                <c:pt idx="2">
                  <c:v>2.3165537270087126</c:v>
                </c:pt>
                <c:pt idx="3">
                  <c:v>4.3366842733003921</c:v>
                </c:pt>
                <c:pt idx="4">
                  <c:v>3.2353823088455771</c:v>
                </c:pt>
                <c:pt idx="5">
                  <c:v>3.7933425797503468</c:v>
                </c:pt>
                <c:pt idx="6">
                  <c:v>3.2208504801097391</c:v>
                </c:pt>
                <c:pt idx="7">
                  <c:v>4.1272509003601447</c:v>
                </c:pt>
                <c:pt idx="8">
                  <c:v>3.6542651284470562</c:v>
                </c:pt>
                <c:pt idx="9">
                  <c:v>4.7001593607095016</c:v>
                </c:pt>
                <c:pt idx="10">
                  <c:v>5.9521988976193265</c:v>
                </c:pt>
                <c:pt idx="11">
                  <c:v>7.2662149080348506</c:v>
                </c:pt>
                <c:pt idx="12">
                  <c:v>8.0076142131979697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9B-0A49-88F3-33484CA244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7218639"/>
        <c:axId val="1077220287"/>
      </c:lineChart>
      <c:catAx>
        <c:axId val="107721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77220287"/>
        <c:crosses val="autoZero"/>
        <c:auto val="1"/>
        <c:lblAlgn val="ctr"/>
        <c:lblOffset val="100"/>
        <c:noMultiLvlLbl val="0"/>
      </c:catAx>
      <c:valAx>
        <c:axId val="107722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77218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0.06161</cdr:x>
      <cdr:y>0.02988</cdr:y>
    </cdr:from>
    <cdr:to>
      <cdr:x>0.23085</cdr:x>
      <cdr:y>0.89352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E2BAD17B-4F70-2645-8377-A30DF718493F}"/>
            </a:ext>
          </a:extLst>
        </cdr:cNvPr>
        <cdr:cNvSpPr/>
      </cdr:nvSpPr>
      <cdr:spPr>
        <a:xfrm xmlns:a="http://schemas.openxmlformats.org/drawingml/2006/main">
          <a:off x="281684" y="81975"/>
          <a:ext cx="773762" cy="236913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40000"/>
            <a:lumOff val="60000"/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ore-KR"/>
        </a:p>
      </cdr:txBody>
    </cdr:sp>
  </cdr:relSizeAnchor>
  <cdr:relSizeAnchor xmlns:cdr="http://schemas.openxmlformats.org/drawingml/2006/chartDrawing">
    <cdr:from>
      <cdr:x>0.23085</cdr:x>
      <cdr:y>0.03909</cdr:y>
    </cdr:from>
    <cdr:to>
      <cdr:x>0.71214</cdr:x>
      <cdr:y>0.90273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C88543DC-8DE0-424A-A569-F95716BCB478}"/>
            </a:ext>
          </a:extLst>
        </cdr:cNvPr>
        <cdr:cNvSpPr/>
      </cdr:nvSpPr>
      <cdr:spPr>
        <a:xfrm xmlns:a="http://schemas.openxmlformats.org/drawingml/2006/main">
          <a:off x="1055445" y="107245"/>
          <a:ext cx="2200437" cy="236913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4">
            <a:lumMod val="40000"/>
            <a:lumOff val="60000"/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ore-KR"/>
        </a:p>
      </cdr:txBody>
    </cdr:sp>
  </cdr:relSizeAnchor>
  <cdr:relSizeAnchor xmlns:cdr="http://schemas.openxmlformats.org/drawingml/2006/chartDrawing">
    <cdr:from>
      <cdr:x>0.71214</cdr:x>
      <cdr:y>0.03909</cdr:y>
    </cdr:from>
    <cdr:to>
      <cdr:x>1</cdr:x>
      <cdr:y>0.90273</cdr:y>
    </cdr:to>
    <cdr:sp macro="" textlink="">
      <cdr:nvSpPr>
        <cdr:cNvPr id="4" name="직사각형 3">
          <a:extLst xmlns:a="http://schemas.openxmlformats.org/drawingml/2006/main">
            <a:ext uri="{FF2B5EF4-FFF2-40B4-BE49-F238E27FC236}">
              <a16:creationId xmlns:a16="http://schemas.microsoft.com/office/drawing/2014/main" id="{EA22380F-DED2-B14C-BD01-D747B018DBCB}"/>
            </a:ext>
          </a:extLst>
        </cdr:cNvPr>
        <cdr:cNvSpPr/>
      </cdr:nvSpPr>
      <cdr:spPr>
        <a:xfrm xmlns:a="http://schemas.openxmlformats.org/drawingml/2006/main">
          <a:off x="3255883" y="107245"/>
          <a:ext cx="1316117" cy="236913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40000"/>
            <a:lumOff val="60000"/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ore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3643-8157-ED4F-B7A7-7AFD9607983C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33B2A-C766-7442-9B6A-207B417359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3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33B2A-C766-7442-9B6A-207B417359F4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176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33B2A-C766-7442-9B6A-207B417359F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726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7C6D-55F6-E24C-96CE-3DDE61321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53EAA-9B58-F844-87EC-4031C477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31ED-CCF2-1745-B76C-1232CF91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42F51-87FB-6541-9E63-E148C62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F995D-ED12-904D-8740-9DCD600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163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CC355-E465-E846-8B62-9521668C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D91DCF-E7E3-C940-A67B-7ED4A688A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CD675-604D-2E4F-A956-C3863443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4B11-C4DA-924D-82FF-AE78B4F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2E19A-2BF4-9F44-8CF0-D82B1B95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5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8396D-CF8B-7141-BB55-54879C2A4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321C0-51E3-B040-AD9F-8406C252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F43B9-3DB1-0A4B-88EC-03919BBA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0FCD7-BBD8-3945-BD0A-48C073BA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179A8-94C0-2A4B-AE7B-ECF00EA0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78F5-52D8-AF43-8B6C-3479F453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1F7A2-FFE3-7F42-9EB9-748F191F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2BCFF-B484-FD4F-9A5A-7814BB65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0B8A-9743-B04A-9B82-2BB5E3F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B18E-7FE0-E74D-8E9B-CF5F5AA4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84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0F01-AC8B-5741-A41A-5A5FF0E7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E9ECB-C16E-7C49-9E02-2121155B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A15A1-7824-784D-9C0F-7D599137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1EF9C-7FD5-F248-9FE7-A44A0A33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FE43E-DE14-FF46-9B30-547302D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56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FABF-8F50-B143-A779-D009EFEC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25ADC-F872-8342-80AF-95D42DD9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DD33-0F28-DB43-BB93-5A38B736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027E9-B1A3-A54B-962F-256CC90B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7441C-0BB8-1340-B017-BC1A391F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86494-4EE2-2448-84D9-943FBCB5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49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95087-9F53-4C46-A718-3C925099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8A88-B6C6-064C-83C5-5514D77B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AA753-E852-1948-8473-4609DA6C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7E4D48-E4A9-B64C-A085-0C4A6D71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25C741-6A38-5B41-834F-41496D41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B8485D-1157-9E41-BB31-570958AA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F0EC31-CD84-C54E-927E-7F4FC09B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D9208-EF09-C644-8183-ED73979C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1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5590-A189-0244-A0F3-4AA2697B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3B667-CDEE-4E44-B5D0-C349C03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372B5-4AF8-D546-9FE3-31BF0679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E9A5D-2405-EF4A-8376-71BC1BF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9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581AE-0DD7-6443-8B1C-6A30547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7016A-EEB2-BA45-9798-D249EDE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D28E5-C6B2-AD47-9037-3444E503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F863-D0B8-4E4A-8F0D-BFFC5B9E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B147D-78B2-C441-95F7-62B7E016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F9A17-0F78-6542-96DB-07C1C166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7E1AF-71CA-7B42-AE06-740FB7D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838E3-C553-564B-8854-8BE44DA6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E50D8-F5A9-AD46-B2E9-B74D8D81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99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03434-5F69-2C4C-BE1E-72191EE5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365F10-75E8-DA4B-A4B1-D2A5B4CBE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70015-E653-8045-BBB1-2767CE2F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4C78-8515-A743-A8D7-BD1AA304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1822-5982-684F-AD5E-A3957FBD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2AFF1-FD74-2A4F-AF94-792426A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8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79B63-BA39-744E-B7FB-E8DEEF7F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8A370-6554-D045-A0C4-202CB22F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2B7DC-B3A0-574E-ACDF-AFE5A172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770A-5B10-8A4D-AE02-4B897AC3FE65}" type="datetimeFigureOut">
              <a:rPr kumimoji="1" lang="ko-Kore-KR" altLang="en-US" smtClean="0"/>
              <a:t>2022. 4. 27.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701-60CC-EB4D-8A81-025316A9F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FABDE-5D98-DB40-802F-A97D07B5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2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1EB717-26F3-1347-A7CB-19A5C286866E}"/>
              </a:ext>
            </a:extLst>
          </p:cNvPr>
          <p:cNvSpPr/>
          <p:nvPr/>
        </p:nvSpPr>
        <p:spPr>
          <a:xfrm>
            <a:off x="483362" y="149859"/>
            <a:ext cx="11708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b="1" dirty="0">
                <a:latin typeface="+mn-ea"/>
              </a:rPr>
              <a:t>과제 #</a:t>
            </a:r>
            <a:r>
              <a:rPr lang="en-US" altLang="ko-KR" b="1" dirty="0">
                <a:latin typeface="+mn-ea"/>
              </a:rPr>
              <a:t>5</a:t>
            </a:r>
            <a:r>
              <a:rPr lang="ko-Kore-KR" altLang="en-US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아래 각 섹터</a:t>
            </a:r>
            <a:r>
              <a:rPr lang="en-US" altLang="ko-KR" b="1" dirty="0">
                <a:latin typeface="+mn-ea"/>
              </a:rPr>
              <a:t>, </a:t>
            </a:r>
            <a:r>
              <a:rPr lang="en" altLang="ko-KR" b="1" dirty="0">
                <a:latin typeface="+mn-ea"/>
              </a:rPr>
              <a:t>C, P, N, T</a:t>
            </a:r>
            <a:r>
              <a:rPr lang="ko-KR" altLang="en-US" b="1" dirty="0">
                <a:latin typeface="+mn-ea"/>
              </a:rPr>
              <a:t>가 시가총액을 나타낸다고 할 때 함수 식 𝑓</a:t>
            </a:r>
            <a:r>
              <a:rPr lang="en-US" altLang="ko-KR" b="1" dirty="0">
                <a:latin typeface="+mn-ea"/>
              </a:rPr>
              <a:t>(·)</a:t>
            </a:r>
            <a:r>
              <a:rPr lang="ko-KR" altLang="en-US" b="1" dirty="0" err="1">
                <a:latin typeface="+mn-ea"/>
              </a:rPr>
              <a:t>를</a:t>
            </a:r>
            <a:r>
              <a:rPr lang="ko-KR" altLang="en-US" b="1" dirty="0">
                <a:latin typeface="+mn-ea"/>
              </a:rPr>
              <a:t> 정식화하고 포함된 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모수값들을</a:t>
            </a:r>
            <a:r>
              <a:rPr lang="ko-KR" altLang="en-US" b="1" dirty="0">
                <a:latin typeface="+mn-ea"/>
              </a:rPr>
              <a:t> 추정해라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0D4D1F-98C9-B647-93E8-151B6F048C55}"/>
              </a:ext>
            </a:extLst>
          </p:cNvPr>
          <p:cNvCxnSpPr>
            <a:cxnSpLocks/>
          </p:cNvCxnSpPr>
          <p:nvPr/>
        </p:nvCxnSpPr>
        <p:spPr>
          <a:xfrm>
            <a:off x="483361" y="936299"/>
            <a:ext cx="115106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0D8F8D6-500E-1041-9136-3CE5C00BC1AD}"/>
              </a:ext>
            </a:extLst>
          </p:cNvPr>
          <p:cNvSpPr/>
          <p:nvPr/>
        </p:nvSpPr>
        <p:spPr>
          <a:xfrm>
            <a:off x="3367643" y="1108879"/>
            <a:ext cx="8563333" cy="5553051"/>
          </a:xfrm>
          <a:prstGeom prst="roundRect">
            <a:avLst>
              <a:gd name="adj" fmla="val 2839"/>
            </a:avLst>
          </a:prstGeom>
          <a:solidFill>
            <a:schemeClr val="bg1">
              <a:lumMod val="95000"/>
              <a:alpha val="30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C19362C3-E8AC-4440-9ECE-6C7DE3CA93CE}"/>
              </a:ext>
            </a:extLst>
          </p:cNvPr>
          <p:cNvCxnSpPr>
            <a:cxnSpLocks/>
          </p:cNvCxnSpPr>
          <p:nvPr/>
        </p:nvCxnSpPr>
        <p:spPr>
          <a:xfrm>
            <a:off x="3297793" y="1493052"/>
            <a:ext cx="8682970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67D072-8AA0-DB4B-9A69-0523E53E2757}"/>
              </a:ext>
            </a:extLst>
          </p:cNvPr>
          <p:cNvSpPr txBox="1"/>
          <p:nvPr/>
        </p:nvSpPr>
        <p:spPr>
          <a:xfrm>
            <a:off x="7881968" y="1082906"/>
            <a:ext cx="220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/>
              <a:t>PSR</a:t>
            </a:r>
            <a:r>
              <a:rPr kumimoji="1" lang="ko-KR" altLang="en-US" sz="2000" b="1" dirty="0"/>
              <a:t> </a:t>
            </a:r>
            <a:r>
              <a:rPr kumimoji="1" lang="ko-Kore-KR" altLang="en-US" sz="2000" b="1" dirty="0"/>
              <a:t>추정</a:t>
            </a:r>
            <a:r>
              <a:rPr kumimoji="1" lang="ko-KR" altLang="en-US" sz="2000" b="1" dirty="0"/>
              <a:t> 결과</a:t>
            </a:r>
            <a:endParaRPr kumimoji="1" lang="ko-Kore-KR" altLang="en-US" sz="2000" b="1" dirty="0"/>
          </a:p>
        </p:txBody>
      </p:sp>
      <p:graphicFrame>
        <p:nvGraphicFramePr>
          <p:cNvPr id="96" name="차트 95">
            <a:extLst>
              <a:ext uri="{FF2B5EF4-FFF2-40B4-BE49-F238E27FC236}">
                <a16:creationId xmlns:a16="http://schemas.microsoft.com/office/drawing/2014/main" id="{A85A287D-A772-E143-BD43-C9B43A02F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167183"/>
              </p:ext>
            </p:extLst>
          </p:nvPr>
        </p:nvGraphicFramePr>
        <p:xfrm>
          <a:off x="6826522" y="1602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1AD00421-5B95-7A4D-B11B-0747C9E2581A}"/>
              </a:ext>
            </a:extLst>
          </p:cNvPr>
          <p:cNvSpPr txBox="1"/>
          <p:nvPr/>
        </p:nvSpPr>
        <p:spPr>
          <a:xfrm>
            <a:off x="7221422" y="378637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IT 1.0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E9615D-244B-8643-BB00-CCFB9AE2BC10}"/>
              </a:ext>
            </a:extLst>
          </p:cNvPr>
          <p:cNvSpPr txBox="1"/>
          <p:nvPr/>
        </p:nvSpPr>
        <p:spPr>
          <a:xfrm>
            <a:off x="8718143" y="378637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IT 2.0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27444B-EB96-D545-BDA4-F8DF5FC68B06}"/>
              </a:ext>
            </a:extLst>
          </p:cNvPr>
          <p:cNvSpPr txBox="1"/>
          <p:nvPr/>
        </p:nvSpPr>
        <p:spPr>
          <a:xfrm>
            <a:off x="10383275" y="378637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IT 3.0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C27BD9-5E75-2140-8652-A99E7C7B4AA3}"/>
              </a:ext>
            </a:extLst>
          </p:cNvPr>
          <p:cNvSpPr txBox="1"/>
          <p:nvPr/>
        </p:nvSpPr>
        <p:spPr>
          <a:xfrm>
            <a:off x="6426432" y="4300205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+mj-ea"/>
                <a:ea typeface="+mj-ea"/>
              </a:rPr>
              <a:t>IT1.0 : Window</a:t>
            </a:r>
            <a:r>
              <a:rPr kumimoji="1" lang="ko-KR" altLang="en-US" sz="1400" b="1" dirty="0">
                <a:latin typeface="+mj-ea"/>
                <a:ea typeface="+mj-ea"/>
              </a:rPr>
              <a:t>의 영광은 역사 속으로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0D2AA03-A9CA-3A44-B969-32078DA39EBF}"/>
              </a:ext>
            </a:extLst>
          </p:cNvPr>
          <p:cNvSpPr txBox="1"/>
          <p:nvPr/>
        </p:nvSpPr>
        <p:spPr>
          <a:xfrm>
            <a:off x="6426432" y="5087180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+mj-ea"/>
                <a:ea typeface="+mj-ea"/>
              </a:rPr>
              <a:t>IT2.0 :</a:t>
            </a:r>
            <a:r>
              <a:rPr kumimoji="1" lang="ko-KR" altLang="en-US" sz="1400" b="1" dirty="0">
                <a:latin typeface="+mj-ea"/>
                <a:ea typeface="+mj-ea"/>
              </a:rPr>
              <a:t>  미래 사업을 위한 포석 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A48A4E-0204-D74C-AE08-BFA81B31E08A}"/>
              </a:ext>
            </a:extLst>
          </p:cNvPr>
          <p:cNvSpPr txBox="1"/>
          <p:nvPr/>
        </p:nvSpPr>
        <p:spPr>
          <a:xfrm>
            <a:off x="6426432" y="5742907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+mj-ea"/>
                <a:ea typeface="+mj-ea"/>
              </a:rPr>
              <a:t>IT3.0 :</a:t>
            </a:r>
            <a:r>
              <a:rPr kumimoji="1" lang="ko-KR" altLang="en-US" sz="1400" b="1" dirty="0">
                <a:latin typeface="+mj-ea"/>
                <a:ea typeface="+mj-ea"/>
              </a:rPr>
              <a:t>  플랫폼을 기반으로 사업의</a:t>
            </a:r>
            <a:r>
              <a:rPr kumimoji="1" lang="en-US" altLang="ko-KR" sz="1400" b="1" dirty="0">
                <a:latin typeface="+mj-ea"/>
                <a:ea typeface="+mj-ea"/>
              </a:rPr>
              <a:t> </a:t>
            </a:r>
            <a:r>
              <a:rPr kumimoji="1" lang="ko-KR" altLang="en-US" sz="1400" b="1" dirty="0">
                <a:latin typeface="+mj-ea"/>
                <a:ea typeface="+mj-ea"/>
              </a:rPr>
              <a:t>다각화 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B44F20-7EFF-354D-91BE-046AB5F8FC4F}"/>
              </a:ext>
            </a:extLst>
          </p:cNvPr>
          <p:cNvSpPr txBox="1"/>
          <p:nvPr/>
        </p:nvSpPr>
        <p:spPr>
          <a:xfrm>
            <a:off x="6883454" y="4542749"/>
            <a:ext cx="50016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en-US" altLang="ko-KR" sz="1100" dirty="0">
                <a:latin typeface="+mj-ea"/>
                <a:ea typeface="+mj-ea"/>
              </a:rPr>
              <a:t>1</a:t>
            </a:r>
            <a:r>
              <a:rPr kumimoji="1" lang="ko-KR" altLang="en-US" sz="1100" dirty="0">
                <a:latin typeface="+mj-ea"/>
                <a:ea typeface="+mj-ea"/>
              </a:rPr>
              <a:t>가구 </a:t>
            </a:r>
            <a:r>
              <a:rPr kumimoji="1" lang="en-US" altLang="ko-KR" sz="1100" dirty="0">
                <a:latin typeface="+mj-ea"/>
                <a:ea typeface="+mj-ea"/>
              </a:rPr>
              <a:t>1PC</a:t>
            </a:r>
            <a:r>
              <a:rPr kumimoji="1" lang="ko-KR" altLang="en-US" sz="1100" dirty="0">
                <a:latin typeface="+mj-ea"/>
                <a:ea typeface="+mj-ea"/>
              </a:rPr>
              <a:t>가 구비되면서 </a:t>
            </a:r>
            <a:r>
              <a:rPr kumimoji="1" lang="en-US" altLang="ko-KR" sz="1100" dirty="0">
                <a:latin typeface="+mj-ea"/>
                <a:ea typeface="+mj-ea"/>
              </a:rPr>
              <a:t>Window</a:t>
            </a:r>
            <a:r>
              <a:rPr kumimoji="1" lang="ko-KR" altLang="en-US" sz="1100" dirty="0">
                <a:latin typeface="+mj-ea"/>
                <a:ea typeface="+mj-ea"/>
              </a:rPr>
              <a:t>에 대한 기대감 저조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ko-KR" altLang="en-US" sz="1100" dirty="0" err="1">
                <a:latin typeface="+mj-ea"/>
                <a:ea typeface="+mj-ea"/>
              </a:rPr>
              <a:t>클라우드</a:t>
            </a:r>
            <a:r>
              <a:rPr kumimoji="1" lang="ko-KR" altLang="en-US" sz="1100" dirty="0">
                <a:latin typeface="+mj-ea"/>
                <a:ea typeface="+mj-ea"/>
              </a:rPr>
              <a:t> 서비스 </a:t>
            </a:r>
            <a:r>
              <a:rPr kumimoji="1" lang="en-US" altLang="ko-KR" sz="1100" dirty="0">
                <a:latin typeface="+mj-ea"/>
                <a:ea typeface="+mj-ea"/>
              </a:rPr>
              <a:t>Azure</a:t>
            </a:r>
            <a:r>
              <a:rPr kumimoji="1" lang="ko-KR" altLang="en-US" sz="1100" dirty="0">
                <a:latin typeface="+mj-ea"/>
                <a:ea typeface="+mj-ea"/>
              </a:rPr>
              <a:t>출시하였으나 상용화까지 시간이 소요되어 </a:t>
            </a:r>
            <a:r>
              <a:rPr kumimoji="1" lang="en-US" altLang="ko-KR" sz="1100" dirty="0">
                <a:latin typeface="+mj-ea"/>
                <a:ea typeface="+mj-ea"/>
              </a:rPr>
              <a:t>PSR</a:t>
            </a:r>
            <a:r>
              <a:rPr kumimoji="1" lang="ko-KR" altLang="en-US" sz="1100" dirty="0">
                <a:latin typeface="+mj-ea"/>
                <a:ea typeface="+mj-ea"/>
              </a:rPr>
              <a:t>에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ko-KR" altLang="en-US" sz="1100" dirty="0">
                <a:latin typeface="+mj-ea"/>
                <a:ea typeface="+mj-ea"/>
              </a:rPr>
              <a:t>  반영되지 않음</a:t>
            </a:r>
            <a:endParaRPr kumimoji="1" lang="en-US" altLang="ko-KR" sz="1100" dirty="0">
              <a:latin typeface="+mj-ea"/>
              <a:ea typeface="+mj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98AF42-4750-D548-890C-ACDAB84B2C8F}"/>
              </a:ext>
            </a:extLst>
          </p:cNvPr>
          <p:cNvSpPr txBox="1"/>
          <p:nvPr/>
        </p:nvSpPr>
        <p:spPr>
          <a:xfrm>
            <a:off x="6883454" y="5318234"/>
            <a:ext cx="36904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ko-KR" altLang="en-US" sz="1100" dirty="0" err="1">
                <a:latin typeface="+mj-ea"/>
                <a:ea typeface="+mj-ea"/>
              </a:rPr>
              <a:t>게임회사인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en-US" altLang="ko-KR" sz="1100" dirty="0">
                <a:latin typeface="+mj-ea"/>
                <a:ea typeface="+mj-ea"/>
              </a:rPr>
              <a:t>Minecraft, </a:t>
            </a:r>
            <a:r>
              <a:rPr kumimoji="1" lang="ko-KR" altLang="en-US" sz="1100" dirty="0">
                <a:latin typeface="+mj-ea"/>
                <a:ea typeface="+mj-ea"/>
              </a:rPr>
              <a:t>채용 시장 </a:t>
            </a:r>
            <a:r>
              <a:rPr kumimoji="1" lang="en-US" altLang="ko-KR" sz="1100" dirty="0">
                <a:latin typeface="+mj-ea"/>
                <a:ea typeface="+mj-ea"/>
              </a:rPr>
              <a:t>SNS LinkedIn</a:t>
            </a:r>
            <a:r>
              <a:rPr kumimoji="1" lang="ko-KR" altLang="en-US" sz="1100" dirty="0">
                <a:latin typeface="+mj-ea"/>
                <a:ea typeface="+mj-ea"/>
              </a:rPr>
              <a:t>을 인수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en-US" altLang="ko-KR" sz="1100" dirty="0">
                <a:latin typeface="+mj-ea"/>
                <a:ea typeface="+mj-ea"/>
              </a:rPr>
              <a:t>Window </a:t>
            </a:r>
            <a:r>
              <a:rPr kumimoji="1" lang="ko-KR" altLang="en-US" sz="1100" dirty="0">
                <a:latin typeface="+mj-ea"/>
                <a:ea typeface="+mj-ea"/>
              </a:rPr>
              <a:t>소프트웨어 이외의 먹거리를 찾기 시작</a:t>
            </a:r>
            <a:endParaRPr kumimoji="1" lang="en-US" altLang="ko-KR" sz="1100" dirty="0">
              <a:latin typeface="+mj-ea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616913-9CC9-9540-9193-0684CCC8C1EA}"/>
              </a:ext>
            </a:extLst>
          </p:cNvPr>
          <p:cNvSpPr txBox="1"/>
          <p:nvPr/>
        </p:nvSpPr>
        <p:spPr>
          <a:xfrm>
            <a:off x="6883454" y="6002440"/>
            <a:ext cx="5047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ko-KR" altLang="en-US" sz="1100" dirty="0" err="1">
                <a:latin typeface="+mj-ea"/>
                <a:ea typeface="+mj-ea"/>
              </a:rPr>
              <a:t>클라우드</a:t>
            </a:r>
            <a:r>
              <a:rPr kumimoji="1" lang="ko-KR" altLang="en-US" sz="1100" dirty="0">
                <a:latin typeface="+mj-ea"/>
                <a:ea typeface="+mj-ea"/>
              </a:rPr>
              <a:t> 서비스의 활성화로 </a:t>
            </a:r>
            <a:r>
              <a:rPr kumimoji="1" lang="en-US" altLang="ko-KR" sz="1100" dirty="0">
                <a:latin typeface="+mj-ea"/>
                <a:ea typeface="+mj-ea"/>
              </a:rPr>
              <a:t>Azure</a:t>
            </a:r>
            <a:r>
              <a:rPr kumimoji="1" lang="ko-KR" altLang="en-US" sz="1100" dirty="0">
                <a:latin typeface="+mj-ea"/>
                <a:ea typeface="+mj-ea"/>
              </a:rPr>
              <a:t>에 대한 기대감 상승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개발자 오픈소스 플랫폼 </a:t>
            </a:r>
            <a:r>
              <a:rPr kumimoji="1" lang="en-US" altLang="ko-KR" sz="1100" dirty="0" err="1">
                <a:latin typeface="+mj-ea"/>
                <a:ea typeface="+mj-ea"/>
              </a:rPr>
              <a:t>Gituhub</a:t>
            </a:r>
            <a:r>
              <a:rPr kumimoji="1" lang="en-US" altLang="ko-KR" sz="1100" dirty="0">
                <a:latin typeface="+mj-ea"/>
                <a:ea typeface="+mj-ea"/>
              </a:rPr>
              <a:t>, Apple</a:t>
            </a:r>
            <a:r>
              <a:rPr kumimoji="1" lang="ko-KR" altLang="en-US" sz="1100" dirty="0">
                <a:latin typeface="+mj-ea"/>
                <a:ea typeface="+mj-ea"/>
              </a:rPr>
              <a:t>의 </a:t>
            </a:r>
            <a:r>
              <a:rPr kumimoji="1" lang="en-US" altLang="ko-KR" sz="1100" dirty="0" err="1">
                <a:latin typeface="+mj-ea"/>
                <a:ea typeface="+mj-ea"/>
              </a:rPr>
              <a:t>siri</a:t>
            </a:r>
            <a:r>
              <a:rPr kumimoji="1" lang="ko-KR" altLang="en-US" sz="1100" dirty="0">
                <a:latin typeface="+mj-ea"/>
                <a:ea typeface="+mj-ea"/>
              </a:rPr>
              <a:t> 제작사 뉘앙스</a:t>
            </a:r>
            <a:r>
              <a:rPr kumimoji="1" lang="en-US" altLang="ko-KR" sz="1100" dirty="0">
                <a:latin typeface="+mj-ea"/>
                <a:ea typeface="+mj-ea"/>
              </a:rPr>
              <a:t>,</a:t>
            </a:r>
            <a:r>
              <a:rPr kumimoji="1" lang="ko-KR" altLang="en-US" sz="1100" dirty="0">
                <a:latin typeface="+mj-ea"/>
                <a:ea typeface="+mj-ea"/>
              </a:rPr>
              <a:t> 게임회사  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ko-KR" altLang="en-US" sz="1100" dirty="0">
                <a:latin typeface="+mj-ea"/>
                <a:ea typeface="+mj-ea"/>
              </a:rPr>
              <a:t>  블리자드 인수하며</a:t>
            </a:r>
            <a:r>
              <a:rPr kumimoji="1" lang="en-US" altLang="ko-KR" sz="1100" dirty="0">
                <a:latin typeface="+mj-ea"/>
                <a:ea typeface="+mj-ea"/>
              </a:rPr>
              <a:t>,</a:t>
            </a:r>
            <a:r>
              <a:rPr kumimoji="1" lang="ko-KR" altLang="en-US" sz="1100" dirty="0">
                <a:latin typeface="+mj-ea"/>
                <a:ea typeface="+mj-ea"/>
              </a:rPr>
              <a:t> 확장성 좋은  </a:t>
            </a:r>
            <a:r>
              <a:rPr kumimoji="1" lang="en-US" altLang="ko-KR" sz="1100" dirty="0">
                <a:latin typeface="+mj-ea"/>
                <a:ea typeface="+mj-ea"/>
              </a:rPr>
              <a:t>Window OS </a:t>
            </a:r>
            <a:r>
              <a:rPr kumimoji="1" lang="ko-KR" altLang="en-US" sz="1100" dirty="0">
                <a:latin typeface="+mj-ea"/>
                <a:ea typeface="+mj-ea"/>
              </a:rPr>
              <a:t>플랫폼을 기반으로 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ko-KR" altLang="en-US" sz="1100" dirty="0">
                <a:latin typeface="+mj-ea"/>
                <a:ea typeface="+mj-ea"/>
              </a:rPr>
              <a:t>  사업 다각화</a:t>
            </a:r>
            <a:endParaRPr kumimoji="1" lang="en-US" altLang="ko-KR" sz="1100" dirty="0">
              <a:latin typeface="+mj-ea"/>
              <a:ea typeface="+mj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F80EDAD-578B-48B0-17BC-139708D22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43" y="1493052"/>
            <a:ext cx="2743200" cy="8636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2C26D76-B8FF-783F-8D0B-65BB3445D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93" y="2534059"/>
            <a:ext cx="2730500" cy="8890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60E8730-7EFD-E0BB-A2CC-18DAF6D9D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393" y="3952225"/>
            <a:ext cx="2654300" cy="78740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FAAEF0DC-616C-C03A-70F4-B3A9FFC81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43" y="5325259"/>
            <a:ext cx="2870200" cy="8382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D4FEF4-F541-88FE-8786-2259DC205347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+mn-ea"/>
              </a:rPr>
              <a:t>기본 모형 “년간 시 </a:t>
            </a:r>
            <a:r>
              <a:rPr lang="ko-KR" altLang="en-US" b="1" dirty="0" err="1">
                <a:latin typeface="+mn-ea"/>
              </a:rPr>
              <a:t>가총액</a:t>
            </a:r>
            <a:r>
              <a:rPr lang="ko-KR" altLang="en-US" b="1" dirty="0">
                <a:latin typeface="+mn-ea"/>
              </a:rPr>
              <a:t> 변화 </a:t>
            </a:r>
            <a:r>
              <a:rPr lang="en-US" altLang="ko-KR" b="1" dirty="0">
                <a:latin typeface="+mn-ea"/>
              </a:rPr>
              <a:t>= </a:t>
            </a:r>
            <a:r>
              <a:rPr lang="ko-KR" altLang="en-US" b="1" dirty="0">
                <a:latin typeface="+mn-ea"/>
              </a:rPr>
              <a:t>잔존기업 </a:t>
            </a:r>
            <a:r>
              <a:rPr lang="ko-KR" altLang="en-US" b="1" dirty="0" err="1">
                <a:latin typeface="+mn-ea"/>
              </a:rPr>
              <a:t>시총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+ </a:t>
            </a:r>
            <a:r>
              <a:rPr lang="ko-KR" altLang="en-US" b="1" dirty="0">
                <a:latin typeface="+mn-ea"/>
              </a:rPr>
              <a:t>진입기업 </a:t>
            </a:r>
            <a:r>
              <a:rPr lang="ko-KR" altLang="en-US" b="1" dirty="0" err="1">
                <a:latin typeface="+mn-ea"/>
              </a:rPr>
              <a:t>시총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– </a:t>
            </a:r>
            <a:r>
              <a:rPr lang="ko-KR" altLang="en-US" b="1" dirty="0">
                <a:latin typeface="+mn-ea"/>
              </a:rPr>
              <a:t>전년도 </a:t>
            </a:r>
            <a:r>
              <a:rPr lang="ko-KR" altLang="en-US" b="1" dirty="0" err="1">
                <a:latin typeface="+mn-ea"/>
              </a:rPr>
              <a:t>시총합</a:t>
            </a:r>
            <a:r>
              <a:rPr lang="en-US" altLang="ko-KR" b="1" dirty="0">
                <a:latin typeface="+mn-ea"/>
              </a:rPr>
              <a:t>.” </a:t>
            </a:r>
          </a:p>
          <a:p>
            <a:r>
              <a:rPr lang="ko-KR" altLang="en-US" b="1" dirty="0">
                <a:latin typeface="+mn-ea"/>
              </a:rPr>
              <a:t>과제는 함수 식 𝑓</a:t>
            </a:r>
            <a:r>
              <a:rPr lang="en-US" altLang="ko-KR" b="1" dirty="0">
                <a:latin typeface="+mn-ea"/>
              </a:rPr>
              <a:t>(·)</a:t>
            </a:r>
            <a:r>
              <a:rPr lang="ko-KR" altLang="en-US" b="1" dirty="0" err="1">
                <a:latin typeface="+mn-ea"/>
              </a:rPr>
              <a:t>를</a:t>
            </a:r>
            <a:r>
              <a:rPr lang="ko-KR" altLang="en-US" b="1" dirty="0">
                <a:latin typeface="+mn-ea"/>
              </a:rPr>
              <a:t> 정식화하고 포함된 </a:t>
            </a:r>
            <a:r>
              <a:rPr lang="ko-KR" altLang="en-US" b="1" dirty="0" err="1">
                <a:latin typeface="+mn-ea"/>
              </a:rPr>
              <a:t>모수값들을</a:t>
            </a:r>
            <a:r>
              <a:rPr lang="ko-KR" altLang="en-US" b="1" dirty="0">
                <a:latin typeface="+mn-ea"/>
              </a:rPr>
              <a:t> 추정해라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10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1EB717-26F3-1347-A7CB-19A5C286866E}"/>
              </a:ext>
            </a:extLst>
          </p:cNvPr>
          <p:cNvSpPr/>
          <p:nvPr/>
        </p:nvSpPr>
        <p:spPr>
          <a:xfrm>
            <a:off x="483362" y="149859"/>
            <a:ext cx="11708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b="1" dirty="0">
                <a:latin typeface="+mn-ea"/>
              </a:rPr>
              <a:t>과제 #</a:t>
            </a:r>
            <a:r>
              <a:rPr lang="en-US" altLang="ko-KR" b="1" dirty="0">
                <a:latin typeface="+mn-ea"/>
              </a:rPr>
              <a:t>5</a:t>
            </a:r>
            <a:r>
              <a:rPr lang="ko-Kore-KR" altLang="en-US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아래 각 섹터</a:t>
            </a:r>
            <a:r>
              <a:rPr lang="en-US" altLang="ko-KR" b="1" dirty="0">
                <a:latin typeface="+mn-ea"/>
              </a:rPr>
              <a:t>, </a:t>
            </a:r>
            <a:r>
              <a:rPr lang="en" altLang="ko-KR" b="1" dirty="0">
                <a:latin typeface="+mn-ea"/>
              </a:rPr>
              <a:t>C, P, N, T</a:t>
            </a:r>
            <a:r>
              <a:rPr lang="ko-KR" altLang="en-US" b="1" dirty="0">
                <a:latin typeface="+mn-ea"/>
              </a:rPr>
              <a:t>가 </a:t>
            </a:r>
            <a:r>
              <a:rPr lang="ko-KR" altLang="en-US" b="1" dirty="0" err="1">
                <a:latin typeface="+mn-ea"/>
              </a:rPr>
              <a:t>메이저리거수와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 시가총액을 나타낸다고 할 때 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함수 식 𝑓</a:t>
            </a:r>
            <a:r>
              <a:rPr lang="en-US" altLang="ko-KR" b="1" dirty="0">
                <a:latin typeface="+mn-ea"/>
              </a:rPr>
              <a:t>(·)</a:t>
            </a:r>
            <a:r>
              <a:rPr lang="ko-KR" altLang="en-US" b="1" dirty="0" err="1">
                <a:latin typeface="+mn-ea"/>
              </a:rPr>
              <a:t>를</a:t>
            </a:r>
            <a:r>
              <a:rPr lang="ko-KR" altLang="en-US" b="1" dirty="0">
                <a:latin typeface="+mn-ea"/>
              </a:rPr>
              <a:t> 정식화하고 포함된 </a:t>
            </a:r>
            <a:r>
              <a:rPr lang="ko-KR" altLang="en-US" b="1" dirty="0" err="1">
                <a:latin typeface="+mn-ea"/>
              </a:rPr>
              <a:t>모수값들을</a:t>
            </a:r>
            <a:r>
              <a:rPr lang="ko-KR" altLang="en-US" b="1" dirty="0">
                <a:latin typeface="+mn-ea"/>
              </a:rPr>
              <a:t> 추정해라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0D4D1F-98C9-B647-93E8-151B6F048C55}"/>
              </a:ext>
            </a:extLst>
          </p:cNvPr>
          <p:cNvCxnSpPr>
            <a:cxnSpLocks/>
          </p:cNvCxnSpPr>
          <p:nvPr/>
        </p:nvCxnSpPr>
        <p:spPr>
          <a:xfrm>
            <a:off x="483361" y="936299"/>
            <a:ext cx="115106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0D8F8D6-500E-1041-9136-3CE5C00BC1AD}"/>
              </a:ext>
            </a:extLst>
          </p:cNvPr>
          <p:cNvSpPr/>
          <p:nvPr/>
        </p:nvSpPr>
        <p:spPr>
          <a:xfrm>
            <a:off x="431936" y="1108879"/>
            <a:ext cx="4302471" cy="5698650"/>
          </a:xfrm>
          <a:prstGeom prst="roundRect">
            <a:avLst>
              <a:gd name="adj" fmla="val 2839"/>
            </a:avLst>
          </a:prstGeom>
          <a:solidFill>
            <a:schemeClr val="bg1">
              <a:lumMod val="95000"/>
              <a:alpha val="30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C19362C3-E8AC-4440-9ECE-6C7DE3CA93CE}"/>
              </a:ext>
            </a:extLst>
          </p:cNvPr>
          <p:cNvCxnSpPr>
            <a:cxnSpLocks/>
          </p:cNvCxnSpPr>
          <p:nvPr/>
        </p:nvCxnSpPr>
        <p:spPr>
          <a:xfrm>
            <a:off x="431936" y="1541180"/>
            <a:ext cx="4302471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8DED59-F7B3-F459-84DA-C34EDA5BF018}"/>
              </a:ext>
            </a:extLst>
          </p:cNvPr>
          <p:cNvSpPr txBox="1"/>
          <p:nvPr/>
        </p:nvSpPr>
        <p:spPr>
          <a:xfrm>
            <a:off x="1505032" y="1124975"/>
            <a:ext cx="220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기본모형</a:t>
            </a:r>
            <a:endParaRPr kumimoji="1" lang="ko-Kore-KR" altLang="en-US" sz="2000" b="1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D74CC4C-9BA0-41B7-8034-777F517A3C3B}"/>
              </a:ext>
            </a:extLst>
          </p:cNvPr>
          <p:cNvSpPr/>
          <p:nvPr/>
        </p:nvSpPr>
        <p:spPr>
          <a:xfrm>
            <a:off x="589951" y="1613440"/>
            <a:ext cx="4024351" cy="5194091"/>
          </a:xfrm>
          <a:prstGeom prst="roundRect">
            <a:avLst>
              <a:gd name="adj" fmla="val 2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843B060D-1749-F811-80B1-827CAD00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26" y="2205255"/>
            <a:ext cx="2743200" cy="8636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CABECE97-E042-954F-C12A-9E6A7530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76" y="3375562"/>
            <a:ext cx="2730500" cy="88900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A6A2A230-5458-7F32-1319-23C84370B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976" y="4571269"/>
            <a:ext cx="2654300" cy="78740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A3FD9F1D-C8B0-F902-E75B-81D7556C0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026" y="5665377"/>
            <a:ext cx="2870200" cy="8382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71EDC2-46DD-E4FA-BCC4-DCECD20CA793}"/>
              </a:ext>
            </a:extLst>
          </p:cNvPr>
          <p:cNvSpPr/>
          <p:nvPr/>
        </p:nvSpPr>
        <p:spPr>
          <a:xfrm>
            <a:off x="743029" y="1638767"/>
            <a:ext cx="3871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</a:rPr>
              <a:t>년간 시가총액 변화 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= </a:t>
            </a:r>
            <a:r>
              <a:rPr lang="ko-KR" altLang="en-US" sz="1200" b="1" dirty="0">
                <a:latin typeface="+mn-ea"/>
              </a:rPr>
              <a:t>잔존기업 </a:t>
            </a:r>
            <a:r>
              <a:rPr lang="ko-KR" altLang="en-US" sz="1200" b="1" dirty="0" err="1">
                <a:latin typeface="+mn-ea"/>
              </a:rPr>
              <a:t>시총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+ </a:t>
            </a:r>
            <a:r>
              <a:rPr lang="ko-KR" altLang="en-US" sz="1200" b="1" dirty="0">
                <a:latin typeface="+mn-ea"/>
              </a:rPr>
              <a:t>진입기업 </a:t>
            </a:r>
            <a:r>
              <a:rPr lang="ko-KR" altLang="en-US" sz="1200" b="1" dirty="0" err="1">
                <a:latin typeface="+mn-ea"/>
              </a:rPr>
              <a:t>시총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– </a:t>
            </a:r>
            <a:r>
              <a:rPr lang="ko-KR" altLang="en-US" sz="1200" b="1" dirty="0">
                <a:latin typeface="+mn-ea"/>
              </a:rPr>
              <a:t>전년도 </a:t>
            </a:r>
            <a:r>
              <a:rPr lang="ko-KR" altLang="en-US" sz="1200" b="1" dirty="0" err="1">
                <a:latin typeface="+mn-ea"/>
              </a:rPr>
              <a:t>시총합</a:t>
            </a:r>
            <a:endParaRPr lang="ko-Kore-KR" altLang="en-US" sz="12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AD728B5-A946-0729-D968-3F08810182A4}"/>
              </a:ext>
            </a:extLst>
          </p:cNvPr>
          <p:cNvSpPr/>
          <p:nvPr/>
        </p:nvSpPr>
        <p:spPr>
          <a:xfrm>
            <a:off x="5002372" y="1133695"/>
            <a:ext cx="6991658" cy="5698650"/>
          </a:xfrm>
          <a:prstGeom prst="roundRect">
            <a:avLst>
              <a:gd name="adj" fmla="val 2839"/>
            </a:avLst>
          </a:prstGeom>
          <a:solidFill>
            <a:schemeClr val="bg1">
              <a:lumMod val="95000"/>
              <a:alpha val="30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BE2F65BF-9BBB-64A3-9CF7-ABF5AFA96D2C}"/>
              </a:ext>
            </a:extLst>
          </p:cNvPr>
          <p:cNvCxnSpPr>
            <a:cxnSpLocks/>
          </p:cNvCxnSpPr>
          <p:nvPr/>
        </p:nvCxnSpPr>
        <p:spPr>
          <a:xfrm>
            <a:off x="5002372" y="1565996"/>
            <a:ext cx="6923926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20931BC9-F313-9C63-FE0D-A56B4718138E}"/>
              </a:ext>
            </a:extLst>
          </p:cNvPr>
          <p:cNvSpPr/>
          <p:nvPr/>
        </p:nvSpPr>
        <p:spPr>
          <a:xfrm>
            <a:off x="5160388" y="2451082"/>
            <a:ext cx="6765909" cy="1432335"/>
          </a:xfrm>
          <a:prstGeom prst="roundRect">
            <a:avLst>
              <a:gd name="adj" fmla="val 2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2CD92D-9B8B-5E81-13DD-1980FA2855FB}"/>
              </a:ext>
            </a:extLst>
          </p:cNvPr>
          <p:cNvSpPr txBox="1"/>
          <p:nvPr/>
        </p:nvSpPr>
        <p:spPr>
          <a:xfrm>
            <a:off x="7121692" y="1175118"/>
            <a:ext cx="2753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𝑓</a:t>
            </a:r>
            <a:r>
              <a:rPr lang="en-US" altLang="ko-KR" sz="2000" b="1" dirty="0">
                <a:latin typeface="+mn-ea"/>
              </a:rPr>
              <a:t>(·)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모수값</a:t>
            </a:r>
            <a:r>
              <a:rPr lang="ko-KR" altLang="en-US" sz="2000" b="1" dirty="0">
                <a:latin typeface="+mn-ea"/>
              </a:rPr>
              <a:t> 추정</a:t>
            </a:r>
            <a:endParaRPr kumimoji="1" lang="ko-Kore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027D97-A868-270E-FFF7-3ADE8B4D8583}"/>
              </a:ext>
            </a:extLst>
          </p:cNvPr>
          <p:cNvSpPr txBox="1"/>
          <p:nvPr/>
        </p:nvSpPr>
        <p:spPr>
          <a:xfrm>
            <a:off x="5154668" y="246186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𝑓</a:t>
            </a:r>
            <a:r>
              <a:rPr lang="en-US" altLang="ko-KR" sz="1400" b="1" dirty="0">
                <a:latin typeface="+mn-ea"/>
              </a:rPr>
              <a:t>()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F7D4B0-8BF5-2FE4-51CE-756888D0F600}"/>
              </a:ext>
            </a:extLst>
          </p:cNvPr>
          <p:cNvSpPr txBox="1"/>
          <p:nvPr/>
        </p:nvSpPr>
        <p:spPr>
          <a:xfrm>
            <a:off x="5002372" y="1635387"/>
            <a:ext cx="702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+mj-ea"/>
                <a:ea typeface="+mj-ea"/>
              </a:rPr>
              <a:t>.</a:t>
            </a:r>
            <a:r>
              <a:rPr kumimoji="1" lang="ko-KR" altLang="en-US" sz="1200" dirty="0">
                <a:latin typeface="+mj-ea"/>
                <a:ea typeface="+mj-ea"/>
              </a:rPr>
              <a:t> 시가총액은 미래에 대한 기대치인 반면 </a:t>
            </a:r>
            <a:r>
              <a:rPr kumimoji="1" lang="ko-KR" altLang="en-US" sz="1200" dirty="0" err="1">
                <a:latin typeface="+mj-ea"/>
                <a:ea typeface="+mj-ea"/>
              </a:rPr>
              <a:t>메이저리거는</a:t>
            </a:r>
            <a:r>
              <a:rPr kumimoji="1" lang="ko-KR" altLang="en-US" sz="1200" dirty="0">
                <a:latin typeface="+mj-ea"/>
                <a:ea typeface="+mj-ea"/>
              </a:rPr>
              <a:t> 과거에 대한 결과라는 컨셉을 기반으로 선택</a:t>
            </a:r>
            <a:endParaRPr kumimoji="1" lang="en-US" altLang="ko-KR" sz="1200" dirty="0">
              <a:latin typeface="+mj-ea"/>
              <a:ea typeface="+mj-ea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E57B3088-26A8-8412-224D-6635704EADAD}"/>
              </a:ext>
            </a:extLst>
          </p:cNvPr>
          <p:cNvSpPr/>
          <p:nvPr/>
        </p:nvSpPr>
        <p:spPr>
          <a:xfrm>
            <a:off x="5175848" y="5088445"/>
            <a:ext cx="6750449" cy="1396591"/>
          </a:xfrm>
          <a:prstGeom prst="roundRect">
            <a:avLst>
              <a:gd name="adj" fmla="val 28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C7B761-ED16-F82D-997B-3FA79877679A}"/>
              </a:ext>
            </a:extLst>
          </p:cNvPr>
          <p:cNvSpPr txBox="1"/>
          <p:nvPr/>
        </p:nvSpPr>
        <p:spPr>
          <a:xfrm>
            <a:off x="5180765" y="2108263"/>
            <a:ext cx="180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b="1" dirty="0"/>
              <a:t>.</a:t>
            </a:r>
            <a:r>
              <a:rPr kumimoji="1" lang="ko-KR" altLang="en-US" sz="1600" b="1" dirty="0"/>
              <a:t> </a:t>
            </a:r>
            <a:r>
              <a:rPr kumimoji="1" lang="ko-Kore-KR" altLang="en-US" sz="1600" b="1" dirty="0"/>
              <a:t>메이저리거</a:t>
            </a:r>
            <a:r>
              <a:rPr kumimoji="1" lang="ko-KR" altLang="en-US" sz="1600" b="1" dirty="0"/>
              <a:t> </a:t>
            </a:r>
            <a:r>
              <a:rPr kumimoji="1" lang="ko-Kore-KR" altLang="en-US" sz="1600" b="1" dirty="0"/>
              <a:t>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4A74B7-B7D2-AF14-6CC5-F2922CFD0B9C}"/>
              </a:ext>
            </a:extLst>
          </p:cNvPr>
          <p:cNvSpPr txBox="1"/>
          <p:nvPr/>
        </p:nvSpPr>
        <p:spPr>
          <a:xfrm>
            <a:off x="5046058" y="4109216"/>
            <a:ext cx="129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.</a:t>
            </a:r>
            <a:r>
              <a:rPr kumimoji="1" lang="ko-KR" altLang="en-US" sz="1600" b="1" dirty="0"/>
              <a:t> </a:t>
            </a:r>
            <a:r>
              <a:rPr kumimoji="1" lang="ko-Kore-KR" altLang="en-US" sz="1600" b="1" dirty="0"/>
              <a:t>시가총액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71CAD5-7D4A-2F00-CDED-E84718C73963}"/>
              </a:ext>
            </a:extLst>
          </p:cNvPr>
          <p:cNvSpPr txBox="1"/>
          <p:nvPr/>
        </p:nvSpPr>
        <p:spPr>
          <a:xfrm>
            <a:off x="5419432" y="4318638"/>
            <a:ext cx="816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+mj-ea"/>
                <a:ea typeface="+mj-ea"/>
              </a:rPr>
              <a:t>.</a:t>
            </a:r>
            <a:r>
              <a:rPr kumimoji="1" lang="ko-KR" altLang="en-US" sz="1200" dirty="0">
                <a:latin typeface="+mj-ea"/>
                <a:ea typeface="+mj-ea"/>
              </a:rPr>
              <a:t> 시가총액은 미래에 대한 기대치가 </a:t>
            </a:r>
            <a:r>
              <a:rPr kumimoji="1" lang="ko-KR" altLang="en-US" sz="1200" dirty="0" err="1">
                <a:latin typeface="+mj-ea"/>
                <a:ea typeface="+mj-ea"/>
              </a:rPr>
              <a:t>담겨있다면</a:t>
            </a:r>
            <a:r>
              <a:rPr kumimoji="1" lang="ko-KR" altLang="en-US" sz="1200" dirty="0">
                <a:latin typeface="+mj-ea"/>
                <a:ea typeface="+mj-ea"/>
              </a:rPr>
              <a:t> </a:t>
            </a:r>
            <a:r>
              <a:rPr kumimoji="1" lang="ko-KR" altLang="en-US" sz="1200" dirty="0" err="1">
                <a:latin typeface="+mj-ea"/>
                <a:ea typeface="+mj-ea"/>
              </a:rPr>
              <a:t>메이저리거는</a:t>
            </a:r>
            <a:r>
              <a:rPr kumimoji="1" lang="ko-KR" altLang="en-US" sz="1200" dirty="0">
                <a:latin typeface="+mj-ea"/>
                <a:ea typeface="+mj-ea"/>
              </a:rPr>
              <a:t> </a:t>
            </a:r>
            <a:r>
              <a:rPr kumimoji="1" lang="en-US" altLang="ko-KR" sz="1200" dirty="0">
                <a:latin typeface="+mj-ea"/>
                <a:ea typeface="+mj-ea"/>
              </a:rPr>
              <a:t>1</a:t>
            </a:r>
            <a:r>
              <a:rPr kumimoji="1" lang="ko-KR" altLang="en-US" sz="1200" dirty="0">
                <a:latin typeface="+mj-ea"/>
                <a:ea typeface="+mj-ea"/>
              </a:rPr>
              <a:t>가구 </a:t>
            </a:r>
            <a:r>
              <a:rPr kumimoji="1" lang="en-US" altLang="ko-KR" sz="1200" dirty="0">
                <a:latin typeface="+mj-ea"/>
                <a:ea typeface="+mj-ea"/>
              </a:rPr>
              <a:t>1PC</a:t>
            </a:r>
            <a:r>
              <a:rPr kumimoji="1" lang="ko-KR" altLang="en-US" sz="1200" dirty="0">
                <a:latin typeface="+mj-ea"/>
                <a:ea typeface="+mj-ea"/>
              </a:rPr>
              <a:t>가 구비되면서 </a:t>
            </a:r>
            <a:r>
              <a:rPr kumimoji="1" lang="en-US" altLang="ko-KR" sz="1200" dirty="0">
                <a:latin typeface="+mj-ea"/>
                <a:ea typeface="+mj-ea"/>
              </a:rPr>
              <a:t>Window</a:t>
            </a:r>
            <a:r>
              <a:rPr kumimoji="1" lang="ko-KR" altLang="en-US" sz="1200" dirty="0">
                <a:latin typeface="+mj-ea"/>
                <a:ea typeface="+mj-ea"/>
              </a:rPr>
              <a:t>에 대한 기대감 저조</a:t>
            </a:r>
            <a:endParaRPr kumimoji="1" lang="en-US" altLang="ko-KR" sz="1200" dirty="0">
              <a:latin typeface="+mj-ea"/>
              <a:ea typeface="+mj-ea"/>
            </a:endParaRPr>
          </a:p>
          <a:p>
            <a:r>
              <a:rPr kumimoji="1" lang="en-US" altLang="ko-KR" sz="1200" dirty="0">
                <a:latin typeface="+mj-ea"/>
                <a:ea typeface="+mj-ea"/>
              </a:rPr>
              <a:t>.</a:t>
            </a:r>
            <a:r>
              <a:rPr kumimoji="1" lang="ko-KR" altLang="en-US" sz="1200" dirty="0">
                <a:latin typeface="+mj-ea"/>
                <a:ea typeface="+mj-ea"/>
              </a:rPr>
              <a:t> 클라우드 서비스 </a:t>
            </a:r>
            <a:r>
              <a:rPr kumimoji="1" lang="en-US" altLang="ko-KR" sz="1200" dirty="0">
                <a:latin typeface="+mj-ea"/>
                <a:ea typeface="+mj-ea"/>
              </a:rPr>
              <a:t>Azure</a:t>
            </a:r>
            <a:r>
              <a:rPr kumimoji="1" lang="ko-KR" altLang="en-US" sz="1200" dirty="0">
                <a:latin typeface="+mj-ea"/>
                <a:ea typeface="+mj-ea"/>
              </a:rPr>
              <a:t>출시하였으나 상용화까지 시간이 소요되어 </a:t>
            </a:r>
            <a:r>
              <a:rPr kumimoji="1" lang="en-US" altLang="ko-KR" sz="1200" dirty="0">
                <a:latin typeface="+mj-ea"/>
                <a:ea typeface="+mj-ea"/>
              </a:rPr>
              <a:t>PSR</a:t>
            </a:r>
            <a:r>
              <a:rPr kumimoji="1" lang="ko-KR" altLang="en-US" sz="1200" dirty="0">
                <a:latin typeface="+mj-ea"/>
                <a:ea typeface="+mj-ea"/>
              </a:rPr>
              <a:t>에</a:t>
            </a:r>
            <a:endParaRPr kumimoji="1" lang="en-US" altLang="ko-KR" sz="1200" dirty="0">
              <a:latin typeface="+mj-ea"/>
              <a:ea typeface="+mj-ea"/>
            </a:endParaRPr>
          </a:p>
          <a:p>
            <a:r>
              <a:rPr kumimoji="1" lang="ko-KR" altLang="en-US" sz="1200" dirty="0">
                <a:latin typeface="+mj-ea"/>
                <a:ea typeface="+mj-ea"/>
              </a:rPr>
              <a:t>  반영되지 않음</a:t>
            </a:r>
            <a:endParaRPr kumimoji="1" lang="en-US" altLang="ko-KR" sz="1200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1771BE-0561-84F5-406C-FEFB23BEFC49}"/>
              </a:ext>
            </a:extLst>
          </p:cNvPr>
          <p:cNvSpPr txBox="1"/>
          <p:nvPr/>
        </p:nvSpPr>
        <p:spPr>
          <a:xfrm>
            <a:off x="5227790" y="5138115"/>
            <a:ext cx="283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𝑓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포털 </a:t>
            </a:r>
            <a:r>
              <a:rPr lang="ko-KR" altLang="en-US" sz="1400" b="1" dirty="0" err="1">
                <a:latin typeface="+mn-ea"/>
              </a:rPr>
              <a:t>검색수</a:t>
            </a:r>
            <a:r>
              <a:rPr lang="en-US" altLang="ko-KR" sz="1400" b="1" dirty="0">
                <a:latin typeface="+mn-ea"/>
              </a:rPr>
              <a:t>,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PSR, GDP</a:t>
            </a:r>
            <a:r>
              <a:rPr lang="ko-KR" altLang="en-US" sz="1400" b="1">
                <a:latin typeface="+mn-ea"/>
              </a:rPr>
              <a:t>성장률</a:t>
            </a:r>
            <a:r>
              <a:rPr lang="en-US" altLang="ko-KR" sz="1400" b="1">
                <a:latin typeface="+mn-ea"/>
              </a:rPr>
              <a:t>)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723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270</Words>
  <Application>Microsoft Macintosh PowerPoint</Application>
  <PresentationFormat>와이드스크린</PresentationFormat>
  <Paragraphs>36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묘경</dc:creator>
  <cp:lastModifiedBy>한 묘경</cp:lastModifiedBy>
  <cp:revision>79</cp:revision>
  <cp:lastPrinted>2022-03-17T04:07:12Z</cp:lastPrinted>
  <dcterms:created xsi:type="dcterms:W3CDTF">2022-03-10T11:48:27Z</dcterms:created>
  <dcterms:modified xsi:type="dcterms:W3CDTF">2022-04-27T08:40:20Z</dcterms:modified>
</cp:coreProperties>
</file>