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5"/>
    <p:restoredTop sz="92279"/>
  </p:normalViewPr>
  <p:slideViewPr>
    <p:cSldViewPr snapToGrid="0" snapToObjects="1">
      <p:cViewPr varScale="1">
        <p:scale>
          <a:sx n="84" d="100"/>
          <a:sy n="84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boysbeanxious/Downloads/CPNT%20&#4352;&#4469;&#4363;&#4453;&#4536;&#4352;&#4449;&#4523;,%20&#4352;&#4469;&#4361;&#4462;&#4527;&#4361;&#4454;&#4355;&#4450;&#4352;&#4449;&#4523;%20PSR%20&#4366;&#4449;&#4363;&#4469;%20&#4358;&#4469;&#4542;%20&#4364;&#4450;&#4358;&#4462;&#4364;&#4453;&#4520;,%20&#4359;&#4469;&#4364;&#4450;&#4358;&#4462;&#4364;&#4453;&#4520;%20&#4352;&#4469;&#4355;&#4450;&#4366;&#4462;&#4364;&#4453;&#4540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PSR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Sheet2!$A$2:$A$14</c:f>
              <c:numCache>
                <c:formatCode>General</c:formatCode>
                <c:ptCount val="13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</c:numCache>
            </c:numRef>
          </c:cat>
          <c:val>
            <c:numRef>
              <c:f>Sheet2!$E$2:$E$14</c:f>
              <c:numCache>
                <c:formatCode>General</c:formatCode>
                <c:ptCount val="13"/>
                <c:pt idx="0">
                  <c:v>5.988927485887972</c:v>
                </c:pt>
                <c:pt idx="1">
                  <c:v>4.3721934369602762</c:v>
                </c:pt>
                <c:pt idx="2">
                  <c:v>2.3165537270087126</c:v>
                </c:pt>
                <c:pt idx="3">
                  <c:v>4.3366842733003921</c:v>
                </c:pt>
                <c:pt idx="4">
                  <c:v>3.2353823088455771</c:v>
                </c:pt>
                <c:pt idx="5">
                  <c:v>3.7933425797503468</c:v>
                </c:pt>
                <c:pt idx="6">
                  <c:v>3.2208504801097391</c:v>
                </c:pt>
                <c:pt idx="7">
                  <c:v>4.1272509003601447</c:v>
                </c:pt>
                <c:pt idx="8">
                  <c:v>3.6542651284470562</c:v>
                </c:pt>
                <c:pt idx="9">
                  <c:v>4.7001593607095016</c:v>
                </c:pt>
                <c:pt idx="10">
                  <c:v>5.9521988976193265</c:v>
                </c:pt>
                <c:pt idx="11">
                  <c:v>7.2662149080348506</c:v>
                </c:pt>
                <c:pt idx="12">
                  <c:v>8.0076142131979697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B-0A49-88F3-33484CA244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7218639"/>
        <c:axId val="1077220287"/>
      </c:lineChart>
      <c:catAx>
        <c:axId val="107721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7220287"/>
        <c:crosses val="autoZero"/>
        <c:auto val="1"/>
        <c:lblAlgn val="ctr"/>
        <c:lblOffset val="100"/>
        <c:noMultiLvlLbl val="0"/>
      </c:catAx>
      <c:valAx>
        <c:axId val="107722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721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0.06161</cdr:x>
      <cdr:y>0.02988</cdr:y>
    </cdr:from>
    <cdr:to>
      <cdr:x>0.23085</cdr:x>
      <cdr:y>0.89352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E2BAD17B-4F70-2645-8377-A30DF718493F}"/>
            </a:ext>
          </a:extLst>
        </cdr:cNvPr>
        <cdr:cNvSpPr/>
      </cdr:nvSpPr>
      <cdr:spPr>
        <a:xfrm xmlns:a="http://schemas.openxmlformats.org/drawingml/2006/main">
          <a:off x="281684" y="81975"/>
          <a:ext cx="773762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ore-KR"/>
        </a:p>
      </cdr:txBody>
    </cdr:sp>
  </cdr:relSizeAnchor>
  <cdr:relSizeAnchor xmlns:cdr="http://schemas.openxmlformats.org/drawingml/2006/chartDrawing">
    <cdr:from>
      <cdr:x>0.23085</cdr:x>
      <cdr:y>0.03909</cdr:y>
    </cdr:from>
    <cdr:to>
      <cdr:x>0.71214</cdr:x>
      <cdr:y>0.90273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C88543DC-8DE0-424A-A569-F95716BCB478}"/>
            </a:ext>
          </a:extLst>
        </cdr:cNvPr>
        <cdr:cNvSpPr/>
      </cdr:nvSpPr>
      <cdr:spPr>
        <a:xfrm xmlns:a="http://schemas.openxmlformats.org/drawingml/2006/main">
          <a:off x="1055445" y="107245"/>
          <a:ext cx="2200437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4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ore-KR"/>
        </a:p>
      </cdr:txBody>
    </cdr:sp>
  </cdr:relSizeAnchor>
  <cdr:relSizeAnchor xmlns:cdr="http://schemas.openxmlformats.org/drawingml/2006/chartDrawing">
    <cdr:from>
      <cdr:x>0.71214</cdr:x>
      <cdr:y>0.03909</cdr:y>
    </cdr:from>
    <cdr:to>
      <cdr:x>1</cdr:x>
      <cdr:y>0.90273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EA22380F-DED2-B14C-BD01-D747B018DBCB}"/>
            </a:ext>
          </a:extLst>
        </cdr:cNvPr>
        <cdr:cNvSpPr/>
      </cdr:nvSpPr>
      <cdr:spPr>
        <a:xfrm xmlns:a="http://schemas.openxmlformats.org/drawingml/2006/main">
          <a:off x="3255883" y="107245"/>
          <a:ext cx="1316117" cy="236913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lumMod val="40000"/>
            <a:lumOff val="60000"/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ore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3643-8157-ED4F-B7A7-7AFD9607983C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33B2A-C766-7442-9B6A-207B417359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3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33B2A-C766-7442-9B6A-207B417359F4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176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7C6D-55F6-E24C-96CE-3DDE61321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553EAA-9B58-F844-87EC-4031C477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D31ED-CCF2-1745-B76C-1232CF91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42F51-87FB-6541-9E63-E148C623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F995D-ED12-904D-8740-9DCD600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6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CC355-E465-E846-8B62-952166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D91DCF-E7E3-C940-A67B-7ED4A688A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CD675-604D-2E4F-A956-C386344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4B11-C4DA-924D-82FF-AE78B4F2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2E19A-2BF4-9F44-8CF0-D82B1B9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5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E8396D-CF8B-7141-BB55-54879C2A4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321C0-51E3-B040-AD9F-8406C252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F43B9-3DB1-0A4B-88EC-03919BB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0FCD7-BBD8-3945-BD0A-48C073BA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179A8-94C0-2A4B-AE7B-ECF00EA0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78F5-52D8-AF43-8B6C-3479F453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1F7A2-FFE3-7F42-9EB9-748F191F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2BCFF-B484-FD4F-9A5A-7814BB65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0B8A-9743-B04A-9B82-2BB5E3F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B18E-7FE0-E74D-8E9B-CF5F5AA4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4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70F01-AC8B-5741-A41A-5A5FF0E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E9ECB-C16E-7C49-9E02-2121155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A15A1-7824-784D-9C0F-7D59913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1EF9C-7FD5-F248-9FE7-A44A0A33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FE43E-DE14-FF46-9B30-547302DA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56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5FABF-8F50-B143-A779-D009EFEC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5ADC-F872-8342-80AF-95D42DD92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DD33-0F28-DB43-BB93-5A38B736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027E9-B1A3-A54B-962F-256CC90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7441C-0BB8-1340-B017-BC1A391F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86494-4EE2-2448-84D9-943FBCB5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490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95087-9F53-4C46-A718-3C925099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8A88-B6C6-064C-83C5-5514D77B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AA753-E852-1948-8473-4609DA6C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E4D48-E4A9-B64C-A085-0C4A6D71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25C741-6A38-5B41-834F-41496D4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B8485D-1157-9E41-BB31-570958A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0EC31-CD84-C54E-927E-7F4FC09B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AD9208-EF09-C644-8183-ED73979C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1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5590-A189-0244-A0F3-4AA2697B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B3B667-CDEE-4E44-B5D0-C349C03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2372B5-4AF8-D546-9FE3-31BF067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FE9A5D-2405-EF4A-8376-71BC1BF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9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F581AE-0DD7-6443-8B1C-6A305471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B7016A-EEB2-BA45-9798-D249EDED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D28E5-C6B2-AD47-9037-3444E503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2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863-D0B8-4E4A-8F0D-BFFC5B9E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B147D-78B2-C441-95F7-62B7E016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F9A17-0F78-6542-96DB-07C1C166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37E1AF-71CA-7B42-AE06-740FB7D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838E3-C553-564B-8854-8BE44DA6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DE50D8-F5A9-AD46-B2E9-B74D8D81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997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03434-5F69-2C4C-BE1E-72191EE5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365F10-75E8-DA4B-A4B1-D2A5B4CBE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70015-E653-8045-BBB1-2767CE2F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24C78-8515-A743-A8D7-BD1AA30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B1822-5982-684F-AD5E-A3957FBD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2AFF1-FD74-2A4F-AF94-792426A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286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9B63-BA39-744E-B7FB-E8DEEF7F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A370-6554-D045-A0C4-202CB22F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B7DC-B3A0-574E-ACDF-AFE5A172C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9770A-5B10-8A4D-AE02-4B897AC3FE65}" type="datetimeFigureOut">
              <a:rPr kumimoji="1" lang="ko-Kore-KR" altLang="en-US" smtClean="0"/>
              <a:t>2022. 4. 13.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FD701-60CC-EB4D-8A81-025316A9F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FABDE-5D98-DB40-802F-A97D07B5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6FC05-93F4-294F-BCC6-67B79BD06D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2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927CE023-D442-D54C-BBB8-E761E27C8F1C}"/>
              </a:ext>
            </a:extLst>
          </p:cNvPr>
          <p:cNvSpPr/>
          <p:nvPr/>
        </p:nvSpPr>
        <p:spPr>
          <a:xfrm>
            <a:off x="430353" y="987022"/>
            <a:ext cx="5705404" cy="5659665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1EB717-26F3-1347-A7CB-19A5C286866E}"/>
              </a:ext>
            </a:extLst>
          </p:cNvPr>
          <p:cNvSpPr/>
          <p:nvPr/>
        </p:nvSpPr>
        <p:spPr>
          <a:xfrm>
            <a:off x="483362" y="149859"/>
            <a:ext cx="10165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b="1" dirty="0">
                <a:latin typeface="+mj-ea"/>
                <a:ea typeface="+mj-ea"/>
              </a:rPr>
              <a:t>과제 #</a:t>
            </a:r>
            <a:r>
              <a:rPr lang="en-US" altLang="ko-KR" b="1" dirty="0">
                <a:latin typeface="+mj-ea"/>
                <a:ea typeface="+mj-ea"/>
              </a:rPr>
              <a:t>4</a:t>
            </a:r>
            <a:r>
              <a:rPr lang="ko-Kore-KR" altLang="en-US" b="1" dirty="0">
                <a:latin typeface="+mj-ea"/>
                <a:ea typeface="+mj-ea"/>
              </a:rPr>
              <a:t>. </a:t>
            </a:r>
            <a:r>
              <a:rPr lang="ko-KR" altLang="en-US" b="1" dirty="0">
                <a:latin typeface="+mj-ea"/>
                <a:ea typeface="+mj-ea"/>
              </a:rPr>
              <a:t>글로벌 </a:t>
            </a:r>
            <a:r>
              <a:rPr lang="ko-KR" altLang="en-US" b="1" dirty="0" err="1">
                <a:latin typeface="+mj-ea"/>
                <a:ea typeface="+mj-ea"/>
              </a:rPr>
              <a:t>정보미디어</a:t>
            </a:r>
            <a:r>
              <a:rPr lang="ko-KR" altLang="en-US" b="1" dirty="0">
                <a:latin typeface="+mj-ea"/>
                <a:ea typeface="+mj-ea"/>
              </a:rPr>
              <a:t> 기업의 재무적 비재무적 기대 </a:t>
            </a:r>
            <a:r>
              <a:rPr lang="ko-KR" altLang="en-US" b="1" dirty="0" err="1">
                <a:latin typeface="+mj-ea"/>
                <a:ea typeface="+mj-ea"/>
              </a:rPr>
              <a:t>추정결과에</a:t>
            </a:r>
            <a:r>
              <a:rPr lang="ko-KR" altLang="en-US" b="1" dirty="0">
                <a:latin typeface="+mj-ea"/>
                <a:ea typeface="+mj-ea"/>
              </a:rPr>
              <a:t> 기반하여 관심대상 기업을 하나 선정하고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그 기업이 왜 </a:t>
            </a:r>
            <a:r>
              <a:rPr lang="ko-KR" altLang="en-US" b="1" dirty="0" err="1">
                <a:latin typeface="+mj-ea"/>
                <a:ea typeface="+mj-ea"/>
              </a:rPr>
              <a:t>탁월한지</a:t>
            </a:r>
            <a:r>
              <a:rPr lang="ko-KR" altLang="en-US" b="1" dirty="0">
                <a:latin typeface="+mj-ea"/>
                <a:ea typeface="+mj-ea"/>
              </a:rPr>
              <a:t> 조사 분석하라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F0D4D1F-98C9-B647-93E8-151B6F048C55}"/>
              </a:ext>
            </a:extLst>
          </p:cNvPr>
          <p:cNvCxnSpPr>
            <a:cxnSpLocks/>
          </p:cNvCxnSpPr>
          <p:nvPr/>
        </p:nvCxnSpPr>
        <p:spPr>
          <a:xfrm>
            <a:off x="483361" y="852075"/>
            <a:ext cx="115106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F20C44-9EF9-9A40-A6F3-44ACA1BD8C9C}"/>
              </a:ext>
            </a:extLst>
          </p:cNvPr>
          <p:cNvSpPr txBox="1"/>
          <p:nvPr/>
        </p:nvSpPr>
        <p:spPr>
          <a:xfrm>
            <a:off x="2666114" y="1054409"/>
            <a:ext cx="1233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M</a:t>
            </a:r>
            <a:r>
              <a:rPr kumimoji="1" lang="en-US" altLang="ko-KR" sz="2000" b="1" dirty="0"/>
              <a:t>icrosoft</a:t>
            </a:r>
            <a:endParaRPr kumimoji="1" lang="ko-Kore-KR" altLang="en-US" sz="2000" b="1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80D5E8-DC67-4B4D-B3B0-61D8DADB6433}"/>
              </a:ext>
            </a:extLst>
          </p:cNvPr>
          <p:cNvCxnSpPr>
            <a:cxnSpLocks/>
          </p:cNvCxnSpPr>
          <p:nvPr/>
        </p:nvCxnSpPr>
        <p:spPr>
          <a:xfrm>
            <a:off x="426650" y="1493052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0D8F8D6-500E-1041-9136-3CE5C00BC1AD}"/>
              </a:ext>
            </a:extLst>
          </p:cNvPr>
          <p:cNvSpPr/>
          <p:nvPr/>
        </p:nvSpPr>
        <p:spPr>
          <a:xfrm>
            <a:off x="6225572" y="1002265"/>
            <a:ext cx="5705404" cy="5659665"/>
          </a:xfrm>
          <a:prstGeom prst="roundRect">
            <a:avLst>
              <a:gd name="adj" fmla="val 2839"/>
            </a:avLst>
          </a:prstGeom>
          <a:solidFill>
            <a:schemeClr val="bg1">
              <a:lumMod val="95000"/>
              <a:alpha val="30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19362C3-E8AC-4440-9ECE-6C7DE3CA93CE}"/>
              </a:ext>
            </a:extLst>
          </p:cNvPr>
          <p:cNvCxnSpPr>
            <a:cxnSpLocks/>
          </p:cNvCxnSpPr>
          <p:nvPr/>
        </p:nvCxnSpPr>
        <p:spPr>
          <a:xfrm>
            <a:off x="6257969" y="1489036"/>
            <a:ext cx="5709107" cy="0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E67D072-8AA0-DB4B-9A69-0523E53E2757}"/>
              </a:ext>
            </a:extLst>
          </p:cNvPr>
          <p:cNvSpPr txBox="1"/>
          <p:nvPr/>
        </p:nvSpPr>
        <p:spPr>
          <a:xfrm>
            <a:off x="7881968" y="1082906"/>
            <a:ext cx="220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/>
              <a:t>PSR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추정</a:t>
            </a:r>
            <a:r>
              <a:rPr kumimoji="1" lang="ko-KR" altLang="en-US" sz="2000" b="1" dirty="0"/>
              <a:t> 결과</a:t>
            </a:r>
            <a:endParaRPr kumimoji="1" lang="ko-Kore-KR" altLang="en-US" sz="2000" b="1" dirty="0"/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9C1B8906-2D9C-3343-B3DE-AF9BE4A85324}"/>
              </a:ext>
            </a:extLst>
          </p:cNvPr>
          <p:cNvCxnSpPr>
            <a:cxnSpLocks/>
          </p:cNvCxnSpPr>
          <p:nvPr/>
        </p:nvCxnSpPr>
        <p:spPr>
          <a:xfrm>
            <a:off x="3262475" y="1715180"/>
            <a:ext cx="0" cy="4788814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삼각형 4">
            <a:extLst>
              <a:ext uri="{FF2B5EF4-FFF2-40B4-BE49-F238E27FC236}">
                <a16:creationId xmlns:a16="http://schemas.microsoft.com/office/drawing/2014/main" id="{5C28AD6E-ED50-2240-85E6-7627780E9974}"/>
              </a:ext>
            </a:extLst>
          </p:cNvPr>
          <p:cNvSpPr/>
          <p:nvPr/>
        </p:nvSpPr>
        <p:spPr>
          <a:xfrm rot="10800000">
            <a:off x="3134558" y="6358479"/>
            <a:ext cx="253924" cy="180909"/>
          </a:xfrm>
          <a:prstGeom prst="triangl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26B1C82-E238-D44F-A283-32E1EAA94838}"/>
              </a:ext>
            </a:extLst>
          </p:cNvPr>
          <p:cNvSpPr/>
          <p:nvPr/>
        </p:nvSpPr>
        <p:spPr>
          <a:xfrm>
            <a:off x="3185160" y="196596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7BDFD-6187-C648-8398-8E00CC4CCF49}"/>
              </a:ext>
            </a:extLst>
          </p:cNvPr>
          <p:cNvSpPr txBox="1"/>
          <p:nvPr/>
        </p:nvSpPr>
        <p:spPr>
          <a:xfrm>
            <a:off x="1515527" y="1795191"/>
            <a:ext cx="1197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1</a:t>
            </a:r>
            <a:r>
              <a:rPr kumimoji="1" lang="en-US" altLang="ko-KR" sz="1400" b="1" dirty="0"/>
              <a:t>985</a:t>
            </a:r>
          </a:p>
          <a:p>
            <a:r>
              <a:rPr kumimoji="1" lang="en-US" altLang="ko-KR" sz="1400" dirty="0"/>
              <a:t>Window</a:t>
            </a:r>
            <a:r>
              <a:rPr kumimoji="1" lang="ko-KR" altLang="en-US" sz="1400" dirty="0"/>
              <a:t> 출시</a:t>
            </a:r>
            <a:endParaRPr kumimoji="1" lang="ko-Kore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430046-111F-5047-A050-388EF77B4B4B}"/>
              </a:ext>
            </a:extLst>
          </p:cNvPr>
          <p:cNvSpPr txBox="1"/>
          <p:nvPr/>
        </p:nvSpPr>
        <p:spPr>
          <a:xfrm>
            <a:off x="3893753" y="2443172"/>
            <a:ext cx="962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2008</a:t>
            </a:r>
          </a:p>
          <a:p>
            <a:r>
              <a:rPr kumimoji="1" lang="en-US" altLang="ko-KR" sz="1400" dirty="0"/>
              <a:t>Azure</a:t>
            </a:r>
            <a:r>
              <a:rPr kumimoji="1" lang="ko-KR" altLang="en-US" sz="1400" dirty="0"/>
              <a:t>출시</a:t>
            </a:r>
            <a:endParaRPr kumimoji="1" lang="en-US" altLang="ko-KR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F99B59-681A-144B-9BE2-5107499AE08B}"/>
              </a:ext>
            </a:extLst>
          </p:cNvPr>
          <p:cNvSpPr txBox="1"/>
          <p:nvPr/>
        </p:nvSpPr>
        <p:spPr>
          <a:xfrm>
            <a:off x="1099627" y="3091153"/>
            <a:ext cx="125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2014</a:t>
            </a:r>
          </a:p>
          <a:p>
            <a:r>
              <a:rPr kumimoji="1" lang="en-US" altLang="ko-KR" sz="1400" dirty="0"/>
              <a:t>Minecraft</a:t>
            </a:r>
            <a:r>
              <a:rPr kumimoji="1" lang="ko-KR" altLang="en-US" sz="1400" dirty="0"/>
              <a:t>인수</a:t>
            </a:r>
            <a:endParaRPr kumimoji="1" lang="en-US" altLang="ko-KR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59E5BE-B2DA-574E-94B5-10DF4DE0ECF0}"/>
              </a:ext>
            </a:extLst>
          </p:cNvPr>
          <p:cNvSpPr txBox="1"/>
          <p:nvPr/>
        </p:nvSpPr>
        <p:spPr>
          <a:xfrm>
            <a:off x="876053" y="438711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2018</a:t>
            </a:r>
          </a:p>
          <a:p>
            <a:r>
              <a:rPr kumimoji="1" lang="en-US" altLang="ko-KR" sz="1400" dirty="0" err="1"/>
              <a:t>Github</a:t>
            </a:r>
            <a:r>
              <a:rPr kumimoji="1" lang="ko-KR" altLang="en-US" sz="1400" dirty="0"/>
              <a:t>인수</a:t>
            </a:r>
            <a:endParaRPr kumimoji="1" lang="en-US" altLang="ko-K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F159C5-6B33-9D41-9B22-153D3366230D}"/>
              </a:ext>
            </a:extLst>
          </p:cNvPr>
          <p:cNvSpPr txBox="1"/>
          <p:nvPr/>
        </p:nvSpPr>
        <p:spPr>
          <a:xfrm>
            <a:off x="609416" y="5683079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2022</a:t>
            </a:r>
          </a:p>
          <a:p>
            <a:r>
              <a:rPr kumimoji="1" lang="ko-KR" altLang="en-US" sz="1400" dirty="0"/>
              <a:t>블리자드 인수</a:t>
            </a:r>
            <a:endParaRPr kumimoji="1"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0069EA-B211-1B49-B278-2FBE17F8C79D}"/>
              </a:ext>
            </a:extLst>
          </p:cNvPr>
          <p:cNvSpPr txBox="1"/>
          <p:nvPr/>
        </p:nvSpPr>
        <p:spPr>
          <a:xfrm>
            <a:off x="4168076" y="3739134"/>
            <a:ext cx="115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2016</a:t>
            </a:r>
          </a:p>
          <a:p>
            <a:r>
              <a:rPr kumimoji="1" lang="en-US" altLang="ko-KR" sz="1400" dirty="0"/>
              <a:t>LinkedIn</a:t>
            </a:r>
            <a:r>
              <a:rPr kumimoji="1" lang="ko-KR" altLang="en-US" sz="1400" dirty="0"/>
              <a:t>인수</a:t>
            </a:r>
            <a:endParaRPr kumimoji="1" lang="en-US" altLang="ko-KR" sz="1400" dirty="0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0F7D5C8E-A9CC-EE41-B8FB-AD58148BD392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2712586" y="2049779"/>
            <a:ext cx="472574" cy="7022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A60CEE5A-4F1F-0C4E-A472-539826F429E6}"/>
              </a:ext>
            </a:extLst>
          </p:cNvPr>
          <p:cNvSpPr/>
          <p:nvPr/>
        </p:nvSpPr>
        <p:spPr>
          <a:xfrm>
            <a:off x="3185160" y="262128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28E7F78C-BDCF-B648-B788-B7C723075299}"/>
              </a:ext>
            </a:extLst>
          </p:cNvPr>
          <p:cNvCxnSpPr>
            <a:cxnSpLocks/>
            <a:stCxn id="71" idx="6"/>
            <a:endCxn id="64" idx="1"/>
          </p:cNvCxnSpPr>
          <p:nvPr/>
        </p:nvCxnSpPr>
        <p:spPr>
          <a:xfrm flipV="1">
            <a:off x="3352797" y="2704782"/>
            <a:ext cx="540956" cy="317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1FCB4D9-0F41-BD41-A750-562C45BB296E}"/>
              </a:ext>
            </a:extLst>
          </p:cNvPr>
          <p:cNvCxnSpPr>
            <a:cxnSpLocks/>
            <a:stCxn id="65" idx="3"/>
            <a:endCxn id="75" idx="2"/>
          </p:cNvCxnSpPr>
          <p:nvPr/>
        </p:nvCxnSpPr>
        <p:spPr>
          <a:xfrm flipV="1">
            <a:off x="2358433" y="3345179"/>
            <a:ext cx="826727" cy="7584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59A5F6EA-15D1-CC4B-8889-836B592ED709}"/>
              </a:ext>
            </a:extLst>
          </p:cNvPr>
          <p:cNvSpPr/>
          <p:nvPr/>
        </p:nvSpPr>
        <p:spPr>
          <a:xfrm>
            <a:off x="3185160" y="326136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D2F3B8-9F6D-094E-8830-D5721A89591A}"/>
              </a:ext>
            </a:extLst>
          </p:cNvPr>
          <p:cNvSpPr txBox="1"/>
          <p:nvPr/>
        </p:nvSpPr>
        <p:spPr>
          <a:xfrm>
            <a:off x="4855811" y="5035096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2021</a:t>
            </a:r>
          </a:p>
          <a:p>
            <a:r>
              <a:rPr kumimoji="1" lang="ko-KR" altLang="en-US" sz="1400" dirty="0"/>
              <a:t>뉘앙스 인수</a:t>
            </a:r>
            <a:endParaRPr kumimoji="1" lang="en-US" altLang="ko-KR" sz="1400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DC2AC841-BD2A-8842-8330-D5502AF9E16D}"/>
              </a:ext>
            </a:extLst>
          </p:cNvPr>
          <p:cNvCxnSpPr>
            <a:cxnSpLocks/>
            <a:stCxn id="68" idx="1"/>
            <a:endCxn id="78" idx="6"/>
          </p:cNvCxnSpPr>
          <p:nvPr/>
        </p:nvCxnSpPr>
        <p:spPr>
          <a:xfrm flipH="1" flipV="1">
            <a:off x="3368037" y="4000499"/>
            <a:ext cx="800039" cy="245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199FBFC4-160D-FA4E-967B-D10BFC9B1CBF}"/>
              </a:ext>
            </a:extLst>
          </p:cNvPr>
          <p:cNvSpPr/>
          <p:nvPr/>
        </p:nvSpPr>
        <p:spPr>
          <a:xfrm>
            <a:off x="3200400" y="391668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90967761-A357-2E45-8672-2B71F80F2478}"/>
              </a:ext>
            </a:extLst>
          </p:cNvPr>
          <p:cNvCxnSpPr>
            <a:cxnSpLocks/>
            <a:stCxn id="66" idx="3"/>
            <a:endCxn id="80" idx="2"/>
          </p:cNvCxnSpPr>
          <p:nvPr/>
        </p:nvCxnSpPr>
        <p:spPr>
          <a:xfrm flipV="1">
            <a:off x="1919929" y="4640579"/>
            <a:ext cx="1295711" cy="8146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CB9F9547-3C01-A743-B062-C39393301916}"/>
              </a:ext>
            </a:extLst>
          </p:cNvPr>
          <p:cNvSpPr/>
          <p:nvPr/>
        </p:nvSpPr>
        <p:spPr>
          <a:xfrm>
            <a:off x="3215640" y="455676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6F601047-817E-494A-9A08-40600DFB8939}"/>
              </a:ext>
            </a:extLst>
          </p:cNvPr>
          <p:cNvCxnSpPr>
            <a:cxnSpLocks/>
            <a:stCxn id="76" idx="1"/>
            <a:endCxn id="84" idx="6"/>
          </p:cNvCxnSpPr>
          <p:nvPr/>
        </p:nvCxnSpPr>
        <p:spPr>
          <a:xfrm flipH="1">
            <a:off x="3352797" y="5296706"/>
            <a:ext cx="1503014" cy="14433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12F775C2-620E-A54D-ADAA-16C688B38043}"/>
              </a:ext>
            </a:extLst>
          </p:cNvPr>
          <p:cNvSpPr/>
          <p:nvPr/>
        </p:nvSpPr>
        <p:spPr>
          <a:xfrm>
            <a:off x="3185160" y="5227320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829572DC-4670-6B44-8296-D8E86CD80C1C}"/>
              </a:ext>
            </a:extLst>
          </p:cNvPr>
          <p:cNvCxnSpPr>
            <a:cxnSpLocks/>
            <a:stCxn id="67" idx="3"/>
            <a:endCxn id="87" idx="2"/>
          </p:cNvCxnSpPr>
          <p:nvPr/>
        </p:nvCxnSpPr>
        <p:spPr>
          <a:xfrm flipV="1">
            <a:off x="1911375" y="5934898"/>
            <a:ext cx="1289025" cy="9791"/>
          </a:xfrm>
          <a:prstGeom prst="line">
            <a:avLst/>
          </a:prstGeom>
          <a:ln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45C1A73C-CBAC-B04E-9DED-AA4991E15C70}"/>
              </a:ext>
            </a:extLst>
          </p:cNvPr>
          <p:cNvSpPr/>
          <p:nvPr/>
        </p:nvSpPr>
        <p:spPr>
          <a:xfrm>
            <a:off x="3200400" y="5851079"/>
            <a:ext cx="167637" cy="16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id="{A85A287D-A772-E143-BD43-C9B43A02F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167183"/>
              </p:ext>
            </p:extLst>
          </p:nvPr>
        </p:nvGraphicFramePr>
        <p:xfrm>
          <a:off x="6826522" y="1602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1AD00421-5B95-7A4D-B11B-0747C9E2581A}"/>
              </a:ext>
            </a:extLst>
          </p:cNvPr>
          <p:cNvSpPr txBox="1"/>
          <p:nvPr/>
        </p:nvSpPr>
        <p:spPr>
          <a:xfrm>
            <a:off x="7221422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E9615D-244B-8643-BB00-CCFB9AE2BC10}"/>
              </a:ext>
            </a:extLst>
          </p:cNvPr>
          <p:cNvSpPr txBox="1"/>
          <p:nvPr/>
        </p:nvSpPr>
        <p:spPr>
          <a:xfrm>
            <a:off x="8718143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2.0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F27444B-EB96-D545-BDA4-F8DF5FC68B06}"/>
              </a:ext>
            </a:extLst>
          </p:cNvPr>
          <p:cNvSpPr txBox="1"/>
          <p:nvPr/>
        </p:nvSpPr>
        <p:spPr>
          <a:xfrm>
            <a:off x="10383275" y="378637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IT 3.0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C27BD9-5E75-2140-8652-A99E7C7B4AA3}"/>
              </a:ext>
            </a:extLst>
          </p:cNvPr>
          <p:cNvSpPr txBox="1"/>
          <p:nvPr/>
        </p:nvSpPr>
        <p:spPr>
          <a:xfrm>
            <a:off x="6426432" y="4300205"/>
            <a:ext cx="3280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IT1.0 : Window</a:t>
            </a:r>
            <a:r>
              <a:rPr kumimoji="1" lang="ko-KR" altLang="en-US" sz="1400" b="1" dirty="0">
                <a:latin typeface="+mj-ea"/>
                <a:ea typeface="+mj-ea"/>
              </a:rPr>
              <a:t>의 영광은 역사 속으로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0D2AA03-A9CA-3A44-B969-32078DA39EBF}"/>
              </a:ext>
            </a:extLst>
          </p:cNvPr>
          <p:cNvSpPr txBox="1"/>
          <p:nvPr/>
        </p:nvSpPr>
        <p:spPr>
          <a:xfrm>
            <a:off x="6426432" y="5087180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IT2.0 :</a:t>
            </a:r>
            <a:r>
              <a:rPr kumimoji="1" lang="ko-KR" altLang="en-US" sz="1400" b="1" dirty="0">
                <a:latin typeface="+mj-ea"/>
                <a:ea typeface="+mj-ea"/>
              </a:rPr>
              <a:t>  미래 사업을 위한 포석 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A48A4E-0204-D74C-AE08-BFA81B31E08A}"/>
              </a:ext>
            </a:extLst>
          </p:cNvPr>
          <p:cNvSpPr txBox="1"/>
          <p:nvPr/>
        </p:nvSpPr>
        <p:spPr>
          <a:xfrm>
            <a:off x="6426432" y="5742907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latin typeface="+mj-ea"/>
                <a:ea typeface="+mj-ea"/>
              </a:rPr>
              <a:t>IT3.0 :</a:t>
            </a:r>
            <a:r>
              <a:rPr kumimoji="1" lang="ko-KR" altLang="en-US" sz="1400" b="1" dirty="0">
                <a:latin typeface="+mj-ea"/>
                <a:ea typeface="+mj-ea"/>
              </a:rPr>
              <a:t>  플랫폼을 기반으로 사업의</a:t>
            </a:r>
            <a:r>
              <a:rPr kumimoji="1" lang="en-US" altLang="ko-KR" sz="1400" b="1" dirty="0">
                <a:latin typeface="+mj-ea"/>
                <a:ea typeface="+mj-ea"/>
              </a:rPr>
              <a:t> </a:t>
            </a:r>
            <a:r>
              <a:rPr kumimoji="1" lang="ko-KR" altLang="en-US" sz="1400" b="1" dirty="0">
                <a:latin typeface="+mj-ea"/>
                <a:ea typeface="+mj-ea"/>
              </a:rPr>
              <a:t>다각화 </a:t>
            </a:r>
            <a:endParaRPr kumimoji="1" lang="en-US" altLang="ko-KR" sz="1400" b="1" dirty="0">
              <a:latin typeface="+mj-ea"/>
              <a:ea typeface="+mj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B44F20-7EFF-354D-91BE-046AB5F8FC4F}"/>
              </a:ext>
            </a:extLst>
          </p:cNvPr>
          <p:cNvSpPr txBox="1"/>
          <p:nvPr/>
        </p:nvSpPr>
        <p:spPr>
          <a:xfrm>
            <a:off x="6883454" y="4542749"/>
            <a:ext cx="50016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1</a:t>
            </a:r>
            <a:r>
              <a:rPr kumimoji="1" lang="ko-KR" altLang="en-US" sz="1100" dirty="0">
                <a:latin typeface="+mj-ea"/>
                <a:ea typeface="+mj-ea"/>
              </a:rPr>
              <a:t>가구 </a:t>
            </a:r>
            <a:r>
              <a:rPr kumimoji="1" lang="en-US" altLang="ko-KR" sz="1100" dirty="0">
                <a:latin typeface="+mj-ea"/>
                <a:ea typeface="+mj-ea"/>
              </a:rPr>
              <a:t>1PC</a:t>
            </a:r>
            <a:r>
              <a:rPr kumimoji="1" lang="ko-KR" altLang="en-US" sz="1100" dirty="0">
                <a:latin typeface="+mj-ea"/>
                <a:ea typeface="+mj-ea"/>
              </a:rPr>
              <a:t>가 구비되면서 </a:t>
            </a:r>
            <a:r>
              <a:rPr kumimoji="1" lang="en-US" altLang="ko-KR" sz="1100" dirty="0">
                <a:latin typeface="+mj-ea"/>
                <a:ea typeface="+mj-ea"/>
              </a:rPr>
              <a:t>Window</a:t>
            </a:r>
            <a:r>
              <a:rPr kumimoji="1" lang="ko-KR" altLang="en-US" sz="1100" dirty="0">
                <a:latin typeface="+mj-ea"/>
                <a:ea typeface="+mj-ea"/>
              </a:rPr>
              <a:t>에 대한 기대감 저조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클라우드</a:t>
            </a:r>
            <a:r>
              <a:rPr kumimoji="1" lang="ko-KR" altLang="en-US" sz="1100" dirty="0">
                <a:latin typeface="+mj-ea"/>
                <a:ea typeface="+mj-ea"/>
              </a:rPr>
              <a:t> 서비스 </a:t>
            </a:r>
            <a:r>
              <a:rPr kumimoji="1" lang="en-US" altLang="ko-KR" sz="1100" dirty="0">
                <a:latin typeface="+mj-ea"/>
                <a:ea typeface="+mj-ea"/>
              </a:rPr>
              <a:t>Azure</a:t>
            </a:r>
            <a:r>
              <a:rPr kumimoji="1" lang="ko-KR" altLang="en-US" sz="1100" dirty="0">
                <a:latin typeface="+mj-ea"/>
                <a:ea typeface="+mj-ea"/>
              </a:rPr>
              <a:t>출시하였으나 상용화까지 시간이 소요되어 </a:t>
            </a:r>
            <a:r>
              <a:rPr kumimoji="1" lang="en-US" altLang="ko-KR" sz="1100" dirty="0">
                <a:latin typeface="+mj-ea"/>
                <a:ea typeface="+mj-ea"/>
              </a:rPr>
              <a:t>PSR</a:t>
            </a:r>
            <a:r>
              <a:rPr kumimoji="1" lang="ko-KR" altLang="en-US" sz="1100" dirty="0">
                <a:latin typeface="+mj-ea"/>
                <a:ea typeface="+mj-ea"/>
              </a:rPr>
              <a:t>에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반영되지 않음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98AF42-4750-D548-890C-ACDAB84B2C8F}"/>
              </a:ext>
            </a:extLst>
          </p:cNvPr>
          <p:cNvSpPr txBox="1"/>
          <p:nvPr/>
        </p:nvSpPr>
        <p:spPr>
          <a:xfrm>
            <a:off x="6883454" y="5318234"/>
            <a:ext cx="36904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게임회사인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Minecraft, </a:t>
            </a:r>
            <a:r>
              <a:rPr kumimoji="1" lang="ko-KR" altLang="en-US" sz="1100" dirty="0">
                <a:latin typeface="+mj-ea"/>
                <a:ea typeface="+mj-ea"/>
              </a:rPr>
              <a:t>채용 시장 </a:t>
            </a:r>
            <a:r>
              <a:rPr kumimoji="1" lang="en-US" altLang="ko-KR" sz="1100" dirty="0">
                <a:latin typeface="+mj-ea"/>
                <a:ea typeface="+mj-ea"/>
              </a:rPr>
              <a:t>SNS LinkedIn</a:t>
            </a:r>
            <a:r>
              <a:rPr kumimoji="1" lang="ko-KR" altLang="en-US" sz="1100" dirty="0">
                <a:latin typeface="+mj-ea"/>
                <a:ea typeface="+mj-ea"/>
              </a:rPr>
              <a:t>을 인수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en-US" altLang="ko-KR" sz="1100" dirty="0">
                <a:latin typeface="+mj-ea"/>
                <a:ea typeface="+mj-ea"/>
              </a:rPr>
              <a:t>Window </a:t>
            </a:r>
            <a:r>
              <a:rPr kumimoji="1" lang="ko-KR" altLang="en-US" sz="1100" dirty="0">
                <a:latin typeface="+mj-ea"/>
                <a:ea typeface="+mj-ea"/>
              </a:rPr>
              <a:t>소프트웨어 이외의 먹거리를 찾기 시작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616913-9CC9-9540-9193-0684CCC8C1EA}"/>
              </a:ext>
            </a:extLst>
          </p:cNvPr>
          <p:cNvSpPr txBox="1"/>
          <p:nvPr/>
        </p:nvSpPr>
        <p:spPr>
          <a:xfrm>
            <a:off x="6883454" y="6002440"/>
            <a:ext cx="5047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</a:t>
            </a:r>
            <a:r>
              <a:rPr kumimoji="1" lang="ko-KR" altLang="en-US" sz="1100" dirty="0" err="1">
                <a:latin typeface="+mj-ea"/>
                <a:ea typeface="+mj-ea"/>
              </a:rPr>
              <a:t>클라우드</a:t>
            </a:r>
            <a:r>
              <a:rPr kumimoji="1" lang="ko-KR" altLang="en-US" sz="1100" dirty="0">
                <a:latin typeface="+mj-ea"/>
                <a:ea typeface="+mj-ea"/>
              </a:rPr>
              <a:t> 서비스의 활성화로 </a:t>
            </a:r>
            <a:r>
              <a:rPr kumimoji="1" lang="en-US" altLang="ko-KR" sz="1100" dirty="0">
                <a:latin typeface="+mj-ea"/>
                <a:ea typeface="+mj-ea"/>
              </a:rPr>
              <a:t>Azure</a:t>
            </a:r>
            <a:r>
              <a:rPr kumimoji="1" lang="ko-KR" altLang="en-US" sz="1100" dirty="0">
                <a:latin typeface="+mj-ea"/>
                <a:ea typeface="+mj-ea"/>
              </a:rPr>
              <a:t>에 대한 기대감 상승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en-US" altLang="ko-KR" sz="1100" dirty="0">
                <a:latin typeface="+mj-ea"/>
                <a:ea typeface="+mj-ea"/>
              </a:rPr>
              <a:t>.</a:t>
            </a:r>
            <a:r>
              <a:rPr kumimoji="1" lang="ko-KR" altLang="en-US" sz="1100" dirty="0">
                <a:latin typeface="+mj-ea"/>
                <a:ea typeface="+mj-ea"/>
              </a:rPr>
              <a:t> 개발자 오픈소스 플랫폼 </a:t>
            </a:r>
            <a:r>
              <a:rPr kumimoji="1" lang="en-US" altLang="ko-KR" sz="1100" dirty="0" err="1">
                <a:latin typeface="+mj-ea"/>
                <a:ea typeface="+mj-ea"/>
              </a:rPr>
              <a:t>Gituhub</a:t>
            </a:r>
            <a:r>
              <a:rPr kumimoji="1" lang="en-US" altLang="ko-KR" sz="1100" dirty="0">
                <a:latin typeface="+mj-ea"/>
                <a:ea typeface="+mj-ea"/>
              </a:rPr>
              <a:t>, Apple</a:t>
            </a:r>
            <a:r>
              <a:rPr kumimoji="1" lang="ko-KR" altLang="en-US" sz="1100" dirty="0">
                <a:latin typeface="+mj-ea"/>
                <a:ea typeface="+mj-ea"/>
              </a:rPr>
              <a:t>의 </a:t>
            </a:r>
            <a:r>
              <a:rPr kumimoji="1" lang="en-US" altLang="ko-KR" sz="1100" dirty="0" err="1">
                <a:latin typeface="+mj-ea"/>
                <a:ea typeface="+mj-ea"/>
              </a:rPr>
              <a:t>siri</a:t>
            </a:r>
            <a:r>
              <a:rPr kumimoji="1" lang="ko-KR" altLang="en-US" sz="1100" dirty="0">
                <a:latin typeface="+mj-ea"/>
                <a:ea typeface="+mj-ea"/>
              </a:rPr>
              <a:t> 제작사 뉘앙스</a:t>
            </a:r>
            <a:r>
              <a:rPr kumimoji="1" lang="en-US" altLang="ko-KR" sz="1100" dirty="0">
                <a:latin typeface="+mj-ea"/>
                <a:ea typeface="+mj-ea"/>
              </a:rPr>
              <a:t>,</a:t>
            </a:r>
            <a:r>
              <a:rPr kumimoji="1" lang="ko-KR" altLang="en-US" sz="1100" dirty="0">
                <a:latin typeface="+mj-ea"/>
                <a:ea typeface="+mj-ea"/>
              </a:rPr>
              <a:t> 게임회사  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블리자드 인수하며</a:t>
            </a:r>
            <a:r>
              <a:rPr kumimoji="1" lang="en-US" altLang="ko-KR" sz="1100" dirty="0">
                <a:latin typeface="+mj-ea"/>
                <a:ea typeface="+mj-ea"/>
              </a:rPr>
              <a:t>,</a:t>
            </a:r>
            <a:r>
              <a:rPr kumimoji="1" lang="ko-KR" altLang="en-US" sz="1100" dirty="0">
                <a:latin typeface="+mj-ea"/>
                <a:ea typeface="+mj-ea"/>
              </a:rPr>
              <a:t> 확장성 좋은  </a:t>
            </a:r>
            <a:r>
              <a:rPr kumimoji="1" lang="en-US" altLang="ko-KR" sz="1100" dirty="0">
                <a:latin typeface="+mj-ea"/>
                <a:ea typeface="+mj-ea"/>
              </a:rPr>
              <a:t>Window OS </a:t>
            </a:r>
            <a:r>
              <a:rPr kumimoji="1" lang="ko-KR" altLang="en-US" sz="1100" dirty="0">
                <a:latin typeface="+mj-ea"/>
                <a:ea typeface="+mj-ea"/>
              </a:rPr>
              <a:t>플랫폼을 기반으로 </a:t>
            </a:r>
            <a:endParaRPr kumimoji="1" lang="en-US" altLang="ko-KR" sz="1100" dirty="0">
              <a:latin typeface="+mj-ea"/>
              <a:ea typeface="+mj-ea"/>
            </a:endParaRPr>
          </a:p>
          <a:p>
            <a:r>
              <a:rPr kumimoji="1" lang="ko-KR" altLang="en-US" sz="1100" dirty="0">
                <a:latin typeface="+mj-ea"/>
                <a:ea typeface="+mj-ea"/>
              </a:rPr>
              <a:t>  사업 다각화</a:t>
            </a:r>
            <a:endParaRPr kumimoji="1" lang="en-US" altLang="ko-KR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108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150</Words>
  <Application>Microsoft Macintosh PowerPoint</Application>
  <PresentationFormat>와이드스크린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묘경</dc:creator>
  <cp:lastModifiedBy>한 묘경</cp:lastModifiedBy>
  <cp:revision>75</cp:revision>
  <cp:lastPrinted>2022-03-17T04:07:12Z</cp:lastPrinted>
  <dcterms:created xsi:type="dcterms:W3CDTF">2022-03-10T11:48:27Z</dcterms:created>
  <dcterms:modified xsi:type="dcterms:W3CDTF">2022-04-13T14:23:09Z</dcterms:modified>
</cp:coreProperties>
</file>