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/>
    <p:restoredTop sz="92255"/>
  </p:normalViewPr>
  <p:slideViewPr>
    <p:cSldViewPr snapToGrid="0" snapToObjects="1">
      <p:cViewPr varScale="1">
        <p:scale>
          <a:sx n="79" d="100"/>
          <a:sy n="79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3643-8157-ED4F-B7A7-7AFD9607983C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33B2A-C766-7442-9B6A-207B417359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230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33B2A-C766-7442-9B6A-207B417359F4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726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67C6D-55F6-E24C-96CE-3DDE61321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553EAA-9B58-F844-87EC-4031C4770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D31ED-CCF2-1745-B76C-1232CF91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42F51-87FB-6541-9E63-E148C623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F995D-ED12-904D-8740-9DCD600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163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CC355-E465-E846-8B62-9521668C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D91DCF-E7E3-C940-A67B-7ED4A688A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CD675-604D-2E4F-A956-C3863443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C4B11-C4DA-924D-82FF-AE78B4F2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2E19A-2BF4-9F44-8CF0-D82B1B95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655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E8396D-CF8B-7141-BB55-54879C2A4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4321C0-51E3-B040-AD9F-8406C252C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F43B9-3DB1-0A4B-88EC-03919BBA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0FCD7-BBD8-3945-BD0A-48C073BA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179A8-94C0-2A4B-AE7B-ECF00EA0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B78F5-52D8-AF43-8B6C-3479F453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1F7A2-FFE3-7F42-9EB9-748F191F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2BCFF-B484-FD4F-9A5A-7814BB65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40B8A-9743-B04A-9B82-2BB5E3FB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3B18E-7FE0-E74D-8E9B-CF5F5AA4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84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70F01-AC8B-5741-A41A-5A5FF0E7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E9ECB-C16E-7C49-9E02-2121155BA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A15A1-7824-784D-9C0F-7D599137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1EF9C-7FD5-F248-9FE7-A44A0A33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FE43E-DE14-FF46-9B30-547302D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856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5FABF-8F50-B143-A779-D009EFEC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25ADC-F872-8342-80AF-95D42DD92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DDD33-0F28-DB43-BB93-5A38B7365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027E9-B1A3-A54B-962F-256CC90B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7441C-0BB8-1340-B017-BC1A391F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B86494-4EE2-2448-84D9-943FBCB5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490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95087-9F53-4C46-A718-3C925099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48A88-B6C6-064C-83C5-5514D77BB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6AA753-E852-1948-8473-4609DA6C6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7E4D48-E4A9-B64C-A085-0C4A6D71B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25C741-6A38-5B41-834F-41496D411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B8485D-1157-9E41-BB31-570958AA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F0EC31-CD84-C54E-927E-7F4FC09B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D9208-EF09-C644-8183-ED73979C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41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25590-A189-0244-A0F3-4AA2697B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B3B667-CDEE-4E44-B5D0-C349C03D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2372B5-4AF8-D546-9FE3-31BF0679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FE9A5D-2405-EF4A-8376-71BC1BFE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9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F581AE-0DD7-6443-8B1C-6A305471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B7016A-EEB2-BA45-9798-D249EDED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D28E5-C6B2-AD47-9037-3444E503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28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9F863-D0B8-4E4A-8F0D-BFFC5B9E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B147D-78B2-C441-95F7-62B7E016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AF9A17-0F78-6542-96DB-07C1C166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7E1AF-71CA-7B42-AE06-740FB7DD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5838E3-C553-564B-8854-8BE44DA6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DE50D8-F5A9-AD46-B2E9-B74D8D81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997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03434-5F69-2C4C-BE1E-72191EE5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365F10-75E8-DA4B-A4B1-D2A5B4CBE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70015-E653-8045-BBB1-2767CE2FB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24C78-8515-A743-A8D7-BD1AA304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B1822-5982-684F-AD5E-A3957FBD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2AFF1-FD74-2A4F-AF94-792426AF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286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979B63-BA39-744E-B7FB-E8DEEF7F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8A370-6554-D045-A0C4-202CB22F4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2B7DC-B3A0-574E-ACDF-AFE5A172C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770A-5B10-8A4D-AE02-4B897AC3FE65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D701-60CC-EB4D-8A81-025316A9F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FABDE-5D98-DB40-802F-A97D07B51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02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1EB717-26F3-1347-A7CB-19A5C286866E}"/>
              </a:ext>
            </a:extLst>
          </p:cNvPr>
          <p:cNvSpPr/>
          <p:nvPr/>
        </p:nvSpPr>
        <p:spPr>
          <a:xfrm>
            <a:off x="483362" y="149859"/>
            <a:ext cx="11708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b="1" dirty="0">
                <a:latin typeface="+mn-ea"/>
              </a:rPr>
              <a:t>과제 #</a:t>
            </a:r>
            <a:r>
              <a:rPr lang="en-US" altLang="ko-KR" b="1" dirty="0">
                <a:latin typeface="+mn-ea"/>
              </a:rPr>
              <a:t>5</a:t>
            </a:r>
            <a:r>
              <a:rPr lang="ko-Kore-KR" altLang="en-US" b="1" dirty="0">
                <a:latin typeface="+mn-ea"/>
              </a:rPr>
              <a:t>. </a:t>
            </a:r>
            <a:r>
              <a:rPr lang="ko-KR" altLang="en-US" b="1" dirty="0">
                <a:latin typeface="+mn-ea"/>
              </a:rPr>
              <a:t>아래 각 섹터</a:t>
            </a:r>
            <a:r>
              <a:rPr lang="en-US" altLang="ko-KR" b="1" dirty="0">
                <a:latin typeface="+mn-ea"/>
              </a:rPr>
              <a:t> </a:t>
            </a:r>
            <a:r>
              <a:rPr lang="en" altLang="ko-KR" b="1" dirty="0">
                <a:latin typeface="+mn-ea"/>
              </a:rPr>
              <a:t>C, P, N, T</a:t>
            </a:r>
            <a:r>
              <a:rPr lang="ko-KR" altLang="en-US" b="1" dirty="0">
                <a:latin typeface="+mn-ea"/>
              </a:rPr>
              <a:t>의 </a:t>
            </a:r>
            <a:r>
              <a:rPr lang="ko-KR" altLang="en-US" b="1" dirty="0" err="1">
                <a:latin typeface="+mn-ea"/>
              </a:rPr>
              <a:t>메이저리거</a:t>
            </a:r>
            <a:r>
              <a:rPr lang="ko-KR" altLang="en-US" b="1" dirty="0">
                <a:latin typeface="+mn-ea"/>
              </a:rPr>
              <a:t> 기업 수와</a:t>
            </a:r>
            <a:r>
              <a:rPr lang="en-US" altLang="ko-KR" b="1" dirty="0">
                <a:latin typeface="+mn-ea"/>
              </a:rPr>
              <a:t>,</a:t>
            </a:r>
            <a:r>
              <a:rPr lang="ko-KR" altLang="en-US" b="1" dirty="0">
                <a:latin typeface="+mn-ea"/>
              </a:rPr>
              <a:t> 시가총액을 나타낸다고 할 때 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함수 식 𝑓</a:t>
            </a:r>
            <a:r>
              <a:rPr lang="en-US" altLang="ko-KR" b="1" dirty="0">
                <a:latin typeface="+mn-ea"/>
              </a:rPr>
              <a:t>(·)</a:t>
            </a:r>
            <a:r>
              <a:rPr lang="ko-KR" altLang="en-US" b="1" dirty="0" err="1">
                <a:latin typeface="+mn-ea"/>
              </a:rPr>
              <a:t>를</a:t>
            </a:r>
            <a:r>
              <a:rPr lang="ko-KR" altLang="en-US" b="1" dirty="0">
                <a:latin typeface="+mn-ea"/>
              </a:rPr>
              <a:t> 정식화하고 포함된 </a:t>
            </a:r>
            <a:r>
              <a:rPr lang="ko-KR" altLang="en-US" b="1" dirty="0" err="1">
                <a:latin typeface="+mn-ea"/>
              </a:rPr>
              <a:t>모수</a:t>
            </a:r>
            <a:r>
              <a:rPr lang="ko-KR" altLang="en-US" b="1" dirty="0">
                <a:latin typeface="+mn-ea"/>
              </a:rPr>
              <a:t> 값들을 추정해라</a:t>
            </a: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F0D4D1F-98C9-B647-93E8-151B6F048C55}"/>
              </a:ext>
            </a:extLst>
          </p:cNvPr>
          <p:cNvCxnSpPr>
            <a:cxnSpLocks/>
          </p:cNvCxnSpPr>
          <p:nvPr/>
        </p:nvCxnSpPr>
        <p:spPr>
          <a:xfrm>
            <a:off x="483361" y="936299"/>
            <a:ext cx="115106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0D8F8D6-500E-1041-9136-3CE5C00BC1AD}"/>
              </a:ext>
            </a:extLst>
          </p:cNvPr>
          <p:cNvSpPr/>
          <p:nvPr/>
        </p:nvSpPr>
        <p:spPr>
          <a:xfrm>
            <a:off x="431936" y="1108879"/>
            <a:ext cx="4302471" cy="5698650"/>
          </a:xfrm>
          <a:prstGeom prst="roundRect">
            <a:avLst>
              <a:gd name="adj" fmla="val 2839"/>
            </a:avLst>
          </a:prstGeom>
          <a:solidFill>
            <a:schemeClr val="bg1">
              <a:lumMod val="95000"/>
              <a:alpha val="3092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C19362C3-E8AC-4440-9ECE-6C7DE3CA93CE}"/>
              </a:ext>
            </a:extLst>
          </p:cNvPr>
          <p:cNvCxnSpPr>
            <a:cxnSpLocks/>
          </p:cNvCxnSpPr>
          <p:nvPr/>
        </p:nvCxnSpPr>
        <p:spPr>
          <a:xfrm>
            <a:off x="431936" y="1541180"/>
            <a:ext cx="4302471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8DED59-F7B3-F459-84DA-C34EDA5BF018}"/>
              </a:ext>
            </a:extLst>
          </p:cNvPr>
          <p:cNvSpPr txBox="1"/>
          <p:nvPr/>
        </p:nvSpPr>
        <p:spPr>
          <a:xfrm>
            <a:off x="1505032" y="1124975"/>
            <a:ext cx="220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/>
              <a:t>기본모형</a:t>
            </a:r>
            <a:endParaRPr kumimoji="1" lang="ko-Kore-KR" altLang="en-US" sz="2000" b="1" dirty="0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D74CC4C-9BA0-41B7-8034-777F517A3C3B}"/>
              </a:ext>
            </a:extLst>
          </p:cNvPr>
          <p:cNvSpPr/>
          <p:nvPr/>
        </p:nvSpPr>
        <p:spPr>
          <a:xfrm>
            <a:off x="589951" y="1613440"/>
            <a:ext cx="4024351" cy="5194091"/>
          </a:xfrm>
          <a:prstGeom prst="roundRect">
            <a:avLst>
              <a:gd name="adj" fmla="val 2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843B060D-1749-F811-80B1-827CAD00E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26" y="2205255"/>
            <a:ext cx="2743200" cy="863600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CABECE97-E042-954F-C12A-9E6A7530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876" y="3375562"/>
            <a:ext cx="2730500" cy="889000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A6A2A230-5458-7F32-1319-23C84370B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976" y="4571269"/>
            <a:ext cx="2654300" cy="787400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A3FD9F1D-C8B0-F902-E75B-81D7556C0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026" y="5665377"/>
            <a:ext cx="2870200" cy="8382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71EDC2-46DD-E4FA-BCC4-DCECD20CA793}"/>
              </a:ext>
            </a:extLst>
          </p:cNvPr>
          <p:cNvSpPr/>
          <p:nvPr/>
        </p:nvSpPr>
        <p:spPr>
          <a:xfrm>
            <a:off x="743029" y="1638767"/>
            <a:ext cx="3871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</a:rPr>
              <a:t>년간 시가총액 변화 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= </a:t>
            </a:r>
            <a:r>
              <a:rPr lang="ko-KR" altLang="en-US" sz="1200" b="1" dirty="0">
                <a:latin typeface="+mn-ea"/>
              </a:rPr>
              <a:t>잔존기업 </a:t>
            </a:r>
            <a:r>
              <a:rPr lang="ko-KR" altLang="en-US" sz="1200" b="1" dirty="0" err="1">
                <a:latin typeface="+mn-ea"/>
              </a:rPr>
              <a:t>시총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+ </a:t>
            </a:r>
            <a:r>
              <a:rPr lang="ko-KR" altLang="en-US" sz="1200" b="1" dirty="0">
                <a:latin typeface="+mn-ea"/>
              </a:rPr>
              <a:t>진입기업 </a:t>
            </a:r>
            <a:r>
              <a:rPr lang="ko-KR" altLang="en-US" sz="1200" b="1" dirty="0" err="1">
                <a:latin typeface="+mn-ea"/>
              </a:rPr>
              <a:t>시총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– </a:t>
            </a:r>
            <a:r>
              <a:rPr lang="ko-KR" altLang="en-US" sz="1200" b="1" dirty="0">
                <a:latin typeface="+mn-ea"/>
              </a:rPr>
              <a:t>전년도 </a:t>
            </a:r>
            <a:r>
              <a:rPr lang="ko-KR" altLang="en-US" sz="1200" b="1" dirty="0" err="1">
                <a:latin typeface="+mn-ea"/>
              </a:rPr>
              <a:t>시총</a:t>
            </a:r>
            <a:r>
              <a:rPr lang="ko-KR" altLang="en-US" sz="1200" b="1" dirty="0">
                <a:latin typeface="+mn-ea"/>
              </a:rPr>
              <a:t> 합</a:t>
            </a:r>
            <a:endParaRPr lang="ko-Kore-KR" altLang="en-US" sz="12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AD728B5-A946-0729-D968-3F08810182A4}"/>
              </a:ext>
            </a:extLst>
          </p:cNvPr>
          <p:cNvSpPr/>
          <p:nvPr/>
        </p:nvSpPr>
        <p:spPr>
          <a:xfrm>
            <a:off x="5002372" y="1133695"/>
            <a:ext cx="6991658" cy="5698650"/>
          </a:xfrm>
          <a:prstGeom prst="roundRect">
            <a:avLst>
              <a:gd name="adj" fmla="val 2839"/>
            </a:avLst>
          </a:prstGeom>
          <a:solidFill>
            <a:schemeClr val="bg1">
              <a:lumMod val="95000"/>
              <a:alpha val="3092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BE2F65BF-9BBB-64A3-9CF7-ABF5AFA96D2C}"/>
              </a:ext>
            </a:extLst>
          </p:cNvPr>
          <p:cNvCxnSpPr>
            <a:cxnSpLocks/>
          </p:cNvCxnSpPr>
          <p:nvPr/>
        </p:nvCxnSpPr>
        <p:spPr>
          <a:xfrm>
            <a:off x="5002372" y="1565996"/>
            <a:ext cx="6923926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20931BC9-F313-9C63-FE0D-A56B4718138E}"/>
              </a:ext>
            </a:extLst>
          </p:cNvPr>
          <p:cNvSpPr/>
          <p:nvPr/>
        </p:nvSpPr>
        <p:spPr>
          <a:xfrm>
            <a:off x="5160388" y="2451082"/>
            <a:ext cx="6765909" cy="1432335"/>
          </a:xfrm>
          <a:prstGeom prst="roundRect">
            <a:avLst>
              <a:gd name="adj" fmla="val 2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2CD92D-9B8B-5E81-13DD-1980FA2855FB}"/>
              </a:ext>
            </a:extLst>
          </p:cNvPr>
          <p:cNvSpPr txBox="1"/>
          <p:nvPr/>
        </p:nvSpPr>
        <p:spPr>
          <a:xfrm>
            <a:off x="7121692" y="1175118"/>
            <a:ext cx="2753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𝑓</a:t>
            </a:r>
            <a:r>
              <a:rPr lang="en-US" altLang="ko-KR" sz="2000" b="1" dirty="0">
                <a:latin typeface="+mn-ea"/>
              </a:rPr>
              <a:t>(·)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err="1">
                <a:latin typeface="+mn-ea"/>
              </a:rPr>
              <a:t>모수값</a:t>
            </a:r>
            <a:r>
              <a:rPr lang="ko-KR" altLang="en-US" sz="2000" b="1" dirty="0">
                <a:latin typeface="+mn-ea"/>
              </a:rPr>
              <a:t> 추정</a:t>
            </a:r>
            <a:endParaRPr kumimoji="1" lang="ko-Kore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027D97-A868-270E-FFF7-3ADE8B4D8583}"/>
              </a:ext>
            </a:extLst>
          </p:cNvPr>
          <p:cNvSpPr txBox="1"/>
          <p:nvPr/>
        </p:nvSpPr>
        <p:spPr>
          <a:xfrm>
            <a:off x="5254877" y="2482965"/>
            <a:ext cx="3547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𝑓</a:t>
            </a:r>
            <a:r>
              <a:rPr lang="en-US" altLang="ko-KR" sz="1400" b="1" dirty="0">
                <a:latin typeface="+mn-ea"/>
              </a:rPr>
              <a:t>(CPNT</a:t>
            </a:r>
            <a:r>
              <a:rPr lang="ko-KR" altLang="en-US" sz="1400" b="1" dirty="0">
                <a:latin typeface="+mn-ea"/>
              </a:rPr>
              <a:t>그룹별 </a:t>
            </a:r>
            <a:r>
              <a:rPr lang="ko-KR" altLang="en-US" sz="1400" b="1" dirty="0" err="1">
                <a:latin typeface="+mn-ea"/>
              </a:rPr>
              <a:t>순매출</a:t>
            </a:r>
            <a:r>
              <a:rPr lang="ko-KR" altLang="en-US" sz="1400" b="1" dirty="0">
                <a:latin typeface="+mn-ea"/>
              </a:rPr>
              <a:t> 총액</a:t>
            </a:r>
            <a:r>
              <a:rPr lang="en-US" altLang="ko-KR" sz="1400" b="1" dirty="0">
                <a:latin typeface="+mn-ea"/>
              </a:rPr>
              <a:t>/ </a:t>
            </a:r>
            <a:r>
              <a:rPr lang="ko-KR" altLang="en-US" sz="1400" b="1" dirty="0" err="1">
                <a:latin typeface="+mn-ea"/>
              </a:rPr>
              <a:t>순매출</a:t>
            </a:r>
            <a:r>
              <a:rPr lang="ko-KR" altLang="en-US" sz="1400" b="1" dirty="0">
                <a:latin typeface="+mn-ea"/>
              </a:rPr>
              <a:t> 총액</a:t>
            </a:r>
            <a:r>
              <a:rPr lang="en-US" altLang="ko-KR" sz="1400" b="1" dirty="0">
                <a:latin typeface="+mn-ea"/>
              </a:rPr>
              <a:t>)</a:t>
            </a:r>
            <a:endParaRPr kumimoji="1" lang="en-US" altLang="ko-KR" sz="14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F7D4B0-8BF5-2FE4-51CE-756888D0F600}"/>
              </a:ext>
            </a:extLst>
          </p:cNvPr>
          <p:cNvSpPr txBox="1"/>
          <p:nvPr/>
        </p:nvSpPr>
        <p:spPr>
          <a:xfrm>
            <a:off x="5002372" y="1635387"/>
            <a:ext cx="7027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+mj-ea"/>
                <a:ea typeface="+mj-ea"/>
              </a:rPr>
              <a:t>.</a:t>
            </a:r>
            <a:r>
              <a:rPr kumimoji="1" lang="ko-KR" altLang="en-US" sz="1200" dirty="0">
                <a:latin typeface="+mj-ea"/>
                <a:ea typeface="+mj-ea"/>
              </a:rPr>
              <a:t> </a:t>
            </a:r>
            <a:r>
              <a:rPr kumimoji="1" lang="ko-KR" altLang="en-US" sz="1200" b="1" dirty="0">
                <a:latin typeface="+mj-ea"/>
                <a:ea typeface="+mj-ea"/>
              </a:rPr>
              <a:t>시가총액</a:t>
            </a:r>
            <a:r>
              <a:rPr kumimoji="1" lang="ko-KR" altLang="en-US" sz="1200" dirty="0">
                <a:latin typeface="+mj-ea"/>
                <a:ea typeface="+mj-ea"/>
              </a:rPr>
              <a:t>은 </a:t>
            </a:r>
            <a:r>
              <a:rPr kumimoji="1" lang="ko-KR" altLang="en-US" sz="1200" b="1" dirty="0">
                <a:latin typeface="+mj-ea"/>
                <a:ea typeface="+mj-ea"/>
              </a:rPr>
              <a:t>미래에 대한 기대치</a:t>
            </a:r>
            <a:r>
              <a:rPr kumimoji="1" lang="ko-KR" altLang="en-US" sz="1200" dirty="0">
                <a:latin typeface="+mj-ea"/>
                <a:ea typeface="+mj-ea"/>
              </a:rPr>
              <a:t>인 반면 </a:t>
            </a:r>
            <a:r>
              <a:rPr kumimoji="1" lang="ko-KR" altLang="en-US" sz="1200" b="1" dirty="0" err="1">
                <a:latin typeface="+mj-ea"/>
                <a:ea typeface="+mj-ea"/>
              </a:rPr>
              <a:t>메이저리거</a:t>
            </a:r>
            <a:r>
              <a:rPr kumimoji="1" lang="ko-KR" altLang="en-US" sz="1200" dirty="0" err="1">
                <a:latin typeface="+mj-ea"/>
                <a:ea typeface="+mj-ea"/>
              </a:rPr>
              <a:t>는</a:t>
            </a:r>
            <a:r>
              <a:rPr kumimoji="1" lang="ko-KR" altLang="en-US" sz="1200" dirty="0">
                <a:latin typeface="+mj-ea"/>
                <a:ea typeface="+mj-ea"/>
              </a:rPr>
              <a:t> </a:t>
            </a:r>
            <a:r>
              <a:rPr kumimoji="1" lang="ko-KR" altLang="en-US" sz="1200" b="1" dirty="0">
                <a:latin typeface="+mj-ea"/>
                <a:ea typeface="+mj-ea"/>
              </a:rPr>
              <a:t>과거에 대한 결과</a:t>
            </a:r>
            <a:r>
              <a:rPr kumimoji="1" lang="ko-KR" altLang="en-US" sz="1200" dirty="0">
                <a:latin typeface="+mj-ea"/>
                <a:ea typeface="+mj-ea"/>
              </a:rPr>
              <a:t>라는</a:t>
            </a:r>
            <a:r>
              <a:rPr kumimoji="1" lang="ko-KR" altLang="en-US" sz="1200" b="1" dirty="0">
                <a:latin typeface="+mj-ea"/>
                <a:ea typeface="+mj-ea"/>
              </a:rPr>
              <a:t> </a:t>
            </a:r>
            <a:r>
              <a:rPr kumimoji="1" lang="ko-KR" altLang="en-US" sz="1200" dirty="0">
                <a:latin typeface="+mj-ea"/>
                <a:ea typeface="+mj-ea"/>
              </a:rPr>
              <a:t>컨셉을 기반으로 선택</a:t>
            </a:r>
            <a:endParaRPr kumimoji="1" lang="en-US" altLang="ko-KR" sz="1200" dirty="0">
              <a:latin typeface="+mj-ea"/>
              <a:ea typeface="+mj-ea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E57B3088-26A8-8412-224D-6635704EADAD}"/>
              </a:ext>
            </a:extLst>
          </p:cNvPr>
          <p:cNvSpPr/>
          <p:nvPr/>
        </p:nvSpPr>
        <p:spPr>
          <a:xfrm>
            <a:off x="5175848" y="4571269"/>
            <a:ext cx="6750449" cy="1913767"/>
          </a:xfrm>
          <a:prstGeom prst="roundRect">
            <a:avLst>
              <a:gd name="adj" fmla="val 2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C7B761-ED16-F82D-997B-3FA79877679A}"/>
              </a:ext>
            </a:extLst>
          </p:cNvPr>
          <p:cNvSpPr txBox="1"/>
          <p:nvPr/>
        </p:nvSpPr>
        <p:spPr>
          <a:xfrm>
            <a:off x="5180765" y="2108263"/>
            <a:ext cx="1800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b="1" dirty="0"/>
              <a:t>.</a:t>
            </a:r>
            <a:r>
              <a:rPr kumimoji="1" lang="ko-KR" altLang="en-US" sz="1600" b="1" dirty="0"/>
              <a:t> </a:t>
            </a:r>
            <a:r>
              <a:rPr kumimoji="1" lang="ko-Kore-KR" altLang="en-US" sz="1600" b="1" dirty="0"/>
              <a:t>메이저리거</a:t>
            </a:r>
            <a:r>
              <a:rPr kumimoji="1" lang="ko-KR" altLang="en-US" sz="1600" b="1" dirty="0"/>
              <a:t> </a:t>
            </a:r>
            <a:r>
              <a:rPr kumimoji="1" lang="ko-Kore-KR" altLang="en-US" sz="1600" b="1" dirty="0"/>
              <a:t>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4A74B7-B7D2-AF14-6CC5-F2922CFD0B9C}"/>
              </a:ext>
            </a:extLst>
          </p:cNvPr>
          <p:cNvSpPr txBox="1"/>
          <p:nvPr/>
        </p:nvSpPr>
        <p:spPr>
          <a:xfrm>
            <a:off x="5046058" y="4109216"/>
            <a:ext cx="1291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.</a:t>
            </a:r>
            <a:r>
              <a:rPr kumimoji="1" lang="ko-KR" altLang="en-US" sz="1600" b="1" dirty="0"/>
              <a:t> </a:t>
            </a:r>
            <a:r>
              <a:rPr kumimoji="1" lang="ko-Kore-KR" altLang="en-US" sz="1600" b="1" dirty="0"/>
              <a:t>시가총액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71CAD5-7D4A-2F00-CDED-E84718C73963}"/>
              </a:ext>
            </a:extLst>
          </p:cNvPr>
          <p:cNvSpPr txBox="1"/>
          <p:nvPr/>
        </p:nvSpPr>
        <p:spPr>
          <a:xfrm>
            <a:off x="5123338" y="4993726"/>
            <a:ext cx="70038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i="1" u="sng" dirty="0">
                <a:latin typeface="+mj-ea"/>
                <a:ea typeface="+mj-ea"/>
              </a:rPr>
              <a:t>.</a:t>
            </a:r>
            <a:r>
              <a:rPr kumimoji="1" lang="ko-KR" altLang="en-US" sz="1200" i="1" u="sng" dirty="0">
                <a:latin typeface="+mj-ea"/>
                <a:ea typeface="+mj-ea"/>
              </a:rPr>
              <a:t> </a:t>
            </a:r>
            <a:r>
              <a:rPr kumimoji="1" lang="ko-KR" altLang="en-US" sz="1200" i="1" u="sng" dirty="0" err="1">
                <a:latin typeface="+mj-ea"/>
                <a:ea typeface="+mj-ea"/>
              </a:rPr>
              <a:t>포털검색</a:t>
            </a:r>
            <a:r>
              <a:rPr kumimoji="1" lang="ko-KR" altLang="en-US" sz="1200" i="1" u="sng" dirty="0">
                <a:latin typeface="+mj-ea"/>
                <a:ea typeface="+mj-ea"/>
              </a:rPr>
              <a:t> 수</a:t>
            </a:r>
            <a:r>
              <a:rPr kumimoji="1" lang="en-US" altLang="ko-KR" sz="1200" i="1" u="sng" dirty="0">
                <a:latin typeface="+mj-ea"/>
                <a:ea typeface="+mj-ea"/>
              </a:rPr>
              <a:t>,</a:t>
            </a:r>
            <a:r>
              <a:rPr kumimoji="1" lang="ko-KR" altLang="en-US" sz="1200" i="1" u="sng" dirty="0">
                <a:latin typeface="+mj-ea"/>
                <a:ea typeface="+mj-ea"/>
              </a:rPr>
              <a:t> 사용자 증가율 </a:t>
            </a:r>
            <a:endParaRPr kumimoji="1" lang="en-US" altLang="ko-KR" sz="1200" i="1" u="sng" dirty="0">
              <a:latin typeface="+mj-ea"/>
              <a:ea typeface="+mj-ea"/>
            </a:endParaRPr>
          </a:p>
          <a:p>
            <a:r>
              <a:rPr kumimoji="1" lang="ko-KR" altLang="en-US" sz="1200" dirty="0">
                <a:latin typeface="+mj-ea"/>
                <a:ea typeface="+mj-ea"/>
              </a:rPr>
              <a:t> </a:t>
            </a:r>
            <a:r>
              <a:rPr kumimoji="1" lang="en-US" altLang="ko-KR" sz="1200" dirty="0">
                <a:latin typeface="+mj-ea"/>
                <a:ea typeface="+mj-ea"/>
              </a:rPr>
              <a:t>:</a:t>
            </a:r>
            <a:r>
              <a:rPr kumimoji="1" lang="ko-KR" altLang="en-US" sz="1200" dirty="0">
                <a:latin typeface="+mj-ea"/>
                <a:ea typeface="+mj-ea"/>
              </a:rPr>
              <a:t>  정보미디어 산업의 경우 사용자의 관심을 기반으로 </a:t>
            </a:r>
            <a:r>
              <a:rPr kumimoji="1" lang="ko-KR" altLang="en-US" sz="1200" dirty="0" err="1">
                <a:latin typeface="+mj-ea"/>
                <a:ea typeface="+mj-ea"/>
              </a:rPr>
              <a:t>바운더리를</a:t>
            </a:r>
            <a:r>
              <a:rPr kumimoji="1" lang="ko-KR" altLang="en-US" sz="1200" dirty="0">
                <a:latin typeface="+mj-ea"/>
                <a:ea typeface="+mj-ea"/>
              </a:rPr>
              <a:t> </a:t>
            </a:r>
            <a:r>
              <a:rPr kumimoji="1" lang="ko-KR" altLang="en-US" sz="1200" dirty="0" err="1">
                <a:latin typeface="+mj-ea"/>
                <a:ea typeface="+mj-ea"/>
              </a:rPr>
              <a:t>넓혀가기</a:t>
            </a:r>
            <a:r>
              <a:rPr kumimoji="1" lang="ko-KR" altLang="en-US" sz="1200" dirty="0">
                <a:latin typeface="+mj-ea"/>
                <a:ea typeface="+mj-ea"/>
              </a:rPr>
              <a:t> 때문에 기업에서 </a:t>
            </a:r>
            <a:endParaRPr kumimoji="1" lang="en-US" altLang="ko-KR" sz="1200" dirty="0">
              <a:latin typeface="+mj-ea"/>
              <a:ea typeface="+mj-ea"/>
            </a:endParaRPr>
          </a:p>
          <a:p>
            <a:r>
              <a:rPr kumimoji="1" lang="ko-KR" altLang="en-US" sz="1200" dirty="0">
                <a:latin typeface="+mj-ea"/>
                <a:ea typeface="+mj-ea"/>
              </a:rPr>
              <a:t>    운영하는 서비스에 대한 </a:t>
            </a:r>
            <a:r>
              <a:rPr kumimoji="1" lang="en-US" altLang="ko-KR" sz="1200" dirty="0">
                <a:latin typeface="+mj-ea"/>
                <a:ea typeface="+mj-ea"/>
              </a:rPr>
              <a:t>google </a:t>
            </a:r>
            <a:r>
              <a:rPr kumimoji="1" lang="ko-KR" altLang="en-US" sz="1200" dirty="0">
                <a:latin typeface="+mj-ea"/>
                <a:ea typeface="+mj-ea"/>
              </a:rPr>
              <a:t>포털 검색 수와 사용자 증가율 추가 </a:t>
            </a:r>
            <a:endParaRPr kumimoji="1" lang="en-US" altLang="ko-KR" sz="1200" dirty="0">
              <a:latin typeface="+mj-ea"/>
              <a:ea typeface="+mj-ea"/>
            </a:endParaRPr>
          </a:p>
          <a:p>
            <a:endParaRPr kumimoji="1" lang="en-US" altLang="ko-KR" sz="1200" u="sng" dirty="0">
              <a:latin typeface="+mj-ea"/>
            </a:endParaRPr>
          </a:p>
          <a:p>
            <a:r>
              <a:rPr kumimoji="1" lang="en-US" altLang="ko-KR" sz="1200" i="1" u="sng" dirty="0">
                <a:latin typeface="+mj-ea"/>
              </a:rPr>
              <a:t>.</a:t>
            </a:r>
            <a:r>
              <a:rPr kumimoji="1" lang="ko-KR" altLang="en-US" sz="1200" i="1" u="sng" dirty="0">
                <a:latin typeface="+mj-ea"/>
              </a:rPr>
              <a:t> </a:t>
            </a:r>
            <a:r>
              <a:rPr lang="ko-KR" altLang="en-US" sz="1200" i="1" u="sng" dirty="0">
                <a:latin typeface="+mn-ea"/>
              </a:rPr>
              <a:t>기업현금흐름패턴</a:t>
            </a:r>
            <a:r>
              <a:rPr lang="en-US" altLang="ko-KR" sz="1200" i="1" u="sng" dirty="0">
                <a:latin typeface="+mn-ea"/>
              </a:rPr>
              <a:t>,</a:t>
            </a:r>
            <a:r>
              <a:rPr lang="ko-KR" altLang="en-US" sz="1200" i="1" u="sng" dirty="0">
                <a:latin typeface="+mn-ea"/>
              </a:rPr>
              <a:t> </a:t>
            </a:r>
            <a:r>
              <a:rPr lang="en-US" altLang="ko-KR" sz="1200" i="1" u="sng" dirty="0">
                <a:latin typeface="+mn-ea"/>
              </a:rPr>
              <a:t>MD&amp;A</a:t>
            </a:r>
            <a:r>
              <a:rPr lang="ko-KR" altLang="en-US" sz="1200" i="1" u="sng" dirty="0">
                <a:latin typeface="+mn-ea"/>
              </a:rPr>
              <a:t>감정분석</a:t>
            </a:r>
            <a:endParaRPr lang="en-US" altLang="ko-KR" sz="1200" i="1" u="sng" dirty="0">
              <a:latin typeface="+mn-ea"/>
            </a:endParaRPr>
          </a:p>
          <a:p>
            <a:r>
              <a:rPr kumimoji="1" lang="en-US" altLang="ko-KR" sz="1200" dirty="0">
                <a:latin typeface="+mj-ea"/>
              </a:rPr>
              <a:t>:</a:t>
            </a:r>
            <a:r>
              <a:rPr kumimoji="1" lang="ko-KR" altLang="en-US" sz="1200" dirty="0">
                <a:latin typeface="+mj-ea"/>
              </a:rPr>
              <a:t>  재무제표상의 현금흐름표를 기반으로 기업현금흐름패턴</a:t>
            </a:r>
            <a:r>
              <a:rPr kumimoji="1" lang="en-US" altLang="ko-KR" sz="1200" dirty="0">
                <a:latin typeface="+mj-ea"/>
              </a:rPr>
              <a:t>(</a:t>
            </a:r>
            <a:r>
              <a:rPr kumimoji="1" lang="ko-KR" altLang="en-US" sz="1200" dirty="0">
                <a:latin typeface="+mj-ea"/>
              </a:rPr>
              <a:t>창업기업</a:t>
            </a:r>
            <a:r>
              <a:rPr kumimoji="1" lang="en-US" altLang="ko-KR" sz="1200" dirty="0">
                <a:latin typeface="+mj-ea"/>
              </a:rPr>
              <a:t>,</a:t>
            </a:r>
            <a:r>
              <a:rPr kumimoji="1" lang="ko-KR" altLang="en-US" sz="1200" dirty="0">
                <a:latin typeface="+mj-ea"/>
              </a:rPr>
              <a:t> 성장기업</a:t>
            </a:r>
            <a:r>
              <a:rPr kumimoji="1" lang="en-US" altLang="ko-KR" sz="1200" dirty="0">
                <a:latin typeface="+mj-ea"/>
              </a:rPr>
              <a:t>,</a:t>
            </a:r>
            <a:r>
              <a:rPr kumimoji="1" lang="ko-KR" altLang="en-US" sz="1200" dirty="0">
                <a:latin typeface="+mj-ea"/>
              </a:rPr>
              <a:t> 성숙기업</a:t>
            </a:r>
            <a:r>
              <a:rPr kumimoji="1" lang="en-US" altLang="ko-KR" sz="1200" dirty="0">
                <a:latin typeface="+mj-ea"/>
              </a:rPr>
              <a:t>,</a:t>
            </a:r>
            <a:r>
              <a:rPr kumimoji="1" lang="ko-KR" altLang="en-US" sz="1200" dirty="0">
                <a:latin typeface="+mj-ea"/>
              </a:rPr>
              <a:t> 쇠퇴기업</a:t>
            </a:r>
            <a:r>
              <a:rPr kumimoji="1" lang="en-US" altLang="ko-KR" sz="1200" dirty="0">
                <a:latin typeface="+mj-ea"/>
              </a:rPr>
              <a:t>)</a:t>
            </a:r>
          </a:p>
          <a:p>
            <a:r>
              <a:rPr kumimoji="1" lang="ko-KR" altLang="en-US" sz="1200" dirty="0">
                <a:latin typeface="+mj-ea"/>
              </a:rPr>
              <a:t>   을 변수로 추가 </a:t>
            </a:r>
            <a:endParaRPr kumimoji="1" lang="en-US" altLang="ko-KR" sz="1200" dirty="0">
              <a:latin typeface="+mj-ea"/>
            </a:endParaRPr>
          </a:p>
          <a:p>
            <a:r>
              <a:rPr kumimoji="1" lang="en-US" altLang="ko-KR" sz="1200" dirty="0">
                <a:latin typeface="+mj-ea"/>
              </a:rPr>
              <a:t>:</a:t>
            </a:r>
            <a:r>
              <a:rPr kumimoji="1" lang="ko-KR" altLang="en-US" sz="1200" dirty="0">
                <a:latin typeface="+mj-ea"/>
              </a:rPr>
              <a:t> 재무제표에 대한 회계사의 주석인 </a:t>
            </a:r>
            <a:r>
              <a:rPr kumimoji="1" lang="en-US" altLang="ko-KR" sz="1200" dirty="0">
                <a:latin typeface="+mj-ea"/>
              </a:rPr>
              <a:t>MD&amp;A(</a:t>
            </a:r>
            <a:r>
              <a:rPr lang="ko-KR" altLang="en-US" sz="1200" dirty="0"/>
              <a:t>경영진단의견서</a:t>
            </a:r>
            <a:r>
              <a:rPr kumimoji="1" lang="en-US" altLang="ko-KR" sz="1200" dirty="0">
                <a:latin typeface="+mj-ea"/>
              </a:rPr>
              <a:t>)</a:t>
            </a:r>
            <a:r>
              <a:rPr kumimoji="1" lang="ko-KR" altLang="en-US" sz="1200" dirty="0" err="1">
                <a:latin typeface="+mj-ea"/>
              </a:rPr>
              <a:t>를</a:t>
            </a:r>
            <a:r>
              <a:rPr kumimoji="1" lang="ko-KR" altLang="en-US" sz="1200" dirty="0">
                <a:latin typeface="+mj-ea"/>
              </a:rPr>
              <a:t> 자연어 처리 하여 기업에 대한 </a:t>
            </a:r>
            <a:endParaRPr kumimoji="1" lang="en-US" altLang="ko-KR" sz="1200" dirty="0">
              <a:latin typeface="+mj-ea"/>
            </a:endParaRPr>
          </a:p>
          <a:p>
            <a:r>
              <a:rPr kumimoji="1" lang="ko-KR" altLang="en-US" sz="1200" dirty="0">
                <a:latin typeface="+mj-ea"/>
              </a:rPr>
              <a:t>  전문가의 의견이 긍정적인지 </a:t>
            </a:r>
            <a:r>
              <a:rPr kumimoji="1" lang="ko-KR" altLang="en-US" sz="1200" dirty="0" err="1">
                <a:latin typeface="+mj-ea"/>
              </a:rPr>
              <a:t>모수</a:t>
            </a:r>
            <a:r>
              <a:rPr kumimoji="1" lang="ko-KR" altLang="en-US" sz="1200" dirty="0">
                <a:latin typeface="+mj-ea"/>
              </a:rPr>
              <a:t> 값에 추가</a:t>
            </a:r>
            <a:endParaRPr kumimoji="1" lang="en-US" altLang="ko-KR" sz="1200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1771BE-0561-84F5-406C-FEFB23BEFC49}"/>
              </a:ext>
            </a:extLst>
          </p:cNvPr>
          <p:cNvSpPr txBox="1"/>
          <p:nvPr/>
        </p:nvSpPr>
        <p:spPr>
          <a:xfrm>
            <a:off x="5174845" y="4624208"/>
            <a:ext cx="4972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𝑓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>
                <a:latin typeface="+mn-ea"/>
              </a:rPr>
              <a:t>포털 검색 수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사용자증가율</a:t>
            </a:r>
            <a:r>
              <a:rPr lang="en-US" altLang="ko-KR" sz="1400" b="1" dirty="0">
                <a:latin typeface="+mn-ea"/>
              </a:rPr>
              <a:t>,</a:t>
            </a:r>
            <a:r>
              <a:rPr lang="ko-KR" altLang="en-US" sz="1400" b="1" dirty="0">
                <a:latin typeface="+mn-ea"/>
              </a:rPr>
              <a:t> 기업현금흐름패턴</a:t>
            </a:r>
            <a:r>
              <a:rPr lang="en-US" altLang="ko-KR" sz="1400" b="1" dirty="0">
                <a:latin typeface="+mn-ea"/>
              </a:rPr>
              <a:t>,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MD&amp;A)</a:t>
            </a:r>
            <a:endParaRPr kumimoji="1" lang="en-US" altLang="ko-KR" sz="1400" b="1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AFA5B6-ECEF-7289-D9DA-B716C249D25A}"/>
              </a:ext>
            </a:extLst>
          </p:cNvPr>
          <p:cNvSpPr txBox="1"/>
          <p:nvPr/>
        </p:nvSpPr>
        <p:spPr>
          <a:xfrm>
            <a:off x="5102519" y="2824618"/>
            <a:ext cx="6885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+mj-ea"/>
                <a:ea typeface="+mj-ea"/>
              </a:rPr>
              <a:t>.</a:t>
            </a:r>
            <a:r>
              <a:rPr kumimoji="1" lang="ko-KR" altLang="en-US" sz="1200" dirty="0">
                <a:latin typeface="+mj-ea"/>
                <a:ea typeface="+mj-ea"/>
              </a:rPr>
              <a:t> </a:t>
            </a:r>
            <a:r>
              <a:rPr kumimoji="1" lang="en-US" altLang="ko-KR" sz="1200" dirty="0">
                <a:latin typeface="+mj-ea"/>
                <a:ea typeface="+mj-ea"/>
              </a:rPr>
              <a:t>CPNT </a:t>
            </a:r>
            <a:r>
              <a:rPr kumimoji="1" lang="ko-KR" altLang="en-US" sz="1200" dirty="0">
                <a:latin typeface="+mj-ea"/>
                <a:ea typeface="+mj-ea"/>
              </a:rPr>
              <a:t>각 섹터별로 기업수의 변화 추이를 예상하기 위해서는</a:t>
            </a:r>
            <a:r>
              <a:rPr kumimoji="1" lang="en-US" altLang="ko-KR" sz="1200" dirty="0">
                <a:latin typeface="+mj-ea"/>
                <a:ea typeface="+mj-ea"/>
              </a:rPr>
              <a:t>,</a:t>
            </a:r>
            <a:r>
              <a:rPr kumimoji="1" lang="ko-KR" altLang="en-US" sz="1200" dirty="0">
                <a:latin typeface="+mj-ea"/>
                <a:ea typeface="+mj-ea"/>
              </a:rPr>
              <a:t> 해당 그룹이 현재 비즈니스 환경을</a:t>
            </a:r>
            <a:endParaRPr kumimoji="1" lang="en-US" altLang="ko-KR" sz="1200" dirty="0">
              <a:latin typeface="+mj-ea"/>
              <a:ea typeface="+mj-ea"/>
            </a:endParaRPr>
          </a:p>
          <a:p>
            <a:r>
              <a:rPr kumimoji="1" lang="ko-KR" altLang="en-US" sz="1200" dirty="0">
                <a:latin typeface="+mj-ea"/>
                <a:ea typeface="+mj-ea"/>
              </a:rPr>
              <a:t>  이끄는 그룹이여야 함</a:t>
            </a:r>
            <a:endParaRPr kumimoji="1" lang="en-US" altLang="ko-KR" sz="1200" dirty="0">
              <a:latin typeface="+mj-ea"/>
              <a:ea typeface="+mj-ea"/>
            </a:endParaRPr>
          </a:p>
          <a:p>
            <a:r>
              <a:rPr kumimoji="1" lang="en-US" altLang="ko-KR" sz="1200" dirty="0">
                <a:latin typeface="+mj-ea"/>
                <a:ea typeface="+mj-ea"/>
              </a:rPr>
              <a:t>.</a:t>
            </a:r>
            <a:r>
              <a:rPr kumimoji="1" lang="ko-KR" altLang="en-US" sz="1200" dirty="0">
                <a:latin typeface="+mj-ea"/>
                <a:ea typeface="+mj-ea"/>
              </a:rPr>
              <a:t> 또한 </a:t>
            </a:r>
            <a:r>
              <a:rPr kumimoji="1" lang="ko-KR" altLang="en-US" sz="1200" dirty="0" err="1">
                <a:latin typeface="+mj-ea"/>
                <a:ea typeface="+mj-ea"/>
              </a:rPr>
              <a:t>메이저리거</a:t>
            </a:r>
            <a:r>
              <a:rPr kumimoji="1" lang="ko-KR" altLang="en-US" sz="1200" dirty="0">
                <a:latin typeface="+mj-ea"/>
                <a:ea typeface="+mj-ea"/>
              </a:rPr>
              <a:t> 수의 변화는 기업의 비즈니스 활동 결과로 볼 수 있기 때문에 </a:t>
            </a:r>
            <a:r>
              <a:rPr kumimoji="1" lang="en-US" altLang="ko-KR" sz="1200" dirty="0">
                <a:latin typeface="+mj-ea"/>
                <a:ea typeface="+mj-ea"/>
              </a:rPr>
              <a:t>1000</a:t>
            </a:r>
            <a:r>
              <a:rPr kumimoji="1" lang="ko-KR" altLang="en-US" sz="1200" dirty="0">
                <a:latin typeface="+mj-ea"/>
                <a:ea typeface="+mj-ea"/>
              </a:rPr>
              <a:t>대 기업의 </a:t>
            </a:r>
            <a:endParaRPr kumimoji="1" lang="en-US" altLang="ko-KR" sz="1200" dirty="0">
              <a:latin typeface="+mj-ea"/>
              <a:ea typeface="+mj-ea"/>
            </a:endParaRPr>
          </a:p>
          <a:p>
            <a:r>
              <a:rPr kumimoji="1" lang="ko-KR" altLang="en-US" sz="1200">
                <a:latin typeface="+mj-ea"/>
                <a:ea typeface="+mj-ea"/>
              </a:rPr>
              <a:t>  전체 </a:t>
            </a:r>
            <a:r>
              <a:rPr kumimoji="1" lang="ko-KR" altLang="en-US" sz="1200" dirty="0">
                <a:latin typeface="+mj-ea"/>
                <a:ea typeface="+mj-ea"/>
              </a:rPr>
              <a:t>순매출액 중 </a:t>
            </a:r>
            <a:r>
              <a:rPr kumimoji="1" lang="en-US" altLang="ko-KR" sz="1200" dirty="0">
                <a:latin typeface="+mj-ea"/>
                <a:ea typeface="+mj-ea"/>
              </a:rPr>
              <a:t>CPNT</a:t>
            </a:r>
            <a:r>
              <a:rPr kumimoji="1" lang="ko-KR" altLang="en-US" sz="1200" dirty="0">
                <a:latin typeface="+mj-ea"/>
                <a:ea typeface="+mj-ea"/>
              </a:rPr>
              <a:t> 그룹 별 순매출액을 변수에 추가 </a:t>
            </a:r>
            <a:endParaRPr kumimoji="1" lang="en-US" altLang="ko-KR" sz="1200" dirty="0">
              <a:latin typeface="+mj-ea"/>
              <a:ea typeface="+mj-ea"/>
            </a:endParaRPr>
          </a:p>
          <a:p>
            <a:r>
              <a:rPr kumimoji="1" lang="en-US" altLang="ko-KR" sz="1200" dirty="0">
                <a:latin typeface="+mj-ea"/>
                <a:ea typeface="+mj-ea"/>
              </a:rPr>
              <a:t>.</a:t>
            </a:r>
            <a:r>
              <a:rPr kumimoji="1" lang="ko-KR" altLang="en-US" sz="1200" dirty="0">
                <a:latin typeface="+mj-ea"/>
                <a:ea typeface="+mj-ea"/>
              </a:rPr>
              <a:t> 회사 단위의 미시적 관점이 아닌 거시적 관점에서 기업 수 추이 추정</a:t>
            </a:r>
            <a:endParaRPr kumimoji="1" lang="en-US" altLang="ko-KR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723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229</Words>
  <Application>Microsoft Macintosh PowerPoint</Application>
  <PresentationFormat>와이드스크린</PresentationFormat>
  <Paragraphs>26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묘경</dc:creator>
  <cp:lastModifiedBy>한 묘경</cp:lastModifiedBy>
  <cp:revision>91</cp:revision>
  <cp:lastPrinted>2022-04-27T09:09:52Z</cp:lastPrinted>
  <dcterms:created xsi:type="dcterms:W3CDTF">2022-03-10T11:48:27Z</dcterms:created>
  <dcterms:modified xsi:type="dcterms:W3CDTF">2022-04-29T04:41:25Z</dcterms:modified>
</cp:coreProperties>
</file>